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68" r:id="rId2"/>
    <p:sldId id="270" r:id="rId3"/>
    <p:sldId id="271" r:id="rId4"/>
    <p:sldId id="272" r:id="rId5"/>
    <p:sldId id="293" r:id="rId6"/>
    <p:sldId id="279" r:id="rId7"/>
    <p:sldId id="280" r:id="rId8"/>
    <p:sldId id="307" r:id="rId9"/>
    <p:sldId id="308" r:id="rId10"/>
    <p:sldId id="304" r:id="rId11"/>
    <p:sldId id="303" r:id="rId12"/>
    <p:sldId id="306" r:id="rId13"/>
    <p:sldId id="282"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395E1"/>
    <a:srgbClr val="FFFF99"/>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CEFE71B-75A9-4C93-91E7-54700F9BBF16}" type="datetimeFigureOut">
              <a:rPr lang="ar-SA" smtClean="0"/>
              <a:pPr/>
              <a:t>13/04/35</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848DF1B-46B8-40FA-85FA-0FAF5DA9013B}"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3848DF1B-46B8-40FA-85FA-0FAF5DA9013B}" type="slidenum">
              <a:rPr lang="ar-SA" smtClean="0"/>
              <a:pPr/>
              <a:t>2</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3848DF1B-46B8-40FA-85FA-0FAF5DA9013B}" type="slidenum">
              <a:rPr lang="ar-SA" smtClean="0"/>
              <a:pPr/>
              <a:t>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E678B85-6457-4472-9AF2-DD3971A04D1C}" type="datetimeFigureOut">
              <a:rPr lang="ar-SA" smtClean="0"/>
              <a:pPr/>
              <a:t>13/04/35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E678B85-6457-4472-9AF2-DD3971A04D1C}" type="datetimeFigureOut">
              <a:rPr lang="ar-SA" smtClean="0"/>
              <a:pPr/>
              <a:t>13/04/35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E678B85-6457-4472-9AF2-DD3971A04D1C}" type="datetimeFigureOut">
              <a:rPr lang="ar-SA" smtClean="0"/>
              <a:pPr/>
              <a:t>13/04/35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E678B85-6457-4472-9AF2-DD3971A04D1C}" type="datetimeFigureOut">
              <a:rPr lang="ar-SA" smtClean="0"/>
              <a:pPr/>
              <a:t>13/04/35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678B85-6457-4472-9AF2-DD3971A04D1C}" type="datetimeFigureOut">
              <a:rPr lang="ar-SA" smtClean="0"/>
              <a:pPr/>
              <a:t>13/04/35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678B85-6457-4472-9AF2-DD3971A04D1C}" type="datetimeFigureOut">
              <a:rPr lang="ar-SA" smtClean="0"/>
              <a:pPr/>
              <a:t>13/04/35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107871-655B-443D-88BA-9AAF4216ED23}"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E678B85-6457-4472-9AF2-DD3971A04D1C}" type="datetimeFigureOut">
              <a:rPr lang="ar-SA" smtClean="0"/>
              <a:pPr/>
              <a:t>13/04/35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2107871-655B-443D-88BA-9AAF4216ED2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gif"/></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5_1209596793.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0" y="0"/>
            <a:ext cx="8786874" cy="4278094"/>
          </a:xfrm>
          <a:prstGeom prst="rect">
            <a:avLst/>
          </a:prstGeom>
        </p:spPr>
        <p:txBody>
          <a:bodyPr>
            <a:spAutoFit/>
          </a:bodyPr>
          <a:lstStyle/>
          <a:p>
            <a:pPr algn="ctr" fontAlgn="auto">
              <a:spcBef>
                <a:spcPts val="0"/>
              </a:spcBef>
              <a:spcAft>
                <a:spcPts val="0"/>
              </a:spcAft>
              <a:defRPr/>
            </a:pPr>
            <a:endParaRPr lang="en-US" sz="8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Andalus" pitchFamily="18" charset="-78"/>
              <a:cs typeface="Old Antic Outline Shaded" pitchFamily="2" charset="-78"/>
            </a:endParaRPr>
          </a:p>
          <a:p>
            <a:pPr algn="ctr" fontAlgn="auto">
              <a:spcBef>
                <a:spcPts val="0"/>
              </a:spcBef>
              <a:spcAft>
                <a:spcPts val="0"/>
              </a:spcAft>
              <a:defRPr/>
            </a:pPr>
            <a:r>
              <a:rPr lang="ar-SA" sz="8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Andalus" pitchFamily="18" charset="-78"/>
                <a:cs typeface="Old Antic Outline Shaded" pitchFamily="2" charset="-78"/>
              </a:rPr>
              <a:t>التحلل </a:t>
            </a:r>
            <a:r>
              <a:rPr lang="ar-SA"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Andalus" pitchFamily="18" charset="-78"/>
                <a:cs typeface="Old Antic Outline Shaded" pitchFamily="2" charset="-78"/>
              </a:rPr>
              <a:t>الحيوي </a:t>
            </a: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Andalus" pitchFamily="18" charset="-78"/>
                <a:cs typeface="Old Antic Outline Shaded" pitchFamily="2" charset="-78"/>
              </a:rPr>
              <a:t>Biodegradation</a:t>
            </a:r>
            <a:endParaRPr lang="ar-SA"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Andalus" pitchFamily="18" charset="-78"/>
              <a:cs typeface="Old Antic Outline Shaded" pitchFamily="2" charset="-78"/>
            </a:endParaRPr>
          </a:p>
        </p:txBody>
      </p:sp>
      <p:pic>
        <p:nvPicPr>
          <p:cNvPr id="2052" name="Picture 3" descr="w48.gif"/>
          <p:cNvPicPr>
            <a:picLocks noChangeAspect="1"/>
          </p:cNvPicPr>
          <p:nvPr/>
        </p:nvPicPr>
        <p:blipFill>
          <a:blip r:embed="rId3" cstate="print"/>
          <a:srcRect/>
          <a:stretch>
            <a:fillRect/>
          </a:stretch>
        </p:blipFill>
        <p:spPr bwMode="auto">
          <a:xfrm>
            <a:off x="7572375" y="5643563"/>
            <a:ext cx="857250" cy="1009650"/>
          </a:xfrm>
          <a:prstGeom prst="rect">
            <a:avLst/>
          </a:prstGeom>
          <a:noFill/>
          <a:ln w="9525">
            <a:noFill/>
            <a:miter lim="800000"/>
            <a:headEnd/>
            <a:tailEnd/>
          </a:ln>
        </p:spPr>
      </p:pic>
      <p:sp>
        <p:nvSpPr>
          <p:cNvPr id="6" name="مستطيل 5"/>
          <p:cNvSpPr/>
          <p:nvPr/>
        </p:nvSpPr>
        <p:spPr>
          <a:xfrm>
            <a:off x="285720" y="5357826"/>
            <a:ext cx="8858280" cy="923330"/>
          </a:xfrm>
          <a:prstGeom prst="rect">
            <a:avLst/>
          </a:prstGeom>
          <a:noFill/>
        </p:spPr>
        <p:txBody>
          <a:bodyPr wrap="square" lIns="91440" tIns="45720" rIns="91440" bIns="45720">
            <a:spAutoFit/>
          </a:bodyPr>
          <a:lstStyle/>
          <a:p>
            <a:pPr algn="ctr"/>
            <a:r>
              <a:rPr lang="ar-SA"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cs typeface="Old Antic Outline Shaded" pitchFamily="2" charset="-78"/>
              </a:rPr>
              <a:t>أ. منيرة </a:t>
            </a:r>
            <a:r>
              <a:rPr lang="ar-SA" sz="54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cs typeface="Old Antic Outline Shaded" pitchFamily="2" charset="-78"/>
              </a:rPr>
              <a:t>الدوسري</a:t>
            </a:r>
            <a:endParaRPr lang="ar-SA"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cs typeface="Old Antic Outline Shaded" pitchFamily="2" charset="-78"/>
            </a:endParaRPr>
          </a:p>
        </p:txBody>
      </p:sp>
      <p:sp>
        <p:nvSpPr>
          <p:cNvPr id="7" name="مستطيل 6"/>
          <p:cNvSpPr/>
          <p:nvPr/>
        </p:nvSpPr>
        <p:spPr>
          <a:xfrm>
            <a:off x="2643174" y="4143380"/>
            <a:ext cx="4310795" cy="923330"/>
          </a:xfrm>
          <a:prstGeom prst="rect">
            <a:avLst/>
          </a:prstGeom>
          <a:noFill/>
        </p:spPr>
        <p:txBody>
          <a:bodyPr wrap="none" lIns="91440" tIns="45720" rIns="91440" bIns="45720">
            <a:spAutoFit/>
          </a:bodyPr>
          <a:lstStyle/>
          <a:p>
            <a:pPr algn="ctr"/>
            <a:r>
              <a:rPr lang="ar-SA" sz="5400" b="1" cap="none" spc="0" dirty="0" smtClean="0">
                <a:ln w="17780" cmpd="sng">
                  <a:noFill/>
                  <a:prstDash val="solid"/>
                  <a:miter lim="800000"/>
                </a:ln>
                <a:solidFill>
                  <a:srgbClr val="C00000"/>
                </a:solidFill>
                <a:effectLst>
                  <a:glow rad="228600">
                    <a:schemeClr val="accent6">
                      <a:satMod val="175000"/>
                      <a:alpha val="40000"/>
                    </a:schemeClr>
                  </a:glow>
                  <a:outerShdw blurRad="50800" algn="tl" rotWithShape="0">
                    <a:srgbClr val="000000"/>
                  </a:outerShdw>
                </a:effectLst>
                <a:cs typeface="Old Antic Outline Shaded" pitchFamily="2" charset="-78"/>
              </a:rPr>
              <a:t>مقرر  335  حدق</a:t>
            </a:r>
            <a:endParaRPr lang="ar-SA" sz="5400" b="1" cap="none" spc="0" dirty="0">
              <a:ln w="17780" cmpd="sng">
                <a:noFill/>
                <a:prstDash val="solid"/>
                <a:miter lim="800000"/>
              </a:ln>
              <a:solidFill>
                <a:srgbClr val="C00000"/>
              </a:solidFill>
              <a:effectLst>
                <a:glow rad="228600">
                  <a:schemeClr val="accent6">
                    <a:satMod val="175000"/>
                    <a:alpha val="40000"/>
                  </a:schemeClr>
                </a:glow>
                <a:outerShdw blurRad="50800" algn="tl" rotWithShape="0">
                  <a:srgbClr val="000000"/>
                </a:outerShdw>
              </a:effectLst>
              <a:cs typeface="Old Antic Outline Shaded" pitchFamily="2" charset="-78"/>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animEffect transition="in" filter="fade">
                                      <p:cBhvr>
                                        <p:cTn id="15" dur="500"/>
                                        <p:tgtEl>
                                          <p:spTgt spid="7"/>
                                        </p:tgtEl>
                                      </p:cBhvr>
                                    </p:animEffect>
                                  </p:childTnLst>
                                </p:cTn>
                              </p:par>
                            </p:childTnLst>
                          </p:cTn>
                        </p:par>
                        <p:par>
                          <p:cTn id="16" fill="hold">
                            <p:stCondLst>
                              <p:cond delay="1000"/>
                            </p:stCondLst>
                            <p:childTnLst>
                              <p:par>
                                <p:cTn id="17" presetID="53"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descr="C:\Users\DAR\Pictures\ImageProxyCACOA7W8.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4" name="مستطيل 3"/>
          <p:cNvSpPr/>
          <p:nvPr/>
        </p:nvSpPr>
        <p:spPr>
          <a:xfrm>
            <a:off x="2428860" y="714356"/>
            <a:ext cx="4706392"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fontAlgn="auto">
              <a:spcBef>
                <a:spcPts val="0"/>
              </a:spcBef>
              <a:spcAft>
                <a:spcPts val="0"/>
              </a:spcAft>
              <a:defRPr/>
            </a:pPr>
            <a:r>
              <a:rPr lang="ar-SA" sz="4000" b="1" dirty="0" err="1" smtClean="0">
                <a:ln>
                  <a:solidFill>
                    <a:schemeClr val="bg1"/>
                  </a:solidFill>
                  <a:prstDash val="solid"/>
                </a:ln>
                <a:solidFill>
                  <a:schemeClr val="accent4">
                    <a:lumMod val="50000"/>
                  </a:schemeClr>
                </a:solidFill>
                <a:effectLst>
                  <a:glow rad="228600">
                    <a:schemeClr val="accent6">
                      <a:satMod val="175000"/>
                      <a:alpha val="40000"/>
                    </a:schemeClr>
                  </a:glow>
                  <a:outerShdw blurRad="88000" dist="50800" dir="5040000" algn="tl">
                    <a:schemeClr val="accent4">
                      <a:tint val="80000"/>
                      <a:satMod val="250000"/>
                      <a:alpha val="45000"/>
                    </a:schemeClr>
                  </a:outerShdw>
                </a:effectLst>
                <a:latin typeface="+mn-lt"/>
                <a:cs typeface="PT Bold Heading" pitchFamily="2" charset="-78"/>
              </a:rPr>
              <a:t>الادوات</a:t>
            </a:r>
            <a:r>
              <a:rPr lang="ar-SA" sz="4000" b="1" dirty="0" smtClean="0">
                <a:ln>
                  <a:solidFill>
                    <a:schemeClr val="bg1"/>
                  </a:solidFill>
                  <a:prstDash val="solid"/>
                </a:ln>
                <a:solidFill>
                  <a:schemeClr val="accent4">
                    <a:lumMod val="50000"/>
                  </a:schemeClr>
                </a:solidFill>
                <a:effectLst>
                  <a:glow rad="228600">
                    <a:schemeClr val="accent6">
                      <a:satMod val="175000"/>
                      <a:alpha val="40000"/>
                    </a:schemeClr>
                  </a:glow>
                  <a:outerShdw blurRad="88000" dist="50800" dir="5040000" algn="tl">
                    <a:schemeClr val="accent4">
                      <a:tint val="80000"/>
                      <a:satMod val="250000"/>
                      <a:alpha val="45000"/>
                    </a:schemeClr>
                  </a:outerShdw>
                </a:effectLst>
                <a:latin typeface="+mn-lt"/>
                <a:cs typeface="PT Bold Heading" pitchFamily="2" charset="-78"/>
              </a:rPr>
              <a:t> المطلوبة للتجربة</a:t>
            </a:r>
            <a:endParaRPr lang="ar-SA" sz="4000" b="1" dirty="0">
              <a:ln>
                <a:solidFill>
                  <a:schemeClr val="bg1"/>
                </a:solidFill>
                <a:prstDash val="solid"/>
              </a:ln>
              <a:solidFill>
                <a:schemeClr val="accent4">
                  <a:lumMod val="50000"/>
                </a:schemeClr>
              </a:solidFill>
              <a:effectLst>
                <a:glow rad="228600">
                  <a:schemeClr val="accent6">
                    <a:satMod val="175000"/>
                    <a:alpha val="40000"/>
                  </a:schemeClr>
                </a:glow>
                <a:outerShdw blurRad="88000" dist="50800" dir="5040000" algn="tl">
                  <a:schemeClr val="accent4">
                    <a:tint val="80000"/>
                    <a:satMod val="250000"/>
                    <a:alpha val="45000"/>
                  </a:schemeClr>
                </a:outerShdw>
              </a:effectLst>
              <a:latin typeface="+mn-lt"/>
              <a:cs typeface="PT Bold Heading" pitchFamily="2" charset="-78"/>
            </a:endParaRPr>
          </a:p>
        </p:txBody>
      </p:sp>
      <p:sp>
        <p:nvSpPr>
          <p:cNvPr id="5" name="مستطيل 4"/>
          <p:cNvSpPr/>
          <p:nvPr/>
        </p:nvSpPr>
        <p:spPr>
          <a:xfrm>
            <a:off x="0" y="1428736"/>
            <a:ext cx="9144000" cy="3539430"/>
          </a:xfrm>
          <a:prstGeom prst="rect">
            <a:avLst/>
          </a:prstGeom>
          <a:noFill/>
        </p:spPr>
        <p:txBody>
          <a:bodyPr wrap="square">
            <a:spAutoFit/>
          </a:bodyPr>
          <a:lstStyle/>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وسط غذائي خاص بنمو البكتيريا (</a:t>
            </a:r>
            <a:r>
              <a:rPr lang="ar-SA" sz="3200" dirty="0" err="1"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آجار</a:t>
            </a: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 مغذي) .</a:t>
            </a:r>
          </a:p>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وسط غذائي خاص بنمو الفطريات (</a:t>
            </a:r>
            <a:r>
              <a:rPr lang="ar-SA" sz="3200" dirty="0" err="1"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آجار</a:t>
            </a: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 تشابك </a:t>
            </a:r>
            <a:r>
              <a:rPr lang="ar-SA" sz="3200" dirty="0" err="1"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دوكس</a:t>
            </a: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a:t>
            </a:r>
          </a:p>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عينات تربة .</a:t>
            </a:r>
          </a:p>
          <a:p>
            <a:pPr lvl="0" rtl="1">
              <a:buFont typeface="Wingdings" pitchFamily="2" charset="2"/>
              <a:buChar char="v"/>
            </a:pPr>
            <a:r>
              <a:rPr lang="ar-SA" sz="3200" dirty="0" err="1"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تخفيفات</a:t>
            </a: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 مختلفة من معلق التربة .</a:t>
            </a:r>
          </a:p>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ماصات معقمة سعة 5 مل .</a:t>
            </a:r>
          </a:p>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كحول 70%-ديتول50% .</a:t>
            </a:r>
          </a:p>
          <a:p>
            <a:pPr lvl="0" rtl="1">
              <a:buFont typeface="Wingdings" pitchFamily="2" charset="2"/>
              <a:buChar char="v"/>
            </a:pP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قطن – لهب </a:t>
            </a:r>
            <a:r>
              <a:rPr lang="ar-SA" sz="3200" dirty="0" err="1"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بنزن</a:t>
            </a:r>
            <a:r>
              <a:rPr lang="ar-SA" sz="3200" dirty="0" smtClean="0">
                <a:ln>
                  <a:solidFill>
                    <a:schemeClr val="bg1"/>
                  </a:solidFill>
                </a:ln>
                <a:solidFill>
                  <a:srgbClr val="990033"/>
                </a:solidFill>
                <a:effectLst>
                  <a:glow rad="101600">
                    <a:schemeClr val="tx1">
                      <a:lumMod val="65000"/>
                      <a:lumOff val="35000"/>
                      <a:alpha val="60000"/>
                    </a:schemeClr>
                  </a:glow>
                </a:effectLst>
                <a:cs typeface="PT Bold Heading" pitchFamily="2" charset="-78"/>
              </a:rPr>
              <a:t> .</a:t>
            </a:r>
            <a:endParaRPr lang="en-US" sz="3200" dirty="0">
              <a:ln>
                <a:solidFill>
                  <a:schemeClr val="bg1"/>
                </a:solidFill>
              </a:ln>
              <a:solidFill>
                <a:srgbClr val="990033"/>
              </a:solidFill>
              <a:effectLst>
                <a:glow rad="101600">
                  <a:schemeClr val="tx1">
                    <a:lumMod val="65000"/>
                    <a:lumOff val="35000"/>
                    <a:alpha val="60000"/>
                  </a:schemeClr>
                </a:glow>
              </a:effectLst>
              <a:cs typeface="PT Bold Heading" pitchFamily="2" charset="-78"/>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afterEffect">
                                  <p:stCondLst>
                                    <p:cond delay="0"/>
                                  </p:stCondLst>
                                  <p:iterate type="lt">
                                    <p:tmPct val="0"/>
                                  </p:iterate>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8" presetClass="entr" presetSubtype="0" accel="50000" fill="hold" grpId="0"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1000" fill="hold"/>
                                        <p:tgtEl>
                                          <p:spTgt spid="5">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 dur="1000" fill="hold"/>
                                        <p:tgtEl>
                                          <p:spTgt spid="5">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
                                          </p:val>
                                        </p:tav>
                                        <p:tav tm="100000">
                                          <p:val>
                                            <p:strVal val="#ppt_y"/>
                                          </p:val>
                                        </p:tav>
                                      </p:tavLst>
                                    </p:anim>
                                    <p:animEffect transition="in" filter="fade">
                                      <p:cBhvr>
                                        <p:cTn id="15" dur="1000"/>
                                        <p:tgtEl>
                                          <p:spTgt spid="5">
                                            <p:txEl>
                                              <p:pRg st="0" end="0"/>
                                            </p:txEl>
                                          </p:spTgt>
                                        </p:tgtEl>
                                      </p:cBhvr>
                                    </p:animEffect>
                                  </p:childTnLst>
                                </p:cTn>
                              </p:par>
                            </p:childTnLst>
                          </p:cTn>
                        </p:par>
                        <p:par>
                          <p:cTn id="16" fill="hold">
                            <p:stCondLst>
                              <p:cond delay="1500"/>
                            </p:stCondLst>
                            <p:childTnLst>
                              <p:par>
                                <p:cTn id="17" presetID="48" presetClass="entr" presetSubtype="0" accel="50000"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p:cTn id="19" dur="1000" fill="hold"/>
                                        <p:tgtEl>
                                          <p:spTgt spid="5">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5">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
                                          </p:val>
                                        </p:tav>
                                        <p:tav tm="100000">
                                          <p:val>
                                            <p:strVal val="#ppt_y"/>
                                          </p:val>
                                        </p:tav>
                                      </p:tavLst>
                                    </p:anim>
                                    <p:animEffect transition="in" filter="fade">
                                      <p:cBhvr>
                                        <p:cTn id="22" dur="1000"/>
                                        <p:tgtEl>
                                          <p:spTgt spid="5">
                                            <p:txEl>
                                              <p:pRg st="1" end="1"/>
                                            </p:txEl>
                                          </p:spTgt>
                                        </p:tgtEl>
                                      </p:cBhvr>
                                    </p:animEffect>
                                  </p:childTnLst>
                                </p:cTn>
                              </p:par>
                            </p:childTnLst>
                          </p:cTn>
                        </p:par>
                        <p:par>
                          <p:cTn id="23" fill="hold">
                            <p:stCondLst>
                              <p:cond delay="2500"/>
                            </p:stCondLst>
                            <p:childTnLst>
                              <p:par>
                                <p:cTn id="24" presetID="48" presetClass="entr" presetSubtype="0" accel="50000" fill="hold" grpId="0" nodeType="after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p:cTn id="26" dur="1000" fill="hold"/>
                                        <p:tgtEl>
                                          <p:spTgt spid="5">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7" dur="1000" fill="hold"/>
                                        <p:tgtEl>
                                          <p:spTgt spid="5">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
                                          </p:val>
                                        </p:tav>
                                        <p:tav tm="100000">
                                          <p:val>
                                            <p:strVal val="#ppt_y"/>
                                          </p:val>
                                        </p:tav>
                                      </p:tavLst>
                                    </p:anim>
                                    <p:animEffect transition="in" filter="fade">
                                      <p:cBhvr>
                                        <p:cTn id="29" dur="1000"/>
                                        <p:tgtEl>
                                          <p:spTgt spid="5">
                                            <p:txEl>
                                              <p:pRg st="2" end="2"/>
                                            </p:txEl>
                                          </p:spTgt>
                                        </p:tgtEl>
                                      </p:cBhvr>
                                    </p:animEffect>
                                  </p:childTnLst>
                                </p:cTn>
                              </p:par>
                            </p:childTnLst>
                          </p:cTn>
                        </p:par>
                        <p:par>
                          <p:cTn id="30" fill="hold">
                            <p:stCondLst>
                              <p:cond delay="3500"/>
                            </p:stCondLst>
                            <p:childTnLst>
                              <p:par>
                                <p:cTn id="31" presetID="48" presetClass="entr" presetSubtype="0" accel="50000" fill="hold" grpId="0" nodeType="after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 calcmode="lin" valueType="num">
                                      <p:cBhvr>
                                        <p:cTn id="33" dur="1000" fill="hold"/>
                                        <p:tgtEl>
                                          <p:spTgt spid="5">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4" dur="1000" fill="hold"/>
                                        <p:tgtEl>
                                          <p:spTgt spid="5">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5" dur="1000" fill="hold"/>
                                        <p:tgtEl>
                                          <p:spTgt spid="5">
                                            <p:txEl>
                                              <p:pRg st="3" end="3"/>
                                            </p:txEl>
                                          </p:spTgt>
                                        </p:tgtEl>
                                        <p:attrNameLst>
                                          <p:attrName>ppt_y</p:attrName>
                                        </p:attrNameLst>
                                      </p:cBhvr>
                                      <p:tavLst>
                                        <p:tav tm="0">
                                          <p:val>
                                            <p:strVal val="#ppt_y"/>
                                          </p:val>
                                        </p:tav>
                                        <p:tav tm="100000">
                                          <p:val>
                                            <p:strVal val="#ppt_y"/>
                                          </p:val>
                                        </p:tav>
                                      </p:tavLst>
                                    </p:anim>
                                    <p:animEffect transition="in" filter="fade">
                                      <p:cBhvr>
                                        <p:cTn id="36" dur="1000"/>
                                        <p:tgtEl>
                                          <p:spTgt spid="5">
                                            <p:txEl>
                                              <p:pRg st="3" end="3"/>
                                            </p:txEl>
                                          </p:spTgt>
                                        </p:tgtEl>
                                      </p:cBhvr>
                                    </p:animEffect>
                                  </p:childTnLst>
                                </p:cTn>
                              </p:par>
                            </p:childTnLst>
                          </p:cTn>
                        </p:par>
                        <p:par>
                          <p:cTn id="37" fill="hold">
                            <p:stCondLst>
                              <p:cond delay="4500"/>
                            </p:stCondLst>
                            <p:childTnLst>
                              <p:par>
                                <p:cTn id="38" presetID="48" presetClass="entr" presetSubtype="0" accel="50000" fill="hold" grpId="0" nodeType="after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 calcmode="lin" valueType="num">
                                      <p:cBhvr>
                                        <p:cTn id="40" dur="1000" fill="hold"/>
                                        <p:tgtEl>
                                          <p:spTgt spid="5">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1" dur="1000" fill="hold"/>
                                        <p:tgtEl>
                                          <p:spTgt spid="5">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42" dur="1000" fill="hold"/>
                                        <p:tgtEl>
                                          <p:spTgt spid="5">
                                            <p:txEl>
                                              <p:pRg st="4" end="4"/>
                                            </p:txEl>
                                          </p:spTgt>
                                        </p:tgtEl>
                                        <p:attrNameLst>
                                          <p:attrName>ppt_y</p:attrName>
                                        </p:attrNameLst>
                                      </p:cBhvr>
                                      <p:tavLst>
                                        <p:tav tm="0">
                                          <p:val>
                                            <p:strVal val="#ppt_y"/>
                                          </p:val>
                                        </p:tav>
                                        <p:tav tm="100000">
                                          <p:val>
                                            <p:strVal val="#ppt_y"/>
                                          </p:val>
                                        </p:tav>
                                      </p:tavLst>
                                    </p:anim>
                                    <p:animEffect transition="in" filter="fade">
                                      <p:cBhvr>
                                        <p:cTn id="43" dur="1000"/>
                                        <p:tgtEl>
                                          <p:spTgt spid="5">
                                            <p:txEl>
                                              <p:pRg st="4" end="4"/>
                                            </p:txEl>
                                          </p:spTgt>
                                        </p:tgtEl>
                                      </p:cBhvr>
                                    </p:animEffect>
                                  </p:childTnLst>
                                </p:cTn>
                              </p:par>
                            </p:childTnLst>
                          </p:cTn>
                        </p:par>
                        <p:par>
                          <p:cTn id="44" fill="hold">
                            <p:stCondLst>
                              <p:cond delay="5500"/>
                            </p:stCondLst>
                            <p:childTnLst>
                              <p:par>
                                <p:cTn id="45" presetID="48" presetClass="entr" presetSubtype="0" accel="50000" fill="hold" grpId="0" nodeType="after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 calcmode="lin" valueType="num">
                                      <p:cBhvr>
                                        <p:cTn id="47" dur="1000" fill="hold"/>
                                        <p:tgtEl>
                                          <p:spTgt spid="5">
                                            <p:txEl>
                                              <p:pRg st="5" end="5"/>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8" dur="1000" fill="hold"/>
                                        <p:tgtEl>
                                          <p:spTgt spid="5">
                                            <p:txEl>
                                              <p:pRg st="5" end="5"/>
                                            </p:txEl>
                                          </p:spTgt>
                                        </p:tgtEl>
                                        <p:attrNameLst>
                                          <p:attrName>ppt_x</p:attrName>
                                        </p:attrNameLst>
                                      </p:cBhvr>
                                      <p:tavLst>
                                        <p:tav tm="0">
                                          <p:val>
                                            <p:fltVal val="-1"/>
                                          </p:val>
                                        </p:tav>
                                        <p:tav tm="50000">
                                          <p:val>
                                            <p:fltVal val="0.95"/>
                                          </p:val>
                                        </p:tav>
                                        <p:tav tm="100000">
                                          <p:val>
                                            <p:strVal val="#ppt_x"/>
                                          </p:val>
                                        </p:tav>
                                      </p:tavLst>
                                    </p:anim>
                                    <p:anim calcmode="lin" valueType="num">
                                      <p:cBhvr>
                                        <p:cTn id="49" dur="1000" fill="hold"/>
                                        <p:tgtEl>
                                          <p:spTgt spid="5">
                                            <p:txEl>
                                              <p:pRg st="5" end="5"/>
                                            </p:txEl>
                                          </p:spTgt>
                                        </p:tgtEl>
                                        <p:attrNameLst>
                                          <p:attrName>ppt_y</p:attrName>
                                        </p:attrNameLst>
                                      </p:cBhvr>
                                      <p:tavLst>
                                        <p:tav tm="0">
                                          <p:val>
                                            <p:strVal val="#ppt_y"/>
                                          </p:val>
                                        </p:tav>
                                        <p:tav tm="100000">
                                          <p:val>
                                            <p:strVal val="#ppt_y"/>
                                          </p:val>
                                        </p:tav>
                                      </p:tavLst>
                                    </p:anim>
                                    <p:animEffect transition="in" filter="fade">
                                      <p:cBhvr>
                                        <p:cTn id="50" dur="1000"/>
                                        <p:tgtEl>
                                          <p:spTgt spid="5">
                                            <p:txEl>
                                              <p:pRg st="5" end="5"/>
                                            </p:txEl>
                                          </p:spTgt>
                                        </p:tgtEl>
                                      </p:cBhvr>
                                    </p:animEffect>
                                  </p:childTnLst>
                                </p:cTn>
                              </p:par>
                            </p:childTnLst>
                          </p:cTn>
                        </p:par>
                        <p:par>
                          <p:cTn id="51" fill="hold">
                            <p:stCondLst>
                              <p:cond delay="6500"/>
                            </p:stCondLst>
                            <p:childTnLst>
                              <p:par>
                                <p:cTn id="52" presetID="48" presetClass="entr" presetSubtype="0" accel="50000" fill="hold" grpId="0" nodeType="afterEffect">
                                  <p:stCondLst>
                                    <p:cond delay="0"/>
                                  </p:stCondLst>
                                  <p:childTnLst>
                                    <p:set>
                                      <p:cBhvr>
                                        <p:cTn id="53" dur="1" fill="hold">
                                          <p:stCondLst>
                                            <p:cond delay="0"/>
                                          </p:stCondLst>
                                        </p:cTn>
                                        <p:tgtEl>
                                          <p:spTgt spid="5">
                                            <p:txEl>
                                              <p:pRg st="6" end="6"/>
                                            </p:txEl>
                                          </p:spTgt>
                                        </p:tgtEl>
                                        <p:attrNameLst>
                                          <p:attrName>style.visibility</p:attrName>
                                        </p:attrNameLst>
                                      </p:cBhvr>
                                      <p:to>
                                        <p:strVal val="visible"/>
                                      </p:to>
                                    </p:set>
                                    <p:anim calcmode="lin" valueType="num">
                                      <p:cBhvr>
                                        <p:cTn id="54" dur="1000" fill="hold"/>
                                        <p:tgtEl>
                                          <p:spTgt spid="5">
                                            <p:txEl>
                                              <p:pRg st="6" end="6"/>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5" dur="1000" fill="hold"/>
                                        <p:tgtEl>
                                          <p:spTgt spid="5">
                                            <p:txEl>
                                              <p:pRg st="6" end="6"/>
                                            </p:txEl>
                                          </p:spTgt>
                                        </p:tgtEl>
                                        <p:attrNameLst>
                                          <p:attrName>ppt_x</p:attrName>
                                        </p:attrNameLst>
                                      </p:cBhvr>
                                      <p:tavLst>
                                        <p:tav tm="0">
                                          <p:val>
                                            <p:fltVal val="-1"/>
                                          </p:val>
                                        </p:tav>
                                        <p:tav tm="50000">
                                          <p:val>
                                            <p:fltVal val="0.95"/>
                                          </p:val>
                                        </p:tav>
                                        <p:tav tm="100000">
                                          <p:val>
                                            <p:strVal val="#ppt_x"/>
                                          </p:val>
                                        </p:tav>
                                      </p:tavLst>
                                    </p:anim>
                                    <p:anim calcmode="lin" valueType="num">
                                      <p:cBhvr>
                                        <p:cTn id="56" dur="1000" fill="hold"/>
                                        <p:tgtEl>
                                          <p:spTgt spid="5">
                                            <p:txEl>
                                              <p:pRg st="6" end="6"/>
                                            </p:txEl>
                                          </p:spTgt>
                                        </p:tgtEl>
                                        <p:attrNameLst>
                                          <p:attrName>ppt_y</p:attrName>
                                        </p:attrNameLst>
                                      </p:cBhvr>
                                      <p:tavLst>
                                        <p:tav tm="0">
                                          <p:val>
                                            <p:strVal val="#ppt_y"/>
                                          </p:val>
                                        </p:tav>
                                        <p:tav tm="100000">
                                          <p:val>
                                            <p:strVal val="#ppt_y"/>
                                          </p:val>
                                        </p:tav>
                                      </p:tavLst>
                                    </p:anim>
                                    <p:animEffect transition="in" filter="fade">
                                      <p:cBhvr>
                                        <p:cTn id="57"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descr="C:\Users\DAR\Pictures\ImageProxyCACOA7W8.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4" name="مستطيل 3"/>
          <p:cNvSpPr/>
          <p:nvPr/>
        </p:nvSpPr>
        <p:spPr>
          <a:xfrm>
            <a:off x="3000364" y="357166"/>
            <a:ext cx="3786214" cy="830997"/>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fontAlgn="auto">
              <a:spcBef>
                <a:spcPts val="0"/>
              </a:spcBef>
              <a:spcAft>
                <a:spcPts val="0"/>
              </a:spcAft>
              <a:defRPr/>
            </a:pPr>
            <a:r>
              <a:rPr lang="ar-SA" sz="4800" b="1" dirty="0" smtClean="0">
                <a:ln>
                  <a:solidFill>
                    <a:schemeClr val="bg1"/>
                  </a:solidFill>
                  <a:prstDash val="solid"/>
                </a:ln>
                <a:solidFill>
                  <a:schemeClr val="accent4">
                    <a:lumMod val="50000"/>
                  </a:schemeClr>
                </a:solidFill>
                <a:effectLst>
                  <a:glow rad="228600">
                    <a:schemeClr val="accent6">
                      <a:satMod val="175000"/>
                      <a:alpha val="40000"/>
                    </a:schemeClr>
                  </a:glow>
                  <a:outerShdw blurRad="88000" dist="50800" dir="5040000" algn="tl">
                    <a:schemeClr val="accent4">
                      <a:tint val="80000"/>
                      <a:satMod val="250000"/>
                      <a:alpha val="45000"/>
                    </a:schemeClr>
                  </a:outerShdw>
                </a:effectLst>
                <a:latin typeface="+mn-lt"/>
                <a:cs typeface="PT Bold Heading" pitchFamily="2" charset="-78"/>
              </a:rPr>
              <a:t>طريقة العمل</a:t>
            </a:r>
            <a:endParaRPr lang="ar-SA" sz="4800" b="1" dirty="0">
              <a:ln>
                <a:solidFill>
                  <a:schemeClr val="bg1"/>
                </a:solidFill>
                <a:prstDash val="solid"/>
              </a:ln>
              <a:solidFill>
                <a:schemeClr val="accent4">
                  <a:lumMod val="50000"/>
                </a:schemeClr>
              </a:solidFill>
              <a:effectLst>
                <a:glow rad="228600">
                  <a:schemeClr val="accent6">
                    <a:satMod val="175000"/>
                    <a:alpha val="40000"/>
                  </a:schemeClr>
                </a:glow>
                <a:outerShdw blurRad="88000" dist="50800" dir="5040000" algn="tl">
                  <a:schemeClr val="accent4">
                    <a:tint val="80000"/>
                    <a:satMod val="250000"/>
                    <a:alpha val="45000"/>
                  </a:schemeClr>
                </a:outerShdw>
              </a:effectLst>
              <a:latin typeface="+mn-lt"/>
              <a:cs typeface="PT Bold Heading" pitchFamily="2" charset="-78"/>
            </a:endParaRPr>
          </a:p>
        </p:txBody>
      </p:sp>
      <p:sp>
        <p:nvSpPr>
          <p:cNvPr id="5" name="مستطيل 4"/>
          <p:cNvSpPr/>
          <p:nvPr/>
        </p:nvSpPr>
        <p:spPr>
          <a:xfrm>
            <a:off x="0" y="1285860"/>
            <a:ext cx="9144000" cy="4401205"/>
          </a:xfrm>
          <a:prstGeom prst="rect">
            <a:avLst/>
          </a:prstGeom>
          <a:noFill/>
        </p:spPr>
        <p:txBody>
          <a:bodyPr wrap="square">
            <a:spAutoFit/>
          </a:bodyPr>
          <a:lstStyle/>
          <a:p>
            <a:pPr>
              <a:buClr>
                <a:schemeClr val="accent2">
                  <a:lumMod val="75000"/>
                </a:schemeClr>
              </a:buClr>
              <a:buFont typeface="Wingdings" pitchFamily="2" charset="2"/>
              <a:buChar char=""/>
            </a:pP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كل مجموعة تأخذ طبقي بتري محتوية على الوسط المغذي</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(فطريات </a:t>
            </a:r>
            <a:r>
              <a:rPr lang="ar-SA" sz="2800" b="1" cap="all" dirty="0"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(تشابك </a:t>
            </a:r>
            <a:r>
              <a:rPr lang="ar-SA" sz="2800" b="1" cap="all" dirty="0" err="1"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دوكس)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بكتيريا </a:t>
            </a:r>
            <a:r>
              <a:rPr lang="ar-SA" sz="2800" b="1" cap="all" dirty="0"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a:t>
            </a:r>
            <a:r>
              <a:rPr lang="ar-SA" sz="2800" b="1" cap="all" dirty="0" err="1"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آجار</a:t>
            </a:r>
            <a:r>
              <a:rPr lang="ar-SA" sz="2800" b="1" cap="all" dirty="0"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مغذي</a:t>
            </a:r>
            <a:r>
              <a:rPr lang="ar-SA" sz="2800" b="1" cap="all" dirty="0" err="1" smtClean="0">
                <a:ln w="9000" cmpd="sng">
                  <a:solidFill>
                    <a:schemeClr val="bg1"/>
                  </a:solidFill>
                  <a:prstDash val="solid"/>
                </a:ln>
                <a:solidFill>
                  <a:srgbClr val="FF0000"/>
                </a:soli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المعقم والجاهز للاستخدام وعلى حافة الطبق السفلية تدون المعلومات الخاصة بالمجموعة</a:t>
            </a:r>
            <a:endParaRPr lang="en-US"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endParaRPr>
          </a:p>
          <a:p>
            <a:pPr>
              <a:buClr>
                <a:schemeClr val="accent2">
                  <a:lumMod val="75000"/>
                </a:schemeClr>
              </a:buClr>
              <a:buFont typeface="Wingdings" pitchFamily="2" charset="2"/>
              <a:buChar char=""/>
            </a:pP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تعقم طاولة العمل </a:t>
            </a:r>
            <a:r>
              <a:rPr lang="en-US"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Bench</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با</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لديتول</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50%</a:t>
            </a:r>
            <a:r>
              <a:rPr lang="en-US"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ويتم تشغيل اللهب قبل العمل بعشر دقائق تقريبا.</a:t>
            </a:r>
            <a:endParaRPr lang="en-US"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endParaRPr>
          </a:p>
          <a:p>
            <a:pPr>
              <a:buClr>
                <a:schemeClr val="accent2">
                  <a:lumMod val="75000"/>
                </a:schemeClr>
              </a:buClr>
              <a:buFont typeface="Wingdings" pitchFamily="2" charset="2"/>
              <a:buChar char=""/>
            </a:pP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يتم العزل برش التربة على سطح الأطباق المحتوية على البيئة (البكتيريا-الفطريات) ، أما العزل من معلق التربة فيتم بتلقيح البيئة بواقع 1 مل لكل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طبق .</a:t>
            </a:r>
            <a:endParaRPr lang="en-US"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endParaRPr>
          </a:p>
          <a:p>
            <a:pPr>
              <a:buClr>
                <a:schemeClr val="accent2">
                  <a:lumMod val="75000"/>
                </a:schemeClr>
              </a:buClr>
              <a:buFont typeface="Wingdings" pitchFamily="2" charset="2"/>
              <a:buChar char=""/>
            </a:pP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تحضن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الأطباق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-البكتيريا عند درجة حرارة </a:t>
            </a:r>
            <a:r>
              <a:rPr lang="ar-SA" sz="28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35</a:t>
            </a:r>
            <a:r>
              <a:rPr lang="ar-SA" sz="24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م</a:t>
            </a:r>
            <a:r>
              <a:rPr lang="ar-SA" sz="2800" dirty="0" smtClean="0">
                <a:solidFill>
                  <a:schemeClr val="tx1">
                    <a:lumMod val="95000"/>
                    <a:lumOff val="5000"/>
                  </a:schemeClr>
                </a:solidFill>
                <a:effectLst>
                  <a:glow rad="228600">
                    <a:schemeClr val="accent1">
                      <a:satMod val="175000"/>
                      <a:alpha val="40000"/>
                    </a:schemeClr>
                  </a:glow>
                </a:effectLst>
                <a:cs typeface="W1 SHUROOQ 09 004" pitchFamily="2" charset="-78"/>
              </a:rPr>
              <a:t>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1">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لمدة 24-48 ساعة، </a:t>
            </a:r>
            <a:r>
              <a:rPr lang="ar-SA" sz="2800" b="1" cap="all"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والفطريات عند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درجة حرارة 25 </a:t>
            </a:r>
            <a:r>
              <a:rPr lang="ar-SA" sz="2400" b="1" cap="all" dirty="0" err="1"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م</a:t>
            </a:r>
            <a:r>
              <a:rPr lang="ar-SA" sz="2400" dirty="0" err="1" smtClean="0">
                <a:solidFill>
                  <a:schemeClr val="tx1">
                    <a:lumMod val="95000"/>
                    <a:lumOff val="5000"/>
                  </a:schemeClr>
                </a:solidFill>
                <a:effectLst>
                  <a:glow rad="139700">
                    <a:srgbClr val="FFFF00">
                      <a:alpha val="40000"/>
                    </a:srgbClr>
                  </a:glow>
                </a:effectLst>
                <a:cs typeface="W1 SHUROOQ 09 004" pitchFamily="2" charset="-78"/>
              </a:rPr>
              <a:t> </a:t>
            </a:r>
            <a:r>
              <a:rPr lang="ar-SA" sz="2400" dirty="0" smtClean="0">
                <a:solidFill>
                  <a:schemeClr val="tx1">
                    <a:lumMod val="95000"/>
                    <a:lumOff val="5000"/>
                  </a:schemeClr>
                </a:solidFill>
                <a:effectLst>
                  <a:glow rad="228600">
                    <a:schemeClr val="accent1">
                      <a:satMod val="175000"/>
                      <a:alpha val="40000"/>
                    </a:schemeClr>
                  </a:glow>
                </a:effectLst>
                <a:cs typeface="W1 SHUROOQ 09 004" pitchFamily="2" charset="-78"/>
              </a:rPr>
              <a:t>°</a:t>
            </a:r>
            <a:r>
              <a:rPr lang="ar-SA" sz="24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 </a:t>
            </a:r>
            <a:r>
              <a:rPr lang="ar-SA" sz="2800" b="1" cap="all" dirty="0" smtClean="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rPr>
              <a:t>ولمدة اسبوع لحين تنقيتها.</a:t>
            </a:r>
            <a:endParaRPr lang="en-US" sz="2800" b="1" cap="all" dirty="0">
              <a:ln w="9000" cmpd="sng">
                <a:solidFill>
                  <a:schemeClr val="bg1"/>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5">
                    <a:satMod val="175000"/>
                    <a:alpha val="40000"/>
                  </a:schemeClr>
                </a:glow>
                <a:outerShdw blurRad="50800" dist="38100" dir="2700000" algn="tl" rotWithShape="0">
                  <a:prstClr val="black">
                    <a:alpha val="40000"/>
                  </a:prstClr>
                </a:outerShdw>
                <a:reflection blurRad="6350" stA="55000" endA="300" endPos="45500" dir="5400000" sy="-100000" algn="bl" rotWithShape="0"/>
              </a:effectLst>
              <a:cs typeface="PT Bold Heading" pitchFamily="2" charset="-78"/>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iterate type="lt">
                                    <p:tmPct val="0"/>
                                  </p:iterate>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slide(fromBottom)">
                                      <p:cBhvr>
                                        <p:cTn id="12" dur="500"/>
                                        <p:tgtEl>
                                          <p:spTgt spid="5">
                                            <p:txEl>
                                              <p:pRg st="0" end="0"/>
                                            </p:txEl>
                                          </p:spTgt>
                                        </p:tgtEl>
                                      </p:cBhvr>
                                    </p:animEffect>
                                  </p:childTnLst>
                                </p:cTn>
                              </p:par>
                            </p:childTnLst>
                          </p:cTn>
                        </p:par>
                        <p:par>
                          <p:cTn id="13" fill="hold">
                            <p:stCondLst>
                              <p:cond delay="1000"/>
                            </p:stCondLst>
                            <p:childTnLst>
                              <p:par>
                                <p:cTn id="14" presetID="12" presetClass="entr" presetSubtype="4"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slide(fromBottom)">
                                      <p:cBhvr>
                                        <p:cTn id="16" dur="500"/>
                                        <p:tgtEl>
                                          <p:spTgt spid="5">
                                            <p:txEl>
                                              <p:pRg st="1" end="1"/>
                                            </p:txEl>
                                          </p:spTgt>
                                        </p:tgtEl>
                                      </p:cBhvr>
                                    </p:animEffect>
                                  </p:childTnLst>
                                </p:cTn>
                              </p:par>
                            </p:childTnLst>
                          </p:cTn>
                        </p:par>
                        <p:par>
                          <p:cTn id="17" fill="hold">
                            <p:stCondLst>
                              <p:cond delay="1500"/>
                            </p:stCondLst>
                            <p:childTnLst>
                              <p:par>
                                <p:cTn id="18" presetID="12" presetClass="entr" presetSubtype="4"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slide(fromBottom)">
                                      <p:cBhvr>
                                        <p:cTn id="20" dur="500"/>
                                        <p:tgtEl>
                                          <p:spTgt spid="5">
                                            <p:txEl>
                                              <p:pRg st="2" end="2"/>
                                            </p:txEl>
                                          </p:spTgt>
                                        </p:tgtEl>
                                      </p:cBhvr>
                                    </p:animEffect>
                                  </p:childTnLst>
                                </p:cTn>
                              </p:par>
                            </p:childTnLst>
                          </p:cTn>
                        </p:par>
                        <p:par>
                          <p:cTn id="21" fill="hold">
                            <p:stCondLst>
                              <p:cond delay="2000"/>
                            </p:stCondLst>
                            <p:childTnLst>
                              <p:par>
                                <p:cTn id="22" presetID="12" presetClass="entr" presetSubtype="4" fill="hold" nodeType="after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slide(fromBottom)">
                                      <p:cBhvr>
                                        <p:cTn id="24"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Picture 2" descr="C:\Users\Public\Pictures\Sample Pictures\‫38eb7a84f6 - نسخة.gif"/>
          <p:cNvPicPr>
            <a:picLocks noGrp="1" noChangeAspect="1" noChangeArrowheads="1" noCrop="1"/>
          </p:cNvPicPr>
          <p:nvPr>
            <p:ph idx="1"/>
          </p:nvPr>
        </p:nvPicPr>
        <p:blipFill>
          <a:blip r:embed="rId2" cstate="print"/>
          <a:srcRect/>
          <a:stretch>
            <a:fillRect/>
          </a:stretch>
        </p:blipFill>
        <p:spPr bwMode="auto">
          <a:xfrm>
            <a:off x="0" y="0"/>
            <a:ext cx="9143999" cy="6857999"/>
          </a:xfrm>
          <a:prstGeom prst="rect">
            <a:avLst/>
          </a:prstGeom>
          <a:noFill/>
        </p:spPr>
      </p:pic>
      <p:sp>
        <p:nvSpPr>
          <p:cNvPr id="5" name="مستطيل 4"/>
          <p:cNvSpPr/>
          <p:nvPr/>
        </p:nvSpPr>
        <p:spPr>
          <a:xfrm>
            <a:off x="5286380" y="214290"/>
            <a:ext cx="3500462" cy="110799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A" sz="6600" b="1" spc="50" dirty="0" smtClean="0">
                <a:ln w="11430"/>
                <a:solidFill>
                  <a:schemeClr val="accent6">
                    <a:lumMod val="75000"/>
                  </a:schemeClr>
                </a:solidFill>
                <a:effectLst>
                  <a:outerShdw blurRad="76200" dist="50800" dir="5400000" algn="tl" rotWithShape="0">
                    <a:srgbClr val="000000">
                      <a:alpha val="65000"/>
                    </a:srgbClr>
                  </a:outerShdw>
                </a:effectLst>
                <a:cs typeface="PT Bold Heading" pitchFamily="2" charset="-78"/>
              </a:rPr>
              <a:t>التقرير</a:t>
            </a:r>
            <a:endParaRPr lang="ar-SA" sz="6600" b="1" cap="none" spc="50" dirty="0">
              <a:ln w="11430"/>
              <a:solidFill>
                <a:schemeClr val="accent6">
                  <a:lumMod val="75000"/>
                </a:schemeClr>
              </a:solidFill>
              <a:effectLst>
                <a:outerShdw blurRad="76200" dist="50800" dir="5400000" algn="tl" rotWithShape="0">
                  <a:srgbClr val="000000">
                    <a:alpha val="65000"/>
                  </a:srgbClr>
                </a:outerShdw>
              </a:effectLst>
              <a:cs typeface="PT Bold Heading" pitchFamily="2" charset="-78"/>
            </a:endParaRPr>
          </a:p>
        </p:txBody>
      </p:sp>
      <p:sp>
        <p:nvSpPr>
          <p:cNvPr id="6" name="Rectangle 1"/>
          <p:cNvSpPr>
            <a:spLocks noChangeArrowheads="1"/>
          </p:cNvSpPr>
          <p:nvPr/>
        </p:nvSpPr>
        <p:spPr bwMode="auto">
          <a:xfrm flipH="1">
            <a:off x="134802" y="2301141"/>
            <a:ext cx="879491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kumimoji="0" lang="ar-SA" sz="3600" b="1" i="0" u="none" strike="noStrike" spc="50" normalizeH="0" baseline="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اسم التجربة.</a:t>
            </a:r>
          </a:p>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lang="ar-SA" sz="3600" b="1" spc="5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الهدف من التجربة.</a:t>
            </a:r>
          </a:p>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kumimoji="0" lang="ar-SA" sz="3600" b="1" i="0" u="none" strike="noStrike" spc="50" normalizeH="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الأدوات.</a:t>
            </a:r>
          </a:p>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lang="ar-SA" sz="3600" b="1" spc="5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طريقة العمل.</a:t>
            </a:r>
          </a:p>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kumimoji="0" lang="ar-SA" sz="3600" b="1" i="0" u="none" strike="noStrike" spc="50" normalizeH="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النتيجة مع الصور.</a:t>
            </a:r>
          </a:p>
          <a:p>
            <a:pPr marL="0" marR="0" lvl="0" indent="0" defTabSz="914400" rtl="1" eaLnBrk="1" fontAlgn="base" latinLnBrk="0" hangingPunct="1">
              <a:lnSpc>
                <a:spcPct val="100000"/>
              </a:lnSpc>
              <a:spcBef>
                <a:spcPct val="0"/>
              </a:spcBef>
              <a:spcAft>
                <a:spcPct val="0"/>
              </a:spcAft>
              <a:buClr>
                <a:schemeClr val="accent6">
                  <a:lumMod val="75000"/>
                </a:schemeClr>
              </a:buClr>
              <a:buSzTx/>
              <a:buFont typeface="Wingdings" pitchFamily="2" charset="2"/>
              <a:buChar char="v"/>
              <a:tabLst/>
            </a:pPr>
            <a:r>
              <a:rPr lang="ar-SA" sz="3600" b="1" spc="5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rPr>
              <a:t>التعليق والمناقشة.</a:t>
            </a:r>
            <a:endParaRPr kumimoji="0" lang="ar-SA" sz="3600" b="1" i="0" u="none" strike="noStrike" spc="50" normalizeH="0" dirty="0" smtClean="0">
              <a:ln w="11430">
                <a:solidFill>
                  <a:schemeClr val="accent3">
                    <a:lumMod val="60000"/>
                    <a:lumOff val="40000"/>
                  </a:schemeClr>
                </a:solidFill>
              </a:ln>
              <a:solidFill>
                <a:schemeClr val="accent6"/>
              </a:solidFill>
              <a:effectLst>
                <a:glow rad="101600">
                  <a:srgbClr val="CC3399">
                    <a:alpha val="60000"/>
                  </a:srgbClr>
                </a:glow>
                <a:outerShdw blurRad="76200" dist="50800" dir="5400000" algn="tl" rotWithShape="0">
                  <a:srgbClr val="000000">
                    <a:alpha val="65000"/>
                  </a:srgbClr>
                </a:outerShdw>
              </a:effectLst>
              <a:latin typeface="MCS FREEDOM OUT"/>
              <a:ea typeface="Times New Roman" pitchFamily="18" charset="0"/>
              <a:cs typeface="PT Bold Heading" pitchFamily="2" charset="-78"/>
            </a:endParaRPr>
          </a:p>
        </p:txBody>
      </p:sp>
      <p:pic>
        <p:nvPicPr>
          <p:cNvPr id="8" name="صورة 7" descr="question-mark15.gif"/>
          <p:cNvPicPr>
            <a:picLocks noChangeAspect="1"/>
          </p:cNvPicPr>
          <p:nvPr/>
        </p:nvPicPr>
        <p:blipFill>
          <a:blip r:embed="rId3" cstate="print"/>
          <a:stretch>
            <a:fillRect/>
          </a:stretch>
        </p:blipFill>
        <p:spPr>
          <a:xfrm>
            <a:off x="714348" y="0"/>
            <a:ext cx="3214710" cy="22145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
                                        </p:tgtEl>
                                        <p:attrNameLst>
                                          <p:attrName>ppt_y</p:attrName>
                                        </p:attrNameLst>
                                      </p:cBhvr>
                                      <p:tavLst>
                                        <p:tav tm="0">
                                          <p:val>
                                            <p:strVal val="#ppt_y"/>
                                          </p:val>
                                        </p:tav>
                                        <p:tav tm="100000">
                                          <p:val>
                                            <p:strVal val="#ppt_y"/>
                                          </p:val>
                                        </p:tav>
                                      </p:tavLst>
                                    </p:anim>
                                    <p:animEffect transition="in" filter="fade">
                                      <p:cBhvr>
                                        <p:cTn id="10" dur="500"/>
                                        <p:tgtEl>
                                          <p:spTgt spid="5"/>
                                        </p:tgtEl>
                                      </p:cBhvr>
                                    </p:animEffect>
                                  </p:childTnLst>
                                </p:cTn>
                              </p:par>
                            </p:childTnLst>
                          </p:cTn>
                        </p:par>
                        <p:par>
                          <p:cTn id="11" fill="hold">
                            <p:stCondLst>
                              <p:cond delay="500"/>
                            </p:stCondLst>
                            <p:childTnLst>
                              <p:par>
                                <p:cTn id="12" presetID="15" presetClass="entr" presetSubtype="0" fill="hold" grpId="0" nodeType="after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p:cTn id="14"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6">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6">
                                            <p:txEl>
                                              <p:pRg st="0" end="0"/>
                                            </p:txEl>
                                          </p:spTgt>
                                        </p:tgtEl>
                                        <p:attrNameLst>
                                          <p:attrName>ppt_y</p:attrName>
                                        </p:attrNameLst>
                                      </p:cBhvr>
                                      <p:tavLst>
                                        <p:tav tm="0" fmla="#ppt_y+(sin(-2*pi*(1-$))*-#ppt_x+cos(-2*pi*(1-$))*(1-#ppt_y))*(1-$)">
                                          <p:val>
                                            <p:fltVal val="0"/>
                                          </p:val>
                                        </p:tav>
                                        <p:tav tm="100000">
                                          <p:val>
                                            <p:fltVal val="1"/>
                                          </p:val>
                                        </p:tav>
                                      </p:tavLst>
                                    </p:anim>
                                  </p:childTnLst>
                                </p:cTn>
                              </p:par>
                              <p:par>
                                <p:cTn id="18" presetID="15" presetClass="entr" presetSubtype="0" fill="hold" grpId="0" nodeType="with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6">
                                            <p:txEl>
                                              <p:pRg st="1" end="1"/>
                                            </p:txEl>
                                          </p:spTgt>
                                        </p:tgtEl>
                                        <p:attrNameLst>
                                          <p:attrName>ppt_y</p:attrName>
                                        </p:attrNameLst>
                                      </p:cBhvr>
                                      <p:tavLst>
                                        <p:tav tm="0" fmla="#ppt_y+(sin(-2*pi*(1-$))*-#ppt_x+cos(-2*pi*(1-$))*(1-#ppt_y))*(1-$)">
                                          <p:val>
                                            <p:fltVal val="0"/>
                                          </p:val>
                                        </p:tav>
                                        <p:tav tm="100000">
                                          <p:val>
                                            <p:fltVal val="1"/>
                                          </p:val>
                                        </p:tav>
                                      </p:tavLst>
                                    </p:anim>
                                  </p:childTnLst>
                                </p:cTn>
                              </p:par>
                              <p:par>
                                <p:cTn id="24" presetID="15" presetClass="entr" presetSubtype="0" fill="hold" grpId="0" nodeType="with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 calcmode="lin" valueType="num">
                                      <p:cBhvr>
                                        <p:cTn id="26"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6">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6">
                                            <p:txEl>
                                              <p:pRg st="2" end="2"/>
                                            </p:txEl>
                                          </p:spTgt>
                                        </p:tgtEl>
                                        <p:attrNameLst>
                                          <p:attrName>ppt_y</p:attrName>
                                        </p:attrNameLst>
                                      </p:cBhvr>
                                      <p:tavLst>
                                        <p:tav tm="0" fmla="#ppt_y+(sin(-2*pi*(1-$))*-#ppt_x+cos(-2*pi*(1-$))*(1-#ppt_y))*(1-$)">
                                          <p:val>
                                            <p:fltVal val="0"/>
                                          </p:val>
                                        </p:tav>
                                        <p:tav tm="100000">
                                          <p:val>
                                            <p:fltVal val="1"/>
                                          </p:val>
                                        </p:tav>
                                      </p:tavLst>
                                    </p:anim>
                                  </p:childTnLst>
                                </p:cTn>
                              </p:par>
                              <p:par>
                                <p:cTn id="30" presetID="15" presetClass="entr" presetSubtype="0" fill="hold" grpId="0" nodeType="with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 calcmode="lin" valueType="num">
                                      <p:cBhvr>
                                        <p:cTn id="32"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3"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4" dur="1000" fill="hold"/>
                                        <p:tgtEl>
                                          <p:spTgt spid="6">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6">
                                            <p:txEl>
                                              <p:pRg st="3" end="3"/>
                                            </p:txEl>
                                          </p:spTgt>
                                        </p:tgtEl>
                                        <p:attrNameLst>
                                          <p:attrName>ppt_y</p:attrName>
                                        </p:attrNameLst>
                                      </p:cBhvr>
                                      <p:tavLst>
                                        <p:tav tm="0" fmla="#ppt_y+(sin(-2*pi*(1-$))*-#ppt_x+cos(-2*pi*(1-$))*(1-#ppt_y))*(1-$)">
                                          <p:val>
                                            <p:fltVal val="0"/>
                                          </p:val>
                                        </p:tav>
                                        <p:tav tm="100000">
                                          <p:val>
                                            <p:fltVal val="1"/>
                                          </p:val>
                                        </p:tav>
                                      </p:tavLst>
                                    </p:anim>
                                  </p:childTnLst>
                                </p:cTn>
                              </p:par>
                              <p:par>
                                <p:cTn id="36" presetID="15" presetClass="entr" presetSubtype="0" fill="hold" grpId="0" nodeType="with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 calcmode="lin" valueType="num">
                                      <p:cBhvr>
                                        <p:cTn id="38"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39" dur="1000" fill="hold"/>
                                        <p:tgtEl>
                                          <p:spTgt spid="6">
                                            <p:txEl>
                                              <p:pRg st="4" end="4"/>
                                            </p:txEl>
                                          </p:spTgt>
                                        </p:tgtEl>
                                        <p:attrNameLst>
                                          <p:attrName>ppt_h</p:attrName>
                                        </p:attrNameLst>
                                      </p:cBhvr>
                                      <p:tavLst>
                                        <p:tav tm="0">
                                          <p:val>
                                            <p:fltVal val="0"/>
                                          </p:val>
                                        </p:tav>
                                        <p:tav tm="100000">
                                          <p:val>
                                            <p:strVal val="#ppt_h"/>
                                          </p:val>
                                        </p:tav>
                                      </p:tavLst>
                                    </p:anim>
                                    <p:anim calcmode="lin" valueType="num">
                                      <p:cBhvr>
                                        <p:cTn id="40" dur="1000" fill="hold"/>
                                        <p:tgtEl>
                                          <p:spTgt spid="6">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1" dur="1000" fill="hold"/>
                                        <p:tgtEl>
                                          <p:spTgt spid="6">
                                            <p:txEl>
                                              <p:pRg st="4" end="4"/>
                                            </p:txEl>
                                          </p:spTgt>
                                        </p:tgtEl>
                                        <p:attrNameLst>
                                          <p:attrName>ppt_y</p:attrName>
                                        </p:attrNameLst>
                                      </p:cBhvr>
                                      <p:tavLst>
                                        <p:tav tm="0" fmla="#ppt_y+(sin(-2*pi*(1-$))*-#ppt_x+cos(-2*pi*(1-$))*(1-#ppt_y))*(1-$)">
                                          <p:val>
                                            <p:fltVal val="0"/>
                                          </p:val>
                                        </p:tav>
                                        <p:tav tm="100000">
                                          <p:val>
                                            <p:fltVal val="1"/>
                                          </p:val>
                                        </p:tav>
                                      </p:tavLst>
                                    </p:anim>
                                  </p:childTnLst>
                                </p:cTn>
                              </p:par>
                              <p:par>
                                <p:cTn id="42" presetID="15" presetClass="entr" presetSubtype="0" fill="hold" grpId="0" nodeType="withEffect">
                                  <p:stCondLst>
                                    <p:cond delay="0"/>
                                  </p:stCondLst>
                                  <p:childTnLst>
                                    <p:set>
                                      <p:cBhvr>
                                        <p:cTn id="43" dur="1" fill="hold">
                                          <p:stCondLst>
                                            <p:cond delay="0"/>
                                          </p:stCondLst>
                                        </p:cTn>
                                        <p:tgtEl>
                                          <p:spTgt spid="6">
                                            <p:txEl>
                                              <p:pRg st="5" end="5"/>
                                            </p:txEl>
                                          </p:spTgt>
                                        </p:tgtEl>
                                        <p:attrNameLst>
                                          <p:attrName>style.visibility</p:attrName>
                                        </p:attrNameLst>
                                      </p:cBhvr>
                                      <p:to>
                                        <p:strVal val="visible"/>
                                      </p:to>
                                    </p:set>
                                    <p:anim calcmode="lin" valueType="num">
                                      <p:cBhvr>
                                        <p:cTn id="44" dur="1000" fill="hold"/>
                                        <p:tgtEl>
                                          <p:spTgt spid="6">
                                            <p:txEl>
                                              <p:pRg st="5" end="5"/>
                                            </p:txEl>
                                          </p:spTgt>
                                        </p:tgtEl>
                                        <p:attrNameLst>
                                          <p:attrName>ppt_w</p:attrName>
                                        </p:attrNameLst>
                                      </p:cBhvr>
                                      <p:tavLst>
                                        <p:tav tm="0">
                                          <p:val>
                                            <p:fltVal val="0"/>
                                          </p:val>
                                        </p:tav>
                                        <p:tav tm="100000">
                                          <p:val>
                                            <p:strVal val="#ppt_w"/>
                                          </p:val>
                                        </p:tav>
                                      </p:tavLst>
                                    </p:anim>
                                    <p:anim calcmode="lin" valueType="num">
                                      <p:cBhvr>
                                        <p:cTn id="45" dur="1000" fill="hold"/>
                                        <p:tgtEl>
                                          <p:spTgt spid="6">
                                            <p:txEl>
                                              <p:pRg st="5" end="5"/>
                                            </p:txEl>
                                          </p:spTgt>
                                        </p:tgtEl>
                                        <p:attrNameLst>
                                          <p:attrName>ppt_h</p:attrName>
                                        </p:attrNameLst>
                                      </p:cBhvr>
                                      <p:tavLst>
                                        <p:tav tm="0">
                                          <p:val>
                                            <p:fltVal val="0"/>
                                          </p:val>
                                        </p:tav>
                                        <p:tav tm="100000">
                                          <p:val>
                                            <p:strVal val="#ppt_h"/>
                                          </p:val>
                                        </p:tav>
                                      </p:tavLst>
                                    </p:anim>
                                    <p:anim calcmode="lin" valueType="num">
                                      <p:cBhvr>
                                        <p:cTn id="46" dur="1000" fill="hold"/>
                                        <p:tgtEl>
                                          <p:spTgt spid="6">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6">
                                            <p:txEl>
                                              <p:pRg st="5" end="5"/>
                                            </p:txEl>
                                          </p:spTgt>
                                        </p:tgtEl>
                                        <p:attrNameLst>
                                          <p:attrName>ppt_y</p:attrName>
                                        </p:attrNameLst>
                                      </p:cBhvr>
                                      <p:tavLst>
                                        <p:tav tm="0" fmla="#ppt_y+(sin(-2*pi*(1-$))*-#ppt_x+cos(-2*pi*(1-$))*(1-#ppt_y))*(1-$)">
                                          <p:val>
                                            <p:fltVal val="0"/>
                                          </p:val>
                                        </p:tav>
                                        <p:tav tm="100000">
                                          <p:val>
                                            <p:fltVal val="1"/>
                                          </p:val>
                                        </p:tav>
                                      </p:tavLst>
                                    </p:anim>
                                  </p:childTnLst>
                                </p:cTn>
                              </p:par>
                              <p:par>
                                <p:cTn id="48" presetID="39" presetClass="entr" presetSubtype="0" accel="100000" fill="hold" nodeType="withEffect">
                                  <p:stCondLst>
                                    <p:cond delay="0"/>
                                  </p:stCondLst>
                                  <p:childTnLst>
                                    <p:set>
                                      <p:cBhvr>
                                        <p:cTn id="49" dur="1" fill="hold">
                                          <p:stCondLst>
                                            <p:cond delay="0"/>
                                          </p:stCondLst>
                                        </p:cTn>
                                        <p:tgtEl>
                                          <p:spTgt spid="8"/>
                                        </p:tgtEl>
                                        <p:attrNameLst>
                                          <p:attrName>style.visibility</p:attrName>
                                        </p:attrNameLst>
                                      </p:cBhvr>
                                      <p:to>
                                        <p:strVal val="visible"/>
                                      </p:to>
                                    </p:set>
                                    <p:anim calcmode="lin" valueType="num">
                                      <p:cBhvr>
                                        <p:cTn id="50" dur="500" fill="hold"/>
                                        <p:tgtEl>
                                          <p:spTgt spid="8"/>
                                        </p:tgtEl>
                                        <p:attrNameLst>
                                          <p:attrName>ppt_h</p:attrName>
                                        </p:attrNameLst>
                                      </p:cBhvr>
                                      <p:tavLst>
                                        <p:tav tm="0">
                                          <p:val>
                                            <p:strVal val="#ppt_h/20"/>
                                          </p:val>
                                        </p:tav>
                                        <p:tav tm="50000">
                                          <p:val>
                                            <p:strVal val="#ppt_h/20"/>
                                          </p:val>
                                        </p:tav>
                                        <p:tav tm="100000">
                                          <p:val>
                                            <p:strVal val="#ppt_h"/>
                                          </p:val>
                                        </p:tav>
                                      </p:tavLst>
                                    </p:anim>
                                    <p:anim calcmode="lin" valueType="num">
                                      <p:cBhvr>
                                        <p:cTn id="51" dur="500" fill="hold"/>
                                        <p:tgtEl>
                                          <p:spTgt spid="8"/>
                                        </p:tgtEl>
                                        <p:attrNameLst>
                                          <p:attrName>ppt_w</p:attrName>
                                        </p:attrNameLst>
                                      </p:cBhvr>
                                      <p:tavLst>
                                        <p:tav tm="0">
                                          <p:val>
                                            <p:strVal val="#ppt_w+.3"/>
                                          </p:val>
                                        </p:tav>
                                        <p:tav tm="50000">
                                          <p:val>
                                            <p:strVal val="#ppt_w+.3"/>
                                          </p:val>
                                        </p:tav>
                                        <p:tav tm="100000">
                                          <p:val>
                                            <p:strVal val="#ppt_w"/>
                                          </p:val>
                                        </p:tav>
                                      </p:tavLst>
                                    </p:anim>
                                    <p:anim calcmode="lin" valueType="num">
                                      <p:cBhvr>
                                        <p:cTn id="52" dur="500" fill="hold"/>
                                        <p:tgtEl>
                                          <p:spTgt spid="8"/>
                                        </p:tgtEl>
                                        <p:attrNameLst>
                                          <p:attrName>ppt_x</p:attrName>
                                        </p:attrNameLst>
                                      </p:cBhvr>
                                      <p:tavLst>
                                        <p:tav tm="0">
                                          <p:val>
                                            <p:strVal val="#ppt_x-.3"/>
                                          </p:val>
                                        </p:tav>
                                        <p:tav tm="50000">
                                          <p:val>
                                            <p:strVal val="#ppt_x"/>
                                          </p:val>
                                        </p:tav>
                                        <p:tav tm="100000">
                                          <p:val>
                                            <p:strVal val="#ppt_x"/>
                                          </p:val>
                                        </p:tav>
                                      </p:tavLst>
                                    </p:anim>
                                    <p:anim calcmode="lin" valueType="num">
                                      <p:cBhvr>
                                        <p:cTn id="53"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pic>
        <p:nvPicPr>
          <p:cNvPr id="4" name="Picture 2" descr="C:\Users\Public\Pictures\Sample Pictures\‫38eb7a84f6 - نسخة.gif"/>
          <p:cNvPicPr>
            <a:picLocks noChangeAspect="1" noChangeArrowheads="1" noCrop="1"/>
          </p:cNvPicPr>
          <p:nvPr/>
        </p:nvPicPr>
        <p:blipFill>
          <a:blip r:embed="rId2" cstate="print"/>
          <a:srcRect/>
          <a:stretch>
            <a:fillRect/>
          </a:stretch>
        </p:blipFill>
        <p:spPr bwMode="auto">
          <a:xfrm>
            <a:off x="0" y="0"/>
            <a:ext cx="9143999" cy="6858000"/>
          </a:xfrm>
          <a:prstGeom prst="rect">
            <a:avLst/>
          </a:prstGeom>
          <a:noFill/>
        </p:spPr>
      </p:pic>
      <p:sp>
        <p:nvSpPr>
          <p:cNvPr id="5" name="مستطيل 4"/>
          <p:cNvSpPr/>
          <p:nvPr/>
        </p:nvSpPr>
        <p:spPr>
          <a:xfrm>
            <a:off x="1428728" y="1500174"/>
            <a:ext cx="5785151" cy="110799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fontAlgn="auto">
              <a:spcBef>
                <a:spcPts val="0"/>
              </a:spcBef>
              <a:spcAft>
                <a:spcPts val="0"/>
              </a:spcAft>
              <a:defRPr/>
            </a:pPr>
            <a:r>
              <a:rPr lang="ar-SA" sz="6600" dirty="0" smtClean="0">
                <a:ln>
                  <a:solidFill>
                    <a:srgbClr val="F395E1"/>
                  </a:solidFill>
                  <a:prstDash val="solid"/>
                </a:ln>
                <a:solidFill>
                  <a:schemeClr val="bg1"/>
                </a:solidFill>
                <a:effectLst>
                  <a:glow rad="139700">
                    <a:schemeClr val="accent2">
                      <a:satMod val="175000"/>
                      <a:alpha val="40000"/>
                    </a:schemeClr>
                  </a:glow>
                  <a:outerShdw blurRad="88000" dist="50800" dir="5040000" algn="tl">
                    <a:schemeClr val="accent4">
                      <a:tint val="80000"/>
                      <a:satMod val="250000"/>
                      <a:alpha val="45000"/>
                    </a:schemeClr>
                  </a:outerShdw>
                </a:effectLst>
                <a:cs typeface="PT Bold Dusky" pitchFamily="2" charset="-78"/>
              </a:rPr>
              <a:t>أ.منيرة </a:t>
            </a:r>
            <a:r>
              <a:rPr lang="ar-SA" sz="6600" dirty="0" err="1" smtClean="0">
                <a:ln>
                  <a:solidFill>
                    <a:srgbClr val="F395E1"/>
                  </a:solidFill>
                  <a:prstDash val="solid"/>
                </a:ln>
                <a:solidFill>
                  <a:schemeClr val="bg1"/>
                </a:solidFill>
                <a:effectLst>
                  <a:glow rad="139700">
                    <a:schemeClr val="accent2">
                      <a:satMod val="175000"/>
                      <a:alpha val="40000"/>
                    </a:schemeClr>
                  </a:glow>
                  <a:outerShdw blurRad="88000" dist="50800" dir="5040000" algn="tl">
                    <a:schemeClr val="accent4">
                      <a:tint val="80000"/>
                      <a:satMod val="250000"/>
                      <a:alpha val="45000"/>
                    </a:schemeClr>
                  </a:outerShdw>
                </a:effectLst>
                <a:cs typeface="PT Bold Dusky" pitchFamily="2" charset="-78"/>
              </a:rPr>
              <a:t>الدوسري</a:t>
            </a:r>
            <a:endParaRPr lang="ar-SA" sz="6600" dirty="0">
              <a:ln>
                <a:solidFill>
                  <a:srgbClr val="F395E1"/>
                </a:solidFill>
                <a:prstDash val="solid"/>
              </a:ln>
              <a:solidFill>
                <a:schemeClr val="bg1"/>
              </a:solidFill>
              <a:effectLst>
                <a:glow rad="139700">
                  <a:schemeClr val="accent2">
                    <a:satMod val="175000"/>
                    <a:alpha val="40000"/>
                  </a:schemeClr>
                </a:glow>
                <a:outerShdw blurRad="88000" dist="50800" dir="5040000" algn="tl">
                  <a:schemeClr val="accent4">
                    <a:tint val="80000"/>
                    <a:satMod val="250000"/>
                    <a:alpha val="45000"/>
                  </a:schemeClr>
                </a:outerShdw>
              </a:effectLst>
              <a:cs typeface="PT Bold Dusky" pitchFamily="2" charset="-78"/>
            </a:endParaRPr>
          </a:p>
        </p:txBody>
      </p:sp>
      <p:sp>
        <p:nvSpPr>
          <p:cNvPr id="6" name="مستطيل 5"/>
          <p:cNvSpPr/>
          <p:nvPr/>
        </p:nvSpPr>
        <p:spPr>
          <a:xfrm>
            <a:off x="642910" y="5143512"/>
            <a:ext cx="7786742" cy="1200329"/>
          </a:xfrm>
          <a:prstGeom prst="rect">
            <a:avLst/>
          </a:prstGeom>
        </p:spPr>
        <p:txBody>
          <a:bodyPr wrap="square">
            <a:spAutoFit/>
          </a:bodyPr>
          <a:lstStyle/>
          <a:p>
            <a:r>
              <a:rPr lang="ar-SA" sz="7200" dirty="0" smtClean="0">
                <a:ln>
                  <a:solidFill>
                    <a:schemeClr val="bg1"/>
                  </a:solidFill>
                </a:ln>
                <a:solidFill>
                  <a:srgbClr val="CC3300"/>
                </a:solidFill>
                <a:effectLst>
                  <a:glow rad="228600">
                    <a:schemeClr val="accent3">
                      <a:satMod val="175000"/>
                      <a:alpha val="40000"/>
                    </a:schemeClr>
                  </a:glow>
                </a:effectLst>
                <a:cs typeface="PT Bold Heading" pitchFamily="2" charset="-78"/>
              </a:rPr>
              <a:t>شكراً لانتباهكم...</a:t>
            </a:r>
            <a:endParaRPr lang="en-US" sz="7200" dirty="0">
              <a:ln>
                <a:solidFill>
                  <a:schemeClr val="bg1"/>
                </a:solidFill>
              </a:ln>
              <a:solidFill>
                <a:srgbClr val="CC3300"/>
              </a:solidFill>
              <a:effectLst>
                <a:glow rad="228600">
                  <a:schemeClr val="accent3">
                    <a:satMod val="175000"/>
                    <a:alpha val="40000"/>
                  </a:schemeClr>
                </a:glow>
              </a:effectLst>
              <a:cs typeface="PT Bold Heading" pitchFamily="2" charset="-78"/>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iterate type="lt">
                                    <p:tmPct val="8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5"/>
                                        </p:tgtEl>
                                        <p:attrNameLst>
                                          <p:attrName>ppt_y</p:attrName>
                                        </p:attrNameLst>
                                      </p:cBhvr>
                                      <p:tavLst>
                                        <p:tav tm="0">
                                          <p:val>
                                            <p:strVal val="#ppt_y"/>
                                          </p:val>
                                        </p:tav>
                                        <p:tav tm="100000">
                                          <p:val>
                                            <p:strVal val="#ppt_y"/>
                                          </p:val>
                                        </p:tav>
                                      </p:tavLst>
                                    </p:anim>
                                    <p:animEffect transition="in" filter="fade">
                                      <p:cBhvr>
                                        <p:cTn id="10" dur="500"/>
                                        <p:tgtEl>
                                          <p:spTgt spid="5"/>
                                        </p:tgtEl>
                                      </p:cBhvr>
                                    </p:animEffect>
                                  </p:childTnLst>
                                </p:cTn>
                              </p:par>
                              <p:par>
                                <p:cTn id="11" presetID="12" presetClass="entr" presetSubtype="4" fill="hold" grpId="0" nodeType="withEffect">
                                  <p:stCondLst>
                                    <p:cond delay="0"/>
                                  </p:stCondLst>
                                  <p:iterate type="lt">
                                    <p:tmPct val="8000"/>
                                  </p:iterate>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5_1209596793.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6148" name="Picture 3" descr="w48.gif"/>
          <p:cNvPicPr>
            <a:picLocks noChangeAspect="1"/>
          </p:cNvPicPr>
          <p:nvPr/>
        </p:nvPicPr>
        <p:blipFill>
          <a:blip r:embed="rId4" cstate="print"/>
          <a:srcRect/>
          <a:stretch>
            <a:fillRect/>
          </a:stretch>
        </p:blipFill>
        <p:spPr bwMode="auto">
          <a:xfrm>
            <a:off x="7572375" y="5643563"/>
            <a:ext cx="857250" cy="1009650"/>
          </a:xfrm>
          <a:prstGeom prst="rect">
            <a:avLst/>
          </a:prstGeom>
          <a:noFill/>
          <a:ln w="9525">
            <a:noFill/>
            <a:miter lim="800000"/>
            <a:headEnd/>
            <a:tailEnd/>
          </a:ln>
        </p:spPr>
      </p:pic>
      <p:sp>
        <p:nvSpPr>
          <p:cNvPr id="5" name="مستطيل 4"/>
          <p:cNvSpPr/>
          <p:nvPr/>
        </p:nvSpPr>
        <p:spPr>
          <a:xfrm>
            <a:off x="214282" y="1285860"/>
            <a:ext cx="8715436" cy="3108543"/>
          </a:xfrm>
          <a:prstGeom prst="rect">
            <a:avLst/>
          </a:prstGeom>
        </p:spPr>
        <p:txBody>
          <a:bodyPr wrap="square">
            <a:spAutoFit/>
            <a:scene3d>
              <a:camera prst="orthographicFront"/>
              <a:lightRig rig="threePt" dir="t"/>
            </a:scene3d>
            <a:sp3d extrusionH="57150">
              <a:bevelT w="50800" h="38100" prst="riblet"/>
            </a:sp3d>
          </a:bodyPr>
          <a:lstStyle/>
          <a:p>
            <a:pPr algn="r" rtl="1">
              <a:defRPr/>
            </a:pPr>
            <a:endParaRPr lang="ar-SA" sz="2800" b="1" u="sng" dirty="0" smtClean="0">
              <a:solidFill>
                <a:srgbClr val="00B050"/>
              </a:solidFill>
              <a:effectLst>
                <a:glow rad="228600">
                  <a:schemeClr val="accent2">
                    <a:satMod val="175000"/>
                    <a:alpha val="40000"/>
                  </a:schemeClr>
                </a:glow>
              </a:effectLst>
              <a:cs typeface="PT Bold Heading" pitchFamily="2" charset="-78"/>
            </a:endParaRPr>
          </a:p>
          <a:p>
            <a:pPr algn="r" rtl="1">
              <a:defRPr/>
            </a:pPr>
            <a:r>
              <a:rPr lang="ar-SA" sz="2800" b="1" dirty="0" smtClean="0">
                <a:ln>
                  <a:solidFill>
                    <a:schemeClr val="bg1"/>
                  </a:solidFill>
                </a:ln>
                <a:solidFill>
                  <a:srgbClr val="0000FF"/>
                </a:solidFill>
                <a:effectLst>
                  <a:glow rad="228600">
                    <a:schemeClr val="accent2">
                      <a:satMod val="175000"/>
                      <a:alpha val="40000"/>
                    </a:schemeClr>
                  </a:glow>
                </a:effectLst>
                <a:cs typeface="PT Bold Heading" pitchFamily="2" charset="-78"/>
              </a:rPr>
              <a:t>هو تحلل كيميائي للمواد في البيئة , وهو عملية تفكك المادة إلى عناصرها الأولية بالطرق </a:t>
            </a:r>
            <a:r>
              <a:rPr lang="ar-SA" sz="2800" b="1" dirty="0" err="1" smtClean="0">
                <a:ln>
                  <a:solidFill>
                    <a:schemeClr val="bg1"/>
                  </a:solidFill>
                </a:ln>
                <a:solidFill>
                  <a:srgbClr val="0000FF"/>
                </a:solidFill>
                <a:effectLst>
                  <a:glow rad="228600">
                    <a:schemeClr val="accent2">
                      <a:satMod val="175000"/>
                      <a:alpha val="40000"/>
                    </a:schemeClr>
                  </a:glow>
                </a:effectLst>
                <a:cs typeface="PT Bold Heading" pitchFamily="2" charset="-78"/>
              </a:rPr>
              <a:t>الفيزيوكيميائية</a:t>
            </a:r>
            <a:r>
              <a:rPr lang="ar-SA" sz="2800" b="1" dirty="0" smtClean="0">
                <a:ln>
                  <a:solidFill>
                    <a:schemeClr val="bg1"/>
                  </a:solidFill>
                </a:ln>
                <a:solidFill>
                  <a:srgbClr val="0000FF"/>
                </a:solidFill>
                <a:effectLst>
                  <a:glow rad="228600">
                    <a:schemeClr val="accent2">
                      <a:satMod val="175000"/>
                      <a:alpha val="40000"/>
                    </a:schemeClr>
                  </a:glow>
                </a:effectLst>
                <a:cs typeface="PT Bold Heading" pitchFamily="2" charset="-78"/>
              </a:rPr>
              <a:t> والحيوية. </a:t>
            </a:r>
          </a:p>
          <a:p>
            <a:pPr algn="r" rtl="1">
              <a:defRPr/>
            </a:pPr>
            <a:r>
              <a:rPr lang="ar-SA" sz="2800" b="1" dirty="0" smtClean="0">
                <a:ln w="17780" cmpd="sng">
                  <a:solidFill>
                    <a:schemeClr val="bg1"/>
                  </a:solidFill>
                  <a:prstDash val="solid"/>
                  <a:miter lim="800000"/>
                </a:ln>
                <a:solidFill>
                  <a:srgbClr val="0000FF"/>
                </a:solidFill>
                <a:effectLst>
                  <a:glow rad="228600">
                    <a:schemeClr val="accent2">
                      <a:satMod val="175000"/>
                      <a:alpha val="40000"/>
                    </a:schemeClr>
                  </a:glow>
                  <a:outerShdw blurRad="55000" dist="50800" dir="5400000" algn="tl">
                    <a:srgbClr val="000000">
                      <a:alpha val="33000"/>
                    </a:srgbClr>
                  </a:outerShdw>
                </a:effectLst>
                <a:cs typeface="PT Bold Heading" pitchFamily="2" charset="-78"/>
              </a:rPr>
              <a:t>وتنتج عملية التحلل (الهضم) عن الهدم الميكروبي للملوثات العضوية.</a:t>
            </a:r>
          </a:p>
          <a:p>
            <a:pPr algn="r" rtl="1">
              <a:defRPr/>
            </a:pPr>
            <a:endParaRPr lang="ar-SA" sz="2800" b="1" dirty="0" smtClean="0">
              <a:solidFill>
                <a:srgbClr val="0000FF"/>
              </a:solidFill>
              <a:effectLst>
                <a:glow rad="228600">
                  <a:schemeClr val="accent2">
                    <a:satMod val="175000"/>
                    <a:alpha val="40000"/>
                  </a:schemeClr>
                </a:glow>
              </a:effectLst>
              <a:cs typeface="PT Bold Heading" pitchFamily="2" charset="-78"/>
            </a:endParaRPr>
          </a:p>
          <a:p>
            <a:pPr algn="r" rtl="1">
              <a:defRPr/>
            </a:pPr>
            <a:endParaRPr lang="en-US" sz="2800" b="1" dirty="0" smtClean="0">
              <a:solidFill>
                <a:srgbClr val="0000FF"/>
              </a:solidFill>
              <a:effectLst>
                <a:glow rad="228600">
                  <a:schemeClr val="accent2">
                    <a:satMod val="175000"/>
                    <a:alpha val="40000"/>
                  </a:schemeClr>
                </a:glow>
              </a:effectLst>
              <a:cs typeface="PT Bold Heading" pitchFamily="2" charset="-78"/>
            </a:endParaRPr>
          </a:p>
        </p:txBody>
      </p:sp>
      <p:sp>
        <p:nvSpPr>
          <p:cNvPr id="6" name="مستطيل 5"/>
          <p:cNvSpPr/>
          <p:nvPr/>
        </p:nvSpPr>
        <p:spPr>
          <a:xfrm>
            <a:off x="1834989" y="357166"/>
            <a:ext cx="5723425" cy="584775"/>
          </a:xfrm>
          <a:prstGeom prst="rect">
            <a:avLst/>
          </a:prstGeom>
        </p:spPr>
        <p:txBody>
          <a:bodyPr wrap="none">
            <a:spAutoFit/>
          </a:bodyPr>
          <a:lstStyle/>
          <a:p>
            <a:pPr algn="ctr" rtl="1" fontAlgn="auto">
              <a:spcBef>
                <a:spcPts val="0"/>
              </a:spcBef>
              <a:spcAft>
                <a:spcPts val="0"/>
              </a:spcAft>
              <a:defRPr/>
            </a:pPr>
            <a:r>
              <a:rPr lang="ar-SA" sz="3200" b="1" cap="all" dirty="0" smtClean="0">
                <a:ln w="9000" cmpd="sng">
                  <a:solidFill>
                    <a:schemeClr val="tx1">
                      <a:lumMod val="95000"/>
                      <a:lumOff val="5000"/>
                    </a:schemeClr>
                  </a:solidFill>
                  <a:prstDash val="solid"/>
                </a:ln>
                <a:solidFill>
                  <a:srgbClr val="FF33CC"/>
                </a:solidFill>
                <a:effectLst>
                  <a:glow rad="228600">
                    <a:schemeClr val="accent3">
                      <a:satMod val="175000"/>
                      <a:alpha val="40000"/>
                    </a:schemeClr>
                  </a:glow>
                  <a:reflection blurRad="12700" stA="28000" endPos="45000" dist="1000" dir="5400000" sy="-100000" algn="bl" rotWithShape="0"/>
                </a:effectLst>
                <a:cs typeface="PT Bold Heading" pitchFamily="2" charset="-78"/>
              </a:rPr>
              <a:t>التحلل الحيوي </a:t>
            </a:r>
            <a:r>
              <a:rPr lang="en-US" sz="3200" b="1" cap="all" dirty="0" smtClean="0">
                <a:ln w="9000" cmpd="sng">
                  <a:solidFill>
                    <a:schemeClr val="tx1">
                      <a:lumMod val="95000"/>
                      <a:lumOff val="5000"/>
                    </a:schemeClr>
                  </a:solidFill>
                  <a:prstDash val="solid"/>
                </a:ln>
                <a:solidFill>
                  <a:srgbClr val="FF33CC"/>
                </a:solidFill>
                <a:effectLst>
                  <a:glow rad="228600">
                    <a:schemeClr val="accent3">
                      <a:satMod val="175000"/>
                      <a:alpha val="40000"/>
                    </a:schemeClr>
                  </a:glow>
                  <a:reflection blurRad="12700" stA="28000" endPos="45000" dist="1000" dir="5400000" sy="-100000" algn="bl" rotWithShape="0"/>
                </a:effectLst>
                <a:cs typeface="PT Bold Heading" pitchFamily="2" charset="-78"/>
              </a:rPr>
              <a:t>Biodegradation:</a:t>
            </a:r>
            <a:endParaRPr lang="ar-EG" sz="3200" b="1" cap="all" dirty="0" smtClean="0">
              <a:ln w="9000" cmpd="sng">
                <a:solidFill>
                  <a:schemeClr val="tx1">
                    <a:lumMod val="95000"/>
                    <a:lumOff val="5000"/>
                  </a:schemeClr>
                </a:solidFill>
                <a:prstDash val="solid"/>
              </a:ln>
              <a:solidFill>
                <a:srgbClr val="FF33CC"/>
              </a:solidFill>
              <a:effectLst>
                <a:glow rad="228600">
                  <a:schemeClr val="accent3">
                    <a:satMod val="175000"/>
                    <a:alpha val="40000"/>
                  </a:schemeClr>
                </a:glow>
                <a:reflection blurRad="12700" stA="28000" endPos="45000" dist="1000" dir="5400000" sy="-100000" algn="bl" rotWithShape="0"/>
              </a:effectLst>
              <a:cs typeface="PT Bold Heading" pitchFamily="2" charset="-78"/>
            </a:endParaRPr>
          </a:p>
        </p:txBody>
      </p:sp>
      <p:sp>
        <p:nvSpPr>
          <p:cNvPr id="7" name="مستطيل 6"/>
          <p:cNvSpPr/>
          <p:nvPr/>
        </p:nvSpPr>
        <p:spPr>
          <a:xfrm>
            <a:off x="0" y="3643314"/>
            <a:ext cx="8858280" cy="954107"/>
          </a:xfrm>
          <a:prstGeom prst="rect">
            <a:avLst/>
          </a:prstGeom>
        </p:spPr>
        <p:txBody>
          <a:bodyPr wrap="square">
            <a:spAutoFit/>
          </a:bodyPr>
          <a:lstStyle/>
          <a:p>
            <a:pPr algn="r"/>
            <a:r>
              <a:rPr lang="ar-SA" sz="2800" b="1" dirty="0" smtClean="0">
                <a:ln>
                  <a:solidFill>
                    <a:schemeClr val="bg1"/>
                  </a:solidFill>
                </a:ln>
                <a:solidFill>
                  <a:srgbClr val="0000FF"/>
                </a:solidFill>
                <a:effectLst>
                  <a:glow rad="228600">
                    <a:schemeClr val="accent2">
                      <a:satMod val="175000"/>
                      <a:alpha val="40000"/>
                    </a:schemeClr>
                  </a:glow>
                </a:effectLst>
                <a:cs typeface="PT Bold Heading" pitchFamily="2" charset="-78"/>
              </a:rPr>
              <a:t>ويستخدم هذا المصطلح عادة فيما يتعلق بعلم البيئة وإدارة المخلفات, والمعالجة الحيوية.</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out)">
                                      <p:cBhvr>
                                        <p:cTn id="7" dur="500"/>
                                        <p:tgtEl>
                                          <p:spTgt spid="6"/>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 calcmode="lin" valueType="num">
                                      <p:cBhvr additive="base">
                                        <p:cTn id="1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additive="base">
                                        <p:cTn id="2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5_1209596793.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6148" name="Picture 3" descr="w48.gif"/>
          <p:cNvPicPr>
            <a:picLocks noChangeAspect="1"/>
          </p:cNvPicPr>
          <p:nvPr/>
        </p:nvPicPr>
        <p:blipFill>
          <a:blip r:embed="rId4" cstate="print"/>
          <a:srcRect/>
          <a:stretch>
            <a:fillRect/>
          </a:stretch>
        </p:blipFill>
        <p:spPr bwMode="auto">
          <a:xfrm>
            <a:off x="214282" y="5643578"/>
            <a:ext cx="857250" cy="1009650"/>
          </a:xfrm>
          <a:prstGeom prst="rect">
            <a:avLst/>
          </a:prstGeom>
          <a:noFill/>
          <a:ln w="9525">
            <a:noFill/>
            <a:miter lim="800000"/>
            <a:headEnd/>
            <a:tailEnd/>
          </a:ln>
        </p:spPr>
      </p:pic>
      <p:sp>
        <p:nvSpPr>
          <p:cNvPr id="8" name="مستطيل 7"/>
          <p:cNvSpPr/>
          <p:nvPr/>
        </p:nvSpPr>
        <p:spPr>
          <a:xfrm>
            <a:off x="0" y="-428652"/>
            <a:ext cx="8929718" cy="2554545"/>
          </a:xfrm>
          <a:prstGeom prst="rect">
            <a:avLst/>
          </a:prstGeom>
        </p:spPr>
        <p:txBody>
          <a:bodyPr wrap="square">
            <a:spAutoFit/>
          </a:bodyPr>
          <a:lstStyle/>
          <a:p>
            <a:pPr algn="r"/>
            <a:r>
              <a:rPr lang="ar-SA" sz="32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
            </a:r>
            <a:br>
              <a:rPr lang="ar-SA" sz="32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br>
            <a:r>
              <a:rPr lang="ar-SA" sz="2400" dirty="0">
                <a:solidFill>
                  <a:srgbClr val="FF0000"/>
                </a:solidFill>
                <a:effectLst>
                  <a:glow rad="101600">
                    <a:schemeClr val="accent5">
                      <a:lumMod val="60000"/>
                      <a:lumOff val="40000"/>
                      <a:alpha val="60000"/>
                    </a:schemeClr>
                  </a:glow>
                  <a:reflection blurRad="6350" stA="55000" endA="300" endPos="45500" dir="5400000" sy="-100000" algn="bl" rotWithShape="0"/>
                </a:effectLst>
                <a:cs typeface="PT Bold Heading" pitchFamily="2" charset="-78"/>
              </a:rPr>
              <a:t>وهناك نوعين من التحلل </a:t>
            </a:r>
            <a:r>
              <a:rPr lang="ar-SA" sz="2400" dirty="0" smtClean="0">
                <a:solidFill>
                  <a:srgbClr val="FF0000"/>
                </a:solidFill>
                <a:effectLst>
                  <a:glow rad="101600">
                    <a:schemeClr val="accent5">
                      <a:lumMod val="60000"/>
                      <a:lumOff val="40000"/>
                      <a:alpha val="60000"/>
                    </a:schemeClr>
                  </a:glow>
                  <a:reflection blurRad="6350" stA="55000" endA="300" endPos="45500" dir="5400000" sy="-100000" algn="bl" rotWithShape="0"/>
                </a:effectLst>
                <a:cs typeface="PT Bold Heading" pitchFamily="2" charset="-78"/>
              </a:rPr>
              <a:t>البيولوجي</a:t>
            </a:r>
            <a:r>
              <a:rPr lang="ar-SA" sz="2400" dirty="0">
                <a:solidFill>
                  <a:srgbClr val="FF0000"/>
                </a:solidFill>
                <a:effectLst>
                  <a:glow rad="101600">
                    <a:schemeClr val="accent5">
                      <a:lumMod val="60000"/>
                      <a:lumOff val="40000"/>
                      <a:alpha val="60000"/>
                    </a:schemeClr>
                  </a:glow>
                  <a:reflection blurRad="6350" stA="55000" endA="300" endPos="45500" dir="5400000" sy="-100000" algn="bl" rotWithShape="0"/>
                </a:effectLst>
                <a:cs typeface="PT Bold Heading" pitchFamily="2" charset="-78"/>
              </a:rPr>
              <a:t>, هما :</a:t>
            </a:r>
            <a: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
            </a:r>
            <a:b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br>
            <a:r>
              <a:rPr lang="ar-SA" sz="2400" b="1" dirty="0">
                <a:solidFill>
                  <a:srgbClr val="00B050"/>
                </a:solidFill>
                <a:effectLst>
                  <a:glow rad="101600">
                    <a:schemeClr val="tx1">
                      <a:alpha val="60000"/>
                    </a:schemeClr>
                  </a:glow>
                  <a:reflection blurRad="6350" stA="55000" endA="300" endPos="45500" dir="5400000" sy="-100000" algn="bl" rotWithShape="0"/>
                </a:effectLst>
                <a:cs typeface="PT Bold Heading" pitchFamily="2" charset="-78"/>
              </a:rPr>
              <a:t>1- التحلل البيولوجي الهوائي :</a:t>
            </a:r>
            <a: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
            </a:r>
            <a:b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br>
            <a:r>
              <a:rPr lang="ar-SA" sz="2400" dirty="0" smtClean="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حدوث مثل هذا التحلل </a:t>
            </a:r>
            <a: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نتيجة </a:t>
            </a:r>
            <a:r>
              <a:rPr lang="ar-SA" sz="2400" dirty="0" smtClean="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نشاطات للكائنات </a:t>
            </a:r>
            <a:r>
              <a:rPr lang="ar-SA" sz="2400" dirty="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الحية الدقيقة الهوائية بوجود </a:t>
            </a:r>
            <a:r>
              <a:rPr lang="ar-SA" sz="2400" dirty="0" smtClean="0">
                <a:solidFill>
                  <a:srgbClr val="660066"/>
                </a:solidFill>
                <a:effectLst>
                  <a:glow rad="101600">
                    <a:srgbClr val="FFC000">
                      <a:alpha val="60000"/>
                    </a:srgbClr>
                  </a:glow>
                  <a:reflection blurRad="6350" stA="55000" endA="300" endPos="45500" dir="5400000" sy="-100000" algn="bl" rotWithShape="0"/>
                </a:effectLst>
                <a:cs typeface="PT Bold Heading" pitchFamily="2" charset="-78"/>
              </a:rPr>
              <a:t>الأكسجين .</a:t>
            </a:r>
            <a:r>
              <a:rPr lang="ar-SA" sz="3200" dirty="0"/>
              <a:t/>
            </a:r>
            <a:br>
              <a:rPr lang="ar-SA" sz="3200" dirty="0"/>
            </a:br>
            <a:endParaRPr lang="ar-SA" sz="3200" dirty="0"/>
          </a:p>
        </p:txBody>
      </p:sp>
      <p:sp>
        <p:nvSpPr>
          <p:cNvPr id="6" name="مستطيل 5"/>
          <p:cNvSpPr/>
          <p:nvPr/>
        </p:nvSpPr>
        <p:spPr>
          <a:xfrm>
            <a:off x="0" y="1500174"/>
            <a:ext cx="8929718" cy="2585323"/>
          </a:xfrm>
          <a:prstGeom prst="rect">
            <a:avLst/>
          </a:prstGeom>
        </p:spPr>
        <p:txBody>
          <a:bodyPr wrap="square">
            <a:spAutoFit/>
          </a:bodyPr>
          <a:lstStyle/>
          <a:p>
            <a:pPr algn="r"/>
            <a:r>
              <a:rPr lang="ar-SA" sz="2400" b="1" dirty="0">
                <a:ln w="17780" cmpd="sng">
                  <a:noFill/>
                  <a:prstDash val="solid"/>
                  <a:miter lim="800000"/>
                </a:ln>
                <a:solidFill>
                  <a:srgbClr val="00B050"/>
                </a:solidFill>
                <a:effectLst>
                  <a:glow rad="101600">
                    <a:schemeClr val="accent6">
                      <a:satMod val="175000"/>
                      <a:alpha val="40000"/>
                    </a:schemeClr>
                  </a:glow>
                  <a:outerShdw blurRad="50800" algn="tl" rotWithShape="0">
                    <a:srgbClr val="000000"/>
                  </a:outerShdw>
                </a:effectLst>
                <a:cs typeface="PT Bold Heading" pitchFamily="2" charset="-78"/>
              </a:rPr>
              <a:t>مميزاته :</a:t>
            </a:r>
            <a:r>
              <a:rPr lang="ar-SA"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
            </a:r>
            <a:br>
              <a:rPr lang="ar-SA"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br>
            <a:r>
              <a:rPr lang="ar-SA" sz="2400" b="1" dirty="0">
                <a:ln w="17780" cmpd="sng">
                  <a:solidFill>
                    <a:srgbClr val="FFFFFF"/>
                  </a:solidFill>
                  <a:prstDash val="solid"/>
                  <a:miter lim="800000"/>
                </a:ln>
                <a:solidFill>
                  <a:srgbClr val="C00000"/>
                </a:solidFill>
                <a:effectLst>
                  <a:outerShdw blurRad="50800" algn="tl" rotWithShape="0">
                    <a:srgbClr val="000000"/>
                  </a:outerShdw>
                </a:effectLst>
                <a:cs typeface="PT Bold Heading" pitchFamily="2" charset="-78"/>
              </a:rPr>
              <a:t>يتميز التحلل </a:t>
            </a:r>
            <a:r>
              <a:rPr lang="ar-SA" sz="2400" b="1" dirty="0" smtClean="0">
                <a:ln w="17780" cmpd="sng">
                  <a:solidFill>
                    <a:srgbClr val="FFFFFF"/>
                  </a:solidFill>
                  <a:prstDash val="solid"/>
                  <a:miter lim="800000"/>
                </a:ln>
                <a:solidFill>
                  <a:srgbClr val="C00000"/>
                </a:solidFill>
                <a:effectLst>
                  <a:outerShdw blurRad="50800" algn="tl" rotWithShape="0">
                    <a:srgbClr val="000000"/>
                  </a:outerShdw>
                </a:effectLst>
                <a:cs typeface="PT Bold Heading" pitchFamily="2" charset="-78"/>
              </a:rPr>
              <a:t>الهوائي :</a:t>
            </a:r>
            <a:endParaRPr lang="en-US" sz="2400" b="1" dirty="0">
              <a:ln w="17780" cmpd="sng">
                <a:solidFill>
                  <a:srgbClr val="FFFFFF"/>
                </a:solidFill>
                <a:prstDash val="solid"/>
                <a:miter lim="800000"/>
              </a:ln>
              <a:solidFill>
                <a:srgbClr val="C00000"/>
              </a:solidFill>
              <a:effectLst>
                <a:outerShdw blurRad="50800" algn="tl" rotWithShape="0">
                  <a:srgbClr val="000000"/>
                </a:outerShdw>
              </a:effectLst>
              <a:cs typeface="PT Bold Heading" pitchFamily="2" charset="-78"/>
            </a:endParaRPr>
          </a:p>
          <a:p>
            <a:pPr lvl="0" algn="r">
              <a:buClr>
                <a:srgbClr val="FFFF00"/>
              </a:buClr>
              <a:buFont typeface="Wingdings" pitchFamily="2" charset="2"/>
              <a:buChar char=""/>
            </a:pPr>
            <a:r>
              <a:rPr lang="ar-SA"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القضاء </a:t>
            </a:r>
            <a:r>
              <a:rPr lang="ar-SA"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على الكائنات الدقيقة المسببة للأمراض بالحرارة الصادرة من عملية التحلل.</a:t>
            </a:r>
            <a:endPar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endParaRPr>
          </a:p>
          <a:p>
            <a:pPr lvl="0" algn="r">
              <a:buClr>
                <a:srgbClr val="FFFF00"/>
              </a:buClr>
              <a:buFont typeface="Wingdings" pitchFamily="2" charset="2"/>
              <a:buChar char=""/>
            </a:pPr>
            <a:r>
              <a:rPr lang="ar-SA"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الميكروبات </a:t>
            </a:r>
            <a:r>
              <a:rPr lang="ar-SA"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المحللة تستهلك </a:t>
            </a:r>
            <a:r>
              <a:rPr lang="ar-SA"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الأمونيا</a:t>
            </a:r>
            <a:r>
              <a:rPr lang="ar-SA"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PT Bold Heading" pitchFamily="2" charset="-78"/>
              </a:rPr>
              <a:t> لإنتاج خلاياها , أي التخلص من الروائح المنبعثة. </a:t>
            </a:r>
            <a:r>
              <a:rPr lang="ar-SA" dirty="0"/>
              <a:t/>
            </a:r>
            <a:br>
              <a:rPr lang="ar-SA" dirty="0"/>
            </a:br>
            <a:endParaRPr lang="ar-SA" dirty="0"/>
          </a:p>
        </p:txBody>
      </p:sp>
      <p:sp>
        <p:nvSpPr>
          <p:cNvPr id="7" name="Rectangle 1"/>
          <p:cNvSpPr>
            <a:spLocks noChangeArrowheads="1"/>
          </p:cNvSpPr>
          <p:nvPr/>
        </p:nvSpPr>
        <p:spPr bwMode="auto">
          <a:xfrm>
            <a:off x="0" y="3687901"/>
            <a:ext cx="8929718"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C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2- التحلل البيولوجي </a:t>
            </a:r>
            <a:r>
              <a:rPr kumimoji="0" lang="ar-SA" sz="2400" b="1" i="0" u="none" strike="noStrike" cap="none" normalizeH="0" baseline="0" dirty="0" err="1" smtClean="0">
                <a:ln>
                  <a:noFill/>
                </a:ln>
                <a:solidFill>
                  <a:srgbClr val="C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اللاهوائي</a:t>
            </a:r>
            <a:r>
              <a:rPr kumimoji="0" lang="ar-SA" sz="2400" b="1" i="0" u="none" strike="noStrike" cap="none" normalizeH="0" baseline="0" dirty="0" smtClean="0">
                <a:ln>
                  <a:noFill/>
                </a:ln>
                <a:solidFill>
                  <a:srgbClr val="C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 :</a:t>
            </a:r>
            <a: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
            </a:r>
            <a:b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br>
            <a: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ويحدث هذا النوع من التحلل نتيجة لنشاط الكائنات الحية الدقيقة </a:t>
            </a:r>
            <a:r>
              <a:rPr kumimoji="0" lang="ar-SA" sz="2400" b="0" i="0" u="none" strike="noStrike" cap="none" normalizeH="0" baseline="0" dirty="0" err="1"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اللاهوائية</a:t>
            </a:r>
            <a: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 عند استنزاف الأكسجين.</a:t>
            </a:r>
            <a:b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br>
            <a:r>
              <a:rPr kumimoji="0" lang="ar-SA" sz="2400" b="1" i="0" u="none" strike="noStrike" cap="none" normalizeH="0" baseline="0" dirty="0" smtClean="0">
                <a:ln>
                  <a:noFill/>
                </a:ln>
                <a:solidFill>
                  <a:srgbClr val="0070C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ولا يفضل هذا النوع من التحلل بسبب :</a:t>
            </a:r>
            <a:endParaRPr kumimoji="0" lang="en-US" sz="2400" b="0" i="0" u="none" strike="noStrike" cap="none" normalizeH="0" baseline="0" dirty="0" smtClean="0">
              <a:ln>
                <a:noFill/>
              </a:ln>
              <a:solidFill>
                <a:schemeClr val="tx1"/>
              </a:solidFill>
              <a:effectLst>
                <a:glow rad="101600">
                  <a:srgbClr val="FFFF99">
                    <a:alpha val="60000"/>
                  </a:srgbClr>
                </a:glow>
                <a:reflection blurRad="6350" stA="55000" endA="300" endPos="45500" dir="5400000" sy="-100000" algn="bl" rotWithShape="0"/>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Blip>
                <a:blip r:embed="rId5"/>
              </a:buBlip>
              <a:tabLst/>
            </a:pPr>
            <a: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الحرارة الناتجة من التحلل غير كافية للقضاء على الكائنات الحية الدقيقة الممرضة. </a:t>
            </a:r>
            <a:endParaRPr kumimoji="0" lang="en-US"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Calibri"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Blip>
                <a:blip r:embed="rId5"/>
              </a:buBlip>
              <a:tabLst/>
            </a:pPr>
            <a:r>
              <a:rPr kumimoji="0" lang="ar-SA"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Times New Roman" pitchFamily="18" charset="0"/>
                <a:cs typeface="PT Bold Heading" pitchFamily="2" charset="-78"/>
              </a:rPr>
              <a:t>احتمالية كبيرة لانبعاث غازات مزعجة. </a:t>
            </a:r>
            <a:endParaRPr kumimoji="0" lang="en-US" sz="2400" b="0" i="0" u="none" strike="noStrike" cap="none" normalizeH="0" baseline="0" dirty="0" smtClean="0">
              <a:ln>
                <a:noFill/>
              </a:ln>
              <a:solidFill>
                <a:srgbClr val="000000"/>
              </a:solidFill>
              <a:effectLst>
                <a:glow rad="101600">
                  <a:srgbClr val="FFFF99">
                    <a:alpha val="60000"/>
                  </a:srgbClr>
                </a:glow>
                <a:reflection blurRad="6350" stA="55000" endA="300" endPos="45500" dir="5400000" sy="-100000" algn="bl" rotWithShape="0"/>
              </a:effectLst>
              <a:latin typeface="Calibri" pitchFamily="34" charset="0"/>
              <a:ea typeface="Calibri" pitchFamily="34" charset="0"/>
              <a:cs typeface="PT Bold Heading"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glow rad="101600">
                  <a:srgbClr val="FFFF99">
                    <a:alpha val="60000"/>
                  </a:srgbClr>
                </a:glow>
                <a:reflection blurRad="6350" stA="55000" endA="300" endPos="45500" dir="5400000" sy="-100000" algn="bl" rotWithShape="0"/>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p:cTn id="14"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6">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6">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2000"/>
                            </p:stCondLst>
                            <p:childTnLst>
                              <p:par>
                                <p:cTn id="19" presetID="15" presetClass="entr" presetSubtype="0" fill="hold" grpId="0" nodeType="after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p:cTn id="21"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6">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6">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25" fill="hold">
                            <p:stCondLst>
                              <p:cond delay="3000"/>
                            </p:stCondLst>
                            <p:childTnLst>
                              <p:par>
                                <p:cTn id="26" presetID="15" presetClass="entr" presetSubtype="0" fill="hold" grpId="0" nodeType="after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p:cTn id="28"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6">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6">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par>
                          <p:cTn id="32" fill="hold">
                            <p:stCondLst>
                              <p:cond delay="4000"/>
                            </p:stCondLst>
                            <p:childTnLst>
                              <p:par>
                                <p:cTn id="33" presetID="15" presetClass="entr" presetSubtype="0" fill="hold" grpId="0" nodeType="after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 calcmode="lin" valueType="num">
                                      <p:cBhvr>
                                        <p:cTn id="35"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36"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37" dur="1000" fill="hold"/>
                                        <p:tgtEl>
                                          <p:spTgt spid="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39" fill="hold">
                            <p:stCondLst>
                              <p:cond delay="5000"/>
                            </p:stCondLst>
                            <p:childTnLst>
                              <p:par>
                                <p:cTn id="40" presetID="15" presetClass="entr" presetSubtype="0" fill="hold" grpId="0" nodeType="after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 calcmode="lin" valueType="num">
                                      <p:cBhvr>
                                        <p:cTn id="42"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43"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44" dur="1000" fill="hold"/>
                                        <p:tgtEl>
                                          <p:spTgt spid="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46" fill="hold">
                            <p:stCondLst>
                              <p:cond delay="6000"/>
                            </p:stCondLst>
                            <p:childTnLst>
                              <p:par>
                                <p:cTn id="47" presetID="15" presetClass="entr" presetSubtype="0" fill="hold" grpId="0" nodeType="afterEffect">
                                  <p:stCondLst>
                                    <p:cond delay="0"/>
                                  </p:stCondLst>
                                  <p:childTnLst>
                                    <p:set>
                                      <p:cBhvr>
                                        <p:cTn id="48" dur="1" fill="hold">
                                          <p:stCondLst>
                                            <p:cond delay="0"/>
                                          </p:stCondLst>
                                        </p:cTn>
                                        <p:tgtEl>
                                          <p:spTgt spid="7">
                                            <p:txEl>
                                              <p:pRg st="2" end="2"/>
                                            </p:txEl>
                                          </p:spTgt>
                                        </p:tgtEl>
                                        <p:attrNameLst>
                                          <p:attrName>style.visibility</p:attrName>
                                        </p:attrNameLst>
                                      </p:cBhvr>
                                      <p:to>
                                        <p:strVal val="visible"/>
                                      </p:to>
                                    </p:set>
                                    <p:anim calcmode="lin" valueType="num">
                                      <p:cBhvr>
                                        <p:cTn id="49"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50"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51" dur="1000" fill="hold"/>
                                        <p:tgtEl>
                                          <p:spTgt spid="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52" dur="1000" fill="hold"/>
                                        <p:tgtEl>
                                          <p:spTgt spid="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6" grpId="0" build="allAtOnce"/>
      <p:bldP spid="7"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5_1209596793.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 name="Picture 3" descr="w48.gif"/>
          <p:cNvPicPr>
            <a:picLocks noChangeAspect="1"/>
          </p:cNvPicPr>
          <p:nvPr/>
        </p:nvPicPr>
        <p:blipFill>
          <a:blip r:embed="rId3" cstate="print"/>
          <a:srcRect/>
          <a:stretch>
            <a:fillRect/>
          </a:stretch>
        </p:blipFill>
        <p:spPr bwMode="auto">
          <a:xfrm>
            <a:off x="7572375" y="5643563"/>
            <a:ext cx="857250" cy="1009650"/>
          </a:xfrm>
          <a:prstGeom prst="rect">
            <a:avLst/>
          </a:prstGeom>
          <a:noFill/>
          <a:ln w="9525">
            <a:noFill/>
            <a:miter lim="800000"/>
            <a:headEnd/>
            <a:tailEnd/>
          </a:ln>
        </p:spPr>
      </p:pic>
      <p:sp>
        <p:nvSpPr>
          <p:cNvPr id="6" name="مستطيل 5"/>
          <p:cNvSpPr/>
          <p:nvPr/>
        </p:nvSpPr>
        <p:spPr>
          <a:xfrm>
            <a:off x="500034" y="1643050"/>
            <a:ext cx="8215370" cy="3785652"/>
          </a:xfrm>
          <a:prstGeom prst="rect">
            <a:avLst/>
          </a:prstGeom>
        </p:spPr>
        <p:txBody>
          <a:bodyPr wrap="square">
            <a:spAutoFit/>
          </a:bodyPr>
          <a:lstStyle/>
          <a:p>
            <a:pPr algn="r" rtl="1">
              <a:defRPr/>
            </a:pPr>
            <a:r>
              <a:rPr lang="ar-SA" sz="3600" b="1" dirty="0"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rPr>
              <a:t>وتختلف مدة التحلل الحيوي بين المواد حيث لا تدوم كثيرا للمواد العضوية (بقايا الأطعمة ، فضلات الإنسان والحيوان ,الحيوانات النافقة..</a:t>
            </a:r>
            <a:r>
              <a:rPr lang="ar-SA" sz="3600" b="1" dirty="0" err="1"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rPr>
              <a:t>إلخ</a:t>
            </a:r>
            <a:r>
              <a:rPr lang="ar-SA" sz="3600" b="1" dirty="0"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rPr>
              <a:t> ) وتمتد لآلاف السنين لبعض المواد الكيمائية التصنيعية (المواد المعدنية ، مواد البناء , الزجاج , المطاط , البلاستيك , الفلين ...</a:t>
            </a:r>
            <a:r>
              <a:rPr lang="ar-SA" sz="3600" b="1" dirty="0" err="1"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rPr>
              <a:t>إلخ</a:t>
            </a:r>
            <a:r>
              <a:rPr lang="ar-SA" sz="3600" b="1" dirty="0"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rPr>
              <a:t>) .</a:t>
            </a:r>
            <a:endParaRPr lang="en-US" sz="3600" b="1" dirty="0" smtClean="0">
              <a:ln w="1905">
                <a:solidFill>
                  <a:srgbClr val="0070C0"/>
                </a:solidFill>
              </a:ln>
              <a:solidFill>
                <a:srgbClr val="FF33CC"/>
              </a:solidFill>
              <a:effectLst>
                <a:glow rad="228600">
                  <a:schemeClr val="accent3">
                    <a:satMod val="175000"/>
                    <a:alpha val="40000"/>
                  </a:schemeClr>
                </a:glow>
                <a:innerShdw blurRad="69850" dist="43180" dir="5400000">
                  <a:srgbClr val="000000">
                    <a:alpha val="65000"/>
                  </a:srgbClr>
                </a:innerShdw>
              </a:effectLst>
              <a:cs typeface="PT Bold Heading" pitchFamily="2" charset="-78"/>
            </a:endParaRPr>
          </a:p>
          <a:p>
            <a:pPr algn="r" rtl="1">
              <a:defRPr/>
            </a:pPr>
            <a:endParaRPr lang="en-US" sz="2400" b="1" dirty="0">
              <a:ln w="1905">
                <a:solidFill>
                  <a:srgbClr val="FFCCFF"/>
                </a:solidFill>
              </a:ln>
              <a:solidFill>
                <a:srgbClr val="00B050"/>
              </a:solidFill>
              <a:effectLst>
                <a:glow rad="228600">
                  <a:schemeClr val="accent3">
                    <a:satMod val="175000"/>
                    <a:alpha val="40000"/>
                  </a:schemeClr>
                </a:glow>
                <a:innerShdw blurRad="69850" dist="43180" dir="5400000">
                  <a:srgbClr val="000000">
                    <a:alpha val="65000"/>
                  </a:srgbClr>
                </a:innerShdw>
              </a:effectLst>
              <a:cs typeface="PT Bold Heading" pitchFamily="2" charset="-78"/>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AR\Pictures\IsolatedFLowerDeser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12"/>
          <p:cNvSpPr/>
          <p:nvPr/>
        </p:nvSpPr>
        <p:spPr>
          <a:xfrm>
            <a:off x="1142976" y="714356"/>
            <a:ext cx="6858048" cy="923330"/>
          </a:xfrm>
          <a:prstGeom prst="rect">
            <a:avLst/>
          </a:prstGeom>
          <a:noFill/>
        </p:spPr>
        <p:txBody>
          <a:bodyPr wrap="square">
            <a:spAutoFit/>
            <a:scene3d>
              <a:camera prst="orthographicFront"/>
              <a:lightRig rig="threePt" dir="t"/>
            </a:scene3d>
            <a:sp3d extrusionH="57150">
              <a:bevelT w="38100" h="38100"/>
            </a:sp3d>
          </a:bodyPr>
          <a:lstStyle/>
          <a:p>
            <a:pPr algn="ctr" fontAlgn="auto">
              <a:spcBef>
                <a:spcPts val="0"/>
              </a:spcBef>
              <a:spcAft>
                <a:spcPts val="0"/>
              </a:spcAft>
              <a:defRPr/>
            </a:pPr>
            <a:r>
              <a:rPr lang="ar-SA" sz="5400" b="1" dirty="0" smtClean="0">
                <a:solidFill>
                  <a:srgbClr val="FF99FF"/>
                </a:solidFill>
                <a:effectLst>
                  <a:glow rad="139700">
                    <a:srgbClr val="663300"/>
                  </a:glow>
                  <a:reflection blurRad="6350" stA="55000" endA="300" endPos="45500" dir="5400000" sy="-100000" algn="bl" rotWithShape="0"/>
                </a:effectLst>
                <a:cs typeface="PT Bold Heading" pitchFamily="2" charset="-78"/>
              </a:rPr>
              <a:t>الأحياء الدقيقة  المحللة</a:t>
            </a:r>
            <a:endParaRPr lang="en-US" sz="5400" b="1" dirty="0">
              <a:solidFill>
                <a:srgbClr val="FF99FF"/>
              </a:solidFill>
              <a:effectLst>
                <a:glow rad="139700">
                  <a:srgbClr val="663300"/>
                </a:glow>
                <a:reflection blurRad="6350" stA="55000" endA="300" endPos="45500" dir="5400000" sy="-100000" algn="bl" rotWithShape="0"/>
              </a:effectLst>
              <a:cs typeface="PT Bold Heading" pitchFamily="2" charset="-78"/>
            </a:endParaRPr>
          </a:p>
        </p:txBody>
      </p:sp>
      <p:sp>
        <p:nvSpPr>
          <p:cNvPr id="4" name="مستطيل 3"/>
          <p:cNvSpPr/>
          <p:nvPr/>
        </p:nvSpPr>
        <p:spPr>
          <a:xfrm>
            <a:off x="0" y="2285992"/>
            <a:ext cx="8858280" cy="280076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ar-SA" sz="2400" b="1" dirty="0"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نرى تحت التربة الملايين من البكتيريا التي تقوم بإتمام دورات الحياة المرتبطة بالتربة, وملايين الفطريات المفتتة للصخور والمحللة للبقايا الحيوانية والنباتية, وملايين </a:t>
            </a:r>
            <a:r>
              <a:rPr lang="ar-SA" sz="2400" b="1" dirty="0" err="1"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الاكتينوميسيتات</a:t>
            </a:r>
            <a:r>
              <a:rPr lang="ar-SA" sz="2400" b="1" dirty="0"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 المخصبة للتربة والمنظمة لمحتواها الميكروبي, وعشرات الطحالب المخصبة للتربة, والفيروسات المنظمة لأعداد الكائنات الحية الأخرى في التربة, ونرى الحيوانات الأولية, والديدان </a:t>
            </a:r>
            <a:r>
              <a:rPr lang="ar-SA" sz="2400" b="1" dirty="0" err="1"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النيماتودية</a:t>
            </a:r>
            <a:r>
              <a:rPr lang="ar-SA" sz="2400" b="1" dirty="0"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 المقلبة </a:t>
            </a:r>
            <a:r>
              <a:rPr lang="ar-SA" sz="2400" b="1" dirty="0" err="1"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و</a:t>
            </a:r>
            <a:r>
              <a:rPr lang="ar-SA" sz="2400" b="1" dirty="0"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 </a:t>
            </a:r>
            <a:r>
              <a:rPr lang="ar-SA" sz="2400" b="1" dirty="0" err="1"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المهوية</a:t>
            </a:r>
            <a:r>
              <a:rPr lang="ar-SA" sz="2400" b="1" dirty="0" smtClean="0">
                <a:ln w="1905">
                  <a:solidFill>
                    <a:schemeClr val="accent2">
                      <a:lumMod val="20000"/>
                      <a:lumOff val="80000"/>
                    </a:schemeClr>
                  </a:solidFill>
                </a:ln>
                <a:solidFill>
                  <a:sysClr val="windowText" lastClr="000000"/>
                </a:solidFill>
                <a:effectLst>
                  <a:glow rad="228600">
                    <a:srgbClr val="FFFF00">
                      <a:alpha val="40000"/>
                    </a:srgbClr>
                  </a:glow>
                  <a:innerShdw blurRad="69850" dist="43180" dir="5400000">
                    <a:srgbClr val="000000">
                      <a:alpha val="65000"/>
                    </a:srgbClr>
                  </a:innerShdw>
                </a:effectLst>
                <a:cs typeface="PT Bold Heading" pitchFamily="2" charset="-78"/>
              </a:rPr>
              <a:t> للتربة.</a:t>
            </a:r>
          </a:p>
          <a:p>
            <a:endParaRPr lang="en-US" sz="3200" dirty="0">
              <a:ln>
                <a:solidFill>
                  <a:schemeClr val="accent2">
                    <a:lumMod val="20000"/>
                    <a:lumOff val="80000"/>
                  </a:schemeClr>
                </a:solidFill>
              </a:ln>
              <a:solidFill>
                <a:srgbClr val="FFC000"/>
              </a:solidFill>
              <a:effectLst>
                <a:glow rad="228600">
                  <a:srgbClr val="FFFF00">
                    <a:alpha val="40000"/>
                  </a:srgbClr>
                </a:glow>
                <a:reflection blurRad="6350" stA="55000" endA="300" endPos="45500" dir="5400000" sy="-100000" algn="bl" rotWithShape="0"/>
              </a:effectLst>
              <a:cs typeface="PT Bold Heading" pitchFamily="2" charset="-78"/>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withEffect">
                                  <p:stCondLst>
                                    <p:cond delay="0"/>
                                  </p:stCondLst>
                                  <p:iterate type="wd">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500" autoRev="1" fill="hold">
                                          <p:stCondLst>
                                            <p:cond delay="0"/>
                                          </p:stCondLst>
                                        </p:cTn>
                                        <p:tgtEl>
                                          <p:spTgt spid="3"/>
                                        </p:tgtEl>
                                        <p:attrNameLst>
                                          <p:attrName>ppt_w</p:attrName>
                                        </p:attrNameLst>
                                      </p:cBhvr>
                                    </p:anim>
                                    <p:anim by="(#ppt_w*0.50)" calcmode="lin" valueType="num">
                                      <p:cBhvr>
                                        <p:cTn id="8" dur="500" decel="50000" autoRev="1" fill="hold">
                                          <p:stCondLst>
                                            <p:cond delay="0"/>
                                          </p:stCondLst>
                                        </p:cTn>
                                        <p:tgtEl>
                                          <p:spTgt spid="3"/>
                                        </p:tgtEl>
                                        <p:attrNameLst>
                                          <p:attrName>ppt_x</p:attrName>
                                        </p:attrNameLst>
                                      </p:cBhvr>
                                    </p:anim>
                                    <p:anim from="(-#ppt_h/2)" to="(#ppt_y)" calcmode="lin" valueType="num">
                                      <p:cBhvr>
                                        <p:cTn id="9" dur="1000" fill="hold">
                                          <p:stCondLst>
                                            <p:cond delay="0"/>
                                          </p:stCondLst>
                                        </p:cTn>
                                        <p:tgtEl>
                                          <p:spTgt spid="3"/>
                                        </p:tgtEl>
                                        <p:attrNameLst>
                                          <p:attrName>ppt_y</p:attrName>
                                        </p:attrNameLst>
                                      </p:cBhvr>
                                    </p:anim>
                                    <p:animRot by="21600000">
                                      <p:cBhvr>
                                        <p:cTn id="10" dur="1000" fill="hold">
                                          <p:stCondLst>
                                            <p:cond delay="0"/>
                                          </p:stCondLst>
                                        </p:cTn>
                                        <p:tgtEl>
                                          <p:spTgt spid="3"/>
                                        </p:tgtEl>
                                        <p:attrNameLst>
                                          <p:attrName>r</p:attrName>
                                        </p:attrNameLst>
                                      </p:cBhvr>
                                    </p:animRot>
                                  </p:childTnLst>
                                </p:cTn>
                              </p:par>
                              <p:par>
                                <p:cTn id="11" presetID="16" presetClass="entr" presetSubtype="26" fill="hold"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Horizont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pic>
        <p:nvPicPr>
          <p:cNvPr id="7" name="Picture 2" descr="F:\1ss1_qoR2I9X64q.png"/>
          <p:cNvPicPr>
            <a:picLocks noChangeAspect="1" noChangeArrowheads="1"/>
          </p:cNvPicPr>
          <p:nvPr/>
        </p:nvPicPr>
        <p:blipFill>
          <a:blip r:embed="rId2" cstate="print"/>
          <a:srcRect/>
          <a:stretch>
            <a:fillRect/>
          </a:stretch>
        </p:blipFill>
        <p:spPr bwMode="auto">
          <a:xfrm>
            <a:off x="0" y="0"/>
            <a:ext cx="9358346" cy="6858000"/>
          </a:xfrm>
          <a:prstGeom prst="rect">
            <a:avLst/>
          </a:prstGeom>
          <a:noFill/>
        </p:spPr>
      </p:pic>
      <p:sp>
        <p:nvSpPr>
          <p:cNvPr id="8" name="مستطيل 7"/>
          <p:cNvSpPr/>
          <p:nvPr/>
        </p:nvSpPr>
        <p:spPr>
          <a:xfrm>
            <a:off x="857224" y="2500306"/>
            <a:ext cx="7286676" cy="1569660"/>
          </a:xfrm>
          <a:prstGeom prst="rect">
            <a:avLst/>
          </a:prstGeom>
        </p:spPr>
        <p:txBody>
          <a:bodyPr wrap="square">
            <a:spAutoFit/>
          </a:bodyPr>
          <a:lstStyle/>
          <a:p>
            <a:pPr algn="ctr" fontAlgn="auto">
              <a:spcBef>
                <a:spcPts val="0"/>
              </a:spcBef>
              <a:spcAft>
                <a:spcPts val="0"/>
              </a:spcAft>
              <a:defRPr/>
            </a:pPr>
            <a:r>
              <a:rPr lang="ar-SA" sz="4800" b="1" dirty="0" smtClean="0">
                <a:ln>
                  <a:solidFill>
                    <a:schemeClr val="bg1"/>
                  </a:solidFill>
                </a:ln>
                <a:solidFill>
                  <a:srgbClr val="FF99FF"/>
                </a:solidFill>
                <a:effectLst>
                  <a:glow rad="228600">
                    <a:schemeClr val="accent6">
                      <a:satMod val="175000"/>
                      <a:alpha val="40000"/>
                    </a:schemeClr>
                  </a:glow>
                  <a:reflection blurRad="6350" stA="55000" endA="300" endPos="45500" dir="5400000" sy="-100000" algn="bl" rotWithShape="0"/>
                </a:effectLst>
                <a:cs typeface="PT Bold Heading" pitchFamily="2" charset="-78"/>
              </a:rPr>
              <a:t>عزل الكائنات الدقيقة من التربة</a:t>
            </a:r>
          </a:p>
          <a:p>
            <a:pPr algn="ctr" fontAlgn="auto">
              <a:spcBef>
                <a:spcPts val="0"/>
              </a:spcBef>
              <a:spcAft>
                <a:spcPts val="0"/>
              </a:spcAft>
              <a:defRPr/>
            </a:pPr>
            <a:r>
              <a:rPr lang="ar-SA" sz="4800" b="1" dirty="0" smtClean="0">
                <a:ln>
                  <a:solidFill>
                    <a:schemeClr val="bg1"/>
                  </a:solidFill>
                </a:ln>
                <a:solidFill>
                  <a:srgbClr val="660066"/>
                </a:solidFill>
                <a:effectLst>
                  <a:glow rad="228600">
                    <a:schemeClr val="accent6">
                      <a:satMod val="175000"/>
                      <a:alpha val="40000"/>
                    </a:schemeClr>
                  </a:glow>
                  <a:reflection blurRad="6350" stA="55000" endA="300" endPos="45500" dir="5400000" sy="-100000" algn="bl" rotWithShape="0"/>
                </a:effectLst>
                <a:cs typeface="PT Bold Heading" pitchFamily="2" charset="-78"/>
              </a:rPr>
              <a:t>الدرس العملي الأول</a:t>
            </a:r>
            <a:endParaRPr lang="en-US" sz="4800" b="1" dirty="0">
              <a:ln>
                <a:solidFill>
                  <a:schemeClr val="bg1"/>
                </a:solidFill>
              </a:ln>
              <a:solidFill>
                <a:srgbClr val="660066"/>
              </a:solidFill>
              <a:effectLst>
                <a:glow rad="228600">
                  <a:schemeClr val="accent6">
                    <a:satMod val="175000"/>
                    <a:alpha val="40000"/>
                  </a:schemeClr>
                </a:glow>
                <a:reflection blurRad="6350" stA="55000" endA="300" endPos="45500" dir="5400000" sy="-100000" algn="bl" rotWithShape="0"/>
              </a:effectLst>
              <a:cs typeface="PT Bold Heading" pitchFamily="2" charset="-78"/>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8"/>
                                        </p:tgtEl>
                                        <p:attrNameLst>
                                          <p:attrName>ppt_y</p:attrName>
                                        </p:attrNameLst>
                                      </p:cBhvr>
                                      <p:tavLst>
                                        <p:tav tm="0">
                                          <p:val>
                                            <p:strVal val="#ppt_y"/>
                                          </p:val>
                                        </p:tav>
                                        <p:tav tm="100000">
                                          <p:val>
                                            <p:strVal val="#ppt_y"/>
                                          </p:val>
                                        </p:tav>
                                      </p:tavLst>
                                    </p:anim>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descr="C:\Users\DAR\Pictures\ImageProxyCACOA7W8.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5" name="مستطيل 4"/>
          <p:cNvSpPr/>
          <p:nvPr/>
        </p:nvSpPr>
        <p:spPr>
          <a:xfrm>
            <a:off x="0" y="214290"/>
            <a:ext cx="9144000" cy="267765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ar-SA" sz="2400" dirty="0" smtClean="0">
                <a:ln>
                  <a:solidFill>
                    <a:schemeClr val="bg1"/>
                  </a:solidFill>
                </a:ln>
                <a:effectLst>
                  <a:glow rad="139700">
                    <a:schemeClr val="accent2">
                      <a:satMod val="175000"/>
                      <a:alpha val="40000"/>
                    </a:schemeClr>
                  </a:glow>
                </a:effectLst>
                <a:cs typeface="PT Bold Heading" pitchFamily="2" charset="-78"/>
              </a:rPr>
              <a:t>تعتبر التربة بيئة مناسبة لنمو كثير من الأحياء الدقيقة والغير دقيقة ، وسنركز هنا في درسنا على الأحياء الدقيقة  مثل البكتيريا والفطريات التي تمثل وغيرها أعداد ضخمة جداً في التربة الخصبة، وتكون هذه الأحياء الدقيقة بينها وبين بعضها صور مختلفة ومعقدة من العلاقات التعاونية والتنافسية ، وهذه الميكروبات عبارة عن محصلة العوامل المختلفة السائدة في هذه الأراضي مثل الصفات الطبيعية والكيماوية لها والعناصر الغذائية والوسط النباتي النامي فيها والبيئة المحيطة </a:t>
            </a:r>
            <a:r>
              <a:rPr lang="ar-SA" sz="2400" dirty="0" err="1" smtClean="0">
                <a:ln>
                  <a:solidFill>
                    <a:schemeClr val="bg1"/>
                  </a:solidFill>
                </a:ln>
                <a:effectLst>
                  <a:glow rad="139700">
                    <a:schemeClr val="accent2">
                      <a:satMod val="175000"/>
                      <a:alpha val="40000"/>
                    </a:schemeClr>
                  </a:glow>
                </a:effectLst>
                <a:cs typeface="PT Bold Heading" pitchFamily="2" charset="-78"/>
              </a:rPr>
              <a:t>بها</a:t>
            </a:r>
            <a:r>
              <a:rPr lang="ar-SA" sz="2400" dirty="0" smtClean="0">
                <a:ln>
                  <a:solidFill>
                    <a:schemeClr val="bg1"/>
                  </a:solidFill>
                </a:ln>
                <a:effectLst>
                  <a:glow rad="139700">
                    <a:schemeClr val="accent2">
                      <a:satMod val="175000"/>
                      <a:alpha val="40000"/>
                    </a:schemeClr>
                  </a:glow>
                </a:effectLst>
                <a:cs typeface="PT Bold Heading" pitchFamily="2" charset="-78"/>
              </a:rPr>
              <a:t>.</a:t>
            </a:r>
            <a:endParaRPr lang="en-US" sz="2400" dirty="0">
              <a:ln>
                <a:solidFill>
                  <a:schemeClr val="bg1"/>
                </a:solidFill>
              </a:ln>
              <a:effectLst>
                <a:glow rad="139700">
                  <a:schemeClr val="accent2">
                    <a:satMod val="175000"/>
                    <a:alpha val="40000"/>
                  </a:schemeClr>
                </a:glow>
              </a:effectLst>
              <a:cs typeface="PT Bold Heading" pitchFamily="2" charset="-78"/>
            </a:endParaRPr>
          </a:p>
        </p:txBody>
      </p:sp>
      <p:sp>
        <p:nvSpPr>
          <p:cNvPr id="6" name="مستطيل 5"/>
          <p:cNvSpPr/>
          <p:nvPr/>
        </p:nvSpPr>
        <p:spPr>
          <a:xfrm>
            <a:off x="0" y="2928934"/>
            <a:ext cx="9144000" cy="3046988"/>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ar-SA"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فعند تعريض وسط غذائي (مثل </a:t>
            </a:r>
            <a:r>
              <a:rPr lang="ar-SA" sz="2400" b="1" dirty="0" err="1"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الآجار</a:t>
            </a:r>
            <a:r>
              <a:rPr lang="ar-SA"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 المغذي) معقم للهواء الجوي أو نقل إليه مقدار من معلق تربة ثم وضع الطبق في </a:t>
            </a:r>
            <a:r>
              <a:rPr lang="ar-SA" sz="2400" b="1" dirty="0" err="1"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حضان</a:t>
            </a:r>
            <a:r>
              <a:rPr lang="ar-SA"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 </a:t>
            </a:r>
            <a:r>
              <a:rPr lang="en-US"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incubator</a:t>
            </a:r>
            <a:r>
              <a:rPr lang="ar-SA"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 عند درجة حرارة مناسبة لفترة زمنية معينة, يمكن ملاحظة عدد من المستعمرات الميكروبية نامية على سطح البيئة (قد تكون مستعمرات لبكتيريا-فطريات- طحالب -</a:t>
            </a:r>
            <a:r>
              <a:rPr lang="ar-SA" sz="2400" b="1" dirty="0" err="1"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rPr>
              <a:t>اكتينومايسيتات).</a:t>
            </a:r>
            <a:endParaRPr lang="en-US" sz="2400" b="1" dirty="0" smtClean="0">
              <a:ln w="17780" cmpd="sng">
                <a:solidFill>
                  <a:schemeClr val="accent1">
                    <a:tint val="3000"/>
                  </a:schemeClr>
                </a:solidFill>
                <a:prstDash val="solid"/>
                <a:miter lim="800000"/>
              </a:ln>
              <a:solidFill>
                <a:srgbClr val="0000FF"/>
              </a:solidFill>
              <a:effectLst>
                <a:glow rad="101600">
                  <a:schemeClr val="accent3">
                    <a:satMod val="175000"/>
                    <a:alpha val="40000"/>
                  </a:schemeClr>
                </a:glow>
                <a:outerShdw blurRad="55000" dist="50800" dir="5400000" algn="tl">
                  <a:srgbClr val="000000">
                    <a:alpha val="33000"/>
                  </a:srgbClr>
                </a:outerShdw>
              </a:effectLst>
              <a:cs typeface="PT Bold Heading" pitchFamily="2" charset="-78"/>
            </a:endParaRPr>
          </a:p>
          <a:p>
            <a:pPr>
              <a:buFont typeface="Wingdings" pitchFamily="2" charset="2"/>
              <a:buChar char="|"/>
            </a:pPr>
            <a:r>
              <a:rPr lang="ar-SA" sz="2400" b="1" dirty="0" smtClean="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rPr>
              <a:t> هذه النتيجة تعتبر مؤشر واضح ومباشر لانتشار الأحياء الدقيقة بالطبيعة</a:t>
            </a:r>
            <a:endParaRPr lang="en-US" sz="2400" b="1" dirty="0" smtClean="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endParaRPr>
          </a:p>
          <a:p>
            <a:pPr>
              <a:buFont typeface="Wingdings" pitchFamily="2" charset="2"/>
              <a:buChar char="|"/>
            </a:pPr>
            <a:r>
              <a:rPr lang="ar-SA" sz="2400" b="1" dirty="0" smtClean="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rPr>
              <a:t> عند إجراء مثل هذه التجربة لابد من تعقيم البيئة والأدوات المستخدمة وتجنب تلوثها وذلك بإتباع الطرق </a:t>
            </a:r>
            <a:r>
              <a:rPr lang="ar-SA" sz="2400" b="1" dirty="0" err="1" smtClean="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rPr>
              <a:t>البكتيريولوجية</a:t>
            </a:r>
            <a:r>
              <a:rPr lang="ar-SA" sz="2400" b="1" dirty="0" smtClean="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rPr>
              <a:t> الصحيحة أثناء العمل. </a:t>
            </a:r>
            <a:endParaRPr lang="en-US" sz="2400" b="1" dirty="0">
              <a:ln w="17780" cmpd="sng">
                <a:solidFill>
                  <a:schemeClr val="accent1">
                    <a:tint val="3000"/>
                  </a:schemeClr>
                </a:solidFill>
                <a:prstDash val="solid"/>
                <a:miter lim="800000"/>
              </a:ln>
              <a:solidFill>
                <a:schemeClr val="accent4">
                  <a:lumMod val="75000"/>
                </a:schemeClr>
              </a:solidFill>
              <a:effectLst>
                <a:glow rad="139700">
                  <a:schemeClr val="accent2">
                    <a:satMod val="175000"/>
                    <a:alpha val="40000"/>
                  </a:schemeClr>
                </a:glow>
                <a:outerShdw blurRad="55000" dist="50800" dir="5400000" algn="tl">
                  <a:srgbClr val="000000">
                    <a:alpha val="33000"/>
                  </a:srgbClr>
                </a:outerShdw>
              </a:effectLst>
              <a:cs typeface="PT Bold Heading" pitchFamily="2" charset="-78"/>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par>
                          <p:cTn id="10" fill="hold">
                            <p:stCondLst>
                              <p:cond delay="500"/>
                            </p:stCondLst>
                            <p:childTnLst>
                              <p:par>
                                <p:cTn id="11" presetID="53" presetClass="entr" presetSubtype="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6">
                                            <p:txEl>
                                              <p:pRg st="0" end="0"/>
                                            </p:txEl>
                                          </p:spTgt>
                                        </p:tgtEl>
                                      </p:cBhvr>
                                    </p:animEffect>
                                  </p:childTnLst>
                                </p:cTn>
                              </p:par>
                            </p:childTnLst>
                          </p:cTn>
                        </p:par>
                        <p:par>
                          <p:cTn id="16" fill="hold">
                            <p:stCondLst>
                              <p:cond delay="1000"/>
                            </p:stCondLst>
                            <p:childTnLst>
                              <p:par>
                                <p:cTn id="17" presetID="53" presetClass="entr" presetSubtype="0" fill="hold" nodeType="after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p:cTn id="19"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6">
                                            <p:txEl>
                                              <p:pRg st="1" end="1"/>
                                            </p:txEl>
                                          </p:spTgt>
                                        </p:tgtEl>
                                      </p:cBhvr>
                                    </p:animEffect>
                                  </p:childTnLst>
                                </p:cTn>
                              </p:par>
                            </p:childTnLst>
                          </p:cTn>
                        </p:par>
                        <p:par>
                          <p:cTn id="22" fill="hold">
                            <p:stCondLst>
                              <p:cond delay="1500"/>
                            </p:stCondLst>
                            <p:childTnLst>
                              <p:par>
                                <p:cTn id="23" presetID="53" presetClass="entr" presetSubtype="0" fill="hold" nodeType="after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p:cTn id="25"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descr="C:\Users\DAR\Pictures\ImageProxyCACOA7W8.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4" name="مستطيل 3"/>
          <p:cNvSpPr>
            <a:spLocks noChangeArrowheads="1"/>
          </p:cNvSpPr>
          <p:nvPr/>
        </p:nvSpPr>
        <p:spPr bwMode="auto">
          <a:xfrm>
            <a:off x="1907704" y="188640"/>
            <a:ext cx="5760640" cy="646331"/>
          </a:xfrm>
          <a:prstGeom prst="rect">
            <a:avLst/>
          </a:prstGeom>
          <a:noFill/>
          <a:ln w="9525">
            <a:noFill/>
            <a:miter lim="800000"/>
            <a:headEnd/>
            <a:tailEnd/>
          </a:ln>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A"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PT Bold Heading" pitchFamily="2" charset="-78"/>
              </a:rPr>
              <a:t>عزل الكائنات الدقيقة من التربة</a:t>
            </a:r>
            <a:endParaRPr lang="en-US"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PT Bold Heading" pitchFamily="2" charset="-78"/>
            </a:endParaRPr>
          </a:p>
        </p:txBody>
      </p:sp>
      <p:sp>
        <p:nvSpPr>
          <p:cNvPr id="5" name="مستطيل 4"/>
          <p:cNvSpPr>
            <a:spLocks noChangeArrowheads="1"/>
          </p:cNvSpPr>
          <p:nvPr/>
        </p:nvSpPr>
        <p:spPr bwMode="auto">
          <a:xfrm>
            <a:off x="0" y="908720"/>
            <a:ext cx="9144000" cy="1815882"/>
          </a:xfrm>
          <a:prstGeom prst="rect">
            <a:avLst/>
          </a:prstGeom>
          <a:noFill/>
          <a:ln w="9525">
            <a:noFill/>
            <a:miter lim="800000"/>
            <a:headEnd/>
            <a:tailEnd/>
          </a:ln>
        </p:spPr>
        <p:txBody>
          <a:bodyPr wrap="square">
            <a:spAutoFit/>
          </a:bodyPr>
          <a:lstStyle/>
          <a:p>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لا توجد </a:t>
            </a:r>
            <a:r>
              <a:rPr lang="ar-EG"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الأنواع </a:t>
            </a:r>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الميكروبية ف</a:t>
            </a:r>
            <a:r>
              <a:rPr lang="ar-EG"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ى</a:t>
            </a:r>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 الطبيعة منعزل</a:t>
            </a:r>
            <a:r>
              <a:rPr lang="ar-EG"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ة كلٍ </a:t>
            </a:r>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على حد</a:t>
            </a:r>
            <a:r>
              <a:rPr lang="ar-EG"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ه ، </a:t>
            </a:r>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بل توجد مختلطة مع بعضها </a:t>
            </a:r>
            <a:r>
              <a:rPr lang="ar-EG"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 </a:t>
            </a:r>
            <a:r>
              <a:rPr lang="ar-SA" sz="2800" b="1" dirty="0" smtClean="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rPr>
              <a:t>ولدراسة خواص كل نوع يتحتم عزله بحالة نقية بحيث لا يصبح في المزرعة إلا نوع واحد من الميكروبات وهو المراد دراسته. </a:t>
            </a:r>
            <a:endParaRPr lang="en-US" sz="2800" b="1" dirty="0">
              <a:ln w="17780" cmpd="sng">
                <a:solidFill>
                  <a:schemeClr val="accent4">
                    <a:lumMod val="40000"/>
                    <a:lumOff val="60000"/>
                  </a:schemeClr>
                </a:solidFill>
                <a:prstDash val="solid"/>
                <a:miter lim="800000"/>
              </a:ln>
              <a:solidFill>
                <a:schemeClr val="accent4">
                  <a:lumMod val="75000"/>
                </a:schemeClr>
              </a:solidFill>
              <a:effectLst>
                <a:glow rad="101600">
                  <a:schemeClr val="accent4">
                    <a:satMod val="175000"/>
                    <a:alpha val="40000"/>
                  </a:schemeClr>
                </a:glow>
                <a:outerShdw blurRad="50800" algn="tl" rotWithShape="0">
                  <a:srgbClr val="000000"/>
                </a:outerShdw>
              </a:effectLst>
              <a:cs typeface="PT Bold Heading" pitchFamily="2" charset="-78"/>
            </a:endParaRPr>
          </a:p>
        </p:txBody>
      </p:sp>
      <p:sp>
        <p:nvSpPr>
          <p:cNvPr id="6" name="مستطيل 5"/>
          <p:cNvSpPr/>
          <p:nvPr/>
        </p:nvSpPr>
        <p:spPr>
          <a:xfrm>
            <a:off x="1571604" y="2643182"/>
            <a:ext cx="7572396" cy="58477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r" rtl="1"/>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01600">
                    <a:schemeClr val="accent6">
                      <a:satMod val="175000"/>
                      <a:alpha val="40000"/>
                    </a:schemeClr>
                  </a:glow>
                  <a:reflection blurRad="12700" stA="28000" endPos="45000" dist="1000" dir="5400000" sy="-100000" algn="bl" rotWithShape="0"/>
                </a:effectLst>
                <a:cs typeface="PT Bold Heading" pitchFamily="2" charset="-78"/>
              </a:rPr>
              <a:t>من طرق </a:t>
            </a:r>
            <a:r>
              <a:rPr lang="ar-SA" sz="32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01600">
                    <a:schemeClr val="accent6">
                      <a:satMod val="175000"/>
                      <a:alpha val="40000"/>
                    </a:schemeClr>
                  </a:glow>
                  <a:reflection blurRad="12700" stA="28000" endPos="45000" dist="1000" dir="5400000" sy="-100000" algn="bl" rotWithShape="0"/>
                </a:effectLst>
                <a:cs typeface="PT Bold Heading" pitchFamily="2" charset="-78"/>
              </a:rPr>
              <a:t>العزل :</a:t>
            </a: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01600">
                  <a:schemeClr val="accent6">
                    <a:satMod val="175000"/>
                    <a:alpha val="40000"/>
                  </a:schemeClr>
                </a:glow>
                <a:reflection blurRad="12700" stA="28000" endPos="45000" dist="1000" dir="5400000" sy="-100000" algn="bl" rotWithShape="0"/>
              </a:effectLst>
              <a:cs typeface="PT Bold Heading" pitchFamily="2" charset="-78"/>
            </a:endParaRPr>
          </a:p>
        </p:txBody>
      </p:sp>
      <p:sp>
        <p:nvSpPr>
          <p:cNvPr id="7" name="مستطيل 6"/>
          <p:cNvSpPr/>
          <p:nvPr/>
        </p:nvSpPr>
        <p:spPr>
          <a:xfrm>
            <a:off x="5715008" y="3214686"/>
            <a:ext cx="3428992" cy="646331"/>
          </a:xfrm>
          <a:prstGeom prst="rect">
            <a:avLst/>
          </a:prstGeom>
        </p:spPr>
        <p:txBody>
          <a:bodyPr wrap="square">
            <a:spAutoFit/>
          </a:bodyPr>
          <a:lstStyle/>
          <a:p>
            <a:r>
              <a:rPr lang="ar-SA" sz="3600" b="1" dirty="0" smtClean="0">
                <a:ln w="17780" cmpd="sng">
                  <a:solidFill>
                    <a:schemeClr val="accent1">
                      <a:tint val="3000"/>
                    </a:schemeClr>
                  </a:solidFill>
                  <a:prstDash val="solid"/>
                  <a:miter lim="800000"/>
                </a:ln>
                <a:solidFill>
                  <a:srgbClr val="FF00FF"/>
                </a:solidFill>
                <a:effectLst>
                  <a:outerShdw blurRad="55000" dist="50800" dir="5400000" algn="tl">
                    <a:srgbClr val="000000">
                      <a:alpha val="33000"/>
                    </a:srgbClr>
                  </a:outerShdw>
                </a:effectLst>
                <a:cs typeface="PT Bold Heading" pitchFamily="2" charset="-78"/>
                <a:sym typeface="AGA Arabesque"/>
              </a:rPr>
              <a:t></a:t>
            </a:r>
            <a:r>
              <a:rPr lang="ar-SA" sz="3600" b="1" dirty="0" smtClean="0">
                <a:ln w="17780" cmpd="sng">
                  <a:solidFill>
                    <a:schemeClr val="accent1">
                      <a:tint val="3000"/>
                    </a:schemeClr>
                  </a:solidFill>
                  <a:prstDash val="solid"/>
                  <a:miter lim="800000"/>
                </a:ln>
                <a:solidFill>
                  <a:srgbClr val="FF00FF"/>
                </a:solidFill>
                <a:effectLst>
                  <a:outerShdw blurRad="55000" dist="50800" dir="5400000" algn="tl">
                    <a:srgbClr val="000000">
                      <a:alpha val="33000"/>
                    </a:srgbClr>
                  </a:outerShdw>
                </a:effectLst>
                <a:cs typeface="PT Bold Heading" pitchFamily="2" charset="-78"/>
              </a:rPr>
              <a:t>العزل المباشر: </a:t>
            </a:r>
            <a:endParaRPr lang="ar-SA" sz="3600" b="1" dirty="0">
              <a:ln w="17780" cmpd="sng">
                <a:solidFill>
                  <a:schemeClr val="accent1">
                    <a:tint val="3000"/>
                  </a:schemeClr>
                </a:solidFill>
                <a:prstDash val="solid"/>
                <a:miter lim="800000"/>
              </a:ln>
              <a:solidFill>
                <a:srgbClr val="FF00FF"/>
              </a:solidFill>
              <a:effectLst>
                <a:outerShdw blurRad="55000" dist="50800" dir="5400000" algn="tl">
                  <a:srgbClr val="000000">
                    <a:alpha val="33000"/>
                  </a:srgbClr>
                </a:outerShdw>
              </a:effectLst>
              <a:cs typeface="PT Bold Heading" pitchFamily="2" charset="-78"/>
            </a:endParaRPr>
          </a:p>
        </p:txBody>
      </p:sp>
      <p:sp>
        <p:nvSpPr>
          <p:cNvPr id="8" name="مستطيل 7"/>
          <p:cNvSpPr>
            <a:spLocks noChangeArrowheads="1"/>
          </p:cNvSpPr>
          <p:nvPr/>
        </p:nvSpPr>
        <p:spPr bwMode="auto">
          <a:xfrm>
            <a:off x="0" y="3357562"/>
            <a:ext cx="9144000" cy="2800767"/>
          </a:xfrm>
          <a:prstGeom prst="rect">
            <a:avLst/>
          </a:prstGeom>
          <a:noFill/>
          <a:ln w="9525">
            <a:noFill/>
            <a:miter lim="800000"/>
            <a:headEnd/>
            <a:tailEnd/>
          </a:ln>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3200" dirty="0" smtClean="0">
                <a:effectLst>
                  <a:glow rad="101600">
                    <a:schemeClr val="accent2">
                      <a:satMod val="175000"/>
                      <a:alpha val="40000"/>
                    </a:schemeClr>
                  </a:glow>
                </a:effectLst>
                <a:cs typeface="PT Bold Heading" pitchFamily="2" charset="-78"/>
              </a:rPr>
              <a:t/>
            </a:r>
            <a:br>
              <a:rPr lang="ar-SA" sz="3200" dirty="0" smtClean="0">
                <a:effectLst>
                  <a:glow rad="101600">
                    <a:schemeClr val="accent2">
                      <a:satMod val="175000"/>
                      <a:alpha val="40000"/>
                    </a:schemeClr>
                  </a:glow>
                </a:effectLst>
                <a:cs typeface="PT Bold Heading" pitchFamily="2" charset="-78"/>
              </a:rPr>
            </a:br>
            <a:r>
              <a:rPr lang="ar-SA" sz="2800" dirty="0" smtClean="0">
                <a:effectLst>
                  <a:glow rad="101600">
                    <a:srgbClr val="FFFF00">
                      <a:alpha val="40000"/>
                    </a:srgbClr>
                  </a:glow>
                </a:effectLst>
                <a:cs typeface="PT Bold Heading" pitchFamily="2" charset="-78"/>
              </a:rPr>
              <a:t>وفيها تؤخذ كمية صغيرة من التربة وتنثر في وسط الطبق المحتوي على الوسط الزرعي ثم توضع الأطباق في الحاضنة على درجة حرارة مناسبة لمدة </a:t>
            </a:r>
            <a:r>
              <a:rPr lang="ar-SA" sz="2800" dirty="0" err="1" smtClean="0">
                <a:effectLst>
                  <a:glow rad="101600">
                    <a:srgbClr val="FFFF00">
                      <a:alpha val="40000"/>
                    </a:srgbClr>
                  </a:glow>
                </a:effectLst>
                <a:cs typeface="PT Bold Heading" pitchFamily="2" charset="-78"/>
              </a:rPr>
              <a:t>مناسبة </a:t>
            </a:r>
            <a:r>
              <a:rPr lang="ar-SA" sz="2800" dirty="0" smtClean="0">
                <a:effectLst>
                  <a:glow rad="101600">
                    <a:srgbClr val="FFFF00">
                      <a:alpha val="40000"/>
                    </a:srgbClr>
                  </a:glow>
                </a:effectLst>
                <a:cs typeface="PT Bold Heading" pitchFamily="2" charset="-78"/>
              </a:rPr>
              <a:t>، ثم تفحص بعد ذلك لغرض تشخيص أنواع الميكروبات النامية. </a:t>
            </a:r>
            <a:r>
              <a:rPr lang="ar-SA" sz="3200" dirty="0" smtClean="0">
                <a:effectLst>
                  <a:glow rad="101600">
                    <a:schemeClr val="accent2">
                      <a:satMod val="175000"/>
                      <a:alpha val="40000"/>
                    </a:schemeClr>
                  </a:glow>
                </a:effectLst>
                <a:cs typeface="PT Bold Heading" pitchFamily="2" charset="-78"/>
              </a:rPr>
              <a:t/>
            </a:r>
            <a:br>
              <a:rPr lang="ar-SA" sz="3200" dirty="0" smtClean="0">
                <a:effectLst>
                  <a:glow rad="101600">
                    <a:schemeClr val="accent2">
                      <a:satMod val="175000"/>
                      <a:alpha val="40000"/>
                    </a:schemeClr>
                  </a:glow>
                </a:effectLst>
                <a:cs typeface="PT Bold Heading" pitchFamily="2" charset="-78"/>
              </a:rPr>
            </a:br>
            <a:endParaRPr lang="en-US" sz="3200" b="1" spc="50" dirty="0">
              <a:ln w="11430">
                <a:noFill/>
              </a:ln>
              <a:solidFill>
                <a:srgbClr val="FF00FF"/>
              </a:solidFill>
              <a:effectLst>
                <a:glow rad="101600">
                  <a:schemeClr val="accent2">
                    <a:satMod val="175000"/>
                    <a:alpha val="40000"/>
                  </a:schemeClr>
                </a:glow>
              </a:effectLst>
              <a:cs typeface="PT Bold Heading" pitchFamily="2" charset="-78"/>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par>
                          <p:cTn id="15" fill="hold">
                            <p:stCondLst>
                              <p:cond delay="1000"/>
                            </p:stCondLst>
                            <p:childTnLst>
                              <p:par>
                                <p:cTn id="16" presetID="50" presetClass="entr" presetSubtype="0" decel="10000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ppt_w</p:attrName>
                                        </p:attrNameLst>
                                      </p:cBhvr>
                                      <p:tavLst>
                                        <p:tav tm="0">
                                          <p:val>
                                            <p:strVal val="#ppt_w+.3"/>
                                          </p:val>
                                        </p:tav>
                                        <p:tav tm="100000">
                                          <p:val>
                                            <p:strVal val="#ppt_w"/>
                                          </p:val>
                                        </p:tav>
                                      </p:tavLst>
                                    </p:anim>
                                    <p:anim calcmode="lin" valueType="num">
                                      <p:cBhvr>
                                        <p:cTn id="19" dur="1000" fill="hold"/>
                                        <p:tgtEl>
                                          <p:spTgt spid="5"/>
                                        </p:tgtEl>
                                        <p:attrNameLst>
                                          <p:attrName>ppt_h</p:attrName>
                                        </p:attrNameLst>
                                      </p:cBhvr>
                                      <p:tavLst>
                                        <p:tav tm="0">
                                          <p:val>
                                            <p:strVal val="#ppt_h"/>
                                          </p:val>
                                        </p:tav>
                                        <p:tav tm="100000">
                                          <p:val>
                                            <p:strVal val="#ppt_h"/>
                                          </p:val>
                                        </p:tav>
                                      </p:tavLst>
                                    </p:anim>
                                    <p:animEffect transition="in" filter="fade">
                                      <p:cBhvr>
                                        <p:cTn id="20" dur="1000"/>
                                        <p:tgtEl>
                                          <p:spTgt spid="5"/>
                                        </p:tgtEl>
                                      </p:cBhvr>
                                    </p:animEffect>
                                  </p:childTnLst>
                                </p:cTn>
                              </p:par>
                              <p:par>
                                <p:cTn id="21" presetID="16" presetClass="entr" presetSubtype="26" fill="hold"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barn(inHorizontal)">
                                      <p:cBhvr>
                                        <p:cTn id="23" dur="500"/>
                                        <p:tgtEl>
                                          <p:spTgt spid="6">
                                            <p:txEl>
                                              <p:pRg st="0" end="0"/>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slide(fromBottom)">
                                      <p:cBhvr>
                                        <p:cTn id="26" dur="500"/>
                                        <p:tgtEl>
                                          <p:spTgt spid="7"/>
                                        </p:tgtEl>
                                      </p:cBhvr>
                                    </p:animEffect>
                                  </p:childTnLst>
                                </p:cTn>
                              </p:par>
                            </p:childTnLst>
                          </p:cTn>
                        </p:par>
                        <p:par>
                          <p:cTn id="27" fill="hold">
                            <p:stCondLst>
                              <p:cond delay="2000"/>
                            </p:stCondLst>
                            <p:childTnLst>
                              <p:par>
                                <p:cTn id="28" presetID="50" presetClass="entr" presetSubtype="0" decel="10000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1000" fill="hold"/>
                                        <p:tgtEl>
                                          <p:spTgt spid="8"/>
                                        </p:tgtEl>
                                        <p:attrNameLst>
                                          <p:attrName>ppt_w</p:attrName>
                                        </p:attrNameLst>
                                      </p:cBhvr>
                                      <p:tavLst>
                                        <p:tav tm="0">
                                          <p:val>
                                            <p:strVal val="#ppt_w+.3"/>
                                          </p:val>
                                        </p:tav>
                                        <p:tav tm="100000">
                                          <p:val>
                                            <p:strVal val="#ppt_w"/>
                                          </p:val>
                                        </p:tav>
                                      </p:tavLst>
                                    </p:anim>
                                    <p:anim calcmode="lin" valueType="num">
                                      <p:cBhvr>
                                        <p:cTn id="31" dur="1000" fill="hold"/>
                                        <p:tgtEl>
                                          <p:spTgt spid="8"/>
                                        </p:tgtEl>
                                        <p:attrNameLst>
                                          <p:attrName>ppt_h</p:attrName>
                                        </p:attrNameLst>
                                      </p:cBhvr>
                                      <p:tavLst>
                                        <p:tav tm="0">
                                          <p:val>
                                            <p:strVal val="#ppt_h"/>
                                          </p:val>
                                        </p:tav>
                                        <p:tav tm="100000">
                                          <p:val>
                                            <p:strVal val="#ppt_h"/>
                                          </p:val>
                                        </p:tav>
                                      </p:tavLst>
                                    </p:anim>
                                    <p:animEffect transition="in" filter="fade">
                                      <p:cBhvr>
                                        <p:cTn id="3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descr="C:\Users\DAR\Pictures\ImageProxyCACOA7W8.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4" name="مستطيل 3"/>
          <p:cNvSpPr/>
          <p:nvPr/>
        </p:nvSpPr>
        <p:spPr>
          <a:xfrm>
            <a:off x="0" y="548680"/>
            <a:ext cx="9144000" cy="6463308"/>
          </a:xfrm>
          <a:prstGeom prst="rect">
            <a:avLst/>
          </a:prstGeom>
        </p:spPr>
        <p:txBody>
          <a:bodyPr wrap="square">
            <a:spAutoFit/>
          </a:bodyPr>
          <a:lstStyle/>
          <a:p>
            <a:r>
              <a:rPr lang="ar-SA" sz="2400" dirty="0" smtClean="0">
                <a:ln>
                  <a:solidFill>
                    <a:schemeClr val="tx1">
                      <a:lumMod val="95000"/>
                      <a:lumOff val="5000"/>
                    </a:schemeClr>
                  </a:solidFill>
                </a:ln>
                <a:solidFill>
                  <a:srgbClr val="3333CC"/>
                </a:solidFill>
                <a:effectLst>
                  <a:glow rad="101600">
                    <a:schemeClr val="accent3">
                      <a:satMod val="175000"/>
                      <a:alpha val="40000"/>
                    </a:schemeClr>
                  </a:glow>
                </a:effectLst>
                <a:cs typeface="PT Bold Heading" pitchFamily="2" charset="-78"/>
              </a:rPr>
              <a:t>وهى من أكثر الطرق استخداما ، حيث يمكن بهذه الطريقة تحديـد العدد النسبي للكائنات ، كما تستخدم للحصول على مزارع نقية . وتتلخص هذه الطريقة </a:t>
            </a:r>
            <a:r>
              <a:rPr lang="ar-SA" sz="2400" dirty="0" err="1" smtClean="0">
                <a:ln>
                  <a:solidFill>
                    <a:schemeClr val="tx1">
                      <a:lumMod val="95000"/>
                      <a:lumOff val="5000"/>
                    </a:schemeClr>
                  </a:solidFill>
                </a:ln>
                <a:solidFill>
                  <a:srgbClr val="3333CC"/>
                </a:solidFill>
                <a:effectLst>
                  <a:glow rad="101600">
                    <a:schemeClr val="accent3">
                      <a:satMod val="175000"/>
                      <a:alpha val="40000"/>
                    </a:schemeClr>
                  </a:glow>
                </a:effectLst>
                <a:cs typeface="PT Bold Heading" pitchFamily="2" charset="-78"/>
              </a:rPr>
              <a:t>في:-</a:t>
            </a:r>
            <a:r>
              <a:rPr lang="ar-SA" sz="2400" dirty="0" smtClean="0">
                <a:ln>
                  <a:solidFill>
                    <a:schemeClr val="tx1">
                      <a:lumMod val="95000"/>
                      <a:lumOff val="5000"/>
                    </a:schemeClr>
                  </a:solidFill>
                </a:ln>
                <a:solidFill>
                  <a:srgbClr val="3333CC"/>
                </a:solidFill>
                <a:effectLst>
                  <a:glow rad="101600">
                    <a:schemeClr val="accent3">
                      <a:satMod val="175000"/>
                      <a:alpha val="40000"/>
                    </a:schemeClr>
                  </a:glow>
                </a:effectLst>
                <a:cs typeface="PT Bold Heading" pitchFamily="2" charset="-78"/>
              </a:rPr>
              <a:t> </a:t>
            </a:r>
          </a:p>
          <a:p>
            <a:pPr>
              <a:lnSpc>
                <a:spcPct val="150000"/>
              </a:lnSpc>
              <a:buClr>
                <a:srgbClr val="FFC000"/>
              </a:buClr>
              <a:buFont typeface="Wingdings 2" pitchFamily="18" charset="2"/>
              <a:buChar char=""/>
            </a:pPr>
            <a:r>
              <a:rPr lang="ar-SA" sz="2400" dirty="0" smtClean="0">
                <a:solidFill>
                  <a:schemeClr val="tx1">
                    <a:lumMod val="95000"/>
                    <a:lumOff val="5000"/>
                  </a:schemeClr>
                </a:solidFill>
                <a:effectLst>
                  <a:glow rad="139700">
                    <a:srgbClr val="FFFF00">
                      <a:alpha val="40000"/>
                    </a:srgbClr>
                  </a:glow>
                </a:effectLst>
                <a:cs typeface="W1 SHUROOQ 09 004" pitchFamily="2" charset="-78"/>
              </a:rPr>
              <a:t>- </a:t>
            </a:r>
            <a:r>
              <a:rPr lang="ar-SA"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rPr>
              <a:t>تجرى عملية تخفيف لعينة التربة وذلك بوزن (1جم) وتوضع في أنبوبة تحتوي على (9 مل ) ماء مقطر معقم وترج لمدة عشر دقائق إلى عشرين دقيقة تقريباً ويكون التخفيف 1/10.</a:t>
            </a:r>
            <a:endParaRPr lang="en-US"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endParaRPr>
          </a:p>
          <a:p>
            <a:pPr>
              <a:lnSpc>
                <a:spcPct val="150000"/>
              </a:lnSpc>
              <a:buClr>
                <a:srgbClr val="FFC000"/>
              </a:buClr>
              <a:buFont typeface="Wingdings 2" pitchFamily="18" charset="2"/>
              <a:buChar char=""/>
            </a:pPr>
            <a:r>
              <a:rPr lang="ar-SA"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rPr>
              <a:t>- يترك الدورق لعدة دقائق حتى يتم ترسيب حبيبات التربة الكبيرة.</a:t>
            </a:r>
            <a:endParaRPr lang="en-US"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endParaRPr>
          </a:p>
          <a:p>
            <a:pPr>
              <a:lnSpc>
                <a:spcPct val="150000"/>
              </a:lnSpc>
              <a:buClr>
                <a:srgbClr val="FFC000"/>
              </a:buClr>
              <a:buFont typeface="Wingdings 2" pitchFamily="18" charset="2"/>
              <a:buChar char=""/>
            </a:pPr>
            <a:r>
              <a:rPr lang="ar-SA"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rPr>
              <a:t>- يؤخذ (1مل) من هذا المحلول وينقل إلى أنبوبة محتوية على (9مل) من الماء المقطر وترج جيداً فيكون التخفيف هنا 1/100.وبنفس الطريقة يتم عمل تخفيف 1/1000.</a:t>
            </a:r>
            <a:endParaRPr lang="en-US"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endParaRPr>
          </a:p>
          <a:p>
            <a:pPr>
              <a:lnSpc>
                <a:spcPct val="150000"/>
              </a:lnSpc>
              <a:buClr>
                <a:srgbClr val="FFC000"/>
              </a:buClr>
              <a:buFont typeface="Wingdings 2" pitchFamily="18" charset="2"/>
              <a:buChar char=""/>
            </a:pPr>
            <a:r>
              <a:rPr lang="ar-SA"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rPr>
              <a:t>- تحضر أطباق بتري محتوية على بيئة غذائية مناسبة لنمو الميكروب المراد عزله  وتلقح بواقع 1مل لكل طبق.</a:t>
            </a:r>
            <a:endParaRPr lang="en-US" sz="2400" b="1" dirty="0" smtClean="0">
              <a:ln w="24500" cmpd="dbl">
                <a:noFill/>
                <a:prstDash val="solid"/>
                <a:miter lim="800000"/>
              </a:ln>
              <a:solidFill>
                <a:schemeClr val="tx1">
                  <a:lumMod val="95000"/>
                  <a:lumOff val="5000"/>
                </a:schemeClr>
              </a:solidFill>
              <a:effectLst>
                <a:glow rad="139700">
                  <a:srgbClr val="FFFF00">
                    <a:alpha val="40000"/>
                  </a:srgbClr>
                </a:glow>
                <a:outerShdw blurRad="38100" dist="38100" dir="7020000" algn="tl">
                  <a:srgbClr val="000000">
                    <a:alpha val="35000"/>
                  </a:srgbClr>
                </a:outerShdw>
              </a:effectLst>
              <a:cs typeface="W1 SHUROOQ 09 004" pitchFamily="2" charset="-78"/>
            </a:endParaRPr>
          </a:p>
          <a:p>
            <a:pPr>
              <a:lnSpc>
                <a:spcPct val="150000"/>
              </a:lnSpc>
              <a:buClr>
                <a:srgbClr val="FFC000"/>
              </a:buClr>
              <a:buFont typeface="Wingdings 2" pitchFamily="18" charset="2"/>
              <a:buChar char=""/>
            </a:pPr>
            <a:r>
              <a:rPr lang="ar-SA" sz="2400" dirty="0" smtClean="0">
                <a:solidFill>
                  <a:schemeClr val="tx1">
                    <a:lumMod val="95000"/>
                    <a:lumOff val="5000"/>
                  </a:schemeClr>
                </a:solidFill>
                <a:effectLst>
                  <a:glow rad="139700">
                    <a:srgbClr val="FFFF00">
                      <a:alpha val="40000"/>
                    </a:srgbClr>
                  </a:glow>
                </a:effectLst>
                <a:cs typeface="W1 SHUROOQ 09 004" pitchFamily="2" charset="-78"/>
              </a:rPr>
              <a:t>- توضع الأطباق في الحاضنة على درجة حرارة مناسبة ولمدة </a:t>
            </a:r>
            <a:r>
              <a:rPr lang="ar-SA" sz="2400" dirty="0" err="1" smtClean="0">
                <a:solidFill>
                  <a:schemeClr val="tx1">
                    <a:lumMod val="95000"/>
                    <a:lumOff val="5000"/>
                  </a:schemeClr>
                </a:solidFill>
                <a:effectLst>
                  <a:glow rad="139700">
                    <a:srgbClr val="FFFF00">
                      <a:alpha val="40000"/>
                    </a:srgbClr>
                  </a:glow>
                </a:effectLst>
                <a:cs typeface="W1 SHUROOQ 09 004" pitchFamily="2" charset="-78"/>
              </a:rPr>
              <a:t>مناسبة </a:t>
            </a:r>
            <a:r>
              <a:rPr lang="ar-SA" sz="2400" dirty="0" smtClean="0">
                <a:solidFill>
                  <a:schemeClr val="tx1">
                    <a:lumMod val="95000"/>
                    <a:lumOff val="5000"/>
                  </a:schemeClr>
                </a:solidFill>
                <a:effectLst>
                  <a:glow rad="139700">
                    <a:srgbClr val="FFFF00">
                      <a:alpha val="40000"/>
                    </a:srgbClr>
                  </a:glow>
                </a:effectLst>
                <a:cs typeface="W1 SHUROOQ 09 004" pitchFamily="2" charset="-78"/>
              </a:rPr>
              <a:t>(حسب نوع الميكروب) يمكن بعدها ملاحظة نمو المستعمرات.</a:t>
            </a:r>
            <a:r>
              <a:rPr lang="ar-SA" sz="2800" dirty="0" smtClean="0">
                <a:ln>
                  <a:solidFill>
                    <a:schemeClr val="tx1"/>
                  </a:solidFill>
                </a:ln>
                <a:effectLst>
                  <a:glow rad="101600">
                    <a:schemeClr val="accent2">
                      <a:satMod val="175000"/>
                      <a:alpha val="40000"/>
                    </a:schemeClr>
                  </a:glow>
                </a:effectLst>
                <a:cs typeface="PT Bold Heading" pitchFamily="2" charset="-78"/>
              </a:rPr>
              <a:t/>
            </a:r>
            <a:br>
              <a:rPr lang="ar-SA" sz="2800" dirty="0" smtClean="0">
                <a:ln>
                  <a:solidFill>
                    <a:schemeClr val="tx1"/>
                  </a:solidFill>
                </a:ln>
                <a:effectLst>
                  <a:glow rad="101600">
                    <a:schemeClr val="accent2">
                      <a:satMod val="175000"/>
                      <a:alpha val="40000"/>
                    </a:schemeClr>
                  </a:glow>
                </a:effectLst>
                <a:cs typeface="PT Bold Heading" pitchFamily="2" charset="-78"/>
              </a:rPr>
            </a:br>
            <a:endParaRPr lang="en-US" sz="2800" dirty="0" smtClean="0">
              <a:ln>
                <a:solidFill>
                  <a:schemeClr val="tx1"/>
                </a:solidFill>
              </a:ln>
              <a:cs typeface="PT Bold Heading" pitchFamily="2" charset="-78"/>
            </a:endParaRPr>
          </a:p>
        </p:txBody>
      </p:sp>
      <p:sp>
        <p:nvSpPr>
          <p:cNvPr id="5" name="مستطيل 4"/>
          <p:cNvSpPr/>
          <p:nvPr/>
        </p:nvSpPr>
        <p:spPr>
          <a:xfrm>
            <a:off x="857224" y="0"/>
            <a:ext cx="7858180" cy="584775"/>
          </a:xfrm>
          <a:prstGeom prst="rect">
            <a:avLst/>
          </a:prstGeom>
        </p:spPr>
        <p:txBody>
          <a:bodyPr wrap="square">
            <a:spAutoFit/>
          </a:bodyPr>
          <a:lstStyle/>
          <a:p>
            <a:r>
              <a:rPr lang="ar-SA" sz="3200" b="1" dirty="0" smtClean="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sym typeface="AGA Arabesque"/>
              </a:rPr>
              <a:t></a:t>
            </a:r>
            <a:r>
              <a:rPr lang="ar-SA" sz="3200" b="1" dirty="0" smtClean="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rPr>
              <a:t>العزل بطريفة </a:t>
            </a:r>
            <a:r>
              <a:rPr lang="ar-SA" sz="3200" b="1" smtClean="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rPr>
              <a:t>التخفيف </a:t>
            </a:r>
            <a:r>
              <a:rPr lang="ar-SA" sz="3200" b="1" smtClean="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rPr>
              <a:t>:</a:t>
            </a:r>
            <a:r>
              <a:rPr lang="ar-SA" sz="3200" b="1" dirty="0" smtClean="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rPr>
              <a:t> </a:t>
            </a:r>
            <a:endParaRPr lang="ar-SA" sz="3200" b="1" dirty="0">
              <a:ln w="1905">
                <a:solidFill>
                  <a:schemeClr val="tx1">
                    <a:lumMod val="95000"/>
                    <a:lumOff val="5000"/>
                  </a:schemeClr>
                </a:solidFill>
              </a:ln>
              <a:solidFill>
                <a:schemeClr val="accent6"/>
              </a:solidFill>
              <a:effectLst>
                <a:glow rad="101600">
                  <a:srgbClr val="C00000">
                    <a:alpha val="60000"/>
                  </a:srgbClr>
                </a:glow>
                <a:innerShdw blurRad="69850" dist="43180" dir="5400000">
                  <a:srgbClr val="000000">
                    <a:alpha val="65000"/>
                  </a:srgbClr>
                </a:innerShdw>
              </a:effectLst>
              <a:cs typeface="PT Bold Heading"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fade">
                                      <p:cBhvr>
                                        <p:cTn id="16" dur="800" decel="100000"/>
                                        <p:tgtEl>
                                          <p:spTgt spid="4">
                                            <p:txEl>
                                              <p:pRg st="0" end="0"/>
                                            </p:txEl>
                                          </p:spTgt>
                                        </p:tgtEl>
                                      </p:cBhvr>
                                    </p:animEffect>
                                    <p:anim calcmode="lin" valueType="num">
                                      <p:cBhvr>
                                        <p:cTn id="17"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18"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19"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fade">
                                      <p:cBhvr>
                                        <p:cTn id="25" dur="800" decel="100000"/>
                                        <p:tgtEl>
                                          <p:spTgt spid="4">
                                            <p:txEl>
                                              <p:pRg st="1" end="1"/>
                                            </p:txEl>
                                          </p:spTgt>
                                        </p:tgtEl>
                                      </p:cBhvr>
                                    </p:animEffect>
                                    <p:anim calcmode="lin" valueType="num">
                                      <p:cBhvr>
                                        <p:cTn id="26" dur="800" decel="100000" fill="hold"/>
                                        <p:tgtEl>
                                          <p:spTgt spid="4">
                                            <p:txEl>
                                              <p:pRg st="1" end="1"/>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4">
                                            <p:txEl>
                                              <p:pRg st="1" end="1"/>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4">
                                            <p:txEl>
                                              <p:pRg st="1" end="1"/>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4">
                                            <p:txEl>
                                              <p:pRg st="1" end="1"/>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4">
                                            <p:txEl>
                                              <p:pRg st="1" end="1"/>
                                            </p:txEl>
                                          </p:spTgt>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Effect transition="in" filter="fade">
                                      <p:cBhvr>
                                        <p:cTn id="34" dur="800" decel="100000"/>
                                        <p:tgtEl>
                                          <p:spTgt spid="4">
                                            <p:txEl>
                                              <p:pRg st="2" end="2"/>
                                            </p:txEl>
                                          </p:spTgt>
                                        </p:tgtEl>
                                      </p:cBhvr>
                                    </p:animEffect>
                                    <p:anim calcmode="lin" valueType="num">
                                      <p:cBhvr>
                                        <p:cTn id="35" dur="800" decel="100000" fill="hold"/>
                                        <p:tgtEl>
                                          <p:spTgt spid="4">
                                            <p:txEl>
                                              <p:pRg st="2" end="2"/>
                                            </p:txEl>
                                          </p:spTgt>
                                        </p:tgtEl>
                                        <p:attrNameLst>
                                          <p:attrName>style.rotation</p:attrName>
                                        </p:attrNameLst>
                                      </p:cBhvr>
                                      <p:tavLst>
                                        <p:tav tm="0">
                                          <p:val>
                                            <p:fltVal val="-90"/>
                                          </p:val>
                                        </p:tav>
                                        <p:tav tm="100000">
                                          <p:val>
                                            <p:fltVal val="0"/>
                                          </p:val>
                                        </p:tav>
                                      </p:tavLst>
                                    </p:anim>
                                    <p:anim calcmode="lin" valueType="num">
                                      <p:cBhvr>
                                        <p:cTn id="36" dur="800" decel="100000" fill="hold"/>
                                        <p:tgtEl>
                                          <p:spTgt spid="4">
                                            <p:txEl>
                                              <p:pRg st="2" end="2"/>
                                            </p:txEl>
                                          </p:spTgt>
                                        </p:tgtEl>
                                        <p:attrNameLst>
                                          <p:attrName>ppt_x</p:attrName>
                                        </p:attrNameLst>
                                      </p:cBhvr>
                                      <p:tavLst>
                                        <p:tav tm="0">
                                          <p:val>
                                            <p:strVal val="#ppt_x+0.4"/>
                                          </p:val>
                                        </p:tav>
                                        <p:tav tm="100000">
                                          <p:val>
                                            <p:strVal val="#ppt_x-0.05"/>
                                          </p:val>
                                        </p:tav>
                                      </p:tavLst>
                                    </p:anim>
                                    <p:anim calcmode="lin" valueType="num">
                                      <p:cBhvr>
                                        <p:cTn id="37" dur="800" decel="100000" fill="hold"/>
                                        <p:tgtEl>
                                          <p:spTgt spid="4">
                                            <p:txEl>
                                              <p:pRg st="2" end="2"/>
                                            </p:txEl>
                                          </p:spTgt>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4">
                                            <p:txEl>
                                              <p:pRg st="2" end="2"/>
                                            </p:txEl>
                                          </p:spTgt>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4">
                                            <p:txEl>
                                              <p:pRg st="2" end="2"/>
                                            </p:txEl>
                                          </p:spTgt>
                                        </p:tgtEl>
                                        <p:attrNameLst>
                                          <p:attrName>ppt_y</p:attrName>
                                        </p:attrNameLst>
                                      </p:cBhvr>
                                      <p:tavLst>
                                        <p:tav tm="0">
                                          <p:val>
                                            <p:strVal val="#ppt_y+0.1"/>
                                          </p:val>
                                        </p:tav>
                                        <p:tav tm="100000">
                                          <p:val>
                                            <p:strVal val="#ppt_y"/>
                                          </p:val>
                                        </p:tav>
                                      </p:tavLst>
                                    </p:anim>
                                  </p:childTnLst>
                                </p:cTn>
                              </p:par>
                            </p:childTnLst>
                          </p:cTn>
                        </p:par>
                        <p:par>
                          <p:cTn id="40" fill="hold">
                            <p:stCondLst>
                              <p:cond delay="4000"/>
                            </p:stCondLst>
                            <p:childTnLst>
                              <p:par>
                                <p:cTn id="41" presetID="30" presetClass="entr" presetSubtype="0" fill="hold" grpId="0" nodeType="after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Effect transition="in" filter="fade">
                                      <p:cBhvr>
                                        <p:cTn id="43" dur="800" decel="100000"/>
                                        <p:tgtEl>
                                          <p:spTgt spid="4">
                                            <p:txEl>
                                              <p:pRg st="3" end="3"/>
                                            </p:txEl>
                                          </p:spTgt>
                                        </p:tgtEl>
                                      </p:cBhvr>
                                    </p:animEffect>
                                    <p:anim calcmode="lin" valueType="num">
                                      <p:cBhvr>
                                        <p:cTn id="44" dur="800" decel="100000" fill="hold"/>
                                        <p:tgtEl>
                                          <p:spTgt spid="4">
                                            <p:txEl>
                                              <p:pRg st="3" end="3"/>
                                            </p:txEl>
                                          </p:spTgt>
                                        </p:tgtEl>
                                        <p:attrNameLst>
                                          <p:attrName>style.rotation</p:attrName>
                                        </p:attrNameLst>
                                      </p:cBhvr>
                                      <p:tavLst>
                                        <p:tav tm="0">
                                          <p:val>
                                            <p:fltVal val="-90"/>
                                          </p:val>
                                        </p:tav>
                                        <p:tav tm="100000">
                                          <p:val>
                                            <p:fltVal val="0"/>
                                          </p:val>
                                        </p:tav>
                                      </p:tavLst>
                                    </p:anim>
                                    <p:anim calcmode="lin" valueType="num">
                                      <p:cBhvr>
                                        <p:cTn id="45" dur="800" decel="100000" fill="hold"/>
                                        <p:tgtEl>
                                          <p:spTgt spid="4">
                                            <p:txEl>
                                              <p:pRg st="3" end="3"/>
                                            </p:txEl>
                                          </p:spTgt>
                                        </p:tgtEl>
                                        <p:attrNameLst>
                                          <p:attrName>ppt_x</p:attrName>
                                        </p:attrNameLst>
                                      </p:cBhvr>
                                      <p:tavLst>
                                        <p:tav tm="0">
                                          <p:val>
                                            <p:strVal val="#ppt_x+0.4"/>
                                          </p:val>
                                        </p:tav>
                                        <p:tav tm="100000">
                                          <p:val>
                                            <p:strVal val="#ppt_x-0.05"/>
                                          </p:val>
                                        </p:tav>
                                      </p:tavLst>
                                    </p:anim>
                                    <p:anim calcmode="lin" valueType="num">
                                      <p:cBhvr>
                                        <p:cTn id="46" dur="800" decel="100000" fill="hold"/>
                                        <p:tgtEl>
                                          <p:spTgt spid="4">
                                            <p:txEl>
                                              <p:pRg st="3" end="3"/>
                                            </p:txEl>
                                          </p:spTgt>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4">
                                            <p:txEl>
                                              <p:pRg st="3" end="3"/>
                                            </p:txEl>
                                          </p:spTgt>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4">
                                            <p:txEl>
                                              <p:pRg st="3" end="3"/>
                                            </p:txEl>
                                          </p:spTgt>
                                        </p:tgtEl>
                                        <p:attrNameLst>
                                          <p:attrName>ppt_y</p:attrName>
                                        </p:attrNameLst>
                                      </p:cBhvr>
                                      <p:tavLst>
                                        <p:tav tm="0">
                                          <p:val>
                                            <p:strVal val="#ppt_y+0.1"/>
                                          </p:val>
                                        </p:tav>
                                        <p:tav tm="100000">
                                          <p:val>
                                            <p:strVal val="#ppt_y"/>
                                          </p:val>
                                        </p:tav>
                                      </p:tavLst>
                                    </p:anim>
                                  </p:childTnLst>
                                </p:cTn>
                              </p:par>
                            </p:childTnLst>
                          </p:cTn>
                        </p:par>
                        <p:par>
                          <p:cTn id="49" fill="hold">
                            <p:stCondLst>
                              <p:cond delay="5000"/>
                            </p:stCondLst>
                            <p:childTnLst>
                              <p:par>
                                <p:cTn id="50" presetID="30" presetClass="entr" presetSubtype="0" fill="hold" grpId="0" nodeType="after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fade">
                                      <p:cBhvr>
                                        <p:cTn id="52" dur="800" decel="100000"/>
                                        <p:tgtEl>
                                          <p:spTgt spid="4">
                                            <p:txEl>
                                              <p:pRg st="4" end="4"/>
                                            </p:txEl>
                                          </p:spTgt>
                                        </p:tgtEl>
                                      </p:cBhvr>
                                    </p:animEffect>
                                    <p:anim calcmode="lin" valueType="num">
                                      <p:cBhvr>
                                        <p:cTn id="53" dur="800" decel="100000" fill="hold"/>
                                        <p:tgtEl>
                                          <p:spTgt spid="4">
                                            <p:txEl>
                                              <p:pRg st="4" end="4"/>
                                            </p:txEl>
                                          </p:spTgt>
                                        </p:tgtEl>
                                        <p:attrNameLst>
                                          <p:attrName>style.rotation</p:attrName>
                                        </p:attrNameLst>
                                      </p:cBhvr>
                                      <p:tavLst>
                                        <p:tav tm="0">
                                          <p:val>
                                            <p:fltVal val="-90"/>
                                          </p:val>
                                        </p:tav>
                                        <p:tav tm="100000">
                                          <p:val>
                                            <p:fltVal val="0"/>
                                          </p:val>
                                        </p:tav>
                                      </p:tavLst>
                                    </p:anim>
                                    <p:anim calcmode="lin" valueType="num">
                                      <p:cBhvr>
                                        <p:cTn id="54" dur="800" decel="100000" fill="hold"/>
                                        <p:tgtEl>
                                          <p:spTgt spid="4">
                                            <p:txEl>
                                              <p:pRg st="4" end="4"/>
                                            </p:txEl>
                                          </p:spTgt>
                                        </p:tgtEl>
                                        <p:attrNameLst>
                                          <p:attrName>ppt_x</p:attrName>
                                        </p:attrNameLst>
                                      </p:cBhvr>
                                      <p:tavLst>
                                        <p:tav tm="0">
                                          <p:val>
                                            <p:strVal val="#ppt_x+0.4"/>
                                          </p:val>
                                        </p:tav>
                                        <p:tav tm="100000">
                                          <p:val>
                                            <p:strVal val="#ppt_x-0.05"/>
                                          </p:val>
                                        </p:tav>
                                      </p:tavLst>
                                    </p:anim>
                                    <p:anim calcmode="lin" valueType="num">
                                      <p:cBhvr>
                                        <p:cTn id="55" dur="800" decel="100000" fill="hold"/>
                                        <p:tgtEl>
                                          <p:spTgt spid="4">
                                            <p:txEl>
                                              <p:pRg st="4" end="4"/>
                                            </p:txEl>
                                          </p:spTgt>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4">
                                            <p:txEl>
                                              <p:pRg st="4" end="4"/>
                                            </p:txEl>
                                          </p:spTgt>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4">
                                            <p:txEl>
                                              <p:pRg st="4" end="4"/>
                                            </p:txEl>
                                          </p:spTgt>
                                        </p:tgtEl>
                                        <p:attrNameLst>
                                          <p:attrName>ppt_y</p:attrName>
                                        </p:attrNameLst>
                                      </p:cBhvr>
                                      <p:tavLst>
                                        <p:tav tm="0">
                                          <p:val>
                                            <p:strVal val="#ppt_y+0.1"/>
                                          </p:val>
                                        </p:tav>
                                        <p:tav tm="100000">
                                          <p:val>
                                            <p:strVal val="#ppt_y"/>
                                          </p:val>
                                        </p:tav>
                                      </p:tavLst>
                                    </p:anim>
                                  </p:childTnLst>
                                </p:cTn>
                              </p:par>
                            </p:childTnLst>
                          </p:cTn>
                        </p:par>
                        <p:par>
                          <p:cTn id="58" fill="hold">
                            <p:stCondLst>
                              <p:cond delay="6000"/>
                            </p:stCondLst>
                            <p:childTnLst>
                              <p:par>
                                <p:cTn id="59" presetID="30" presetClass="entr" presetSubtype="0" fill="hold" grpId="0" nodeType="afterEffect">
                                  <p:stCondLst>
                                    <p:cond delay="0"/>
                                  </p:stCondLst>
                                  <p:childTnLst>
                                    <p:set>
                                      <p:cBhvr>
                                        <p:cTn id="60" dur="1" fill="hold">
                                          <p:stCondLst>
                                            <p:cond delay="0"/>
                                          </p:stCondLst>
                                        </p:cTn>
                                        <p:tgtEl>
                                          <p:spTgt spid="4">
                                            <p:txEl>
                                              <p:pRg st="5" end="5"/>
                                            </p:txEl>
                                          </p:spTgt>
                                        </p:tgtEl>
                                        <p:attrNameLst>
                                          <p:attrName>style.visibility</p:attrName>
                                        </p:attrNameLst>
                                      </p:cBhvr>
                                      <p:to>
                                        <p:strVal val="visible"/>
                                      </p:to>
                                    </p:set>
                                    <p:animEffect transition="in" filter="fade">
                                      <p:cBhvr>
                                        <p:cTn id="61" dur="800" decel="100000"/>
                                        <p:tgtEl>
                                          <p:spTgt spid="4">
                                            <p:txEl>
                                              <p:pRg st="5" end="5"/>
                                            </p:txEl>
                                          </p:spTgt>
                                        </p:tgtEl>
                                      </p:cBhvr>
                                    </p:animEffect>
                                    <p:anim calcmode="lin" valueType="num">
                                      <p:cBhvr>
                                        <p:cTn id="62" dur="800" decel="100000" fill="hold"/>
                                        <p:tgtEl>
                                          <p:spTgt spid="4">
                                            <p:txEl>
                                              <p:pRg st="5" end="5"/>
                                            </p:txEl>
                                          </p:spTgt>
                                        </p:tgtEl>
                                        <p:attrNameLst>
                                          <p:attrName>style.rotation</p:attrName>
                                        </p:attrNameLst>
                                      </p:cBhvr>
                                      <p:tavLst>
                                        <p:tav tm="0">
                                          <p:val>
                                            <p:fltVal val="-90"/>
                                          </p:val>
                                        </p:tav>
                                        <p:tav tm="100000">
                                          <p:val>
                                            <p:fltVal val="0"/>
                                          </p:val>
                                        </p:tav>
                                      </p:tavLst>
                                    </p:anim>
                                    <p:anim calcmode="lin" valueType="num">
                                      <p:cBhvr>
                                        <p:cTn id="63" dur="800" decel="100000" fill="hold"/>
                                        <p:tgtEl>
                                          <p:spTgt spid="4">
                                            <p:txEl>
                                              <p:pRg st="5" end="5"/>
                                            </p:txEl>
                                          </p:spTgt>
                                        </p:tgtEl>
                                        <p:attrNameLst>
                                          <p:attrName>ppt_x</p:attrName>
                                        </p:attrNameLst>
                                      </p:cBhvr>
                                      <p:tavLst>
                                        <p:tav tm="0">
                                          <p:val>
                                            <p:strVal val="#ppt_x+0.4"/>
                                          </p:val>
                                        </p:tav>
                                        <p:tav tm="100000">
                                          <p:val>
                                            <p:strVal val="#ppt_x-0.05"/>
                                          </p:val>
                                        </p:tav>
                                      </p:tavLst>
                                    </p:anim>
                                    <p:anim calcmode="lin" valueType="num">
                                      <p:cBhvr>
                                        <p:cTn id="64" dur="800" decel="100000" fill="hold"/>
                                        <p:tgtEl>
                                          <p:spTgt spid="4">
                                            <p:txEl>
                                              <p:pRg st="5" end="5"/>
                                            </p:txEl>
                                          </p:spTgt>
                                        </p:tgtEl>
                                        <p:attrNameLst>
                                          <p:attrName>ppt_y</p:attrName>
                                        </p:attrNameLst>
                                      </p:cBhvr>
                                      <p:tavLst>
                                        <p:tav tm="0">
                                          <p:val>
                                            <p:strVal val="#ppt_y-0.4"/>
                                          </p:val>
                                        </p:tav>
                                        <p:tav tm="100000">
                                          <p:val>
                                            <p:strVal val="#ppt_y+0.1"/>
                                          </p:val>
                                        </p:tav>
                                      </p:tavLst>
                                    </p:anim>
                                    <p:anim calcmode="lin" valueType="num">
                                      <p:cBhvr>
                                        <p:cTn id="65" dur="200" accel="100000" fill="hold">
                                          <p:stCondLst>
                                            <p:cond delay="800"/>
                                          </p:stCondLst>
                                        </p:cTn>
                                        <p:tgtEl>
                                          <p:spTgt spid="4">
                                            <p:txEl>
                                              <p:pRg st="5" end="5"/>
                                            </p:txEl>
                                          </p:spTgt>
                                        </p:tgtEl>
                                        <p:attrNameLst>
                                          <p:attrName>ppt_x</p:attrName>
                                        </p:attrNameLst>
                                      </p:cBhvr>
                                      <p:tavLst>
                                        <p:tav tm="0">
                                          <p:val>
                                            <p:strVal val="#ppt_x-0.05"/>
                                          </p:val>
                                        </p:tav>
                                        <p:tav tm="100000">
                                          <p:val>
                                            <p:strVal val="#ppt_x"/>
                                          </p:val>
                                        </p:tav>
                                      </p:tavLst>
                                    </p:anim>
                                    <p:anim calcmode="lin" valueType="num">
                                      <p:cBhvr>
                                        <p:cTn id="66" dur="200" accel="100000" fill="hold">
                                          <p:stCondLst>
                                            <p:cond delay="800"/>
                                          </p:stCondLst>
                                        </p:cTn>
                                        <p:tgtEl>
                                          <p:spTgt spid="4">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1075</TotalTime>
  <Words>725</Words>
  <Application>Microsoft Office PowerPoint</Application>
  <PresentationFormat>عرض على الشاشة (3:4)‏</PresentationFormat>
  <Paragraphs>61</Paragraphs>
  <Slides>13</Slides>
  <Notes>2</Notes>
  <HiddenSlides>0</HiddenSlides>
  <MMClips>0</MMClips>
  <ScaleCrop>false</ScaleCrop>
  <HeadingPairs>
    <vt:vector size="4" baseType="variant">
      <vt:variant>
        <vt:lpstr>سمة</vt:lpstr>
      </vt:variant>
      <vt:variant>
        <vt:i4>1</vt:i4>
      </vt:variant>
      <vt:variant>
        <vt:lpstr>عناوين الشرائح</vt:lpstr>
      </vt:variant>
      <vt:variant>
        <vt:i4>13</vt:i4>
      </vt:variant>
    </vt:vector>
  </HeadingPairs>
  <TitlesOfParts>
    <vt:vector size="14"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A1</dc:creator>
  <cp:lastModifiedBy>skills2</cp:lastModifiedBy>
  <cp:revision>108</cp:revision>
  <dcterms:created xsi:type="dcterms:W3CDTF">2011-10-05T19:45:12Z</dcterms:created>
  <dcterms:modified xsi:type="dcterms:W3CDTF">2014-02-13T20:00:11Z</dcterms:modified>
</cp:coreProperties>
</file>