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3D137-D700-4250-B84E-5E8AC6D370B6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0D6752B9-F775-4B45-BA4F-6FB8EDC79820}">
      <dgm:prSet phldrT="[نص]" custT="1"/>
      <dgm:spPr/>
      <dgm:t>
        <a:bodyPr/>
        <a:lstStyle/>
        <a:p>
          <a:pPr rtl="1"/>
          <a:r>
            <a:rPr lang="ar-SA" sz="2000" b="1" dirty="0" smtClean="0"/>
            <a:t>على الياء</a:t>
          </a:r>
          <a:endParaRPr lang="ar-SA" sz="2000" b="1" dirty="0"/>
        </a:p>
      </dgm:t>
    </dgm:pt>
    <dgm:pt modelId="{70552638-CB46-4732-ACE7-B57C42DE093E}" type="parTrans" cxnId="{AC8E7D2C-6C73-4AB9-90F1-038ED4594B16}">
      <dgm:prSet/>
      <dgm:spPr/>
      <dgm:t>
        <a:bodyPr/>
        <a:lstStyle/>
        <a:p>
          <a:pPr rtl="1"/>
          <a:endParaRPr lang="ar-SA"/>
        </a:p>
      </dgm:t>
    </dgm:pt>
    <dgm:pt modelId="{E1FEFC78-978C-4A15-A84B-3156EC1F062F}" type="sibTrans" cxnId="{AC8E7D2C-6C73-4AB9-90F1-038ED4594B16}">
      <dgm:prSet/>
      <dgm:spPr/>
      <dgm:t>
        <a:bodyPr/>
        <a:lstStyle/>
        <a:p>
          <a:pPr rtl="1"/>
          <a:endParaRPr lang="ar-SA"/>
        </a:p>
      </dgm:t>
    </dgm:pt>
    <dgm:pt modelId="{A5CF034C-161A-45B8-91EC-16BB9FE6BEB9}">
      <dgm:prSet phldrT="[نص]" custT="1"/>
      <dgm:spPr/>
      <dgm:t>
        <a:bodyPr/>
        <a:lstStyle/>
        <a:p>
          <a:pPr rtl="1"/>
          <a:r>
            <a:rPr lang="ar-SA" sz="2000" b="1" dirty="0" smtClean="0"/>
            <a:t>على الواو</a:t>
          </a:r>
          <a:endParaRPr lang="ar-SA" sz="2000" b="1" dirty="0"/>
        </a:p>
      </dgm:t>
    </dgm:pt>
    <dgm:pt modelId="{71B88A6E-68F1-4826-975E-ADA9AEFDDA21}" type="parTrans" cxnId="{FD41CA87-F00C-4A88-942B-59C8C44C881F}">
      <dgm:prSet/>
      <dgm:spPr/>
      <dgm:t>
        <a:bodyPr/>
        <a:lstStyle/>
        <a:p>
          <a:pPr rtl="1"/>
          <a:endParaRPr lang="ar-SA"/>
        </a:p>
      </dgm:t>
    </dgm:pt>
    <dgm:pt modelId="{ABF30E06-68BD-4352-A050-2C632EB000CD}" type="sibTrans" cxnId="{FD41CA87-F00C-4A88-942B-59C8C44C881F}">
      <dgm:prSet/>
      <dgm:spPr/>
      <dgm:t>
        <a:bodyPr/>
        <a:lstStyle/>
        <a:p>
          <a:pPr rtl="1"/>
          <a:endParaRPr lang="ar-SA"/>
        </a:p>
      </dgm:t>
    </dgm:pt>
    <dgm:pt modelId="{867A69ED-7580-4982-9AA1-34EB30349303}">
      <dgm:prSet phldrT="[نص]" custT="1"/>
      <dgm:spPr/>
      <dgm:t>
        <a:bodyPr/>
        <a:lstStyle/>
        <a:p>
          <a:pPr rtl="1"/>
          <a:r>
            <a:rPr lang="ar-SA" sz="2000" b="1" dirty="0" smtClean="0"/>
            <a:t>على الألف</a:t>
          </a:r>
          <a:endParaRPr lang="ar-SA" sz="2000" b="1" dirty="0"/>
        </a:p>
      </dgm:t>
    </dgm:pt>
    <dgm:pt modelId="{02510120-EEEA-4C30-9E44-0066091A2780}" type="parTrans" cxnId="{8487A69D-5D4F-4CD9-AB6E-EBD6255547C7}">
      <dgm:prSet/>
      <dgm:spPr/>
      <dgm:t>
        <a:bodyPr/>
        <a:lstStyle/>
        <a:p>
          <a:pPr rtl="1"/>
          <a:endParaRPr lang="ar-SA"/>
        </a:p>
      </dgm:t>
    </dgm:pt>
    <dgm:pt modelId="{4AD83169-70D5-4050-ABE5-9A80B0C97AFE}" type="sibTrans" cxnId="{8487A69D-5D4F-4CD9-AB6E-EBD6255547C7}">
      <dgm:prSet/>
      <dgm:spPr/>
      <dgm:t>
        <a:bodyPr/>
        <a:lstStyle/>
        <a:p>
          <a:pPr rtl="1"/>
          <a:endParaRPr lang="ar-SA"/>
        </a:p>
      </dgm:t>
    </dgm:pt>
    <dgm:pt modelId="{120933FB-7115-4D84-9710-E6F0413193A5}">
      <dgm:prSet phldrT="[نص]" custT="1"/>
      <dgm:spPr/>
      <dgm:t>
        <a:bodyPr/>
        <a:lstStyle/>
        <a:p>
          <a:pPr rtl="1"/>
          <a:r>
            <a:rPr lang="ar-SA" sz="2000" b="1" dirty="0" smtClean="0"/>
            <a:t>على السطر</a:t>
          </a:r>
          <a:endParaRPr lang="ar-SA" sz="2000" b="1" dirty="0"/>
        </a:p>
      </dgm:t>
    </dgm:pt>
    <dgm:pt modelId="{FABDB334-BEE4-4DC5-9E3B-229614F1DD53}" type="parTrans" cxnId="{999D681F-FDA2-43C5-90B1-D626FDE31E82}">
      <dgm:prSet/>
      <dgm:spPr/>
      <dgm:t>
        <a:bodyPr/>
        <a:lstStyle/>
        <a:p>
          <a:pPr rtl="1"/>
          <a:endParaRPr lang="ar-SA"/>
        </a:p>
      </dgm:t>
    </dgm:pt>
    <dgm:pt modelId="{3F8C4CE1-87E8-4708-83D2-D11D3D6EECDD}" type="sibTrans" cxnId="{999D681F-FDA2-43C5-90B1-D626FDE31E82}">
      <dgm:prSet/>
      <dgm:spPr/>
      <dgm:t>
        <a:bodyPr/>
        <a:lstStyle/>
        <a:p>
          <a:pPr rtl="1"/>
          <a:endParaRPr lang="ar-SA"/>
        </a:p>
      </dgm:t>
    </dgm:pt>
    <dgm:pt modelId="{EDB25B6C-B784-4DCF-AEB4-DC2C80A7FB5F}">
      <dgm:prSet/>
      <dgm:spPr/>
      <dgm:t>
        <a:bodyPr/>
        <a:lstStyle/>
        <a:p>
          <a:pPr rtl="1"/>
          <a:r>
            <a:rPr lang="ar-SA" dirty="0" smtClean="0"/>
            <a:t>إذا كان الحرف السابق لها مكسورا’</a:t>
          </a:r>
          <a:endParaRPr lang="ar-SA" dirty="0"/>
        </a:p>
      </dgm:t>
    </dgm:pt>
    <dgm:pt modelId="{7499E71D-481E-481F-AE17-7FA99DFF4EEE}" type="parTrans" cxnId="{7C580E84-F391-4712-814C-B019594486D2}">
      <dgm:prSet/>
      <dgm:spPr/>
      <dgm:t>
        <a:bodyPr/>
        <a:lstStyle/>
        <a:p>
          <a:pPr rtl="1"/>
          <a:endParaRPr lang="ar-SA"/>
        </a:p>
      </dgm:t>
    </dgm:pt>
    <dgm:pt modelId="{24929B6E-2F4B-4585-B5A7-B811D03F6A8A}" type="sibTrans" cxnId="{7C580E84-F391-4712-814C-B019594486D2}">
      <dgm:prSet/>
      <dgm:spPr/>
      <dgm:t>
        <a:bodyPr/>
        <a:lstStyle/>
        <a:p>
          <a:pPr rtl="1"/>
          <a:endParaRPr lang="ar-SA"/>
        </a:p>
      </dgm:t>
    </dgm:pt>
    <dgm:pt modelId="{38E84D89-5931-4A3D-94AC-52BB33C64B85}">
      <dgm:prSet/>
      <dgm:spPr/>
      <dgm:t>
        <a:bodyPr/>
        <a:lstStyle/>
        <a:p>
          <a:pPr rtl="1"/>
          <a:r>
            <a:rPr lang="ar-SA" dirty="0" smtClean="0"/>
            <a:t>إذا كان الحرف السابق لها مضموما’</a:t>
          </a:r>
          <a:endParaRPr lang="ar-SA" dirty="0"/>
        </a:p>
      </dgm:t>
    </dgm:pt>
    <dgm:pt modelId="{8C182DE6-2426-4A83-B515-3C31E2FEB80E}" type="parTrans" cxnId="{930556E8-8099-486C-9D14-B53149DB6B5B}">
      <dgm:prSet/>
      <dgm:spPr/>
      <dgm:t>
        <a:bodyPr/>
        <a:lstStyle/>
        <a:p>
          <a:pPr rtl="1"/>
          <a:endParaRPr lang="ar-SA"/>
        </a:p>
      </dgm:t>
    </dgm:pt>
    <dgm:pt modelId="{6FFA9790-8B35-482F-B36B-494A0BD37A33}" type="sibTrans" cxnId="{930556E8-8099-486C-9D14-B53149DB6B5B}">
      <dgm:prSet/>
      <dgm:spPr/>
      <dgm:t>
        <a:bodyPr/>
        <a:lstStyle/>
        <a:p>
          <a:pPr rtl="1"/>
          <a:endParaRPr lang="ar-SA"/>
        </a:p>
      </dgm:t>
    </dgm:pt>
    <dgm:pt modelId="{417AE1E2-4AFC-4116-A8BC-365BECD1C81D}">
      <dgm:prSet/>
      <dgm:spPr/>
      <dgm:t>
        <a:bodyPr/>
        <a:lstStyle/>
        <a:p>
          <a:pPr rtl="1"/>
          <a:r>
            <a:rPr lang="ar-SA" dirty="0" smtClean="0"/>
            <a:t>إذا كان الحرف السابق لها مفتوحا’</a:t>
          </a:r>
          <a:endParaRPr lang="ar-SA" dirty="0"/>
        </a:p>
      </dgm:t>
    </dgm:pt>
    <dgm:pt modelId="{9129EF85-8DA4-46C6-89C4-F3308740CFC0}" type="parTrans" cxnId="{EADE6BF3-FEAA-4DF0-880E-6C1B16E4DF59}">
      <dgm:prSet/>
      <dgm:spPr/>
      <dgm:t>
        <a:bodyPr/>
        <a:lstStyle/>
        <a:p>
          <a:pPr rtl="1"/>
          <a:endParaRPr lang="ar-SA"/>
        </a:p>
      </dgm:t>
    </dgm:pt>
    <dgm:pt modelId="{FDBB027A-0DE1-44E2-AF88-97F8260DDEC7}" type="sibTrans" cxnId="{EADE6BF3-FEAA-4DF0-880E-6C1B16E4DF59}">
      <dgm:prSet/>
      <dgm:spPr/>
      <dgm:t>
        <a:bodyPr/>
        <a:lstStyle/>
        <a:p>
          <a:pPr rtl="1"/>
          <a:endParaRPr lang="ar-SA"/>
        </a:p>
      </dgm:t>
    </dgm:pt>
    <dgm:pt modelId="{422C4F8D-511E-4C26-9431-623AB7F7B064}">
      <dgm:prSet/>
      <dgm:spPr/>
      <dgm:t>
        <a:bodyPr/>
        <a:lstStyle/>
        <a:p>
          <a:pPr rtl="1"/>
          <a:r>
            <a:rPr lang="ar-SA" dirty="0" smtClean="0"/>
            <a:t>إذا كان الحرف السابق لها ساكنا’</a:t>
          </a:r>
          <a:endParaRPr lang="ar-SA" dirty="0"/>
        </a:p>
      </dgm:t>
    </dgm:pt>
    <dgm:pt modelId="{FCA288C6-50B8-4464-A2A5-A65FB14D0367}" type="parTrans" cxnId="{2BAD4F8D-36CC-49A9-8790-4CA8E668FB36}">
      <dgm:prSet/>
      <dgm:spPr/>
      <dgm:t>
        <a:bodyPr/>
        <a:lstStyle/>
        <a:p>
          <a:pPr rtl="1"/>
          <a:endParaRPr lang="ar-SA"/>
        </a:p>
      </dgm:t>
    </dgm:pt>
    <dgm:pt modelId="{E48CF95B-62E3-4562-BD19-558264E31FA6}" type="sibTrans" cxnId="{2BAD4F8D-36CC-49A9-8790-4CA8E668FB36}">
      <dgm:prSet/>
      <dgm:spPr/>
      <dgm:t>
        <a:bodyPr/>
        <a:lstStyle/>
        <a:p>
          <a:pPr rtl="1"/>
          <a:endParaRPr lang="ar-SA"/>
        </a:p>
      </dgm:t>
    </dgm:pt>
    <dgm:pt modelId="{3DDABB3F-DB33-4033-A275-7BB5AC7FEE40}" type="pres">
      <dgm:prSet presAssocID="{9E23D137-D700-4250-B84E-5E8AC6D370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E2D2655-0F92-47A0-8E51-C76E2301FC9E}" type="pres">
      <dgm:prSet presAssocID="{120933FB-7115-4D84-9710-E6F0413193A5}" presName="boxAndChildren" presStyleCnt="0"/>
      <dgm:spPr/>
    </dgm:pt>
    <dgm:pt modelId="{0075C888-CBC6-4F4C-8F5D-3A611FC0A7BD}" type="pres">
      <dgm:prSet presAssocID="{120933FB-7115-4D84-9710-E6F0413193A5}" presName="parentText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AC9921C3-F3C9-43BC-8B1D-ABDE68C9F25F}" type="pres">
      <dgm:prSet presAssocID="{120933FB-7115-4D84-9710-E6F0413193A5}" presName="entire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507A8272-968A-42B5-9049-EEFCA4E58787}" type="pres">
      <dgm:prSet presAssocID="{120933FB-7115-4D84-9710-E6F0413193A5}" presName="descendantBox" presStyleCnt="0"/>
      <dgm:spPr/>
    </dgm:pt>
    <dgm:pt modelId="{0A9E8C53-C514-4750-8104-46072D8F0952}" type="pres">
      <dgm:prSet presAssocID="{422C4F8D-511E-4C26-9431-623AB7F7B064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F95B5B-1A92-4AE9-BE1C-53A67F1A3763}" type="pres">
      <dgm:prSet presAssocID="{4AD83169-70D5-4050-ABE5-9A80B0C97AFE}" presName="sp" presStyleCnt="0"/>
      <dgm:spPr/>
    </dgm:pt>
    <dgm:pt modelId="{7D5B5897-C7DF-4E24-BAB7-F9ED678725C0}" type="pres">
      <dgm:prSet presAssocID="{867A69ED-7580-4982-9AA1-34EB30349303}" presName="arrowAndChildren" presStyleCnt="0"/>
      <dgm:spPr/>
    </dgm:pt>
    <dgm:pt modelId="{943FC973-062F-4C80-9118-628C83207809}" type="pres">
      <dgm:prSet presAssocID="{867A69ED-7580-4982-9AA1-34EB30349303}" presName="parentTextArrow" presStyleLbl="node1" presStyleIdx="0" presStyleCnt="4"/>
      <dgm:spPr/>
      <dgm:t>
        <a:bodyPr/>
        <a:lstStyle/>
        <a:p>
          <a:pPr rtl="1"/>
          <a:endParaRPr lang="ar-SA"/>
        </a:p>
      </dgm:t>
    </dgm:pt>
    <dgm:pt modelId="{E2F2BCE2-0D1A-413A-8187-D79A9B068E3F}" type="pres">
      <dgm:prSet presAssocID="{867A69ED-7580-4982-9AA1-34EB30349303}" presName="arrow" presStyleLbl="node1" presStyleIdx="1" presStyleCnt="4"/>
      <dgm:spPr/>
      <dgm:t>
        <a:bodyPr/>
        <a:lstStyle/>
        <a:p>
          <a:pPr rtl="1"/>
          <a:endParaRPr lang="ar-SA"/>
        </a:p>
      </dgm:t>
    </dgm:pt>
    <dgm:pt modelId="{FBDEBB68-3DE5-4B02-ADCD-B5E0D2EA685E}" type="pres">
      <dgm:prSet presAssocID="{867A69ED-7580-4982-9AA1-34EB30349303}" presName="descendantArrow" presStyleCnt="0"/>
      <dgm:spPr/>
    </dgm:pt>
    <dgm:pt modelId="{79657DC5-3D5F-444A-A9F9-EA47B8124399}" type="pres">
      <dgm:prSet presAssocID="{417AE1E2-4AFC-4116-A8BC-365BECD1C81D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3EB4BF6-62C5-40CB-96D6-B807EB961EAD}" type="pres">
      <dgm:prSet presAssocID="{ABF30E06-68BD-4352-A050-2C632EB000CD}" presName="sp" presStyleCnt="0"/>
      <dgm:spPr/>
    </dgm:pt>
    <dgm:pt modelId="{D6C57DDD-CF17-441F-8707-C7AFF4590636}" type="pres">
      <dgm:prSet presAssocID="{A5CF034C-161A-45B8-91EC-16BB9FE6BEB9}" presName="arrowAndChildren" presStyleCnt="0"/>
      <dgm:spPr/>
    </dgm:pt>
    <dgm:pt modelId="{30FCD372-8371-441A-AB4C-EF4155473174}" type="pres">
      <dgm:prSet presAssocID="{A5CF034C-161A-45B8-91EC-16BB9FE6BEB9}" presName="parentTextArrow" presStyleLbl="node1" presStyleIdx="1" presStyleCnt="4"/>
      <dgm:spPr/>
      <dgm:t>
        <a:bodyPr/>
        <a:lstStyle/>
        <a:p>
          <a:pPr rtl="1"/>
          <a:endParaRPr lang="ar-SA"/>
        </a:p>
      </dgm:t>
    </dgm:pt>
    <dgm:pt modelId="{93610712-9B91-4D38-BE8D-7127887904DC}" type="pres">
      <dgm:prSet presAssocID="{A5CF034C-161A-45B8-91EC-16BB9FE6BEB9}" presName="arrow" presStyleLbl="node1" presStyleIdx="2" presStyleCnt="4"/>
      <dgm:spPr/>
      <dgm:t>
        <a:bodyPr/>
        <a:lstStyle/>
        <a:p>
          <a:pPr rtl="1"/>
          <a:endParaRPr lang="ar-SA"/>
        </a:p>
      </dgm:t>
    </dgm:pt>
    <dgm:pt modelId="{CBFC10DA-F594-4FD3-9DD7-2AFD3A8BCA66}" type="pres">
      <dgm:prSet presAssocID="{A5CF034C-161A-45B8-91EC-16BB9FE6BEB9}" presName="descendantArrow" presStyleCnt="0"/>
      <dgm:spPr/>
    </dgm:pt>
    <dgm:pt modelId="{BCD21D7F-BD54-4A6C-8738-E5F652285868}" type="pres">
      <dgm:prSet presAssocID="{38E84D89-5931-4A3D-94AC-52BB33C64B85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9257CC-3C89-4DF0-A7DD-5DC258D3D593}" type="pres">
      <dgm:prSet presAssocID="{E1FEFC78-978C-4A15-A84B-3156EC1F062F}" presName="sp" presStyleCnt="0"/>
      <dgm:spPr/>
    </dgm:pt>
    <dgm:pt modelId="{FC14B311-9FE2-4921-8411-8E5AED42C281}" type="pres">
      <dgm:prSet presAssocID="{0D6752B9-F775-4B45-BA4F-6FB8EDC79820}" presName="arrowAndChildren" presStyleCnt="0"/>
      <dgm:spPr/>
    </dgm:pt>
    <dgm:pt modelId="{A05C102D-19EA-4CC2-B7E1-8AA7BC8F054B}" type="pres">
      <dgm:prSet presAssocID="{0D6752B9-F775-4B45-BA4F-6FB8EDC79820}" presName="parentTextArrow" presStyleLbl="node1" presStyleIdx="2" presStyleCnt="4"/>
      <dgm:spPr/>
      <dgm:t>
        <a:bodyPr/>
        <a:lstStyle/>
        <a:p>
          <a:pPr rtl="1"/>
          <a:endParaRPr lang="ar-SA"/>
        </a:p>
      </dgm:t>
    </dgm:pt>
    <dgm:pt modelId="{570C90C0-107E-467E-B5E8-369DC79244DF}" type="pres">
      <dgm:prSet presAssocID="{0D6752B9-F775-4B45-BA4F-6FB8EDC79820}" presName="arrow" presStyleLbl="node1" presStyleIdx="3" presStyleCnt="4"/>
      <dgm:spPr/>
      <dgm:t>
        <a:bodyPr/>
        <a:lstStyle/>
        <a:p>
          <a:pPr rtl="1"/>
          <a:endParaRPr lang="ar-SA"/>
        </a:p>
      </dgm:t>
    </dgm:pt>
    <dgm:pt modelId="{8F319051-36FE-40B8-90D6-F944CFB362AB}" type="pres">
      <dgm:prSet presAssocID="{0D6752B9-F775-4B45-BA4F-6FB8EDC79820}" presName="descendantArrow" presStyleCnt="0"/>
      <dgm:spPr/>
    </dgm:pt>
    <dgm:pt modelId="{2F4A99EF-5379-47F8-972B-ACA5A34D6F3B}" type="pres">
      <dgm:prSet presAssocID="{EDB25B6C-B784-4DCF-AEB4-DC2C80A7FB5F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99D681F-FDA2-43C5-90B1-D626FDE31E82}" srcId="{9E23D137-D700-4250-B84E-5E8AC6D370B6}" destId="{120933FB-7115-4D84-9710-E6F0413193A5}" srcOrd="3" destOrd="0" parTransId="{FABDB334-BEE4-4DC5-9E3B-229614F1DD53}" sibTransId="{3F8C4CE1-87E8-4708-83D2-D11D3D6EECDD}"/>
    <dgm:cxn modelId="{326EDC8F-EE2B-4685-82F4-1F6B4F532091}" type="presOf" srcId="{0D6752B9-F775-4B45-BA4F-6FB8EDC79820}" destId="{570C90C0-107E-467E-B5E8-369DC79244DF}" srcOrd="1" destOrd="0" presId="urn:microsoft.com/office/officeart/2005/8/layout/process4"/>
    <dgm:cxn modelId="{9721CD47-37B5-437D-80C1-1D2611B97125}" type="presOf" srcId="{120933FB-7115-4D84-9710-E6F0413193A5}" destId="{0075C888-CBC6-4F4C-8F5D-3A611FC0A7BD}" srcOrd="0" destOrd="0" presId="urn:microsoft.com/office/officeart/2005/8/layout/process4"/>
    <dgm:cxn modelId="{9833936C-EB25-4C0E-84C2-B2EB9C4B4A0E}" type="presOf" srcId="{120933FB-7115-4D84-9710-E6F0413193A5}" destId="{AC9921C3-F3C9-43BC-8B1D-ABDE68C9F25F}" srcOrd="1" destOrd="0" presId="urn:microsoft.com/office/officeart/2005/8/layout/process4"/>
    <dgm:cxn modelId="{C1EBB6F3-79BF-4D38-B69F-8F6C21250218}" type="presOf" srcId="{A5CF034C-161A-45B8-91EC-16BB9FE6BEB9}" destId="{93610712-9B91-4D38-BE8D-7127887904DC}" srcOrd="1" destOrd="0" presId="urn:microsoft.com/office/officeart/2005/8/layout/process4"/>
    <dgm:cxn modelId="{34DF31BF-5DF8-446A-A162-9D1D9E69788E}" type="presOf" srcId="{38E84D89-5931-4A3D-94AC-52BB33C64B85}" destId="{BCD21D7F-BD54-4A6C-8738-E5F652285868}" srcOrd="0" destOrd="0" presId="urn:microsoft.com/office/officeart/2005/8/layout/process4"/>
    <dgm:cxn modelId="{B2359361-0CD1-42A3-A7E5-F775EE968335}" type="presOf" srcId="{417AE1E2-4AFC-4116-A8BC-365BECD1C81D}" destId="{79657DC5-3D5F-444A-A9F9-EA47B8124399}" srcOrd="0" destOrd="0" presId="urn:microsoft.com/office/officeart/2005/8/layout/process4"/>
    <dgm:cxn modelId="{FDCD17E7-E149-4698-9B98-181A9164D423}" type="presOf" srcId="{9E23D137-D700-4250-B84E-5E8AC6D370B6}" destId="{3DDABB3F-DB33-4033-A275-7BB5AC7FEE40}" srcOrd="0" destOrd="0" presId="urn:microsoft.com/office/officeart/2005/8/layout/process4"/>
    <dgm:cxn modelId="{AC8E7D2C-6C73-4AB9-90F1-038ED4594B16}" srcId="{9E23D137-D700-4250-B84E-5E8AC6D370B6}" destId="{0D6752B9-F775-4B45-BA4F-6FB8EDC79820}" srcOrd="0" destOrd="0" parTransId="{70552638-CB46-4732-ACE7-B57C42DE093E}" sibTransId="{E1FEFC78-978C-4A15-A84B-3156EC1F062F}"/>
    <dgm:cxn modelId="{930556E8-8099-486C-9D14-B53149DB6B5B}" srcId="{A5CF034C-161A-45B8-91EC-16BB9FE6BEB9}" destId="{38E84D89-5931-4A3D-94AC-52BB33C64B85}" srcOrd="0" destOrd="0" parTransId="{8C182DE6-2426-4A83-B515-3C31E2FEB80E}" sibTransId="{6FFA9790-8B35-482F-B36B-494A0BD37A33}"/>
    <dgm:cxn modelId="{7C580E84-F391-4712-814C-B019594486D2}" srcId="{0D6752B9-F775-4B45-BA4F-6FB8EDC79820}" destId="{EDB25B6C-B784-4DCF-AEB4-DC2C80A7FB5F}" srcOrd="0" destOrd="0" parTransId="{7499E71D-481E-481F-AE17-7FA99DFF4EEE}" sibTransId="{24929B6E-2F4B-4585-B5A7-B811D03F6A8A}"/>
    <dgm:cxn modelId="{B74EC1BA-BF28-4261-93B0-E636C6E7AA92}" type="presOf" srcId="{EDB25B6C-B784-4DCF-AEB4-DC2C80A7FB5F}" destId="{2F4A99EF-5379-47F8-972B-ACA5A34D6F3B}" srcOrd="0" destOrd="0" presId="urn:microsoft.com/office/officeart/2005/8/layout/process4"/>
    <dgm:cxn modelId="{F3D6C6DD-B6F4-44F2-B94D-D875EAD538AC}" type="presOf" srcId="{A5CF034C-161A-45B8-91EC-16BB9FE6BEB9}" destId="{30FCD372-8371-441A-AB4C-EF4155473174}" srcOrd="0" destOrd="0" presId="urn:microsoft.com/office/officeart/2005/8/layout/process4"/>
    <dgm:cxn modelId="{1C2DB687-196F-4E35-9F58-8DDC34DD86D7}" type="presOf" srcId="{0D6752B9-F775-4B45-BA4F-6FB8EDC79820}" destId="{A05C102D-19EA-4CC2-B7E1-8AA7BC8F054B}" srcOrd="0" destOrd="0" presId="urn:microsoft.com/office/officeart/2005/8/layout/process4"/>
    <dgm:cxn modelId="{2BAD4F8D-36CC-49A9-8790-4CA8E668FB36}" srcId="{120933FB-7115-4D84-9710-E6F0413193A5}" destId="{422C4F8D-511E-4C26-9431-623AB7F7B064}" srcOrd="0" destOrd="0" parTransId="{FCA288C6-50B8-4464-A2A5-A65FB14D0367}" sibTransId="{E48CF95B-62E3-4562-BD19-558264E31FA6}"/>
    <dgm:cxn modelId="{FD41CA87-F00C-4A88-942B-59C8C44C881F}" srcId="{9E23D137-D700-4250-B84E-5E8AC6D370B6}" destId="{A5CF034C-161A-45B8-91EC-16BB9FE6BEB9}" srcOrd="1" destOrd="0" parTransId="{71B88A6E-68F1-4826-975E-ADA9AEFDDA21}" sibTransId="{ABF30E06-68BD-4352-A050-2C632EB000CD}"/>
    <dgm:cxn modelId="{43D36F21-4448-45D3-8C75-6799EB0A139D}" type="presOf" srcId="{422C4F8D-511E-4C26-9431-623AB7F7B064}" destId="{0A9E8C53-C514-4750-8104-46072D8F0952}" srcOrd="0" destOrd="0" presId="urn:microsoft.com/office/officeart/2005/8/layout/process4"/>
    <dgm:cxn modelId="{EADE6BF3-FEAA-4DF0-880E-6C1B16E4DF59}" srcId="{867A69ED-7580-4982-9AA1-34EB30349303}" destId="{417AE1E2-4AFC-4116-A8BC-365BECD1C81D}" srcOrd="0" destOrd="0" parTransId="{9129EF85-8DA4-46C6-89C4-F3308740CFC0}" sibTransId="{FDBB027A-0DE1-44E2-AF88-97F8260DDEC7}"/>
    <dgm:cxn modelId="{2310AED5-8E6E-413D-90A9-86FC3921906F}" type="presOf" srcId="{867A69ED-7580-4982-9AA1-34EB30349303}" destId="{E2F2BCE2-0D1A-413A-8187-D79A9B068E3F}" srcOrd="1" destOrd="0" presId="urn:microsoft.com/office/officeart/2005/8/layout/process4"/>
    <dgm:cxn modelId="{79E02A16-0107-4178-B447-53F3A2383C79}" type="presOf" srcId="{867A69ED-7580-4982-9AA1-34EB30349303}" destId="{943FC973-062F-4C80-9118-628C83207809}" srcOrd="0" destOrd="0" presId="urn:microsoft.com/office/officeart/2005/8/layout/process4"/>
    <dgm:cxn modelId="{8487A69D-5D4F-4CD9-AB6E-EBD6255547C7}" srcId="{9E23D137-D700-4250-B84E-5E8AC6D370B6}" destId="{867A69ED-7580-4982-9AA1-34EB30349303}" srcOrd="2" destOrd="0" parTransId="{02510120-EEEA-4C30-9E44-0066091A2780}" sibTransId="{4AD83169-70D5-4050-ABE5-9A80B0C97AFE}"/>
    <dgm:cxn modelId="{95D9D677-A563-46FD-BBC5-682C2EA3CBCB}" type="presParOf" srcId="{3DDABB3F-DB33-4033-A275-7BB5AC7FEE40}" destId="{0E2D2655-0F92-47A0-8E51-C76E2301FC9E}" srcOrd="0" destOrd="0" presId="urn:microsoft.com/office/officeart/2005/8/layout/process4"/>
    <dgm:cxn modelId="{855C1B3C-99C6-4E83-8010-FDF404D3B797}" type="presParOf" srcId="{0E2D2655-0F92-47A0-8E51-C76E2301FC9E}" destId="{0075C888-CBC6-4F4C-8F5D-3A611FC0A7BD}" srcOrd="0" destOrd="0" presId="urn:microsoft.com/office/officeart/2005/8/layout/process4"/>
    <dgm:cxn modelId="{074F6D83-3E72-42B1-9CF9-3411F1D88209}" type="presParOf" srcId="{0E2D2655-0F92-47A0-8E51-C76E2301FC9E}" destId="{AC9921C3-F3C9-43BC-8B1D-ABDE68C9F25F}" srcOrd="1" destOrd="0" presId="urn:microsoft.com/office/officeart/2005/8/layout/process4"/>
    <dgm:cxn modelId="{5855A9C8-5011-4040-96C0-444C97ED110C}" type="presParOf" srcId="{0E2D2655-0F92-47A0-8E51-C76E2301FC9E}" destId="{507A8272-968A-42B5-9049-EEFCA4E58787}" srcOrd="2" destOrd="0" presId="urn:microsoft.com/office/officeart/2005/8/layout/process4"/>
    <dgm:cxn modelId="{66D958EF-A6D4-4739-80F8-8DCA929ABB3D}" type="presParOf" srcId="{507A8272-968A-42B5-9049-EEFCA4E58787}" destId="{0A9E8C53-C514-4750-8104-46072D8F0952}" srcOrd="0" destOrd="0" presId="urn:microsoft.com/office/officeart/2005/8/layout/process4"/>
    <dgm:cxn modelId="{9822CA66-EA0A-4410-8CC6-347BBD001AE0}" type="presParOf" srcId="{3DDABB3F-DB33-4033-A275-7BB5AC7FEE40}" destId="{0DF95B5B-1A92-4AE9-BE1C-53A67F1A3763}" srcOrd="1" destOrd="0" presId="urn:microsoft.com/office/officeart/2005/8/layout/process4"/>
    <dgm:cxn modelId="{6FEDA352-B6BF-4D99-AE07-351AF0EADE28}" type="presParOf" srcId="{3DDABB3F-DB33-4033-A275-7BB5AC7FEE40}" destId="{7D5B5897-C7DF-4E24-BAB7-F9ED678725C0}" srcOrd="2" destOrd="0" presId="urn:microsoft.com/office/officeart/2005/8/layout/process4"/>
    <dgm:cxn modelId="{3184755E-9306-43E4-AAB3-D4FBC96A7B0C}" type="presParOf" srcId="{7D5B5897-C7DF-4E24-BAB7-F9ED678725C0}" destId="{943FC973-062F-4C80-9118-628C83207809}" srcOrd="0" destOrd="0" presId="urn:microsoft.com/office/officeart/2005/8/layout/process4"/>
    <dgm:cxn modelId="{ED1A10A5-57F1-48E9-8C02-3402390341EF}" type="presParOf" srcId="{7D5B5897-C7DF-4E24-BAB7-F9ED678725C0}" destId="{E2F2BCE2-0D1A-413A-8187-D79A9B068E3F}" srcOrd="1" destOrd="0" presId="urn:microsoft.com/office/officeart/2005/8/layout/process4"/>
    <dgm:cxn modelId="{C8579501-AF56-4B8A-B7E4-215E851B2392}" type="presParOf" srcId="{7D5B5897-C7DF-4E24-BAB7-F9ED678725C0}" destId="{FBDEBB68-3DE5-4B02-ADCD-B5E0D2EA685E}" srcOrd="2" destOrd="0" presId="urn:microsoft.com/office/officeart/2005/8/layout/process4"/>
    <dgm:cxn modelId="{D4F99E3B-43E1-4280-A5FB-2F35363C9E7D}" type="presParOf" srcId="{FBDEBB68-3DE5-4B02-ADCD-B5E0D2EA685E}" destId="{79657DC5-3D5F-444A-A9F9-EA47B8124399}" srcOrd="0" destOrd="0" presId="urn:microsoft.com/office/officeart/2005/8/layout/process4"/>
    <dgm:cxn modelId="{B4141CB8-34A3-4828-8388-7A0E4E40AC89}" type="presParOf" srcId="{3DDABB3F-DB33-4033-A275-7BB5AC7FEE40}" destId="{13EB4BF6-62C5-40CB-96D6-B807EB961EAD}" srcOrd="3" destOrd="0" presId="urn:microsoft.com/office/officeart/2005/8/layout/process4"/>
    <dgm:cxn modelId="{1E43CC0C-FEE8-4CA1-AD2F-B1D6BF6D6CA6}" type="presParOf" srcId="{3DDABB3F-DB33-4033-A275-7BB5AC7FEE40}" destId="{D6C57DDD-CF17-441F-8707-C7AFF4590636}" srcOrd="4" destOrd="0" presId="urn:microsoft.com/office/officeart/2005/8/layout/process4"/>
    <dgm:cxn modelId="{8A94DEFF-B3EB-4B27-958E-79205AC160C8}" type="presParOf" srcId="{D6C57DDD-CF17-441F-8707-C7AFF4590636}" destId="{30FCD372-8371-441A-AB4C-EF4155473174}" srcOrd="0" destOrd="0" presId="urn:microsoft.com/office/officeart/2005/8/layout/process4"/>
    <dgm:cxn modelId="{CC8174F8-E60C-4B8F-82EF-97687DB73055}" type="presParOf" srcId="{D6C57DDD-CF17-441F-8707-C7AFF4590636}" destId="{93610712-9B91-4D38-BE8D-7127887904DC}" srcOrd="1" destOrd="0" presId="urn:microsoft.com/office/officeart/2005/8/layout/process4"/>
    <dgm:cxn modelId="{F56BA5E7-977B-481A-A371-5D02935B7ED5}" type="presParOf" srcId="{D6C57DDD-CF17-441F-8707-C7AFF4590636}" destId="{CBFC10DA-F594-4FD3-9DD7-2AFD3A8BCA66}" srcOrd="2" destOrd="0" presId="urn:microsoft.com/office/officeart/2005/8/layout/process4"/>
    <dgm:cxn modelId="{63153B12-5E42-46CB-911C-10537D550469}" type="presParOf" srcId="{CBFC10DA-F594-4FD3-9DD7-2AFD3A8BCA66}" destId="{BCD21D7F-BD54-4A6C-8738-E5F652285868}" srcOrd="0" destOrd="0" presId="urn:microsoft.com/office/officeart/2005/8/layout/process4"/>
    <dgm:cxn modelId="{13CD4D39-478E-45D6-BB70-7771BD599D98}" type="presParOf" srcId="{3DDABB3F-DB33-4033-A275-7BB5AC7FEE40}" destId="{829257CC-3C89-4DF0-A7DD-5DC258D3D593}" srcOrd="5" destOrd="0" presId="urn:microsoft.com/office/officeart/2005/8/layout/process4"/>
    <dgm:cxn modelId="{364FA10C-7CFE-4F5B-9BF2-8424CD99995E}" type="presParOf" srcId="{3DDABB3F-DB33-4033-A275-7BB5AC7FEE40}" destId="{FC14B311-9FE2-4921-8411-8E5AED42C281}" srcOrd="6" destOrd="0" presId="urn:microsoft.com/office/officeart/2005/8/layout/process4"/>
    <dgm:cxn modelId="{BA858A41-20D6-45C0-BDF6-22E5AD6F585F}" type="presParOf" srcId="{FC14B311-9FE2-4921-8411-8E5AED42C281}" destId="{A05C102D-19EA-4CC2-B7E1-8AA7BC8F054B}" srcOrd="0" destOrd="0" presId="urn:microsoft.com/office/officeart/2005/8/layout/process4"/>
    <dgm:cxn modelId="{272767CD-8658-4DAF-A221-41BF75F3CFA8}" type="presParOf" srcId="{FC14B311-9FE2-4921-8411-8E5AED42C281}" destId="{570C90C0-107E-467E-B5E8-369DC79244DF}" srcOrd="1" destOrd="0" presId="urn:microsoft.com/office/officeart/2005/8/layout/process4"/>
    <dgm:cxn modelId="{3287E81E-7844-4AF1-A2B8-ADA522659307}" type="presParOf" srcId="{FC14B311-9FE2-4921-8411-8E5AED42C281}" destId="{8F319051-36FE-40B8-90D6-F944CFB362AB}" srcOrd="2" destOrd="0" presId="urn:microsoft.com/office/officeart/2005/8/layout/process4"/>
    <dgm:cxn modelId="{FEDE3248-D4B7-4D86-8C86-5E9A192F5547}" type="presParOf" srcId="{8F319051-36FE-40B8-90D6-F944CFB362AB}" destId="{2F4A99EF-5379-47F8-972B-ACA5A34D6F3B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7093C12-904E-4EB2-BDAD-56B46403606C}" type="datetimeFigureOut">
              <a:rPr lang="ar-SA" smtClean="0"/>
              <a:t>07/01/37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AAA87BB-5393-4640-8E47-BE2F98112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8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A87BB-5393-4640-8E47-BE2F981128BE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62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A87BB-5393-4640-8E47-BE2F981128BE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807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الهمزة المتطرفة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عرب 103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751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2800" dirty="0"/>
              <a:t>تُكتب الهمزة على كرسي الياء إذا كان الحرف الذي قبلها مكسوراً،</a:t>
            </a:r>
            <a:br>
              <a:rPr lang="ar-SA" sz="2800" dirty="0"/>
            </a:br>
            <a:r>
              <a:rPr lang="ar-SA" sz="2800" dirty="0"/>
              <a:t>الخطا/</a:t>
            </a:r>
            <a:r>
              <a:rPr lang="ar-SA" sz="2800" dirty="0">
                <a:solidFill>
                  <a:srgbClr val="C00000"/>
                </a:solidFill>
              </a:rPr>
              <a:t>متباطيء</a:t>
            </a:r>
            <a:r>
              <a:rPr lang="ar-SA" sz="2800" dirty="0"/>
              <a:t> التصحيح / </a:t>
            </a:r>
            <a:r>
              <a:rPr lang="ar-SA" sz="2800" dirty="0" smtClean="0">
                <a:solidFill>
                  <a:schemeClr val="accent1"/>
                </a:solidFill>
              </a:rPr>
              <a:t>متباطئ</a:t>
            </a:r>
            <a:endParaRPr lang="ar-SA" sz="2800" dirty="0">
              <a:solidFill>
                <a:schemeClr val="accent1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5" b="33670"/>
          <a:stretch/>
        </p:blipFill>
        <p:spPr>
          <a:xfrm>
            <a:off x="2908301" y="2336800"/>
            <a:ext cx="6070600" cy="3683000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7785100" y="4483100"/>
            <a:ext cx="990600" cy="5080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8978901" y="3018135"/>
            <a:ext cx="2691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متباطئ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9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3200" dirty="0"/>
              <a:t> تُكتب الهمزة على الألف إذا كان الحرف الذي قبلها مفتوحاً</a:t>
            </a:r>
            <a:br>
              <a:rPr lang="ar-SA" sz="3200" dirty="0"/>
            </a:br>
            <a:r>
              <a:rPr lang="ar-SA" sz="3200" dirty="0"/>
              <a:t>الخطا/ </a:t>
            </a:r>
            <a:r>
              <a:rPr lang="ar-SA" sz="3200" dirty="0" err="1">
                <a:solidFill>
                  <a:srgbClr val="C00000"/>
                </a:solidFill>
              </a:rPr>
              <a:t>يملاء</a:t>
            </a:r>
            <a:r>
              <a:rPr lang="ar-SA" sz="3200" dirty="0"/>
              <a:t> </a:t>
            </a:r>
            <a:r>
              <a:rPr lang="ar-SA" sz="3200" dirty="0" smtClean="0"/>
              <a:t>التصحيح </a:t>
            </a:r>
            <a:r>
              <a:rPr lang="ar-SA" sz="3200" dirty="0" smtClean="0">
                <a:solidFill>
                  <a:schemeClr val="accent1"/>
                </a:solidFill>
              </a:rPr>
              <a:t>يملأ</a:t>
            </a:r>
            <a:endParaRPr lang="ar-SA" sz="3200" dirty="0">
              <a:solidFill>
                <a:schemeClr val="accent1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9" b="34315"/>
          <a:stretch/>
        </p:blipFill>
        <p:spPr>
          <a:xfrm>
            <a:off x="3213101" y="2400300"/>
            <a:ext cx="6680200" cy="3771900"/>
          </a:xfrm>
        </p:spPr>
      </p:pic>
      <p:sp>
        <p:nvSpPr>
          <p:cNvPr id="6" name="مستطيل مستدير الزوايا 5"/>
          <p:cNvSpPr/>
          <p:nvPr/>
        </p:nvSpPr>
        <p:spPr>
          <a:xfrm>
            <a:off x="6642100" y="4902200"/>
            <a:ext cx="685800" cy="4318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290145" y="3195935"/>
            <a:ext cx="1382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يملأ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05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لأن ما قبلها مكسور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7" y="2521744"/>
            <a:ext cx="7019925" cy="3095625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7797800" y="5022056"/>
            <a:ext cx="1092200" cy="438944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1199797" y="4537670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شاطئ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57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لأن ما قبلها ساكن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2832100"/>
            <a:ext cx="7143750" cy="2362200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5461000" y="4368800"/>
            <a:ext cx="850900" cy="5461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740610" y="3166070"/>
            <a:ext cx="2079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أ</a:t>
            </a:r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عضاء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919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لأن ما قبلها ساكن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3007519"/>
            <a:ext cx="7143750" cy="2124075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3924300" y="4406900"/>
            <a:ext cx="990600" cy="4826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800485" y="5131594"/>
            <a:ext cx="2513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الأخطاء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26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مبادئ</a:t>
            </a:r>
            <a:r>
              <a:rPr lang="ar-SA" dirty="0"/>
              <a:t> :تكتب على الياء لأن ماقبلها مكسور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2569556"/>
            <a:ext cx="5651243" cy="3335944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3987800" y="4292600"/>
            <a:ext cx="876300" cy="3683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8721889" y="3553420"/>
            <a:ext cx="2151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مبادئ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45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أسوأ</a:t>
            </a:r>
            <a:r>
              <a:rPr lang="ar-SA" dirty="0"/>
              <a:t>  : تكتب على الألف لأن ماقبلها مفتوح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2388604"/>
            <a:ext cx="5308599" cy="3529596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5626100" y="3943852"/>
            <a:ext cx="609600" cy="4191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1314585" y="3482187"/>
            <a:ext cx="1758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أسوأ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05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لآلئ</a:t>
            </a:r>
            <a:r>
              <a:rPr lang="ar-SA" dirty="0"/>
              <a:t> : تكتب على الياء لأن ماقبلها مكسور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2286000"/>
            <a:ext cx="5003543" cy="3365499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5791200" y="4368800"/>
            <a:ext cx="577850" cy="4826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1192791" y="3445470"/>
            <a:ext cx="1653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لآلئ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18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/>
              <a:t>امرُؤ : رسمت الهمزة على نبرة، لأن ما قبلها مضموم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8684809" y="3216869"/>
            <a:ext cx="1527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امرؤ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عنصر نائب للمحتوى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2"/>
          <a:stretch/>
        </p:blipFill>
        <p:spPr>
          <a:xfrm>
            <a:off x="1854118" y="2192339"/>
            <a:ext cx="5638963" cy="3624262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5334000" y="4406900"/>
            <a:ext cx="577850" cy="3683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032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/>
              <a:t>يجىء : رسمت الهمزة على نبرة، لأن ما قبلها مكسور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8696398" y="3096219"/>
            <a:ext cx="1699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يجئ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69" y="2379661"/>
            <a:ext cx="5326462" cy="3279775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5513267" y="5086349"/>
            <a:ext cx="600155" cy="4826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61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هيَ </a:t>
            </a:r>
            <a:r>
              <a:rPr lang="ar-SA" b="1" i="1" dirty="0">
                <a:solidFill>
                  <a:schemeClr val="accent3"/>
                </a:solidFill>
              </a:rPr>
              <a:t>همزة</a:t>
            </a:r>
            <a:r>
              <a:rPr lang="ar-SA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ٌ تأتي في آخرِ الكلمةِ،وتُكتبُ بحسبِ حركةِ الحرفِ الّذي قبلَها</a:t>
            </a:r>
            <a:endParaRPr lang="ar-S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عنصر نائب للمحتوى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822593"/>
              </p:ext>
            </p:extLst>
          </p:nvPr>
        </p:nvGraphicFramePr>
        <p:xfrm>
          <a:off x="2692400" y="2166594"/>
          <a:ext cx="6527800" cy="402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9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0C90C0-107E-467E-B5E8-369DC7924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570C90C0-107E-467E-B5E8-369DC7924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4A99EF-5379-47F8-972B-ACA5A34D6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2F4A99EF-5379-47F8-972B-ACA5A34D6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610712-9B91-4D38-BE8D-712788790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93610712-9B91-4D38-BE8D-712788790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D21D7F-BD54-4A6C-8738-E5F652285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BCD21D7F-BD54-4A6C-8738-E5F652285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F2BCE2-0D1A-413A-8187-D79A9B068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E2F2BCE2-0D1A-413A-8187-D79A9B068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657DC5-3D5F-444A-A9F9-EA47B8124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79657DC5-3D5F-444A-A9F9-EA47B8124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C9921C3-F3C9-43BC-8B1D-ABDE68C9F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AC9921C3-F3C9-43BC-8B1D-ABDE68C9F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9E8C53-C514-4750-8104-46072D8F0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A9E8C53-C514-4750-8104-46072D8F0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/>
              <a:t>بدَأ : رسمت الهمزة على ألف ، لأن ما قبلها مفتوح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1656977" y="3716635"/>
            <a:ext cx="1029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بدأ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37" y="2320130"/>
            <a:ext cx="5997363" cy="3932237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9486901" y="3803648"/>
            <a:ext cx="469900" cy="4826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2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11" y="2635844"/>
            <a:ext cx="6545689" cy="3256956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5143500" y="5073649"/>
            <a:ext cx="508000" cy="4826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1066800" y="3802657"/>
            <a:ext cx="173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بريء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3564"/>
            <a:ext cx="10198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altLang="ar-SA" dirty="0">
                <a:solidFill>
                  <a:srgbClr val="C00000"/>
                </a:solidFill>
              </a:rPr>
              <a:t>برئ</a:t>
            </a:r>
            <a:r>
              <a:rPr lang="ar-SA" altLang="ar-SA" dirty="0"/>
              <a:t> &gt; </a:t>
            </a:r>
            <a:r>
              <a:rPr lang="ar-SA" altLang="ar-SA" b="1" dirty="0">
                <a:solidFill>
                  <a:schemeClr val="accent1"/>
                </a:solidFill>
              </a:rPr>
              <a:t>بريء</a:t>
            </a:r>
            <a:r>
              <a:rPr lang="ar-SA" altLang="ar-SA" dirty="0"/>
              <a:t/>
            </a:r>
            <a:br>
              <a:rPr lang="ar-SA" altLang="ar-SA" dirty="0"/>
            </a:br>
            <a:r>
              <a:rPr lang="ar-SA" altLang="ar-SA" dirty="0"/>
              <a:t>لأنها سبقت بحرف ساكن</a:t>
            </a:r>
          </a:p>
        </p:txBody>
      </p:sp>
    </p:spTree>
    <p:extLst>
      <p:ext uri="{BB962C8B-B14F-4D97-AF65-F5344CB8AC3E}">
        <p14:creationId xmlns:p14="http://schemas.microsoft.com/office/powerpoint/2010/main" val="299071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11" y="3012134"/>
            <a:ext cx="6106377" cy="2652066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6930945" y="4096867"/>
            <a:ext cx="600155" cy="4826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887858" y="3635202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هادئ</a:t>
            </a:r>
            <a:endParaRPr lang="ar-SA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3564"/>
            <a:ext cx="10439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altLang="ar-SA" dirty="0" err="1">
                <a:solidFill>
                  <a:srgbClr val="C00000"/>
                </a:solidFill>
              </a:rPr>
              <a:t>هادء</a:t>
            </a:r>
            <a:r>
              <a:rPr lang="ar-SA" altLang="ar-SA" dirty="0"/>
              <a:t> &gt; </a:t>
            </a:r>
            <a:r>
              <a:rPr lang="ar-SA" altLang="ar-SA" b="1" dirty="0">
                <a:solidFill>
                  <a:schemeClr val="accent1"/>
                </a:solidFill>
              </a:rPr>
              <a:t>هادئ</a:t>
            </a:r>
            <a:r>
              <a:rPr lang="ar-SA" altLang="ar-SA" dirty="0"/>
              <a:t> </a:t>
            </a:r>
            <a:br>
              <a:rPr lang="ar-SA" altLang="ar-SA" dirty="0"/>
            </a:br>
            <a:r>
              <a:rPr lang="ar-SA" altLang="ar-SA" dirty="0"/>
              <a:t>لأنها سبقت بحرف مكسور الحركة</a:t>
            </a:r>
          </a:p>
        </p:txBody>
      </p:sp>
    </p:spTree>
    <p:extLst>
      <p:ext uri="{BB962C8B-B14F-4D97-AF65-F5344CB8AC3E}">
        <p14:creationId xmlns:p14="http://schemas.microsoft.com/office/powerpoint/2010/main" val="1110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01" y="3274108"/>
            <a:ext cx="6077798" cy="2034492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4835445" y="4387849"/>
            <a:ext cx="600155" cy="4826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9245747" y="3705819"/>
            <a:ext cx="2234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يختبئ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3565"/>
            <a:ext cx="101727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altLang="ar-SA" dirty="0">
                <a:solidFill>
                  <a:srgbClr val="C00000"/>
                </a:solidFill>
              </a:rPr>
              <a:t>يختبأ</a:t>
            </a:r>
            <a:r>
              <a:rPr lang="ar-SA" altLang="ar-SA" dirty="0"/>
              <a:t> &gt; </a:t>
            </a:r>
            <a:r>
              <a:rPr lang="ar-SA" altLang="ar-SA" b="1" dirty="0">
                <a:solidFill>
                  <a:schemeClr val="accent1"/>
                </a:solidFill>
              </a:rPr>
              <a:t>يختبئ</a:t>
            </a:r>
            <a:r>
              <a:rPr lang="ar-SA" altLang="ar-SA" dirty="0"/>
              <a:t/>
            </a:r>
            <a:br>
              <a:rPr lang="ar-SA" altLang="ar-SA" dirty="0"/>
            </a:br>
            <a:r>
              <a:rPr lang="ar-SA" altLang="ar-SA" dirty="0"/>
              <a:t>لأنها سبقت بحرف مكسور </a:t>
            </a:r>
            <a:r>
              <a:rPr lang="ar-SA" altLang="ar-SA" dirty="0" smtClean="0"/>
              <a:t>الحركة</a:t>
            </a:r>
            <a:endParaRPr lang="ar-SA" altLang="ar-SA" dirty="0"/>
          </a:p>
        </p:txBody>
      </p:sp>
    </p:spTree>
    <p:extLst>
      <p:ext uri="{BB962C8B-B14F-4D97-AF65-F5344CB8AC3E}">
        <p14:creationId xmlns:p14="http://schemas.microsoft.com/office/powerpoint/2010/main" val="38456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 لان ما قبلها مفتوح فكتبت على ألف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4" b="57247"/>
          <a:stretch/>
        </p:blipFill>
        <p:spPr>
          <a:xfrm>
            <a:off x="1968500" y="2590799"/>
            <a:ext cx="5235172" cy="3136901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2079545" y="4514849"/>
            <a:ext cx="600155" cy="4826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7990574" y="3697584"/>
            <a:ext cx="1475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مبدأ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46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 ما قبلها مكسور فكتبت على ياء</a:t>
            </a: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b="47880"/>
          <a:stretch/>
        </p:blipFill>
        <p:spPr>
          <a:xfrm>
            <a:off x="2616200" y="2578099"/>
            <a:ext cx="4587472" cy="3441701"/>
          </a:xfrm>
        </p:spPr>
      </p:pic>
      <p:sp>
        <p:nvSpPr>
          <p:cNvPr id="6" name="مستطيل مستدير الزوايا 5"/>
          <p:cNvSpPr/>
          <p:nvPr/>
        </p:nvSpPr>
        <p:spPr>
          <a:xfrm>
            <a:off x="4909936" y="4591049"/>
            <a:ext cx="805064" cy="450851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7978209" y="3375619"/>
            <a:ext cx="2382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ملاجئ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35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لان ما قبلها مضموم فكتبت على واو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3" b="48526"/>
          <a:stretch/>
        </p:blipFill>
        <p:spPr>
          <a:xfrm>
            <a:off x="2438400" y="2540001"/>
            <a:ext cx="4790672" cy="3111500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5727700" y="4425949"/>
            <a:ext cx="546100" cy="361951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7781688" y="3172421"/>
            <a:ext cx="165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يجرؤ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555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dirty="0" smtClean="0"/>
              <a:t>إعداد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341120" y="1696720"/>
            <a:ext cx="4754880" cy="4310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2400" b="1" dirty="0" smtClean="0">
                <a:solidFill>
                  <a:schemeClr val="bg1"/>
                </a:solidFill>
              </a:rPr>
              <a:t>ريم راشد الدوسري </a:t>
            </a:r>
          </a:p>
          <a:p>
            <a:pPr marL="0" indent="0">
              <a:buNone/>
            </a:pPr>
            <a:r>
              <a:rPr lang="ar-SA" sz="2400" b="1" dirty="0" smtClean="0">
                <a:solidFill>
                  <a:schemeClr val="bg1"/>
                </a:solidFill>
              </a:rPr>
              <a:t>منيرة </a:t>
            </a:r>
            <a:r>
              <a:rPr lang="ar-SA" sz="2400" b="1" dirty="0" err="1" smtClean="0">
                <a:solidFill>
                  <a:schemeClr val="bg1"/>
                </a:solidFill>
              </a:rPr>
              <a:t>الدميخي</a:t>
            </a:r>
            <a:endParaRPr lang="ar-SA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SA" sz="2400" b="1" dirty="0" smtClean="0">
                <a:solidFill>
                  <a:schemeClr val="bg1"/>
                </a:solidFill>
              </a:rPr>
              <a:t>أفنان راشد الهمش</a:t>
            </a:r>
          </a:p>
          <a:p>
            <a:pPr marL="0" indent="0">
              <a:buNone/>
            </a:pPr>
            <a:r>
              <a:rPr lang="ar-SA" sz="2400" b="1" dirty="0" smtClean="0">
                <a:solidFill>
                  <a:schemeClr val="bg1"/>
                </a:solidFill>
              </a:rPr>
              <a:t>مشاعل رشيد</a:t>
            </a:r>
          </a:p>
          <a:p>
            <a:pPr marL="0" indent="0">
              <a:buNone/>
            </a:pPr>
            <a:r>
              <a:rPr lang="ar-SA" sz="2400" b="1" dirty="0" smtClean="0">
                <a:solidFill>
                  <a:schemeClr val="bg1"/>
                </a:solidFill>
              </a:rPr>
              <a:t>هالة الجوفان</a:t>
            </a:r>
          </a:p>
          <a:p>
            <a:pPr marL="0" indent="0">
              <a:buNone/>
            </a:pPr>
            <a:r>
              <a:rPr lang="ar-SA" sz="2400" b="1" dirty="0" smtClean="0">
                <a:solidFill>
                  <a:schemeClr val="bg1"/>
                </a:solidFill>
              </a:rPr>
              <a:t>اسيه </a:t>
            </a:r>
            <a:r>
              <a:rPr lang="ar-SA" sz="2400" b="1" dirty="0" err="1" smtClean="0">
                <a:solidFill>
                  <a:schemeClr val="bg1"/>
                </a:solidFill>
              </a:rPr>
              <a:t>مريشد</a:t>
            </a:r>
            <a:endParaRPr lang="ar-SA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SA" sz="2400" b="1" smtClean="0">
                <a:solidFill>
                  <a:schemeClr val="bg1"/>
                </a:solidFill>
              </a:rPr>
              <a:t>سارة بن عتيق</a:t>
            </a:r>
            <a:endParaRPr lang="ar-SA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SA" sz="2400" b="1" dirty="0" smtClean="0">
                <a:solidFill>
                  <a:schemeClr val="bg1"/>
                </a:solidFill>
              </a:rPr>
              <a:t>سارة المحمود</a:t>
            </a:r>
            <a:endParaRPr lang="ar-SA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SA" sz="2400" b="1" dirty="0" smtClean="0">
                <a:solidFill>
                  <a:schemeClr val="bg1"/>
                </a:solidFill>
              </a:rPr>
              <a:t>عليا الرويس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70320" y="1696720"/>
            <a:ext cx="4754880" cy="4310380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434200799</a:t>
            </a:r>
            <a:endParaRPr lang="ar-SA" sz="24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434202339</a:t>
            </a:r>
            <a:endParaRPr lang="ar-SA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434200366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434201441</a:t>
            </a:r>
            <a:endParaRPr lang="ar-SA" sz="24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434202277</a:t>
            </a:r>
            <a:endParaRPr lang="ar-SA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434202609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434925306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434925085</a:t>
            </a:r>
            <a:endParaRPr lang="ar-SA" sz="24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434201957</a:t>
            </a:r>
            <a:endParaRPr lang="ar-SA" sz="24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36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khbar MT" pitchFamily="2" charset="-78"/>
              </a:rPr>
              <a:t>الخطأ هو في كلمة "دِفْأ “والصحيح أن تكتب " دِفْء" لأن ما قبل الهمزة ساكن</a:t>
            </a:r>
            <a:r>
              <a:rPr lang="ar-S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khbar MT" pitchFamily="2" charset="-78"/>
              </a:rPr>
              <a:t>.</a:t>
            </a:r>
            <a:endParaRPr lang="ar-SA" sz="3600" b="1" dirty="0">
              <a:solidFill>
                <a:schemeClr val="accent3">
                  <a:lumMod val="60000"/>
                  <a:lumOff val="40000"/>
                </a:schemeClr>
              </a:solidFill>
              <a:cs typeface="Akhbar MT" pitchFamily="2" charset="-78"/>
            </a:endParaRPr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1841500"/>
            <a:ext cx="6426200" cy="4229100"/>
          </a:xfrm>
        </p:spPr>
      </p:pic>
      <p:sp>
        <p:nvSpPr>
          <p:cNvPr id="10" name="شكل بيضاوي 9"/>
          <p:cNvSpPr/>
          <p:nvPr/>
        </p:nvSpPr>
        <p:spPr>
          <a:xfrm>
            <a:off x="7442200" y="3670300"/>
            <a:ext cx="368300" cy="419100"/>
          </a:xfrm>
          <a:prstGeom prst="ellipse">
            <a:avLst/>
          </a:prstGeom>
          <a:solidFill>
            <a:srgbClr val="FF0000">
              <a:alpha val="1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180776" y="4089400"/>
            <a:ext cx="1563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دفء</a:t>
            </a:r>
            <a:endParaRPr lang="ar-SA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868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/>
              <a:t>الخطأ هنا </a:t>
            </a:r>
            <a:r>
              <a:rPr lang="ar-SA" dirty="0" smtClean="0"/>
              <a:t>كلمة </a:t>
            </a:r>
            <a:r>
              <a:rPr lang="ar-SA" dirty="0"/>
              <a:t>" </a:t>
            </a:r>
            <a:r>
              <a:rPr lang="ar-SA" dirty="0">
                <a:solidFill>
                  <a:srgbClr val="C00000"/>
                </a:solidFill>
              </a:rPr>
              <a:t>لُولُوء</a:t>
            </a:r>
            <a:r>
              <a:rPr lang="ar-SA" dirty="0"/>
              <a:t>" والصحيح ان تكتب </a:t>
            </a:r>
            <a:r>
              <a:rPr lang="ar-SA" dirty="0" smtClean="0"/>
              <a:t>"</a:t>
            </a:r>
            <a:r>
              <a:rPr lang="ar-SA" dirty="0" smtClean="0">
                <a:solidFill>
                  <a:schemeClr val="accent1"/>
                </a:solidFill>
              </a:rPr>
              <a:t>لُؤلُؤ</a:t>
            </a:r>
            <a:r>
              <a:rPr lang="ar-SA" dirty="0" smtClean="0"/>
              <a:t>" </a:t>
            </a:r>
            <a:r>
              <a:rPr lang="ar-SA" dirty="0"/>
              <a:t>لان ما قبل الهمزة مضموم</a:t>
            </a:r>
            <a:r>
              <a:rPr lang="ar-SA" dirty="0" smtClean="0"/>
              <a:t>.</a:t>
            </a:r>
            <a:endParaRPr lang="ar-SA" dirty="0"/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2540000"/>
            <a:ext cx="7556500" cy="3009900"/>
          </a:xfrm>
        </p:spPr>
      </p:pic>
      <p:sp>
        <p:nvSpPr>
          <p:cNvPr id="8" name="شكل بيضاوي 7"/>
          <p:cNvSpPr/>
          <p:nvPr/>
        </p:nvSpPr>
        <p:spPr>
          <a:xfrm>
            <a:off x="6908800" y="3898900"/>
            <a:ext cx="584200" cy="673100"/>
          </a:xfrm>
          <a:prstGeom prst="ellipse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874993" y="3773785"/>
            <a:ext cx="1438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لؤلؤ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192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2500" dirty="0"/>
              <a:t>الخطأ هنا </a:t>
            </a:r>
            <a:r>
              <a:rPr lang="ar-SA" sz="2500" dirty="0" smtClean="0"/>
              <a:t>كلمة </a:t>
            </a:r>
            <a:r>
              <a:rPr lang="ar-SA" sz="2500" dirty="0"/>
              <a:t>"</a:t>
            </a:r>
            <a:r>
              <a:rPr lang="ar-SA" sz="2500" dirty="0" smtClean="0">
                <a:solidFill>
                  <a:srgbClr val="C00000"/>
                </a:solidFill>
              </a:rPr>
              <a:t>قارِء</a:t>
            </a:r>
            <a:r>
              <a:rPr lang="ar-SA" sz="2500" dirty="0" smtClean="0"/>
              <a:t>" والصحيح </a:t>
            </a:r>
            <a:r>
              <a:rPr lang="ar-SA" sz="2500" dirty="0"/>
              <a:t>أن تكتب "</a:t>
            </a:r>
            <a:r>
              <a:rPr lang="ar-SA" sz="2500" dirty="0" smtClean="0">
                <a:solidFill>
                  <a:schemeClr val="accent1"/>
                </a:solidFill>
              </a:rPr>
              <a:t>قارِئ</a:t>
            </a:r>
            <a:r>
              <a:rPr lang="ar-SA" sz="2500" dirty="0" smtClean="0"/>
              <a:t>" لأن </a:t>
            </a:r>
            <a:r>
              <a:rPr lang="ar-SA" sz="2500" dirty="0"/>
              <a:t>ما قبل </a:t>
            </a:r>
            <a:r>
              <a:rPr lang="ar-SA" sz="2500" dirty="0" smtClean="0"/>
              <a:t>الهمزة مكسور</a:t>
            </a:r>
            <a:r>
              <a:rPr lang="ar-SA" sz="2500" dirty="0"/>
              <a:t>.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ar-SA" sz="2500" dirty="0" smtClean="0"/>
              <a:t>وأيضاً كلمة </a:t>
            </a:r>
            <a:r>
              <a:rPr lang="ar-SA" sz="2500" dirty="0"/>
              <a:t>"</a:t>
            </a:r>
            <a:r>
              <a:rPr lang="ar-SA" sz="2500" dirty="0">
                <a:solidFill>
                  <a:srgbClr val="C00000"/>
                </a:solidFill>
              </a:rPr>
              <a:t>اقرَاء</a:t>
            </a:r>
            <a:r>
              <a:rPr lang="ar-SA" sz="2500" dirty="0"/>
              <a:t>" والصحيح أن تكتب "</a:t>
            </a:r>
            <a:r>
              <a:rPr lang="ar-SA" sz="2500" dirty="0">
                <a:solidFill>
                  <a:schemeClr val="accent1"/>
                </a:solidFill>
              </a:rPr>
              <a:t>اقرَأ</a:t>
            </a:r>
            <a:r>
              <a:rPr lang="ar-SA" sz="2500" dirty="0"/>
              <a:t>" لأن ما قبل </a:t>
            </a:r>
            <a:r>
              <a:rPr lang="ar-SA" sz="2500" dirty="0" smtClean="0"/>
              <a:t>الهمزة </a:t>
            </a:r>
            <a:r>
              <a:rPr lang="ar-SA" sz="2500" dirty="0"/>
              <a:t>مفتوح</a:t>
            </a:r>
            <a:r>
              <a:rPr lang="ar-SA" sz="2500" dirty="0" smtClean="0"/>
              <a:t>.</a:t>
            </a:r>
            <a:endParaRPr lang="ar-SA" sz="2500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" b="2018"/>
          <a:stretch/>
        </p:blipFill>
        <p:spPr>
          <a:xfrm>
            <a:off x="2819400" y="1892299"/>
            <a:ext cx="6794499" cy="4406899"/>
          </a:xfrm>
        </p:spPr>
      </p:pic>
      <p:sp>
        <p:nvSpPr>
          <p:cNvPr id="7" name="شكل بيضاوي 6"/>
          <p:cNvSpPr/>
          <p:nvPr/>
        </p:nvSpPr>
        <p:spPr>
          <a:xfrm>
            <a:off x="7493000" y="2387600"/>
            <a:ext cx="431800" cy="381000"/>
          </a:xfrm>
          <a:prstGeom prst="ellipse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6413500" y="2387600"/>
            <a:ext cx="431800" cy="381000"/>
          </a:xfrm>
          <a:prstGeom prst="ellipse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680878" y="2306935"/>
            <a:ext cx="1789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قارئ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07702" y="3634084"/>
            <a:ext cx="1335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اقرأ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06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التصحيح: (</a:t>
            </a:r>
            <a:r>
              <a:rPr lang="ar-SA" b="1" dirty="0">
                <a:solidFill>
                  <a:schemeClr val="accent1"/>
                </a:solidFill>
              </a:rPr>
              <a:t>مطافئ</a:t>
            </a:r>
            <a:r>
              <a:rPr lang="ar-SA" dirty="0"/>
              <a:t>) ما قبل الهمزة </a:t>
            </a:r>
            <a:r>
              <a:rPr lang="ar-SA" dirty="0" smtClean="0"/>
              <a:t>مكسور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387601"/>
            <a:ext cx="6820304" cy="3454400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5537200" y="3492500"/>
            <a:ext cx="1104900" cy="5080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8992004" y="3907135"/>
            <a:ext cx="2565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مطافئ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11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3200" dirty="0"/>
              <a:t>التصحيح: (</a:t>
            </a:r>
            <a:r>
              <a:rPr lang="ar-SA" sz="3200" b="1" dirty="0" smtClean="0">
                <a:solidFill>
                  <a:schemeClr val="accent1"/>
                </a:solidFill>
              </a:rPr>
              <a:t>ملجأ</a:t>
            </a:r>
            <a:r>
              <a:rPr lang="ar-SA" sz="3200" dirty="0" smtClean="0"/>
              <a:t>) </a:t>
            </a:r>
            <a:r>
              <a:rPr lang="ar-SA" sz="3200" dirty="0"/>
              <a:t>ما قبل الهمزة مفتوح فتكتب على الآلف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298700"/>
            <a:ext cx="7264400" cy="3657600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6375400" y="3733800"/>
            <a:ext cx="901700" cy="5080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914900" y="3733800"/>
            <a:ext cx="990600" cy="5080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36440" y="2941935"/>
            <a:ext cx="1622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ملجأ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6440" y="4046835"/>
            <a:ext cx="1620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منجا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149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3600" dirty="0"/>
              <a:t>التصحيح: </a:t>
            </a:r>
            <a:r>
              <a:rPr lang="ar-SA" sz="3600" dirty="0" smtClean="0"/>
              <a:t>(</a:t>
            </a:r>
            <a:r>
              <a:rPr lang="ar-SA" sz="3600" b="1" dirty="0" smtClean="0">
                <a:solidFill>
                  <a:schemeClr val="accent1"/>
                </a:solidFill>
              </a:rPr>
              <a:t>مرفأ</a:t>
            </a:r>
            <a:r>
              <a:rPr lang="ar-SA" sz="3600" dirty="0" smtClean="0"/>
              <a:t>) </a:t>
            </a:r>
            <a:r>
              <a:rPr lang="ar-SA" sz="3600" dirty="0"/>
              <a:t>ما قبل الهمزة مفتوح فتكتب على </a:t>
            </a:r>
            <a:r>
              <a:rPr lang="ar-SA" sz="3600" dirty="0" smtClean="0"/>
              <a:t>الآلف</a:t>
            </a:r>
            <a:endParaRPr lang="ar-SA" sz="36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260600"/>
            <a:ext cx="7124700" cy="3860799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5054600" y="2997200"/>
            <a:ext cx="800100" cy="5080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749528" y="2789535"/>
            <a:ext cx="1561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مرفأ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5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3200" dirty="0"/>
              <a:t>تُكتب الهمزة على الواو إذا كان الحرف الذي قبلها مضموماً،</a:t>
            </a:r>
            <a:br>
              <a:rPr lang="ar-SA" sz="3200" dirty="0"/>
            </a:br>
            <a:r>
              <a:rPr lang="ar-SA" sz="3200" dirty="0"/>
              <a:t>الخطا/ </a:t>
            </a:r>
            <a:r>
              <a:rPr lang="ar-SA" sz="3200" dirty="0">
                <a:solidFill>
                  <a:srgbClr val="C00000"/>
                </a:solidFill>
              </a:rPr>
              <a:t>التكافوء</a:t>
            </a:r>
            <a:r>
              <a:rPr lang="ar-SA" sz="3200" dirty="0"/>
              <a:t> التصحيح / </a:t>
            </a:r>
            <a:r>
              <a:rPr lang="ar-SA" sz="3200" dirty="0" smtClean="0">
                <a:solidFill>
                  <a:schemeClr val="accent1"/>
                </a:solidFill>
              </a:rPr>
              <a:t>التكافؤ</a:t>
            </a:r>
            <a:endParaRPr lang="ar-SA" sz="3200" dirty="0">
              <a:solidFill>
                <a:schemeClr val="accent1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7" b="36254"/>
          <a:stretch/>
        </p:blipFill>
        <p:spPr>
          <a:xfrm>
            <a:off x="2717800" y="2590800"/>
            <a:ext cx="6096000" cy="3276600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6680200" y="4330700"/>
            <a:ext cx="901700" cy="5080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9104072" y="3183235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التكافؤ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87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228</TotalTime>
  <Words>306</Words>
  <Application>Microsoft Office PowerPoint</Application>
  <PresentationFormat>ملء الشاشة</PresentationFormat>
  <Paragraphs>82</Paragraphs>
  <Slides>27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4" baseType="lpstr">
      <vt:lpstr>Akhbar MT</vt:lpstr>
      <vt:lpstr>Arial</vt:lpstr>
      <vt:lpstr>Calibri</vt:lpstr>
      <vt:lpstr>Century Gothic</vt:lpstr>
      <vt:lpstr>Tahoma</vt:lpstr>
      <vt:lpstr>Wingdings</vt:lpstr>
      <vt:lpstr>فقاعات</vt:lpstr>
      <vt:lpstr>الهمزة المتطرفة</vt:lpstr>
      <vt:lpstr>هيَ همزةٌ تأتي في آخرِ الكلمةِ،وتُكتبُ بحسبِ حركةِ الحرفِ الّذي قبلَها</vt:lpstr>
      <vt:lpstr>الخطأ هو في كلمة "دِفْأ “والصحيح أن تكتب " دِفْء" لأن ما قبل الهمزة ساكن.</vt:lpstr>
      <vt:lpstr>الخطأ هنا كلمة " لُولُوء" والصحيح ان تكتب "لُؤلُؤ" لان ما قبل الهمزة مضموم.</vt:lpstr>
      <vt:lpstr>الخطأ هنا كلمة "قارِء" والصحيح أن تكتب "قارِئ" لأن ما قبل الهمزة مكسور. وأيضاً كلمة "اقرَاء" والصحيح أن تكتب "اقرَأ" لأن ما قبل الهمزة مفتوح.</vt:lpstr>
      <vt:lpstr>التصحيح: (مطافئ) ما قبل الهمزة مكسور</vt:lpstr>
      <vt:lpstr>التصحيح: (ملجأ) ما قبل الهمزة مفتوح فتكتب على الآلف</vt:lpstr>
      <vt:lpstr>التصحيح: (مرفأ) ما قبل الهمزة مفتوح فتكتب على الآلف</vt:lpstr>
      <vt:lpstr>تُكتب الهمزة على الواو إذا كان الحرف الذي قبلها مضموماً، الخطا/ التكافوء التصحيح / التكافؤ</vt:lpstr>
      <vt:lpstr>تُكتب الهمزة على كرسي الياء إذا كان الحرف الذي قبلها مكسوراً، الخطا/متباطيء التصحيح / متباطئ</vt:lpstr>
      <vt:lpstr> تُكتب الهمزة على الألف إذا كان الحرف الذي قبلها مفتوحاً الخطا/ يملاء التصحيح يملأ</vt:lpstr>
      <vt:lpstr>لأن ما قبلها مكسور</vt:lpstr>
      <vt:lpstr>لأن ما قبلها ساكن</vt:lpstr>
      <vt:lpstr>لأن ما قبلها ساكن</vt:lpstr>
      <vt:lpstr>مبادئ :تكتب على الياء لأن ماقبلها مكسور</vt:lpstr>
      <vt:lpstr>أسوأ  : تكتب على الألف لأن ماقبلها مفتوح</vt:lpstr>
      <vt:lpstr>لآلئ : تكتب على الياء لأن ماقبلها مكسور</vt:lpstr>
      <vt:lpstr>امرُؤ : رسمت الهمزة على نبرة، لأن ما قبلها مضموم</vt:lpstr>
      <vt:lpstr>يجىء : رسمت الهمزة على نبرة، لأن ما قبلها مكسور</vt:lpstr>
      <vt:lpstr>بدَأ : رسمت الهمزة على ألف ، لأن ما قبلها مفتوح</vt:lpstr>
      <vt:lpstr>برئ &gt; بريء لأنها سبقت بحرف ساكن</vt:lpstr>
      <vt:lpstr>هادء &gt; هادئ  لأنها سبقت بحرف مكسور الحركة</vt:lpstr>
      <vt:lpstr>يختبأ &gt; يختبئ لأنها سبقت بحرف مكسور الحركة</vt:lpstr>
      <vt:lpstr> لان ما قبلها مفتوح فكتبت على ألف</vt:lpstr>
      <vt:lpstr>ان ما قبلها مكسور فكتبت على ياء</vt:lpstr>
      <vt:lpstr>لان ما قبلها مضموم فكتبت على واو</vt:lpstr>
      <vt:lpstr>إعداد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الهمزة المتطرفة</dc:title>
  <dc:creator>المها</dc:creator>
  <cp:lastModifiedBy>المها</cp:lastModifiedBy>
  <cp:revision>18</cp:revision>
  <dcterms:created xsi:type="dcterms:W3CDTF">2015-10-14T13:49:38Z</dcterms:created>
  <dcterms:modified xsi:type="dcterms:W3CDTF">2015-10-20T15:00:25Z</dcterms:modified>
</cp:coreProperties>
</file>