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4" r:id="rId8"/>
    <p:sldId id="262" r:id="rId9"/>
    <p:sldId id="263" r:id="rId10"/>
    <p:sldId id="272" r:id="rId11"/>
    <p:sldId id="273"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FD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hyperlink" Target="http://mediaserver.hadi.org:8080/ramgen/ra100/ra100_33.ra?start=00:28:13.9&amp;End=00:30:38.2&amp;mode=compact"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mediaserver.hadi.org:8080/ramgen/ra100/ra100_33.ra?start=00:28:13.9&amp;End=00:30:38.2&amp;mode=compact" TargetMode="Externa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26C81B-9389-4DE0-B63D-AEA07E2D076E}" type="doc">
      <dgm:prSet loTypeId="urn:microsoft.com/office/officeart/2005/8/layout/hProcess4" loCatId="process" qsTypeId="urn:microsoft.com/office/officeart/2005/8/quickstyle/3d1" qsCatId="3D" csTypeId="urn:microsoft.com/office/officeart/2005/8/colors/accent2_4" csCatId="accent2" phldr="1"/>
      <dgm:spPr/>
      <dgm:t>
        <a:bodyPr/>
        <a:lstStyle/>
        <a:p>
          <a:endParaRPr lang="en-US"/>
        </a:p>
      </dgm:t>
    </dgm:pt>
    <dgm:pt modelId="{CD47B17E-28EF-4C48-B235-3828E4B84C34}">
      <dgm:prSet phldrT="[Text]"/>
      <dgm:spPr/>
      <dgm:t>
        <a:bodyPr/>
        <a:lstStyle/>
        <a:p>
          <a:r>
            <a:rPr lang="ar-SA" dirty="0" smtClean="0"/>
            <a:t>طهارة القلوب</a:t>
          </a:r>
          <a:endParaRPr lang="en-US" dirty="0"/>
        </a:p>
      </dgm:t>
    </dgm:pt>
    <dgm:pt modelId="{0F3A8E82-C866-4CEC-8165-34DEE0F63D0F}" type="parTrans" cxnId="{670FAF55-F20A-4031-B7F8-98D71DE5546D}">
      <dgm:prSet/>
      <dgm:spPr/>
      <dgm:t>
        <a:bodyPr/>
        <a:lstStyle/>
        <a:p>
          <a:endParaRPr lang="en-US"/>
        </a:p>
      </dgm:t>
    </dgm:pt>
    <dgm:pt modelId="{8C10B40B-9083-4D9A-AA4C-6F65246D7A8C}" type="sibTrans" cxnId="{670FAF55-F20A-4031-B7F8-98D71DE5546D}">
      <dgm:prSet/>
      <dgm:spPr/>
      <dgm:t>
        <a:bodyPr/>
        <a:lstStyle/>
        <a:p>
          <a:endParaRPr lang="en-US"/>
        </a:p>
      </dgm:t>
    </dgm:pt>
    <dgm:pt modelId="{A4600B66-CA66-4455-8600-7930B7498B74}">
      <dgm:prSet phldrT="[Text]" custT="1"/>
      <dgm:spPr/>
      <dgm:t>
        <a:bodyPr/>
        <a:lstStyle/>
        <a:p>
          <a:pPr rtl="1"/>
          <a:r>
            <a:rPr lang="ar-SA" sz="1800" smtClean="0">
              <a:latin typeface="Times New Roman" pitchFamily="18" charset="0"/>
              <a:cs typeface="Times New Roman" pitchFamily="18" charset="0"/>
            </a:rPr>
            <a:t>طهارة قلوب الرجال والنساء من الوساوس والخواطر السيئة التي تفسد النفوس وتميت القلوب,قال تعالى:</a:t>
          </a:r>
          <a:r>
            <a:rPr lang="en-GB" sz="1800" smtClean="0">
              <a:latin typeface="Times New Roman" pitchFamily="18" charset="0"/>
              <a:cs typeface="Times New Roman" pitchFamily="18" charset="0"/>
            </a:rPr>
            <a:t>}</a:t>
          </a:r>
          <a:r>
            <a:rPr lang="ar-SA" sz="1800" i="0" u="none" smtClean="0">
              <a:latin typeface="Times New Roman" pitchFamily="18" charset="0"/>
              <a:cs typeface="Times New Roman" pitchFamily="18" charset="0"/>
              <a:hlinkClick xmlns:r="http://schemas.openxmlformats.org/officeDocument/2006/relationships" r:id="rId1" tooltip="verse 33:53"/>
            </a:rPr>
            <a:t>ذَلِكُمْ أَطْهَرُ لِقُلُوبِكُمْ وَقُلُوبِهِن </a:t>
          </a:r>
          <a:r>
            <a:rPr lang="en-GB" sz="1800" i="0" u="none" smtClean="0">
              <a:latin typeface="Times New Roman" pitchFamily="18" charset="0"/>
              <a:cs typeface="Times New Roman" pitchFamily="18" charset="0"/>
              <a:hlinkClick xmlns:r="http://schemas.openxmlformats.org/officeDocument/2006/relationships" r:id="rId1" tooltip="verse 33:53"/>
            </a:rPr>
            <a:t>{</a:t>
          </a:r>
          <a:r>
            <a:rPr lang="ar-SA" sz="1800" i="0" u="none" smtClean="0">
              <a:latin typeface="Times New Roman" pitchFamily="18" charset="0"/>
              <a:cs typeface="Times New Roman" pitchFamily="18" charset="0"/>
              <a:hlinkClick xmlns:r="http://schemas.openxmlformats.org/officeDocument/2006/relationships" r:id="rId1" tooltip="verse 33:53"/>
            </a:rPr>
            <a:t> الأحزاب:٥٣</a:t>
          </a:r>
          <a:r>
            <a:rPr lang="ar-SA" sz="1800" i="0" u="none" smtClean="0">
              <a:latin typeface="Times New Roman" pitchFamily="18" charset="0"/>
              <a:cs typeface="Times New Roman" pitchFamily="18" charset="0"/>
            </a:rPr>
            <a:t> </a:t>
          </a:r>
          <a:endParaRPr lang="en-US" sz="1800" i="0" u="none" dirty="0">
            <a:latin typeface="Times New Roman" pitchFamily="18" charset="0"/>
            <a:cs typeface="Times New Roman" pitchFamily="18" charset="0"/>
          </a:endParaRPr>
        </a:p>
      </dgm:t>
    </dgm:pt>
    <dgm:pt modelId="{9E54BEA0-0433-49CB-AC5B-67153A498BD7}" type="parTrans" cxnId="{AE5CEF8D-59C3-4760-83F6-ECCE356F1D5B}">
      <dgm:prSet/>
      <dgm:spPr/>
      <dgm:t>
        <a:bodyPr/>
        <a:lstStyle/>
        <a:p>
          <a:endParaRPr lang="en-US"/>
        </a:p>
      </dgm:t>
    </dgm:pt>
    <dgm:pt modelId="{EEBC189B-302B-47BC-9FF2-F4C874F8CBDE}" type="sibTrans" cxnId="{AE5CEF8D-59C3-4760-83F6-ECCE356F1D5B}">
      <dgm:prSet/>
      <dgm:spPr/>
      <dgm:t>
        <a:bodyPr/>
        <a:lstStyle/>
        <a:p>
          <a:endParaRPr lang="en-US"/>
        </a:p>
      </dgm:t>
    </dgm:pt>
    <dgm:pt modelId="{DF81FC44-A7E5-4F75-A260-1F48B31C054E}">
      <dgm:prSet phldrT="[Text]"/>
      <dgm:spPr/>
      <dgm:t>
        <a:bodyPr/>
        <a:lstStyle/>
        <a:p>
          <a:r>
            <a:rPr lang="ar-SA" dirty="0" smtClean="0"/>
            <a:t>الحفظ من التعرض للأذى</a:t>
          </a:r>
          <a:endParaRPr lang="en-US" dirty="0"/>
        </a:p>
      </dgm:t>
    </dgm:pt>
    <dgm:pt modelId="{B211E0C1-96BB-4710-9298-4AE823E2E860}" type="parTrans" cxnId="{00A59BDF-0324-4B52-B31C-BA890704E5CC}">
      <dgm:prSet/>
      <dgm:spPr/>
      <dgm:t>
        <a:bodyPr/>
        <a:lstStyle/>
        <a:p>
          <a:endParaRPr lang="en-US"/>
        </a:p>
      </dgm:t>
    </dgm:pt>
    <dgm:pt modelId="{7F67E35A-AA4D-4763-8D10-CB4C68BF41EF}" type="sibTrans" cxnId="{00A59BDF-0324-4B52-B31C-BA890704E5CC}">
      <dgm:prSet/>
      <dgm:spPr/>
      <dgm:t>
        <a:bodyPr/>
        <a:lstStyle/>
        <a:p>
          <a:endParaRPr lang="en-US"/>
        </a:p>
      </dgm:t>
    </dgm:pt>
    <dgm:pt modelId="{CC1FB711-5201-4052-9DA6-7363717306A6}">
      <dgm:prSet phldrT="[Text]" custT="1"/>
      <dgm:spPr/>
      <dgm:t>
        <a:bodyPr/>
        <a:lstStyle/>
        <a:p>
          <a:pPr rtl="1"/>
          <a:r>
            <a:rPr lang="ar-SA" sz="1800" dirty="0" smtClean="0">
              <a:latin typeface="Times New Roman" pitchFamily="18" charset="0"/>
              <a:cs typeface="Times New Roman" pitchFamily="18" charset="0"/>
            </a:rPr>
            <a:t>حفظ النساء وصيانتهن من أن يتعرضن لأذى أو شر أو طمع</a:t>
          </a:r>
          <a:endParaRPr lang="en-US" sz="1800" dirty="0">
            <a:latin typeface="Times New Roman" pitchFamily="18" charset="0"/>
            <a:cs typeface="Times New Roman" pitchFamily="18" charset="0"/>
          </a:endParaRPr>
        </a:p>
      </dgm:t>
    </dgm:pt>
    <dgm:pt modelId="{7E520782-D37D-44E7-ABAC-4CD7D1AC0A26}" type="parTrans" cxnId="{65CBD8BF-1543-4403-8C10-1FAA3BAF6FB8}">
      <dgm:prSet/>
      <dgm:spPr/>
      <dgm:t>
        <a:bodyPr/>
        <a:lstStyle/>
        <a:p>
          <a:endParaRPr lang="en-US"/>
        </a:p>
      </dgm:t>
    </dgm:pt>
    <dgm:pt modelId="{AAFD7240-A518-4CFD-BBB8-F46686B76FB2}" type="sibTrans" cxnId="{65CBD8BF-1543-4403-8C10-1FAA3BAF6FB8}">
      <dgm:prSet/>
      <dgm:spPr/>
      <dgm:t>
        <a:bodyPr/>
        <a:lstStyle/>
        <a:p>
          <a:endParaRPr lang="en-US"/>
        </a:p>
      </dgm:t>
    </dgm:pt>
    <dgm:pt modelId="{16CFAC8F-4150-4448-927B-4F76C34B2FDA}">
      <dgm:prSet phldrT="[Text]"/>
      <dgm:spPr/>
      <dgm:t>
        <a:bodyPr/>
        <a:lstStyle/>
        <a:p>
          <a:r>
            <a:rPr lang="ar-SA" dirty="0" smtClean="0"/>
            <a:t>اظهار صلاح المرأة</a:t>
          </a:r>
          <a:endParaRPr lang="en-US" dirty="0"/>
        </a:p>
      </dgm:t>
    </dgm:pt>
    <dgm:pt modelId="{CD18D6B4-8855-485A-AC43-0098AE211D32}" type="parTrans" cxnId="{AD9E3035-8E2C-4D1B-98FF-7BBA1757B146}">
      <dgm:prSet/>
      <dgm:spPr/>
      <dgm:t>
        <a:bodyPr/>
        <a:lstStyle/>
        <a:p>
          <a:endParaRPr lang="en-US"/>
        </a:p>
      </dgm:t>
    </dgm:pt>
    <dgm:pt modelId="{1CB1C7E9-3B7A-47C0-B919-2615B3FEDA0A}" type="sibTrans" cxnId="{AD9E3035-8E2C-4D1B-98FF-7BBA1757B146}">
      <dgm:prSet/>
      <dgm:spPr/>
      <dgm:t>
        <a:bodyPr/>
        <a:lstStyle/>
        <a:p>
          <a:endParaRPr lang="en-US"/>
        </a:p>
      </dgm:t>
    </dgm:pt>
    <dgm:pt modelId="{3CBA65FF-380A-43EF-9D15-6B2A32485E5E}">
      <dgm:prSet phldrT="[Text]" custT="1"/>
      <dgm:spPr/>
      <dgm:t>
        <a:bodyPr/>
        <a:lstStyle/>
        <a:p>
          <a:pPr rtl="1"/>
          <a:r>
            <a:rPr lang="ar-SA" sz="2000" dirty="0" smtClean="0"/>
            <a:t>يعد الحجاب في الظاهر دليلاً أكيداً على عزم المرأة على عدم مخالطة الرجال وصلاح سريرتها وباطنها وحياؤها الذي فطرها الله به كأنثى</a:t>
          </a:r>
          <a:endParaRPr lang="en-US" sz="2000" dirty="0"/>
        </a:p>
      </dgm:t>
    </dgm:pt>
    <dgm:pt modelId="{2D7EACE6-41A2-4B91-AC2C-4AFE65C323B5}" type="parTrans" cxnId="{6142E57D-1D2F-4B11-BC88-C0E13C401854}">
      <dgm:prSet/>
      <dgm:spPr/>
      <dgm:t>
        <a:bodyPr/>
        <a:lstStyle/>
        <a:p>
          <a:endParaRPr lang="en-US"/>
        </a:p>
      </dgm:t>
    </dgm:pt>
    <dgm:pt modelId="{2EF9CB6E-EAA7-48BD-91C1-A1F265AE32D6}" type="sibTrans" cxnId="{6142E57D-1D2F-4B11-BC88-C0E13C401854}">
      <dgm:prSet/>
      <dgm:spPr/>
      <dgm:t>
        <a:bodyPr/>
        <a:lstStyle/>
        <a:p>
          <a:endParaRPr lang="en-US"/>
        </a:p>
      </dgm:t>
    </dgm:pt>
    <dgm:pt modelId="{7B3D32CB-A443-4AEB-9E78-F34A31F71A59}">
      <dgm:prSet phldrT="[Text]" custT="1"/>
      <dgm:spPr/>
      <dgm:t>
        <a:bodyPr/>
        <a:lstStyle/>
        <a:p>
          <a:pPr rtl="1"/>
          <a:r>
            <a:rPr lang="ar-SA" sz="1800" smtClean="0">
              <a:latin typeface="Times New Roman" pitchFamily="18" charset="0"/>
              <a:cs typeface="Times New Roman" pitchFamily="18" charset="0"/>
            </a:rPr>
            <a:t>قال تعالى:</a:t>
          </a:r>
          <a:r>
            <a:rPr lang="en-GB" sz="1800" smtClean="0">
              <a:latin typeface="Times New Roman" pitchFamily="18" charset="0"/>
              <a:cs typeface="Times New Roman" pitchFamily="18" charset="0"/>
            </a:rPr>
            <a:t>}</a:t>
          </a:r>
          <a:r>
            <a:rPr lang="ar-SA" sz="1800" smtClean="0">
              <a:latin typeface="Times New Roman" pitchFamily="18" charset="0"/>
              <a:cs typeface="Times New Roman" pitchFamily="18" charset="0"/>
            </a:rPr>
            <a:t>ذلك أدنى أن يعرفن فلا يؤذين</a:t>
          </a:r>
          <a:r>
            <a:rPr lang="en-GB" sz="180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dgm:t>
    </dgm:pt>
    <dgm:pt modelId="{E121FAA1-5846-4AF0-8CB9-1C46F3BCB5A8}" type="parTrans" cxnId="{3A559549-0D92-47CA-8671-FAE9F75679B1}">
      <dgm:prSet/>
      <dgm:spPr/>
      <dgm:t>
        <a:bodyPr/>
        <a:lstStyle/>
        <a:p>
          <a:endParaRPr lang="en-US"/>
        </a:p>
      </dgm:t>
    </dgm:pt>
    <dgm:pt modelId="{B3D7F9BA-BD0A-4C7B-BBDB-B515E15BEE86}" type="sibTrans" cxnId="{3A559549-0D92-47CA-8671-FAE9F75679B1}">
      <dgm:prSet/>
      <dgm:spPr/>
      <dgm:t>
        <a:bodyPr/>
        <a:lstStyle/>
        <a:p>
          <a:endParaRPr lang="en-US"/>
        </a:p>
      </dgm:t>
    </dgm:pt>
    <dgm:pt modelId="{7AC466B1-5513-4D5D-B237-FA8827F1E790}" type="pres">
      <dgm:prSet presAssocID="{9326C81B-9389-4DE0-B63D-AEA07E2D076E}" presName="Name0" presStyleCnt="0">
        <dgm:presLayoutVars>
          <dgm:dir/>
          <dgm:animLvl val="lvl"/>
          <dgm:resizeHandles val="exact"/>
        </dgm:presLayoutVars>
      </dgm:prSet>
      <dgm:spPr/>
      <dgm:t>
        <a:bodyPr/>
        <a:lstStyle/>
        <a:p>
          <a:endParaRPr lang="en-US"/>
        </a:p>
      </dgm:t>
    </dgm:pt>
    <dgm:pt modelId="{5F4003B2-D09A-4BB3-A0F5-C6EA31EA0647}" type="pres">
      <dgm:prSet presAssocID="{9326C81B-9389-4DE0-B63D-AEA07E2D076E}" presName="tSp" presStyleCnt="0"/>
      <dgm:spPr/>
    </dgm:pt>
    <dgm:pt modelId="{9170CED1-E8EF-4460-B7CD-FF7F3254BC6F}" type="pres">
      <dgm:prSet presAssocID="{9326C81B-9389-4DE0-B63D-AEA07E2D076E}" presName="bSp" presStyleCnt="0"/>
      <dgm:spPr/>
    </dgm:pt>
    <dgm:pt modelId="{D0C80BEB-0989-4AA7-B97B-0248A4FC830C}" type="pres">
      <dgm:prSet presAssocID="{9326C81B-9389-4DE0-B63D-AEA07E2D076E}" presName="process" presStyleCnt="0"/>
      <dgm:spPr/>
    </dgm:pt>
    <dgm:pt modelId="{B1D65CFB-DD9B-4ED8-9E90-20EC6CE1A67A}" type="pres">
      <dgm:prSet presAssocID="{CD47B17E-28EF-4C48-B235-3828E4B84C34}" presName="composite1" presStyleCnt="0"/>
      <dgm:spPr/>
    </dgm:pt>
    <dgm:pt modelId="{A182B3B3-D64F-4B75-8327-5613BD9B25F6}" type="pres">
      <dgm:prSet presAssocID="{CD47B17E-28EF-4C48-B235-3828E4B84C34}" presName="dummyNode1" presStyleLbl="node1" presStyleIdx="0" presStyleCnt="3"/>
      <dgm:spPr/>
    </dgm:pt>
    <dgm:pt modelId="{ECDC6FFB-A996-453D-808D-1A60D90B0FAE}" type="pres">
      <dgm:prSet presAssocID="{CD47B17E-28EF-4C48-B235-3828E4B84C34}" presName="childNode1" presStyleLbl="bgAcc1" presStyleIdx="0" presStyleCnt="3" custScaleX="136720" custScaleY="174503">
        <dgm:presLayoutVars>
          <dgm:bulletEnabled val="1"/>
        </dgm:presLayoutVars>
      </dgm:prSet>
      <dgm:spPr/>
      <dgm:t>
        <a:bodyPr/>
        <a:lstStyle/>
        <a:p>
          <a:endParaRPr lang="en-US"/>
        </a:p>
      </dgm:t>
    </dgm:pt>
    <dgm:pt modelId="{98F90E87-EEF3-43E4-9E67-30C76AB40962}" type="pres">
      <dgm:prSet presAssocID="{CD47B17E-28EF-4C48-B235-3828E4B84C34}" presName="childNode1tx" presStyleLbl="bgAcc1" presStyleIdx="0" presStyleCnt="3">
        <dgm:presLayoutVars>
          <dgm:bulletEnabled val="1"/>
        </dgm:presLayoutVars>
      </dgm:prSet>
      <dgm:spPr/>
      <dgm:t>
        <a:bodyPr/>
        <a:lstStyle/>
        <a:p>
          <a:endParaRPr lang="en-US"/>
        </a:p>
      </dgm:t>
    </dgm:pt>
    <dgm:pt modelId="{B78C1E1C-2C3A-440C-A4BC-2BD239CBB13C}" type="pres">
      <dgm:prSet presAssocID="{CD47B17E-28EF-4C48-B235-3828E4B84C34}" presName="parentNode1" presStyleLbl="node1" presStyleIdx="0" presStyleCnt="3" custLinFactNeighborX="3323" custLinFactNeighborY="42030">
        <dgm:presLayoutVars>
          <dgm:chMax val="1"/>
          <dgm:bulletEnabled val="1"/>
        </dgm:presLayoutVars>
      </dgm:prSet>
      <dgm:spPr/>
      <dgm:t>
        <a:bodyPr/>
        <a:lstStyle/>
        <a:p>
          <a:endParaRPr lang="en-US"/>
        </a:p>
      </dgm:t>
    </dgm:pt>
    <dgm:pt modelId="{8D9D4E2E-B0C7-4541-8A2C-9EBD827597E9}" type="pres">
      <dgm:prSet presAssocID="{CD47B17E-28EF-4C48-B235-3828E4B84C34}" presName="connSite1" presStyleCnt="0"/>
      <dgm:spPr/>
    </dgm:pt>
    <dgm:pt modelId="{275A4E7A-ACB3-4BD3-A1B9-233215194D6A}" type="pres">
      <dgm:prSet presAssocID="{8C10B40B-9083-4D9A-AA4C-6F65246D7A8C}" presName="Name9" presStyleLbl="sibTrans2D1" presStyleIdx="0" presStyleCnt="2"/>
      <dgm:spPr/>
      <dgm:t>
        <a:bodyPr/>
        <a:lstStyle/>
        <a:p>
          <a:endParaRPr lang="en-US"/>
        </a:p>
      </dgm:t>
    </dgm:pt>
    <dgm:pt modelId="{F27A8078-B9ED-4A6E-B09F-045AB14605E0}" type="pres">
      <dgm:prSet presAssocID="{DF81FC44-A7E5-4F75-A260-1F48B31C054E}" presName="composite2" presStyleCnt="0"/>
      <dgm:spPr/>
    </dgm:pt>
    <dgm:pt modelId="{EFE2037C-C375-45DB-8C5C-640FE59C56C7}" type="pres">
      <dgm:prSet presAssocID="{DF81FC44-A7E5-4F75-A260-1F48B31C054E}" presName="dummyNode2" presStyleLbl="node1" presStyleIdx="0" presStyleCnt="3"/>
      <dgm:spPr/>
    </dgm:pt>
    <dgm:pt modelId="{B241DB7B-CE2D-4F58-9186-F5F52301D5B5}" type="pres">
      <dgm:prSet presAssocID="{DF81FC44-A7E5-4F75-A260-1F48B31C054E}" presName="childNode2" presStyleLbl="bgAcc1" presStyleIdx="1" presStyleCnt="3" custScaleX="136682" custScaleY="174007">
        <dgm:presLayoutVars>
          <dgm:bulletEnabled val="1"/>
        </dgm:presLayoutVars>
      </dgm:prSet>
      <dgm:spPr/>
      <dgm:t>
        <a:bodyPr/>
        <a:lstStyle/>
        <a:p>
          <a:endParaRPr lang="en-US"/>
        </a:p>
      </dgm:t>
    </dgm:pt>
    <dgm:pt modelId="{8F43FB9B-C566-4D51-8B5B-BB86AD1B393B}" type="pres">
      <dgm:prSet presAssocID="{DF81FC44-A7E5-4F75-A260-1F48B31C054E}" presName="childNode2tx" presStyleLbl="bgAcc1" presStyleIdx="1" presStyleCnt="3">
        <dgm:presLayoutVars>
          <dgm:bulletEnabled val="1"/>
        </dgm:presLayoutVars>
      </dgm:prSet>
      <dgm:spPr/>
      <dgm:t>
        <a:bodyPr/>
        <a:lstStyle/>
        <a:p>
          <a:endParaRPr lang="en-US"/>
        </a:p>
      </dgm:t>
    </dgm:pt>
    <dgm:pt modelId="{BC543730-8E69-4BFB-9706-69AF64630934}" type="pres">
      <dgm:prSet presAssocID="{DF81FC44-A7E5-4F75-A260-1F48B31C054E}" presName="parentNode2" presStyleLbl="node1" presStyleIdx="1" presStyleCnt="3" custLinFactY="-23709" custLinFactNeighborX="20823" custLinFactNeighborY="-100000">
        <dgm:presLayoutVars>
          <dgm:chMax val="0"/>
          <dgm:bulletEnabled val="1"/>
        </dgm:presLayoutVars>
      </dgm:prSet>
      <dgm:spPr/>
      <dgm:t>
        <a:bodyPr/>
        <a:lstStyle/>
        <a:p>
          <a:endParaRPr lang="en-US"/>
        </a:p>
      </dgm:t>
    </dgm:pt>
    <dgm:pt modelId="{BBA395A3-FDAD-492E-B27C-5374AAAC62D4}" type="pres">
      <dgm:prSet presAssocID="{DF81FC44-A7E5-4F75-A260-1F48B31C054E}" presName="connSite2" presStyleCnt="0"/>
      <dgm:spPr/>
    </dgm:pt>
    <dgm:pt modelId="{A506AD50-628F-4F49-AB65-E4661E2D154A}" type="pres">
      <dgm:prSet presAssocID="{7F67E35A-AA4D-4763-8D10-CB4C68BF41EF}" presName="Name18" presStyleLbl="sibTrans2D1" presStyleIdx="1" presStyleCnt="2" custLinFactNeighborX="3286" custLinFactNeighborY="-139"/>
      <dgm:spPr/>
      <dgm:t>
        <a:bodyPr/>
        <a:lstStyle/>
        <a:p>
          <a:endParaRPr lang="en-US"/>
        </a:p>
      </dgm:t>
    </dgm:pt>
    <dgm:pt modelId="{F78061B3-376C-425F-A2B8-8564B24E897A}" type="pres">
      <dgm:prSet presAssocID="{16CFAC8F-4150-4448-927B-4F76C34B2FDA}" presName="composite1" presStyleCnt="0"/>
      <dgm:spPr/>
    </dgm:pt>
    <dgm:pt modelId="{964134A9-9847-4F5F-A1A9-D1A2D606863C}" type="pres">
      <dgm:prSet presAssocID="{16CFAC8F-4150-4448-927B-4F76C34B2FDA}" presName="dummyNode1" presStyleLbl="node1" presStyleIdx="1" presStyleCnt="3"/>
      <dgm:spPr/>
    </dgm:pt>
    <dgm:pt modelId="{C4A245B9-F8FD-4761-8877-336692648BF6}" type="pres">
      <dgm:prSet presAssocID="{16CFAC8F-4150-4448-927B-4F76C34B2FDA}" presName="childNode1" presStyleLbl="bgAcc1" presStyleIdx="2" presStyleCnt="3" custScaleX="148431" custScaleY="160993">
        <dgm:presLayoutVars>
          <dgm:bulletEnabled val="1"/>
        </dgm:presLayoutVars>
      </dgm:prSet>
      <dgm:spPr/>
      <dgm:t>
        <a:bodyPr/>
        <a:lstStyle/>
        <a:p>
          <a:endParaRPr lang="en-US"/>
        </a:p>
      </dgm:t>
    </dgm:pt>
    <dgm:pt modelId="{BF99C469-7BEF-4688-9388-24AF74C97F95}" type="pres">
      <dgm:prSet presAssocID="{16CFAC8F-4150-4448-927B-4F76C34B2FDA}" presName="childNode1tx" presStyleLbl="bgAcc1" presStyleIdx="2" presStyleCnt="3">
        <dgm:presLayoutVars>
          <dgm:bulletEnabled val="1"/>
        </dgm:presLayoutVars>
      </dgm:prSet>
      <dgm:spPr/>
      <dgm:t>
        <a:bodyPr/>
        <a:lstStyle/>
        <a:p>
          <a:endParaRPr lang="en-US"/>
        </a:p>
      </dgm:t>
    </dgm:pt>
    <dgm:pt modelId="{34952881-6A26-4BC8-AEB2-1CD8598025D4}" type="pres">
      <dgm:prSet presAssocID="{16CFAC8F-4150-4448-927B-4F76C34B2FDA}" presName="parentNode1" presStyleLbl="node1" presStyleIdx="2" presStyleCnt="3" custLinFactNeighborX="10477" custLinFactNeighborY="81809">
        <dgm:presLayoutVars>
          <dgm:chMax val="1"/>
          <dgm:bulletEnabled val="1"/>
        </dgm:presLayoutVars>
      </dgm:prSet>
      <dgm:spPr/>
      <dgm:t>
        <a:bodyPr/>
        <a:lstStyle/>
        <a:p>
          <a:endParaRPr lang="en-US"/>
        </a:p>
      </dgm:t>
    </dgm:pt>
    <dgm:pt modelId="{7CC28496-6D5E-4047-8E97-E06AB9789321}" type="pres">
      <dgm:prSet presAssocID="{16CFAC8F-4150-4448-927B-4F76C34B2FDA}" presName="connSite1" presStyleCnt="0"/>
      <dgm:spPr/>
    </dgm:pt>
  </dgm:ptLst>
  <dgm:cxnLst>
    <dgm:cxn modelId="{AE5CEF8D-59C3-4760-83F6-ECCE356F1D5B}" srcId="{CD47B17E-28EF-4C48-B235-3828E4B84C34}" destId="{A4600B66-CA66-4455-8600-7930B7498B74}" srcOrd="0" destOrd="0" parTransId="{9E54BEA0-0433-49CB-AC5B-67153A498BD7}" sibTransId="{EEBC189B-302B-47BC-9FF2-F4C874F8CBDE}"/>
    <dgm:cxn modelId="{3A559549-0D92-47CA-8671-FAE9F75679B1}" srcId="{DF81FC44-A7E5-4F75-A260-1F48B31C054E}" destId="{7B3D32CB-A443-4AEB-9E78-F34A31F71A59}" srcOrd="1" destOrd="0" parTransId="{E121FAA1-5846-4AF0-8CB9-1C46F3BCB5A8}" sibTransId="{B3D7F9BA-BD0A-4C7B-BBDB-B515E15BEE86}"/>
    <dgm:cxn modelId="{6D05D1DD-BA91-429B-B84A-935C3D683D79}" type="presOf" srcId="{7B3D32CB-A443-4AEB-9E78-F34A31F71A59}" destId="{B241DB7B-CE2D-4F58-9186-F5F52301D5B5}" srcOrd="0" destOrd="1" presId="urn:microsoft.com/office/officeart/2005/8/layout/hProcess4"/>
    <dgm:cxn modelId="{C3016765-F231-4964-BA25-6EA3ECA5D366}" type="presOf" srcId="{A4600B66-CA66-4455-8600-7930B7498B74}" destId="{ECDC6FFB-A996-453D-808D-1A60D90B0FAE}" srcOrd="0" destOrd="0" presId="urn:microsoft.com/office/officeart/2005/8/layout/hProcess4"/>
    <dgm:cxn modelId="{29D6A76B-FB56-4C06-A772-F69BBF1950A4}" type="presOf" srcId="{16CFAC8F-4150-4448-927B-4F76C34B2FDA}" destId="{34952881-6A26-4BC8-AEB2-1CD8598025D4}" srcOrd="0" destOrd="0" presId="urn:microsoft.com/office/officeart/2005/8/layout/hProcess4"/>
    <dgm:cxn modelId="{5BC5C491-FA28-4110-A3D3-52203F17538E}" type="presOf" srcId="{3CBA65FF-380A-43EF-9D15-6B2A32485E5E}" destId="{C4A245B9-F8FD-4761-8877-336692648BF6}" srcOrd="0" destOrd="0" presId="urn:microsoft.com/office/officeart/2005/8/layout/hProcess4"/>
    <dgm:cxn modelId="{6C1F9D0E-838C-428B-BEA1-C3928BF3F2FA}" type="presOf" srcId="{8C10B40B-9083-4D9A-AA4C-6F65246D7A8C}" destId="{275A4E7A-ACB3-4BD3-A1B9-233215194D6A}" srcOrd="0" destOrd="0" presId="urn:microsoft.com/office/officeart/2005/8/layout/hProcess4"/>
    <dgm:cxn modelId="{9F904EFA-119C-46E8-88C5-23B7613D63AD}" type="presOf" srcId="{3CBA65FF-380A-43EF-9D15-6B2A32485E5E}" destId="{BF99C469-7BEF-4688-9388-24AF74C97F95}" srcOrd="1" destOrd="0" presId="urn:microsoft.com/office/officeart/2005/8/layout/hProcess4"/>
    <dgm:cxn modelId="{E9703D65-3405-480E-8E33-6E8C0F792AA7}" type="presOf" srcId="{CD47B17E-28EF-4C48-B235-3828E4B84C34}" destId="{B78C1E1C-2C3A-440C-A4BC-2BD239CBB13C}" srcOrd="0" destOrd="0" presId="urn:microsoft.com/office/officeart/2005/8/layout/hProcess4"/>
    <dgm:cxn modelId="{5AD45B03-089F-475A-8416-27862621C012}" type="presOf" srcId="{CC1FB711-5201-4052-9DA6-7363717306A6}" destId="{B241DB7B-CE2D-4F58-9186-F5F52301D5B5}" srcOrd="0" destOrd="0" presId="urn:microsoft.com/office/officeart/2005/8/layout/hProcess4"/>
    <dgm:cxn modelId="{5CBC7047-C448-4BA6-8535-E1EFA3F2A296}" type="presOf" srcId="{DF81FC44-A7E5-4F75-A260-1F48B31C054E}" destId="{BC543730-8E69-4BFB-9706-69AF64630934}" srcOrd="0" destOrd="0" presId="urn:microsoft.com/office/officeart/2005/8/layout/hProcess4"/>
    <dgm:cxn modelId="{670FAF55-F20A-4031-B7F8-98D71DE5546D}" srcId="{9326C81B-9389-4DE0-B63D-AEA07E2D076E}" destId="{CD47B17E-28EF-4C48-B235-3828E4B84C34}" srcOrd="0" destOrd="0" parTransId="{0F3A8E82-C866-4CEC-8165-34DEE0F63D0F}" sibTransId="{8C10B40B-9083-4D9A-AA4C-6F65246D7A8C}"/>
    <dgm:cxn modelId="{B6C543E9-A6B7-45A8-97A3-32914C2FD3F8}" type="presOf" srcId="{9326C81B-9389-4DE0-B63D-AEA07E2D076E}" destId="{7AC466B1-5513-4D5D-B237-FA8827F1E790}" srcOrd="0" destOrd="0" presId="urn:microsoft.com/office/officeart/2005/8/layout/hProcess4"/>
    <dgm:cxn modelId="{4FE6A96A-7BB3-48A3-8027-83174EF4D03B}" type="presOf" srcId="{A4600B66-CA66-4455-8600-7930B7498B74}" destId="{98F90E87-EEF3-43E4-9E67-30C76AB40962}" srcOrd="1" destOrd="0" presId="urn:microsoft.com/office/officeart/2005/8/layout/hProcess4"/>
    <dgm:cxn modelId="{00A59BDF-0324-4B52-B31C-BA890704E5CC}" srcId="{9326C81B-9389-4DE0-B63D-AEA07E2D076E}" destId="{DF81FC44-A7E5-4F75-A260-1F48B31C054E}" srcOrd="1" destOrd="0" parTransId="{B211E0C1-96BB-4710-9298-4AE823E2E860}" sibTransId="{7F67E35A-AA4D-4763-8D10-CB4C68BF41EF}"/>
    <dgm:cxn modelId="{B52470F4-DA37-4E88-9FE1-34A962271924}" type="presOf" srcId="{CC1FB711-5201-4052-9DA6-7363717306A6}" destId="{8F43FB9B-C566-4D51-8B5B-BB86AD1B393B}" srcOrd="1" destOrd="0" presId="urn:microsoft.com/office/officeart/2005/8/layout/hProcess4"/>
    <dgm:cxn modelId="{6142E57D-1D2F-4B11-BC88-C0E13C401854}" srcId="{16CFAC8F-4150-4448-927B-4F76C34B2FDA}" destId="{3CBA65FF-380A-43EF-9D15-6B2A32485E5E}" srcOrd="0" destOrd="0" parTransId="{2D7EACE6-41A2-4B91-AC2C-4AFE65C323B5}" sibTransId="{2EF9CB6E-EAA7-48BD-91C1-A1F265AE32D6}"/>
    <dgm:cxn modelId="{1C79C70A-DF18-4279-A803-DA8409EA717F}" type="presOf" srcId="{7F67E35A-AA4D-4763-8D10-CB4C68BF41EF}" destId="{A506AD50-628F-4F49-AB65-E4661E2D154A}" srcOrd="0" destOrd="0" presId="urn:microsoft.com/office/officeart/2005/8/layout/hProcess4"/>
    <dgm:cxn modelId="{AD9E3035-8E2C-4D1B-98FF-7BBA1757B146}" srcId="{9326C81B-9389-4DE0-B63D-AEA07E2D076E}" destId="{16CFAC8F-4150-4448-927B-4F76C34B2FDA}" srcOrd="2" destOrd="0" parTransId="{CD18D6B4-8855-485A-AC43-0098AE211D32}" sibTransId="{1CB1C7E9-3B7A-47C0-B919-2615B3FEDA0A}"/>
    <dgm:cxn modelId="{65CBD8BF-1543-4403-8C10-1FAA3BAF6FB8}" srcId="{DF81FC44-A7E5-4F75-A260-1F48B31C054E}" destId="{CC1FB711-5201-4052-9DA6-7363717306A6}" srcOrd="0" destOrd="0" parTransId="{7E520782-D37D-44E7-ABAC-4CD7D1AC0A26}" sibTransId="{AAFD7240-A518-4CFD-BBB8-F46686B76FB2}"/>
    <dgm:cxn modelId="{88E9D3D1-E9F0-4AD5-940F-35672839FCE9}" type="presOf" srcId="{7B3D32CB-A443-4AEB-9E78-F34A31F71A59}" destId="{8F43FB9B-C566-4D51-8B5B-BB86AD1B393B}" srcOrd="1" destOrd="1" presId="urn:microsoft.com/office/officeart/2005/8/layout/hProcess4"/>
    <dgm:cxn modelId="{B3862B38-D0FD-4394-B8FC-8CCCFAE9C4EC}" type="presParOf" srcId="{7AC466B1-5513-4D5D-B237-FA8827F1E790}" destId="{5F4003B2-D09A-4BB3-A0F5-C6EA31EA0647}" srcOrd="0" destOrd="0" presId="urn:microsoft.com/office/officeart/2005/8/layout/hProcess4"/>
    <dgm:cxn modelId="{34223F55-3B9F-4588-89AB-15E22AC11CD1}" type="presParOf" srcId="{7AC466B1-5513-4D5D-B237-FA8827F1E790}" destId="{9170CED1-E8EF-4460-B7CD-FF7F3254BC6F}" srcOrd="1" destOrd="0" presId="urn:microsoft.com/office/officeart/2005/8/layout/hProcess4"/>
    <dgm:cxn modelId="{2E1E3285-06DC-4165-9D87-F344ED323024}" type="presParOf" srcId="{7AC466B1-5513-4D5D-B237-FA8827F1E790}" destId="{D0C80BEB-0989-4AA7-B97B-0248A4FC830C}" srcOrd="2" destOrd="0" presId="urn:microsoft.com/office/officeart/2005/8/layout/hProcess4"/>
    <dgm:cxn modelId="{005D740C-E654-4F24-B48E-D22E04F8DA62}" type="presParOf" srcId="{D0C80BEB-0989-4AA7-B97B-0248A4FC830C}" destId="{B1D65CFB-DD9B-4ED8-9E90-20EC6CE1A67A}" srcOrd="0" destOrd="0" presId="urn:microsoft.com/office/officeart/2005/8/layout/hProcess4"/>
    <dgm:cxn modelId="{30052912-9855-4C38-9985-6DE0CAFCD9CF}" type="presParOf" srcId="{B1D65CFB-DD9B-4ED8-9E90-20EC6CE1A67A}" destId="{A182B3B3-D64F-4B75-8327-5613BD9B25F6}" srcOrd="0" destOrd="0" presId="urn:microsoft.com/office/officeart/2005/8/layout/hProcess4"/>
    <dgm:cxn modelId="{749851F5-CF00-4990-9BAA-EBFA2B5E24B0}" type="presParOf" srcId="{B1D65CFB-DD9B-4ED8-9E90-20EC6CE1A67A}" destId="{ECDC6FFB-A996-453D-808D-1A60D90B0FAE}" srcOrd="1" destOrd="0" presId="urn:microsoft.com/office/officeart/2005/8/layout/hProcess4"/>
    <dgm:cxn modelId="{90B50F71-F782-4FD6-9153-A8EBCF07B7F6}" type="presParOf" srcId="{B1D65CFB-DD9B-4ED8-9E90-20EC6CE1A67A}" destId="{98F90E87-EEF3-43E4-9E67-30C76AB40962}" srcOrd="2" destOrd="0" presId="urn:microsoft.com/office/officeart/2005/8/layout/hProcess4"/>
    <dgm:cxn modelId="{FD94C637-C3EB-4D23-A66B-C5AAFA857EE3}" type="presParOf" srcId="{B1D65CFB-DD9B-4ED8-9E90-20EC6CE1A67A}" destId="{B78C1E1C-2C3A-440C-A4BC-2BD239CBB13C}" srcOrd="3" destOrd="0" presId="urn:microsoft.com/office/officeart/2005/8/layout/hProcess4"/>
    <dgm:cxn modelId="{3634E66A-EE10-4C82-87A5-B557A1E09F08}" type="presParOf" srcId="{B1D65CFB-DD9B-4ED8-9E90-20EC6CE1A67A}" destId="{8D9D4E2E-B0C7-4541-8A2C-9EBD827597E9}" srcOrd="4" destOrd="0" presId="urn:microsoft.com/office/officeart/2005/8/layout/hProcess4"/>
    <dgm:cxn modelId="{FA991A5E-FDD0-4FB7-9168-31A5339768A4}" type="presParOf" srcId="{D0C80BEB-0989-4AA7-B97B-0248A4FC830C}" destId="{275A4E7A-ACB3-4BD3-A1B9-233215194D6A}" srcOrd="1" destOrd="0" presId="urn:microsoft.com/office/officeart/2005/8/layout/hProcess4"/>
    <dgm:cxn modelId="{54254562-D0D2-4317-B0B5-EAE19683FB1E}" type="presParOf" srcId="{D0C80BEB-0989-4AA7-B97B-0248A4FC830C}" destId="{F27A8078-B9ED-4A6E-B09F-045AB14605E0}" srcOrd="2" destOrd="0" presId="urn:microsoft.com/office/officeart/2005/8/layout/hProcess4"/>
    <dgm:cxn modelId="{D3D2C677-FFAA-45B7-9D93-8EF01B463B41}" type="presParOf" srcId="{F27A8078-B9ED-4A6E-B09F-045AB14605E0}" destId="{EFE2037C-C375-45DB-8C5C-640FE59C56C7}" srcOrd="0" destOrd="0" presId="urn:microsoft.com/office/officeart/2005/8/layout/hProcess4"/>
    <dgm:cxn modelId="{8B7E53A2-1BDB-4070-9ACB-C89AD7C1F84E}" type="presParOf" srcId="{F27A8078-B9ED-4A6E-B09F-045AB14605E0}" destId="{B241DB7B-CE2D-4F58-9186-F5F52301D5B5}" srcOrd="1" destOrd="0" presId="urn:microsoft.com/office/officeart/2005/8/layout/hProcess4"/>
    <dgm:cxn modelId="{0F64DA16-BD39-4BA8-B444-0E2FCE87C006}" type="presParOf" srcId="{F27A8078-B9ED-4A6E-B09F-045AB14605E0}" destId="{8F43FB9B-C566-4D51-8B5B-BB86AD1B393B}" srcOrd="2" destOrd="0" presId="urn:microsoft.com/office/officeart/2005/8/layout/hProcess4"/>
    <dgm:cxn modelId="{0794E348-86CD-477F-916E-B5FDFFF2306B}" type="presParOf" srcId="{F27A8078-B9ED-4A6E-B09F-045AB14605E0}" destId="{BC543730-8E69-4BFB-9706-69AF64630934}" srcOrd="3" destOrd="0" presId="urn:microsoft.com/office/officeart/2005/8/layout/hProcess4"/>
    <dgm:cxn modelId="{05FDD046-D9EE-4A68-98DF-0B490F41A54B}" type="presParOf" srcId="{F27A8078-B9ED-4A6E-B09F-045AB14605E0}" destId="{BBA395A3-FDAD-492E-B27C-5374AAAC62D4}" srcOrd="4" destOrd="0" presId="urn:microsoft.com/office/officeart/2005/8/layout/hProcess4"/>
    <dgm:cxn modelId="{F6C63147-D261-4E36-BE8E-10CA4592FD41}" type="presParOf" srcId="{D0C80BEB-0989-4AA7-B97B-0248A4FC830C}" destId="{A506AD50-628F-4F49-AB65-E4661E2D154A}" srcOrd="3" destOrd="0" presId="urn:microsoft.com/office/officeart/2005/8/layout/hProcess4"/>
    <dgm:cxn modelId="{E3FE22F5-3D06-4182-9206-8AF040D1FCB1}" type="presParOf" srcId="{D0C80BEB-0989-4AA7-B97B-0248A4FC830C}" destId="{F78061B3-376C-425F-A2B8-8564B24E897A}" srcOrd="4" destOrd="0" presId="urn:microsoft.com/office/officeart/2005/8/layout/hProcess4"/>
    <dgm:cxn modelId="{1B673523-EA4E-4D23-9882-0D894A4CF917}" type="presParOf" srcId="{F78061B3-376C-425F-A2B8-8564B24E897A}" destId="{964134A9-9847-4F5F-A1A9-D1A2D606863C}" srcOrd="0" destOrd="0" presId="urn:microsoft.com/office/officeart/2005/8/layout/hProcess4"/>
    <dgm:cxn modelId="{864067D8-D7DA-4DCB-A167-276AD1122D28}" type="presParOf" srcId="{F78061B3-376C-425F-A2B8-8564B24E897A}" destId="{C4A245B9-F8FD-4761-8877-336692648BF6}" srcOrd="1" destOrd="0" presId="urn:microsoft.com/office/officeart/2005/8/layout/hProcess4"/>
    <dgm:cxn modelId="{9C375EB3-CAB7-4C74-A50A-A9C0867CCF50}" type="presParOf" srcId="{F78061B3-376C-425F-A2B8-8564B24E897A}" destId="{BF99C469-7BEF-4688-9388-24AF74C97F95}" srcOrd="2" destOrd="0" presId="urn:microsoft.com/office/officeart/2005/8/layout/hProcess4"/>
    <dgm:cxn modelId="{4C7E7B17-34BA-4652-A049-7C771B05A4CE}" type="presParOf" srcId="{F78061B3-376C-425F-A2B8-8564B24E897A}" destId="{34952881-6A26-4BC8-AEB2-1CD8598025D4}" srcOrd="3" destOrd="0" presId="urn:microsoft.com/office/officeart/2005/8/layout/hProcess4"/>
    <dgm:cxn modelId="{24AAB3E2-B2CE-4E6E-AD93-1732F603F0E2}" type="presParOf" srcId="{F78061B3-376C-425F-A2B8-8564B24E897A}" destId="{7CC28496-6D5E-4047-8E97-E06AB9789321}" srcOrd="4" destOrd="0" presId="urn:microsoft.com/office/officeart/2005/8/layout/h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A73E9C-9447-4C1C-ABF2-558E927C5F94}" type="doc">
      <dgm:prSet loTypeId="urn:microsoft.com/office/officeart/2005/8/layout/radial4" loCatId="relationship" qsTypeId="urn:microsoft.com/office/officeart/2005/8/quickstyle/simple2" qsCatId="simple" csTypeId="urn:microsoft.com/office/officeart/2005/8/colors/colorful4" csCatId="colorful" phldr="1"/>
      <dgm:spPr/>
      <dgm:t>
        <a:bodyPr/>
        <a:lstStyle/>
        <a:p>
          <a:endParaRPr lang="en-US"/>
        </a:p>
      </dgm:t>
    </dgm:pt>
    <dgm:pt modelId="{9C3DFC82-5D84-410F-8ACE-FB8F45B7131B}">
      <dgm:prSet phldrT="[Text]"/>
      <dgm:spPr/>
      <dgm:t>
        <a:bodyPr/>
        <a:lstStyle/>
        <a:p>
          <a:pPr rtl="1"/>
          <a:r>
            <a:rPr lang="ar-SA" dirty="0" smtClean="0"/>
            <a:t>صفات الحجاب الشرعي</a:t>
          </a:r>
          <a:endParaRPr lang="en-US" dirty="0"/>
        </a:p>
      </dgm:t>
    </dgm:pt>
    <dgm:pt modelId="{688BEB1D-53FB-416F-84CE-538949D8A4D2}" type="parTrans" cxnId="{990A734D-F7D2-4EAE-8D9A-3BEB7552913C}">
      <dgm:prSet/>
      <dgm:spPr/>
      <dgm:t>
        <a:bodyPr/>
        <a:lstStyle/>
        <a:p>
          <a:endParaRPr lang="en-US"/>
        </a:p>
      </dgm:t>
    </dgm:pt>
    <dgm:pt modelId="{712E022A-60F1-4113-BEDE-50A71B0C5CD7}" type="sibTrans" cxnId="{990A734D-F7D2-4EAE-8D9A-3BEB7552913C}">
      <dgm:prSet/>
      <dgm:spPr/>
      <dgm:t>
        <a:bodyPr/>
        <a:lstStyle/>
        <a:p>
          <a:endParaRPr lang="en-US"/>
        </a:p>
      </dgm:t>
    </dgm:pt>
    <dgm:pt modelId="{B7E0A81C-80F9-4CBE-A0A1-F5E725245D06}">
      <dgm:prSet phldrT="[Text]" custT="1"/>
      <dgm:spPr/>
      <dgm:t>
        <a:bodyPr/>
        <a:lstStyle/>
        <a:p>
          <a:r>
            <a:rPr lang="ar-SA" sz="1800" dirty="0" smtClean="0"/>
            <a:t>أن لايشبه لباس الرجال ففي الحديث الصحيح:“لعن رسول الله صلى الله عليه وسلم المتشبهين من الرجال بالنساء والمتشبهات من النساء بالرجال“</a:t>
          </a:r>
          <a:endParaRPr lang="en-US" sz="1800" dirty="0"/>
        </a:p>
      </dgm:t>
    </dgm:pt>
    <dgm:pt modelId="{A1F6D216-1634-4E58-8F41-93EE2A058258}" type="parTrans" cxnId="{F55A41A0-D2BD-441C-A214-98A0F9467DFB}">
      <dgm:prSet/>
      <dgm:spPr/>
      <dgm:t>
        <a:bodyPr/>
        <a:lstStyle/>
        <a:p>
          <a:endParaRPr lang="en-US"/>
        </a:p>
      </dgm:t>
    </dgm:pt>
    <dgm:pt modelId="{189A82CD-5610-4B96-882E-CD204F0E6CCC}" type="sibTrans" cxnId="{F55A41A0-D2BD-441C-A214-98A0F9467DFB}">
      <dgm:prSet/>
      <dgm:spPr/>
      <dgm:t>
        <a:bodyPr/>
        <a:lstStyle/>
        <a:p>
          <a:endParaRPr lang="en-US"/>
        </a:p>
      </dgm:t>
    </dgm:pt>
    <dgm:pt modelId="{ED35047F-E08C-45E7-9C5E-C87C2F7E2FB9}">
      <dgm:prSet phldrT="[Text]" custT="1"/>
      <dgm:spPr/>
      <dgm:t>
        <a:bodyPr/>
        <a:lstStyle/>
        <a:p>
          <a:r>
            <a:rPr lang="ar-SA" sz="1800" dirty="0" smtClean="0"/>
            <a:t>أن لايكون زينة في نفسه ولا يكون مبخرا مطيباً بأي نوع من الطيب</a:t>
          </a:r>
        </a:p>
        <a:p>
          <a:r>
            <a:rPr lang="ar-SA" sz="1800" dirty="0" smtClean="0"/>
            <a:t>قال صلى الله عليه وسلم:“إذا شهدت احداكن المسجد فلا تمس طيباً“</a:t>
          </a:r>
          <a:endParaRPr lang="en-US" sz="1800" dirty="0"/>
        </a:p>
      </dgm:t>
    </dgm:pt>
    <dgm:pt modelId="{F908BE5D-1804-4CB1-BBCA-6FD82E6C9B06}" type="parTrans" cxnId="{A25FDAC5-7861-46F4-BEA4-5BE083C0B744}">
      <dgm:prSet/>
      <dgm:spPr/>
      <dgm:t>
        <a:bodyPr/>
        <a:lstStyle/>
        <a:p>
          <a:endParaRPr lang="en-US"/>
        </a:p>
      </dgm:t>
    </dgm:pt>
    <dgm:pt modelId="{48B2A6B3-05E2-4FBB-B46A-E02B686248A6}" type="sibTrans" cxnId="{A25FDAC5-7861-46F4-BEA4-5BE083C0B744}">
      <dgm:prSet/>
      <dgm:spPr/>
      <dgm:t>
        <a:bodyPr/>
        <a:lstStyle/>
        <a:p>
          <a:endParaRPr lang="en-US"/>
        </a:p>
      </dgm:t>
    </dgm:pt>
    <dgm:pt modelId="{60C62271-3192-4901-9573-60192B1A54CF}">
      <dgm:prSet phldrT="[Text]" custT="1"/>
      <dgm:spPr/>
      <dgm:t>
        <a:bodyPr/>
        <a:lstStyle/>
        <a:p>
          <a:pPr algn="r"/>
          <a:r>
            <a:rPr lang="ar-SA" sz="1800" dirty="0" smtClean="0"/>
            <a:t>ان يكون ساترا لجميع البدن,ثخيناً لايشف,فضفاضاً لايصف</a:t>
          </a:r>
        </a:p>
        <a:p>
          <a:pPr algn="r"/>
          <a:r>
            <a:rPr lang="ar-SA" sz="1800" dirty="0" smtClean="0"/>
            <a:t>لذا رخص الرسول صلى الله عليه وسلم في ذيول النساء قدر ذراع.</a:t>
          </a:r>
        </a:p>
        <a:p>
          <a:pPr algn="r"/>
          <a:r>
            <a:rPr lang="ar-SA" sz="1800" dirty="0" smtClean="0"/>
            <a:t>حديث:“صنفان من أهل النار لم أرهما:..ونساء كاسيات عاريات,مميلات مائلات,رؤوسهن كأسمنة البخت المائلة,لايدخلن الجنة ولايجدن ريحها...))</a:t>
          </a:r>
        </a:p>
      </dgm:t>
    </dgm:pt>
    <dgm:pt modelId="{12961017-2B7B-4E1D-A5F9-7F408DF125F5}" type="parTrans" cxnId="{3317BA60-0F39-40B9-B6FA-1FA2E34813EC}">
      <dgm:prSet/>
      <dgm:spPr/>
      <dgm:t>
        <a:bodyPr/>
        <a:lstStyle/>
        <a:p>
          <a:endParaRPr lang="en-US"/>
        </a:p>
      </dgm:t>
    </dgm:pt>
    <dgm:pt modelId="{6618E931-E0BF-4320-A509-F883D6EB32F1}" type="sibTrans" cxnId="{3317BA60-0F39-40B9-B6FA-1FA2E34813EC}">
      <dgm:prSet/>
      <dgm:spPr/>
      <dgm:t>
        <a:bodyPr/>
        <a:lstStyle/>
        <a:p>
          <a:endParaRPr lang="en-US"/>
        </a:p>
      </dgm:t>
    </dgm:pt>
    <dgm:pt modelId="{4F899F2E-8E06-435A-ABF8-E2CAE85673B3}">
      <dgm:prSet custT="1"/>
      <dgm:spPr/>
      <dgm:t>
        <a:bodyPr/>
        <a:lstStyle/>
        <a:p>
          <a:r>
            <a:rPr lang="ar-SA" sz="1800" dirty="0" smtClean="0"/>
            <a:t>أن لايكون الحجاب لباس شهرة</a:t>
          </a:r>
        </a:p>
        <a:p>
          <a:r>
            <a:rPr lang="ar-SA" sz="1800" dirty="0" smtClean="0"/>
            <a:t>قال صلى الله عليه وسلم:“من لبس ثوب شهرة في الدنيا ألبسه الله ثوب مذلة يوم القيامة“</a:t>
          </a:r>
        </a:p>
        <a:p>
          <a:r>
            <a:rPr lang="ar-SA" sz="1800" dirty="0" smtClean="0"/>
            <a:t>لباس الشهره“اللباس الخارج عن المألوف“</a:t>
          </a:r>
          <a:endParaRPr lang="en-US" sz="1800" dirty="0"/>
        </a:p>
      </dgm:t>
    </dgm:pt>
    <dgm:pt modelId="{1299E944-CD7B-4718-84FB-AA15D18429EE}" type="parTrans" cxnId="{C33EAE09-53C2-4550-9855-D23EA06C2A23}">
      <dgm:prSet/>
      <dgm:spPr/>
      <dgm:t>
        <a:bodyPr/>
        <a:lstStyle/>
        <a:p>
          <a:endParaRPr lang="en-US"/>
        </a:p>
      </dgm:t>
    </dgm:pt>
    <dgm:pt modelId="{E604A7DF-8462-4551-9774-6A71A193F6B8}" type="sibTrans" cxnId="{C33EAE09-53C2-4550-9855-D23EA06C2A23}">
      <dgm:prSet/>
      <dgm:spPr/>
      <dgm:t>
        <a:bodyPr/>
        <a:lstStyle/>
        <a:p>
          <a:endParaRPr lang="en-US"/>
        </a:p>
      </dgm:t>
    </dgm:pt>
    <dgm:pt modelId="{01E4314E-1041-41B7-AB91-2BB20753DE77}" type="pres">
      <dgm:prSet presAssocID="{B2A73E9C-9447-4C1C-ABF2-558E927C5F94}" presName="cycle" presStyleCnt="0">
        <dgm:presLayoutVars>
          <dgm:chMax val="1"/>
          <dgm:dir/>
          <dgm:animLvl val="ctr"/>
          <dgm:resizeHandles val="exact"/>
        </dgm:presLayoutVars>
      </dgm:prSet>
      <dgm:spPr/>
      <dgm:t>
        <a:bodyPr/>
        <a:lstStyle/>
        <a:p>
          <a:endParaRPr lang="en-US"/>
        </a:p>
      </dgm:t>
    </dgm:pt>
    <dgm:pt modelId="{4096064B-17D5-41E1-AA1D-041D325BD8B4}" type="pres">
      <dgm:prSet presAssocID="{9C3DFC82-5D84-410F-8ACE-FB8F45B7131B}" presName="centerShape" presStyleLbl="node0" presStyleIdx="0" presStyleCnt="1"/>
      <dgm:spPr/>
      <dgm:t>
        <a:bodyPr/>
        <a:lstStyle/>
        <a:p>
          <a:endParaRPr lang="en-US"/>
        </a:p>
      </dgm:t>
    </dgm:pt>
    <dgm:pt modelId="{2AC13A47-C3CF-4321-921E-7D2E2E3707B8}" type="pres">
      <dgm:prSet presAssocID="{1299E944-CD7B-4718-84FB-AA15D18429EE}" presName="parTrans" presStyleLbl="bgSibTrans2D1" presStyleIdx="0" presStyleCnt="4" custLinFactNeighborX="11808" custLinFactNeighborY="11925"/>
      <dgm:spPr/>
      <dgm:t>
        <a:bodyPr/>
        <a:lstStyle/>
        <a:p>
          <a:endParaRPr lang="en-US"/>
        </a:p>
      </dgm:t>
    </dgm:pt>
    <dgm:pt modelId="{2FB2FB45-73E1-4C14-BD7C-21DB2C649365}" type="pres">
      <dgm:prSet presAssocID="{4F899F2E-8E06-435A-ABF8-E2CAE85673B3}" presName="node" presStyleLbl="node1" presStyleIdx="0" presStyleCnt="4" custScaleY="179416">
        <dgm:presLayoutVars>
          <dgm:bulletEnabled val="1"/>
        </dgm:presLayoutVars>
      </dgm:prSet>
      <dgm:spPr/>
      <dgm:t>
        <a:bodyPr/>
        <a:lstStyle/>
        <a:p>
          <a:endParaRPr lang="en-US"/>
        </a:p>
      </dgm:t>
    </dgm:pt>
    <dgm:pt modelId="{09A698AB-339B-4896-A901-588A5A8CC0E5}" type="pres">
      <dgm:prSet presAssocID="{A1F6D216-1634-4E58-8F41-93EE2A058258}" presName="parTrans" presStyleLbl="bgSibTrans2D1" presStyleIdx="1" presStyleCnt="4" custLinFactNeighborX="3355" custLinFactNeighborY="46584"/>
      <dgm:spPr/>
      <dgm:t>
        <a:bodyPr/>
        <a:lstStyle/>
        <a:p>
          <a:endParaRPr lang="en-US"/>
        </a:p>
      </dgm:t>
    </dgm:pt>
    <dgm:pt modelId="{5E8D73DA-0706-4839-9CB2-EC73F36636FE}" type="pres">
      <dgm:prSet presAssocID="{B7E0A81C-80F9-4CBE-A0A1-F5E725245D06}" presName="node" presStyleLbl="node1" presStyleIdx="1" presStyleCnt="4" custScaleX="91885" custScaleY="156546" custRadScaleRad="94734" custRadScaleInc="11760">
        <dgm:presLayoutVars>
          <dgm:bulletEnabled val="1"/>
        </dgm:presLayoutVars>
      </dgm:prSet>
      <dgm:spPr/>
      <dgm:t>
        <a:bodyPr/>
        <a:lstStyle/>
        <a:p>
          <a:endParaRPr lang="en-US"/>
        </a:p>
      </dgm:t>
    </dgm:pt>
    <dgm:pt modelId="{6D210D93-3C6D-4B50-889C-90A5C676BE35}" type="pres">
      <dgm:prSet presAssocID="{F908BE5D-1804-4CB1-BBCA-6FD82E6C9B06}" presName="parTrans" presStyleLbl="bgSibTrans2D1" presStyleIdx="2" presStyleCnt="4" custLinFactNeighborX="-3871" custLinFactNeighborY="52015"/>
      <dgm:spPr/>
      <dgm:t>
        <a:bodyPr/>
        <a:lstStyle/>
        <a:p>
          <a:endParaRPr lang="en-US"/>
        </a:p>
      </dgm:t>
    </dgm:pt>
    <dgm:pt modelId="{B152839F-530D-49A8-842E-BA1040A88FBC}" type="pres">
      <dgm:prSet presAssocID="{ED35047F-E08C-45E7-9C5E-C87C2F7E2FB9}" presName="node" presStyleLbl="node1" presStyleIdx="2" presStyleCnt="4" custScaleX="91885" custScaleY="152244" custRadScaleRad="95734" custRadScaleInc="-12578">
        <dgm:presLayoutVars>
          <dgm:bulletEnabled val="1"/>
        </dgm:presLayoutVars>
      </dgm:prSet>
      <dgm:spPr/>
      <dgm:t>
        <a:bodyPr/>
        <a:lstStyle/>
        <a:p>
          <a:endParaRPr lang="en-US"/>
        </a:p>
      </dgm:t>
    </dgm:pt>
    <dgm:pt modelId="{22F9AF34-ED7A-478F-9832-E6DE41D62639}" type="pres">
      <dgm:prSet presAssocID="{12961017-2B7B-4E1D-A5F9-7F408DF125F5}" presName="parTrans" presStyleLbl="bgSibTrans2D1" presStyleIdx="3" presStyleCnt="4" custLinFactNeighborX="-11461" custLinFactNeighborY="-3608"/>
      <dgm:spPr/>
      <dgm:t>
        <a:bodyPr/>
        <a:lstStyle/>
        <a:p>
          <a:endParaRPr lang="en-US"/>
        </a:p>
      </dgm:t>
    </dgm:pt>
    <dgm:pt modelId="{6D2D8214-EC77-4B91-86C9-76B65C50DF4F}" type="pres">
      <dgm:prSet presAssocID="{60C62271-3192-4901-9573-60192B1A54CF}" presName="node" presStyleLbl="node1" presStyleIdx="3" presStyleCnt="4" custScaleX="99272" custScaleY="218576" custRadScaleRad="100317" custRadScaleInc="21696">
        <dgm:presLayoutVars>
          <dgm:bulletEnabled val="1"/>
        </dgm:presLayoutVars>
      </dgm:prSet>
      <dgm:spPr/>
      <dgm:t>
        <a:bodyPr/>
        <a:lstStyle/>
        <a:p>
          <a:endParaRPr lang="en-US"/>
        </a:p>
      </dgm:t>
    </dgm:pt>
  </dgm:ptLst>
  <dgm:cxnLst>
    <dgm:cxn modelId="{34BCD6AD-2EE1-4CBF-9CBA-A2E28617A56B}" type="presOf" srcId="{9C3DFC82-5D84-410F-8ACE-FB8F45B7131B}" destId="{4096064B-17D5-41E1-AA1D-041D325BD8B4}" srcOrd="0" destOrd="0" presId="urn:microsoft.com/office/officeart/2005/8/layout/radial4"/>
    <dgm:cxn modelId="{E01AE182-1FD5-4041-8267-83DF2F15148D}" type="presOf" srcId="{ED35047F-E08C-45E7-9C5E-C87C2F7E2FB9}" destId="{B152839F-530D-49A8-842E-BA1040A88FBC}" srcOrd="0" destOrd="0" presId="urn:microsoft.com/office/officeart/2005/8/layout/radial4"/>
    <dgm:cxn modelId="{C33EAE09-53C2-4550-9855-D23EA06C2A23}" srcId="{9C3DFC82-5D84-410F-8ACE-FB8F45B7131B}" destId="{4F899F2E-8E06-435A-ABF8-E2CAE85673B3}" srcOrd="0" destOrd="0" parTransId="{1299E944-CD7B-4718-84FB-AA15D18429EE}" sibTransId="{E604A7DF-8462-4551-9774-6A71A193F6B8}"/>
    <dgm:cxn modelId="{B42414D5-52DD-4AAF-9C2C-D236C20F20B4}" type="presOf" srcId="{4F899F2E-8E06-435A-ABF8-E2CAE85673B3}" destId="{2FB2FB45-73E1-4C14-BD7C-21DB2C649365}" srcOrd="0" destOrd="0" presId="urn:microsoft.com/office/officeart/2005/8/layout/radial4"/>
    <dgm:cxn modelId="{F55A41A0-D2BD-441C-A214-98A0F9467DFB}" srcId="{9C3DFC82-5D84-410F-8ACE-FB8F45B7131B}" destId="{B7E0A81C-80F9-4CBE-A0A1-F5E725245D06}" srcOrd="1" destOrd="0" parTransId="{A1F6D216-1634-4E58-8F41-93EE2A058258}" sibTransId="{189A82CD-5610-4B96-882E-CD204F0E6CCC}"/>
    <dgm:cxn modelId="{3317BA60-0F39-40B9-B6FA-1FA2E34813EC}" srcId="{9C3DFC82-5D84-410F-8ACE-FB8F45B7131B}" destId="{60C62271-3192-4901-9573-60192B1A54CF}" srcOrd="3" destOrd="0" parTransId="{12961017-2B7B-4E1D-A5F9-7F408DF125F5}" sibTransId="{6618E931-E0BF-4320-A509-F883D6EB32F1}"/>
    <dgm:cxn modelId="{A25FDAC5-7861-46F4-BEA4-5BE083C0B744}" srcId="{9C3DFC82-5D84-410F-8ACE-FB8F45B7131B}" destId="{ED35047F-E08C-45E7-9C5E-C87C2F7E2FB9}" srcOrd="2" destOrd="0" parTransId="{F908BE5D-1804-4CB1-BBCA-6FD82E6C9B06}" sibTransId="{48B2A6B3-05E2-4FBB-B46A-E02B686248A6}"/>
    <dgm:cxn modelId="{457AEAEA-4387-40A4-B937-176ED64CEC5F}" type="presOf" srcId="{12961017-2B7B-4E1D-A5F9-7F408DF125F5}" destId="{22F9AF34-ED7A-478F-9832-E6DE41D62639}" srcOrd="0" destOrd="0" presId="urn:microsoft.com/office/officeart/2005/8/layout/radial4"/>
    <dgm:cxn modelId="{7C7B80E8-FB1A-4458-9F0B-C88DD0FB0D0C}" type="presOf" srcId="{B2A73E9C-9447-4C1C-ABF2-558E927C5F94}" destId="{01E4314E-1041-41B7-AB91-2BB20753DE77}" srcOrd="0" destOrd="0" presId="urn:microsoft.com/office/officeart/2005/8/layout/radial4"/>
    <dgm:cxn modelId="{CC5AA4AA-C0BE-480C-AD9F-75FB9815FED2}" type="presOf" srcId="{B7E0A81C-80F9-4CBE-A0A1-F5E725245D06}" destId="{5E8D73DA-0706-4839-9CB2-EC73F36636FE}" srcOrd="0" destOrd="0" presId="urn:microsoft.com/office/officeart/2005/8/layout/radial4"/>
    <dgm:cxn modelId="{D6655807-AA8F-4F66-815C-C54030BE6D66}" type="presOf" srcId="{1299E944-CD7B-4718-84FB-AA15D18429EE}" destId="{2AC13A47-C3CF-4321-921E-7D2E2E3707B8}" srcOrd="0" destOrd="0" presId="urn:microsoft.com/office/officeart/2005/8/layout/radial4"/>
    <dgm:cxn modelId="{AAEA7E89-AE77-415D-B1E1-201D0A35257A}" type="presOf" srcId="{60C62271-3192-4901-9573-60192B1A54CF}" destId="{6D2D8214-EC77-4B91-86C9-76B65C50DF4F}" srcOrd="0" destOrd="0" presId="urn:microsoft.com/office/officeart/2005/8/layout/radial4"/>
    <dgm:cxn modelId="{BB0F4984-79EE-483F-BFC2-7710354D1B99}" type="presOf" srcId="{F908BE5D-1804-4CB1-BBCA-6FD82E6C9B06}" destId="{6D210D93-3C6D-4B50-889C-90A5C676BE35}" srcOrd="0" destOrd="0" presId="urn:microsoft.com/office/officeart/2005/8/layout/radial4"/>
    <dgm:cxn modelId="{990A734D-F7D2-4EAE-8D9A-3BEB7552913C}" srcId="{B2A73E9C-9447-4C1C-ABF2-558E927C5F94}" destId="{9C3DFC82-5D84-410F-8ACE-FB8F45B7131B}" srcOrd="0" destOrd="0" parTransId="{688BEB1D-53FB-416F-84CE-538949D8A4D2}" sibTransId="{712E022A-60F1-4113-BEDE-50A71B0C5CD7}"/>
    <dgm:cxn modelId="{AD742AFD-B543-4E98-A8F0-E50CDC091E3B}" type="presOf" srcId="{A1F6D216-1634-4E58-8F41-93EE2A058258}" destId="{09A698AB-339B-4896-A901-588A5A8CC0E5}" srcOrd="0" destOrd="0" presId="urn:microsoft.com/office/officeart/2005/8/layout/radial4"/>
    <dgm:cxn modelId="{695AE101-20C6-46AD-9B8A-FBE83F62A82A}" type="presParOf" srcId="{01E4314E-1041-41B7-AB91-2BB20753DE77}" destId="{4096064B-17D5-41E1-AA1D-041D325BD8B4}" srcOrd="0" destOrd="0" presId="urn:microsoft.com/office/officeart/2005/8/layout/radial4"/>
    <dgm:cxn modelId="{790DF18A-6A32-4695-8A1D-DEC742716482}" type="presParOf" srcId="{01E4314E-1041-41B7-AB91-2BB20753DE77}" destId="{2AC13A47-C3CF-4321-921E-7D2E2E3707B8}" srcOrd="1" destOrd="0" presId="urn:microsoft.com/office/officeart/2005/8/layout/radial4"/>
    <dgm:cxn modelId="{3C762739-919E-4158-921C-16A6E8C548DB}" type="presParOf" srcId="{01E4314E-1041-41B7-AB91-2BB20753DE77}" destId="{2FB2FB45-73E1-4C14-BD7C-21DB2C649365}" srcOrd="2" destOrd="0" presId="urn:microsoft.com/office/officeart/2005/8/layout/radial4"/>
    <dgm:cxn modelId="{C4239631-1428-42F7-B835-9E8649238F92}" type="presParOf" srcId="{01E4314E-1041-41B7-AB91-2BB20753DE77}" destId="{09A698AB-339B-4896-A901-588A5A8CC0E5}" srcOrd="3" destOrd="0" presId="urn:microsoft.com/office/officeart/2005/8/layout/radial4"/>
    <dgm:cxn modelId="{06F62374-0A34-43D5-863A-72E194AD0A96}" type="presParOf" srcId="{01E4314E-1041-41B7-AB91-2BB20753DE77}" destId="{5E8D73DA-0706-4839-9CB2-EC73F36636FE}" srcOrd="4" destOrd="0" presId="urn:microsoft.com/office/officeart/2005/8/layout/radial4"/>
    <dgm:cxn modelId="{C1DEF3C9-F8E3-45DA-B072-6BCF9A8A3C53}" type="presParOf" srcId="{01E4314E-1041-41B7-AB91-2BB20753DE77}" destId="{6D210D93-3C6D-4B50-889C-90A5C676BE35}" srcOrd="5" destOrd="0" presId="urn:microsoft.com/office/officeart/2005/8/layout/radial4"/>
    <dgm:cxn modelId="{AFEB8FF1-525C-4CC0-A3F5-39F1579076F2}" type="presParOf" srcId="{01E4314E-1041-41B7-AB91-2BB20753DE77}" destId="{B152839F-530D-49A8-842E-BA1040A88FBC}" srcOrd="6" destOrd="0" presId="urn:microsoft.com/office/officeart/2005/8/layout/radial4"/>
    <dgm:cxn modelId="{F309B0F0-95FC-4B5B-9905-6A03DB6EBB9F}" type="presParOf" srcId="{01E4314E-1041-41B7-AB91-2BB20753DE77}" destId="{22F9AF34-ED7A-478F-9832-E6DE41D62639}" srcOrd="7" destOrd="0" presId="urn:microsoft.com/office/officeart/2005/8/layout/radial4"/>
    <dgm:cxn modelId="{7D12F8FA-3716-4BFA-A8E0-081F8E0A943A}" type="presParOf" srcId="{01E4314E-1041-41B7-AB91-2BB20753DE77}" destId="{6D2D8214-EC77-4B91-86C9-76B65C50DF4F}" srcOrd="8"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4C492E-A2EC-4054-904A-7554F0F049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D9F235A-17B6-49BD-ADB3-BBC1AB4D24E0}">
      <dgm:prSet phldrT="[Text]" custT="1">
        <dgm:style>
          <a:lnRef idx="1">
            <a:schemeClr val="accent2"/>
          </a:lnRef>
          <a:fillRef idx="2">
            <a:schemeClr val="accent2"/>
          </a:fillRef>
          <a:effectRef idx="1">
            <a:schemeClr val="accent2"/>
          </a:effectRef>
          <a:fontRef idx="minor">
            <a:schemeClr val="dk1"/>
          </a:fontRef>
        </dgm:style>
      </dgm:prSet>
      <dgm:spPr/>
      <dgm:t>
        <a:bodyPr/>
        <a:lstStyle/>
        <a:p>
          <a:pPr rtl="1"/>
          <a:r>
            <a:rPr lang="ar-SA" sz="2400" dirty="0" smtClean="0"/>
            <a:t>1-أن الحجاب فيه ازدراء للمرأة واعتداء على حقوقها, وتقييد لحريتها.</a:t>
          </a:r>
          <a:endParaRPr lang="en-US" sz="2400" dirty="0"/>
        </a:p>
      </dgm:t>
    </dgm:pt>
    <dgm:pt modelId="{422B1675-B355-4A90-A2F7-4B2C9ED9FD2F}" type="parTrans" cxnId="{B00B01D1-83B0-4726-9AFC-F87B639EF02A}">
      <dgm:prSet/>
      <dgm:spPr/>
      <dgm:t>
        <a:bodyPr/>
        <a:lstStyle/>
        <a:p>
          <a:endParaRPr lang="en-US"/>
        </a:p>
      </dgm:t>
    </dgm:pt>
    <dgm:pt modelId="{3481DFDF-A401-4575-A5AC-FD7EA152518D}" type="sibTrans" cxnId="{B00B01D1-83B0-4726-9AFC-F87B639EF02A}">
      <dgm:prSet/>
      <dgm:spPr/>
      <dgm:t>
        <a:bodyPr/>
        <a:lstStyle/>
        <a:p>
          <a:endParaRPr lang="en-US"/>
        </a:p>
      </dgm:t>
    </dgm:pt>
    <dgm:pt modelId="{9C7F334C-AC49-44FB-9F89-C45F04AF384C}">
      <dgm:prSet phldrT="[Text]" custT="1">
        <dgm:style>
          <a:lnRef idx="2">
            <a:schemeClr val="accent5"/>
          </a:lnRef>
          <a:fillRef idx="1">
            <a:schemeClr val="lt1"/>
          </a:fillRef>
          <a:effectRef idx="0">
            <a:schemeClr val="accent5"/>
          </a:effectRef>
          <a:fontRef idx="minor">
            <a:schemeClr val="dk1"/>
          </a:fontRef>
        </dgm:style>
      </dgm:prSet>
      <dgm:spPr/>
      <dgm:t>
        <a:bodyPr/>
        <a:lstStyle/>
        <a:p>
          <a:pPr rtl="1"/>
          <a:r>
            <a:rPr lang="ar-SA" sz="2000" dirty="0" smtClean="0"/>
            <a:t>الرد على ذلك:ليست هذه الدعوى صحيحه,وقد سبق بيان أن المرأة موضع تكريم واحترام في المجتمع الإسلامي وأن مقاصد الشرع في الحجاب هو أن تبقى المرأة درة مصونة بحيائها وسترها فيكون تعاملها مع الرجل على أساس الطهر والعفاف فتكبر في عينيه ويسمو دورها في الحياة.“إذن فالحجاب هو لسعادتها وحفظ حقوقها“</a:t>
          </a:r>
          <a:endParaRPr lang="en-US" sz="2000" dirty="0"/>
        </a:p>
      </dgm:t>
    </dgm:pt>
    <dgm:pt modelId="{F632E995-3422-4569-A1E8-A56BB68C3F47}" type="parTrans" cxnId="{1212F837-CF0C-43CC-99DF-5D8226753248}">
      <dgm:prSet/>
      <dgm:spPr/>
      <dgm:t>
        <a:bodyPr/>
        <a:lstStyle/>
        <a:p>
          <a:endParaRPr lang="en-US"/>
        </a:p>
      </dgm:t>
    </dgm:pt>
    <dgm:pt modelId="{3052B9C2-E559-4E9C-8BED-DB935B827C6D}" type="sibTrans" cxnId="{1212F837-CF0C-43CC-99DF-5D8226753248}">
      <dgm:prSet/>
      <dgm:spPr/>
      <dgm:t>
        <a:bodyPr/>
        <a:lstStyle/>
        <a:p>
          <a:endParaRPr lang="en-US"/>
        </a:p>
      </dgm:t>
    </dgm:pt>
    <dgm:pt modelId="{195FD594-A3B9-4862-95C6-9BFF08799DA8}">
      <dgm:prSet phldrT="[Text]" custT="1">
        <dgm:style>
          <a:lnRef idx="1">
            <a:schemeClr val="accent2"/>
          </a:lnRef>
          <a:fillRef idx="2">
            <a:schemeClr val="accent2"/>
          </a:fillRef>
          <a:effectRef idx="1">
            <a:schemeClr val="accent2"/>
          </a:effectRef>
          <a:fontRef idx="minor">
            <a:schemeClr val="dk1"/>
          </a:fontRef>
        </dgm:style>
      </dgm:prSet>
      <dgm:spPr/>
      <dgm:t>
        <a:bodyPr/>
        <a:lstStyle/>
        <a:p>
          <a:pPr rtl="1"/>
          <a:r>
            <a:rPr lang="ar-SA" sz="2400" dirty="0" smtClean="0"/>
            <a:t>2-قالوا:الحجاب فيه تكبيل للمرأة وسبب في تخلفها وتقدمها مرهون بنزعه</a:t>
          </a:r>
          <a:endParaRPr lang="en-US" sz="2400" dirty="0"/>
        </a:p>
      </dgm:t>
    </dgm:pt>
    <dgm:pt modelId="{877EA964-6BDE-469F-A9C0-360027B1F0C9}" type="parTrans" cxnId="{CFBB0319-5737-4E34-987A-B4B4D2BA2E39}">
      <dgm:prSet/>
      <dgm:spPr/>
      <dgm:t>
        <a:bodyPr/>
        <a:lstStyle/>
        <a:p>
          <a:endParaRPr lang="en-US"/>
        </a:p>
      </dgm:t>
    </dgm:pt>
    <dgm:pt modelId="{74750413-97A5-4B37-A0FC-4816BB819D1B}" type="sibTrans" cxnId="{CFBB0319-5737-4E34-987A-B4B4D2BA2E39}">
      <dgm:prSet/>
      <dgm:spPr/>
      <dgm:t>
        <a:bodyPr/>
        <a:lstStyle/>
        <a:p>
          <a:endParaRPr lang="en-US"/>
        </a:p>
      </dgm:t>
    </dgm:pt>
    <dgm:pt modelId="{9B3999C3-BF01-4D4C-B92A-7059551A90AF}">
      <dgm:prSet phldrT="[Text]" custT="1">
        <dgm:style>
          <a:lnRef idx="2">
            <a:schemeClr val="accent5"/>
          </a:lnRef>
          <a:fillRef idx="1">
            <a:schemeClr val="lt1"/>
          </a:fillRef>
          <a:effectRef idx="0">
            <a:schemeClr val="accent5"/>
          </a:effectRef>
          <a:fontRef idx="minor">
            <a:schemeClr val="dk1"/>
          </a:fontRef>
        </dgm:style>
      </dgm:prSet>
      <dgm:spPr/>
      <dgm:t>
        <a:bodyPr/>
        <a:lstStyle/>
        <a:p>
          <a:pPr rtl="1"/>
          <a:r>
            <a:rPr lang="ar-SA" sz="2000" dirty="0" smtClean="0"/>
            <a:t>الرد على ذلك:ليس هناك علاقة بين التقدم والتخلف بالحجاب فهناك نساء بلغن الذروة في المجالات العلمية والاجتماعية والفكرية من لدن الصحابة وهن الى اليوم محجبات فلم يحل الحجاب بينهن وبين الحجاب.</a:t>
          </a:r>
          <a:endParaRPr lang="en-US" sz="2000" dirty="0"/>
        </a:p>
      </dgm:t>
    </dgm:pt>
    <dgm:pt modelId="{AC01E54B-971D-400D-BAEB-B515F8F389BB}" type="parTrans" cxnId="{BA0B66F2-7E5E-4E37-A18E-FE4EC220E6B5}">
      <dgm:prSet/>
      <dgm:spPr/>
      <dgm:t>
        <a:bodyPr/>
        <a:lstStyle/>
        <a:p>
          <a:endParaRPr lang="en-US"/>
        </a:p>
      </dgm:t>
    </dgm:pt>
    <dgm:pt modelId="{E671AED0-350C-47D7-94D4-438F9F2DD495}" type="sibTrans" cxnId="{BA0B66F2-7E5E-4E37-A18E-FE4EC220E6B5}">
      <dgm:prSet/>
      <dgm:spPr/>
      <dgm:t>
        <a:bodyPr/>
        <a:lstStyle/>
        <a:p>
          <a:endParaRPr lang="en-US"/>
        </a:p>
      </dgm:t>
    </dgm:pt>
    <dgm:pt modelId="{22331A30-18B6-441E-8D7C-81BD0A19FE7D}" type="pres">
      <dgm:prSet presAssocID="{B84C492E-A2EC-4054-904A-7554F0F04956}" presName="linear" presStyleCnt="0">
        <dgm:presLayoutVars>
          <dgm:animLvl val="lvl"/>
          <dgm:resizeHandles val="exact"/>
        </dgm:presLayoutVars>
      </dgm:prSet>
      <dgm:spPr/>
      <dgm:t>
        <a:bodyPr/>
        <a:lstStyle/>
        <a:p>
          <a:endParaRPr lang="en-US"/>
        </a:p>
      </dgm:t>
    </dgm:pt>
    <dgm:pt modelId="{7F387718-A94A-400C-95B6-FB69968DFBA7}" type="pres">
      <dgm:prSet presAssocID="{4D9F235A-17B6-49BD-ADB3-BBC1AB4D24E0}" presName="parentText" presStyleLbl="node1" presStyleIdx="0" presStyleCnt="2">
        <dgm:presLayoutVars>
          <dgm:chMax val="0"/>
          <dgm:bulletEnabled val="1"/>
        </dgm:presLayoutVars>
      </dgm:prSet>
      <dgm:spPr/>
      <dgm:t>
        <a:bodyPr/>
        <a:lstStyle/>
        <a:p>
          <a:endParaRPr lang="en-US"/>
        </a:p>
      </dgm:t>
    </dgm:pt>
    <dgm:pt modelId="{40E962B0-33A7-4E74-8C93-6D778569A325}" type="pres">
      <dgm:prSet presAssocID="{4D9F235A-17B6-49BD-ADB3-BBC1AB4D24E0}" presName="childText" presStyleLbl="revTx" presStyleIdx="0" presStyleCnt="2">
        <dgm:presLayoutVars>
          <dgm:bulletEnabled val="1"/>
        </dgm:presLayoutVars>
      </dgm:prSet>
      <dgm:spPr/>
      <dgm:t>
        <a:bodyPr/>
        <a:lstStyle/>
        <a:p>
          <a:endParaRPr lang="en-US"/>
        </a:p>
      </dgm:t>
    </dgm:pt>
    <dgm:pt modelId="{FF8D5001-1E5C-463D-82D0-C3219A50F8B7}" type="pres">
      <dgm:prSet presAssocID="{195FD594-A3B9-4862-95C6-9BFF08799DA8}" presName="parentText" presStyleLbl="node1" presStyleIdx="1" presStyleCnt="2">
        <dgm:presLayoutVars>
          <dgm:chMax val="0"/>
          <dgm:bulletEnabled val="1"/>
        </dgm:presLayoutVars>
      </dgm:prSet>
      <dgm:spPr/>
      <dgm:t>
        <a:bodyPr/>
        <a:lstStyle/>
        <a:p>
          <a:endParaRPr lang="en-US"/>
        </a:p>
      </dgm:t>
    </dgm:pt>
    <dgm:pt modelId="{8BE6D05A-88B6-404D-8A93-FC7219333325}" type="pres">
      <dgm:prSet presAssocID="{195FD594-A3B9-4862-95C6-9BFF08799DA8}" presName="childText" presStyleLbl="revTx" presStyleIdx="1" presStyleCnt="2">
        <dgm:presLayoutVars>
          <dgm:bulletEnabled val="1"/>
        </dgm:presLayoutVars>
      </dgm:prSet>
      <dgm:spPr/>
      <dgm:t>
        <a:bodyPr/>
        <a:lstStyle/>
        <a:p>
          <a:endParaRPr lang="en-US"/>
        </a:p>
      </dgm:t>
    </dgm:pt>
  </dgm:ptLst>
  <dgm:cxnLst>
    <dgm:cxn modelId="{51E91221-8B91-4072-8CDC-02EC9DD0CCDF}" type="presOf" srcId="{B84C492E-A2EC-4054-904A-7554F0F04956}" destId="{22331A30-18B6-441E-8D7C-81BD0A19FE7D}" srcOrd="0" destOrd="0" presId="urn:microsoft.com/office/officeart/2005/8/layout/vList2"/>
    <dgm:cxn modelId="{B4D64E71-3325-4E66-BFDE-4149F20EEC02}" type="presOf" srcId="{9C7F334C-AC49-44FB-9F89-C45F04AF384C}" destId="{40E962B0-33A7-4E74-8C93-6D778569A325}" srcOrd="0" destOrd="0" presId="urn:microsoft.com/office/officeart/2005/8/layout/vList2"/>
    <dgm:cxn modelId="{B00B01D1-83B0-4726-9AFC-F87B639EF02A}" srcId="{B84C492E-A2EC-4054-904A-7554F0F04956}" destId="{4D9F235A-17B6-49BD-ADB3-BBC1AB4D24E0}" srcOrd="0" destOrd="0" parTransId="{422B1675-B355-4A90-A2F7-4B2C9ED9FD2F}" sibTransId="{3481DFDF-A401-4575-A5AC-FD7EA152518D}"/>
    <dgm:cxn modelId="{EA1C94AC-48D3-4485-932A-ACD7F57E1D37}" type="presOf" srcId="{195FD594-A3B9-4862-95C6-9BFF08799DA8}" destId="{FF8D5001-1E5C-463D-82D0-C3219A50F8B7}" srcOrd="0" destOrd="0" presId="urn:microsoft.com/office/officeart/2005/8/layout/vList2"/>
    <dgm:cxn modelId="{BA0B66F2-7E5E-4E37-A18E-FE4EC220E6B5}" srcId="{195FD594-A3B9-4862-95C6-9BFF08799DA8}" destId="{9B3999C3-BF01-4D4C-B92A-7059551A90AF}" srcOrd="0" destOrd="0" parTransId="{AC01E54B-971D-400D-BAEB-B515F8F389BB}" sibTransId="{E671AED0-350C-47D7-94D4-438F9F2DD495}"/>
    <dgm:cxn modelId="{CFBB0319-5737-4E34-987A-B4B4D2BA2E39}" srcId="{B84C492E-A2EC-4054-904A-7554F0F04956}" destId="{195FD594-A3B9-4862-95C6-9BFF08799DA8}" srcOrd="1" destOrd="0" parTransId="{877EA964-6BDE-469F-A9C0-360027B1F0C9}" sibTransId="{74750413-97A5-4B37-A0FC-4816BB819D1B}"/>
    <dgm:cxn modelId="{C46698B4-882E-4C51-9F40-A66FA94BEE52}" type="presOf" srcId="{9B3999C3-BF01-4D4C-B92A-7059551A90AF}" destId="{8BE6D05A-88B6-404D-8A93-FC7219333325}" srcOrd="0" destOrd="0" presId="urn:microsoft.com/office/officeart/2005/8/layout/vList2"/>
    <dgm:cxn modelId="{64178785-AEBB-4700-9708-BC8BFC87B08A}" type="presOf" srcId="{4D9F235A-17B6-49BD-ADB3-BBC1AB4D24E0}" destId="{7F387718-A94A-400C-95B6-FB69968DFBA7}" srcOrd="0" destOrd="0" presId="urn:microsoft.com/office/officeart/2005/8/layout/vList2"/>
    <dgm:cxn modelId="{1212F837-CF0C-43CC-99DF-5D8226753248}" srcId="{4D9F235A-17B6-49BD-ADB3-BBC1AB4D24E0}" destId="{9C7F334C-AC49-44FB-9F89-C45F04AF384C}" srcOrd="0" destOrd="0" parTransId="{F632E995-3422-4569-A1E8-A56BB68C3F47}" sibTransId="{3052B9C2-E559-4E9C-8BED-DB935B827C6D}"/>
    <dgm:cxn modelId="{5C025886-538A-4B31-8E9E-7295D63D879B}" type="presParOf" srcId="{22331A30-18B6-441E-8D7C-81BD0A19FE7D}" destId="{7F387718-A94A-400C-95B6-FB69968DFBA7}" srcOrd="0" destOrd="0" presId="urn:microsoft.com/office/officeart/2005/8/layout/vList2"/>
    <dgm:cxn modelId="{406FC449-4833-42B7-86BA-39635567B697}" type="presParOf" srcId="{22331A30-18B6-441E-8D7C-81BD0A19FE7D}" destId="{40E962B0-33A7-4E74-8C93-6D778569A325}" srcOrd="1" destOrd="0" presId="urn:microsoft.com/office/officeart/2005/8/layout/vList2"/>
    <dgm:cxn modelId="{0994E824-8E86-425A-86F7-C58A234BD914}" type="presParOf" srcId="{22331A30-18B6-441E-8D7C-81BD0A19FE7D}" destId="{FF8D5001-1E5C-463D-82D0-C3219A50F8B7}" srcOrd="2" destOrd="0" presId="urn:microsoft.com/office/officeart/2005/8/layout/vList2"/>
    <dgm:cxn modelId="{9352AB33-1C0E-46CE-9153-B2028591BE18}" type="presParOf" srcId="{22331A30-18B6-441E-8D7C-81BD0A19FE7D}" destId="{8BE6D05A-88B6-404D-8A93-FC7219333325}"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BF0113-62B6-4D01-8A4D-8A746832CF2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CCDCB9A-BEAF-4389-9DAE-4F23E8735E94}">
      <dgm:prSet phldrT="[Text]" custT="1">
        <dgm:style>
          <a:lnRef idx="1">
            <a:schemeClr val="accent2"/>
          </a:lnRef>
          <a:fillRef idx="2">
            <a:schemeClr val="accent2"/>
          </a:fillRef>
          <a:effectRef idx="1">
            <a:schemeClr val="accent2"/>
          </a:effectRef>
          <a:fontRef idx="minor">
            <a:schemeClr val="dk1"/>
          </a:fontRef>
        </dgm:style>
      </dgm:prSet>
      <dgm:spPr/>
      <dgm:t>
        <a:bodyPr/>
        <a:lstStyle/>
        <a:p>
          <a:pPr rtl="1"/>
          <a:r>
            <a:rPr lang="ar-SA" sz="2400" dirty="0" smtClean="0"/>
            <a:t>قالوا:الحجاب دليل على إساءة الظن بالمرأة,وعدم وثوق الزوج بها.</a:t>
          </a:r>
          <a:endParaRPr lang="en-US" sz="2400" dirty="0"/>
        </a:p>
      </dgm:t>
    </dgm:pt>
    <dgm:pt modelId="{2E74FB6C-3187-4A1A-8372-720FB7C78BB7}" type="parTrans" cxnId="{BC3FF744-A4AB-411C-8730-ED6577039907}">
      <dgm:prSet/>
      <dgm:spPr/>
      <dgm:t>
        <a:bodyPr/>
        <a:lstStyle/>
        <a:p>
          <a:endParaRPr lang="en-US"/>
        </a:p>
      </dgm:t>
    </dgm:pt>
    <dgm:pt modelId="{7616EBE7-2B2E-494F-BB66-F86C44E61D80}" type="sibTrans" cxnId="{BC3FF744-A4AB-411C-8730-ED6577039907}">
      <dgm:prSet/>
      <dgm:spPr/>
      <dgm:t>
        <a:bodyPr/>
        <a:lstStyle/>
        <a:p>
          <a:endParaRPr lang="en-US"/>
        </a:p>
      </dgm:t>
    </dgm:pt>
    <dgm:pt modelId="{D329DBC2-EE54-40D9-9351-B9151FB22266}">
      <dgm:prSet phldrT="[Text]" custT="1">
        <dgm:style>
          <a:lnRef idx="2">
            <a:schemeClr val="accent5"/>
          </a:lnRef>
          <a:fillRef idx="1">
            <a:schemeClr val="lt1"/>
          </a:fillRef>
          <a:effectRef idx="0">
            <a:schemeClr val="accent5"/>
          </a:effectRef>
          <a:fontRef idx="minor">
            <a:schemeClr val="dk1"/>
          </a:fontRef>
        </dgm:style>
      </dgm:prSet>
      <dgm:spPr/>
      <dgm:t>
        <a:bodyPr/>
        <a:lstStyle/>
        <a:p>
          <a:pPr rtl="1"/>
          <a:r>
            <a:rPr lang="ar-SA" sz="2000" dirty="0" smtClean="0"/>
            <a:t>االرد على ذلك:أن الحجاب شرع لصون المرأة وسترها وهي مأمورة به متزوجة كانت أم عزباء والتزامها به فيه إرضاء لخالقها ثم إرضاء لزوجها وذويها وهذا من شأنه أن يبعث الثقة والإطمئنان إليها وإلى سلوكياتها فالحقيقة هي عكس ما يقوله هؤلاء تماماً.</a:t>
          </a:r>
          <a:endParaRPr lang="en-US" sz="2000" dirty="0"/>
        </a:p>
      </dgm:t>
    </dgm:pt>
    <dgm:pt modelId="{F7496B4F-F219-40F5-AE57-67EC7772ADD3}" type="parTrans" cxnId="{58E09206-4119-44C5-AC72-946A6455B655}">
      <dgm:prSet/>
      <dgm:spPr/>
      <dgm:t>
        <a:bodyPr/>
        <a:lstStyle/>
        <a:p>
          <a:endParaRPr lang="en-US"/>
        </a:p>
      </dgm:t>
    </dgm:pt>
    <dgm:pt modelId="{40DB9D23-454B-40C0-8AAC-39D238E45C0B}" type="sibTrans" cxnId="{58E09206-4119-44C5-AC72-946A6455B655}">
      <dgm:prSet/>
      <dgm:spPr/>
      <dgm:t>
        <a:bodyPr/>
        <a:lstStyle/>
        <a:p>
          <a:endParaRPr lang="en-US"/>
        </a:p>
      </dgm:t>
    </dgm:pt>
    <dgm:pt modelId="{D0B81472-0CBC-42BF-9AC3-9D8856AC083A}" type="pres">
      <dgm:prSet presAssocID="{14BF0113-62B6-4D01-8A4D-8A746832CF24}" presName="linear" presStyleCnt="0">
        <dgm:presLayoutVars>
          <dgm:animLvl val="lvl"/>
          <dgm:resizeHandles val="exact"/>
        </dgm:presLayoutVars>
      </dgm:prSet>
      <dgm:spPr/>
      <dgm:t>
        <a:bodyPr/>
        <a:lstStyle/>
        <a:p>
          <a:endParaRPr lang="en-US"/>
        </a:p>
      </dgm:t>
    </dgm:pt>
    <dgm:pt modelId="{C8E10821-4AF4-4238-B716-064D6B897D8A}" type="pres">
      <dgm:prSet presAssocID="{0CCDCB9A-BEAF-4389-9DAE-4F23E8735E94}" presName="parentText" presStyleLbl="node1" presStyleIdx="0" presStyleCnt="1">
        <dgm:presLayoutVars>
          <dgm:chMax val="0"/>
          <dgm:bulletEnabled val="1"/>
        </dgm:presLayoutVars>
      </dgm:prSet>
      <dgm:spPr/>
      <dgm:t>
        <a:bodyPr/>
        <a:lstStyle/>
        <a:p>
          <a:endParaRPr lang="en-US"/>
        </a:p>
      </dgm:t>
    </dgm:pt>
    <dgm:pt modelId="{B335A1F6-BD70-48A3-9B71-B8B75FF5C30C}" type="pres">
      <dgm:prSet presAssocID="{0CCDCB9A-BEAF-4389-9DAE-4F23E8735E94}" presName="childText" presStyleLbl="revTx" presStyleIdx="0" presStyleCnt="1">
        <dgm:presLayoutVars>
          <dgm:bulletEnabled val="1"/>
        </dgm:presLayoutVars>
      </dgm:prSet>
      <dgm:spPr/>
      <dgm:t>
        <a:bodyPr/>
        <a:lstStyle/>
        <a:p>
          <a:endParaRPr lang="en-US"/>
        </a:p>
      </dgm:t>
    </dgm:pt>
  </dgm:ptLst>
  <dgm:cxnLst>
    <dgm:cxn modelId="{0F8BA3E8-7556-4D16-8559-4FA1B1282B44}" type="presOf" srcId="{0CCDCB9A-BEAF-4389-9DAE-4F23E8735E94}" destId="{C8E10821-4AF4-4238-B716-064D6B897D8A}" srcOrd="0" destOrd="0" presId="urn:microsoft.com/office/officeart/2005/8/layout/vList2"/>
    <dgm:cxn modelId="{AA1FD61C-4111-46E8-B8D2-3C546910E4F5}" type="presOf" srcId="{14BF0113-62B6-4D01-8A4D-8A746832CF24}" destId="{D0B81472-0CBC-42BF-9AC3-9D8856AC083A}" srcOrd="0" destOrd="0" presId="urn:microsoft.com/office/officeart/2005/8/layout/vList2"/>
    <dgm:cxn modelId="{BC3FF744-A4AB-411C-8730-ED6577039907}" srcId="{14BF0113-62B6-4D01-8A4D-8A746832CF24}" destId="{0CCDCB9A-BEAF-4389-9DAE-4F23E8735E94}" srcOrd="0" destOrd="0" parTransId="{2E74FB6C-3187-4A1A-8372-720FB7C78BB7}" sibTransId="{7616EBE7-2B2E-494F-BB66-F86C44E61D80}"/>
    <dgm:cxn modelId="{8E475E57-B7FA-48D5-BD11-6A60CDCA6AD1}" type="presOf" srcId="{D329DBC2-EE54-40D9-9351-B9151FB22266}" destId="{B335A1F6-BD70-48A3-9B71-B8B75FF5C30C}" srcOrd="0" destOrd="0" presId="urn:microsoft.com/office/officeart/2005/8/layout/vList2"/>
    <dgm:cxn modelId="{58E09206-4119-44C5-AC72-946A6455B655}" srcId="{0CCDCB9A-BEAF-4389-9DAE-4F23E8735E94}" destId="{D329DBC2-EE54-40D9-9351-B9151FB22266}" srcOrd="0" destOrd="0" parTransId="{F7496B4F-F219-40F5-AE57-67EC7772ADD3}" sibTransId="{40DB9D23-454B-40C0-8AAC-39D238E45C0B}"/>
    <dgm:cxn modelId="{FE48491F-112B-41A2-97B5-5D4B501CAC73}" type="presParOf" srcId="{D0B81472-0CBC-42BF-9AC3-9D8856AC083A}" destId="{C8E10821-4AF4-4238-B716-064D6B897D8A}" srcOrd="0" destOrd="0" presId="urn:microsoft.com/office/officeart/2005/8/layout/vList2"/>
    <dgm:cxn modelId="{CEA4AD83-B0FB-4F32-8852-4ABF43E0C44E}" type="presParOf" srcId="{D0B81472-0CBC-42BF-9AC3-9D8856AC083A}" destId="{B335A1F6-BD70-48A3-9B71-B8B75FF5C30C}"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CDC6FFB-A996-453D-808D-1A60D90B0FAE}">
      <dsp:nvSpPr>
        <dsp:cNvPr id="0" name=""/>
        <dsp:cNvSpPr/>
      </dsp:nvSpPr>
      <dsp:spPr>
        <a:xfrm>
          <a:off x="5369" y="1197714"/>
          <a:ext cx="2284710" cy="2405170"/>
        </a:xfrm>
        <a:prstGeom prst="roundRect">
          <a:avLst>
            <a:gd name="adj" fmla="val 10000"/>
          </a:avLst>
        </a:prstGeom>
        <a:solidFill>
          <a:schemeClr val="lt1">
            <a:alpha val="90000"/>
            <a:hueOff val="0"/>
            <a:satOff val="0"/>
            <a:lumOff val="0"/>
            <a:alphaOff val="0"/>
          </a:schemeClr>
        </a:solidFill>
        <a:ln w="9525" cap="flat" cmpd="sng" algn="ctr">
          <a:solidFill>
            <a:schemeClr val="accent2">
              <a:shade val="50000"/>
              <a:hueOff val="0"/>
              <a:satOff val="0"/>
              <a:lumOff val="0"/>
              <a:alphaOff val="0"/>
            </a:schemeClr>
          </a:solidFill>
          <a:prstDash val="solid"/>
        </a:ln>
        <a:effectLst>
          <a:outerShdw blurRad="63500" dist="25400" dir="5400000" rotWithShape="0">
            <a:srgbClr val="000000">
              <a:alpha val="43137"/>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71450" lvl="1" indent="-171450" algn="r" defTabSz="800100" rtl="1">
            <a:lnSpc>
              <a:spcPct val="90000"/>
            </a:lnSpc>
            <a:spcBef>
              <a:spcPct val="0"/>
            </a:spcBef>
            <a:spcAft>
              <a:spcPct val="15000"/>
            </a:spcAft>
            <a:buChar char="••"/>
          </a:pPr>
          <a:r>
            <a:rPr lang="ar-SA" sz="1800" kern="1200" smtClean="0">
              <a:latin typeface="Times New Roman" pitchFamily="18" charset="0"/>
              <a:cs typeface="Times New Roman" pitchFamily="18" charset="0"/>
            </a:rPr>
            <a:t>طهارة قلوب الرجال والنساء من الوساوس والخواطر السيئة التي تفسد النفوس وتميت القلوب,قال تعالى:</a:t>
          </a:r>
          <a:r>
            <a:rPr lang="en-GB" sz="1800" kern="1200" smtClean="0">
              <a:latin typeface="Times New Roman" pitchFamily="18" charset="0"/>
              <a:cs typeface="Times New Roman" pitchFamily="18" charset="0"/>
            </a:rPr>
            <a:t>}</a:t>
          </a:r>
          <a:r>
            <a:rPr lang="ar-SA" sz="1800" i="0" u="none" kern="1200" smtClean="0">
              <a:latin typeface="Times New Roman" pitchFamily="18" charset="0"/>
              <a:cs typeface="Times New Roman" pitchFamily="18" charset="0"/>
              <a:hlinkClick xmlns:r="http://schemas.openxmlformats.org/officeDocument/2006/relationships" r:id="rId1" tooltip="verse 33:53"/>
            </a:rPr>
            <a:t>ذَلِكُمْ أَطْهَرُ لِقُلُوبِكُمْ وَقُلُوبِهِن </a:t>
          </a:r>
          <a:r>
            <a:rPr lang="en-GB" sz="1800" i="0" u="none" kern="1200" smtClean="0">
              <a:latin typeface="Times New Roman" pitchFamily="18" charset="0"/>
              <a:cs typeface="Times New Roman" pitchFamily="18" charset="0"/>
              <a:hlinkClick xmlns:r="http://schemas.openxmlformats.org/officeDocument/2006/relationships" r:id="rId1" tooltip="verse 33:53"/>
            </a:rPr>
            <a:t>{</a:t>
          </a:r>
          <a:r>
            <a:rPr lang="ar-SA" sz="1800" i="0" u="none" kern="1200" smtClean="0">
              <a:latin typeface="Times New Roman" pitchFamily="18" charset="0"/>
              <a:cs typeface="Times New Roman" pitchFamily="18" charset="0"/>
              <a:hlinkClick xmlns:r="http://schemas.openxmlformats.org/officeDocument/2006/relationships" r:id="rId1" tooltip="verse 33:53"/>
            </a:rPr>
            <a:t> الأحزاب:٥٣</a:t>
          </a:r>
          <a:r>
            <a:rPr lang="ar-SA" sz="1800" i="0" u="none" kern="1200" smtClean="0">
              <a:latin typeface="Times New Roman" pitchFamily="18" charset="0"/>
              <a:cs typeface="Times New Roman" pitchFamily="18" charset="0"/>
            </a:rPr>
            <a:t> </a:t>
          </a:r>
          <a:endParaRPr lang="en-US" sz="1800" i="0" u="none" kern="1200" dirty="0">
            <a:latin typeface="Times New Roman" pitchFamily="18" charset="0"/>
            <a:cs typeface="Times New Roman" pitchFamily="18" charset="0"/>
          </a:endParaRPr>
        </a:p>
      </dsp:txBody>
      <dsp:txXfrm>
        <a:off x="5369" y="1197714"/>
        <a:ext cx="2284710" cy="1889776"/>
      </dsp:txXfrm>
    </dsp:sp>
    <dsp:sp modelId="{275A4E7A-ACB3-4BD3-A1B9-233215194D6A}">
      <dsp:nvSpPr>
        <dsp:cNvPr id="0" name=""/>
        <dsp:cNvSpPr/>
      </dsp:nvSpPr>
      <dsp:spPr>
        <a:xfrm>
          <a:off x="1211964" y="1895168"/>
          <a:ext cx="2204573" cy="2204573"/>
        </a:xfrm>
        <a:prstGeom prst="leftCircularArrow">
          <a:avLst>
            <a:gd name="adj1" fmla="val 2093"/>
            <a:gd name="adj2" fmla="val 251271"/>
            <a:gd name="adj3" fmla="val 1572784"/>
            <a:gd name="adj4" fmla="val 8570492"/>
            <a:gd name="adj5" fmla="val 2442"/>
          </a:avLst>
        </a:prstGeom>
        <a:gradFill rotWithShape="0">
          <a:gsLst>
            <a:gs pos="0">
              <a:schemeClr val="accent2">
                <a:shade val="90000"/>
                <a:hueOff val="0"/>
                <a:satOff val="0"/>
                <a:lumOff val="0"/>
                <a:alphaOff val="0"/>
                <a:tint val="92000"/>
                <a:satMod val="170000"/>
              </a:schemeClr>
            </a:gs>
            <a:gs pos="15000">
              <a:schemeClr val="accent2">
                <a:shade val="90000"/>
                <a:hueOff val="0"/>
                <a:satOff val="0"/>
                <a:lumOff val="0"/>
                <a:alphaOff val="0"/>
                <a:tint val="92000"/>
                <a:shade val="99000"/>
                <a:satMod val="170000"/>
              </a:schemeClr>
            </a:gs>
            <a:gs pos="62000">
              <a:schemeClr val="accent2">
                <a:shade val="90000"/>
                <a:hueOff val="0"/>
                <a:satOff val="0"/>
                <a:lumOff val="0"/>
                <a:alphaOff val="0"/>
                <a:tint val="96000"/>
                <a:shade val="80000"/>
                <a:satMod val="170000"/>
              </a:schemeClr>
            </a:gs>
            <a:gs pos="97000">
              <a:schemeClr val="accent2">
                <a:shade val="90000"/>
                <a:hueOff val="0"/>
                <a:satOff val="0"/>
                <a:lumOff val="0"/>
                <a:alphaOff val="0"/>
                <a:tint val="98000"/>
                <a:shade val="63000"/>
                <a:satMod val="170000"/>
              </a:schemeClr>
            </a:gs>
            <a:gs pos="100000">
              <a:schemeClr val="accent2">
                <a:shade val="90000"/>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78C1E1C-2C3A-440C-A4BC-2BD239CBB13C}">
      <dsp:nvSpPr>
        <dsp:cNvPr id="0" name=""/>
        <dsp:cNvSpPr/>
      </dsp:nvSpPr>
      <dsp:spPr>
        <a:xfrm>
          <a:off x="732893" y="3042369"/>
          <a:ext cx="1485410" cy="590698"/>
        </a:xfrm>
        <a:prstGeom prst="roundRect">
          <a:avLst>
            <a:gd name="adj" fmla="val 10000"/>
          </a:avLst>
        </a:prstGeom>
        <a:gradFill rotWithShape="0">
          <a:gsLst>
            <a:gs pos="0">
              <a:schemeClr val="accent2">
                <a:shade val="50000"/>
                <a:hueOff val="0"/>
                <a:satOff val="0"/>
                <a:lumOff val="0"/>
                <a:alphaOff val="0"/>
                <a:tint val="92000"/>
                <a:satMod val="170000"/>
              </a:schemeClr>
            </a:gs>
            <a:gs pos="15000">
              <a:schemeClr val="accent2">
                <a:shade val="50000"/>
                <a:hueOff val="0"/>
                <a:satOff val="0"/>
                <a:lumOff val="0"/>
                <a:alphaOff val="0"/>
                <a:tint val="92000"/>
                <a:shade val="99000"/>
                <a:satMod val="170000"/>
              </a:schemeClr>
            </a:gs>
            <a:gs pos="62000">
              <a:schemeClr val="accent2">
                <a:shade val="50000"/>
                <a:hueOff val="0"/>
                <a:satOff val="0"/>
                <a:lumOff val="0"/>
                <a:alphaOff val="0"/>
                <a:tint val="96000"/>
                <a:shade val="80000"/>
                <a:satMod val="170000"/>
              </a:schemeClr>
            </a:gs>
            <a:gs pos="97000">
              <a:schemeClr val="accent2">
                <a:shade val="50000"/>
                <a:hueOff val="0"/>
                <a:satOff val="0"/>
                <a:lumOff val="0"/>
                <a:alphaOff val="0"/>
                <a:tint val="98000"/>
                <a:shade val="63000"/>
                <a:satMod val="170000"/>
              </a:schemeClr>
            </a:gs>
            <a:gs pos="100000">
              <a:schemeClr val="accent2">
                <a:shade val="50000"/>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ar-SA" sz="1800" kern="1200" dirty="0" smtClean="0"/>
            <a:t>طهارة القلوب</a:t>
          </a:r>
          <a:endParaRPr lang="en-US" sz="1800" kern="1200" dirty="0"/>
        </a:p>
      </dsp:txBody>
      <dsp:txXfrm>
        <a:off x="732893" y="3042369"/>
        <a:ext cx="1485410" cy="590698"/>
      </dsp:txXfrm>
    </dsp:sp>
    <dsp:sp modelId="{B241DB7B-CE2D-4F58-9186-F5F52301D5B5}">
      <dsp:nvSpPr>
        <dsp:cNvPr id="0" name=""/>
        <dsp:cNvSpPr/>
      </dsp:nvSpPr>
      <dsp:spPr>
        <a:xfrm>
          <a:off x="2509786" y="1201133"/>
          <a:ext cx="2284075" cy="2398333"/>
        </a:xfrm>
        <a:prstGeom prst="roundRect">
          <a:avLst>
            <a:gd name="adj" fmla="val 10000"/>
          </a:avLst>
        </a:prstGeom>
        <a:solidFill>
          <a:schemeClr val="lt1">
            <a:alpha val="90000"/>
            <a:hueOff val="0"/>
            <a:satOff val="0"/>
            <a:lumOff val="0"/>
            <a:alphaOff val="0"/>
          </a:schemeClr>
        </a:solidFill>
        <a:ln w="9525" cap="flat" cmpd="sng" algn="ctr">
          <a:solidFill>
            <a:schemeClr val="accent2">
              <a:shade val="50000"/>
              <a:hueOff val="-414666"/>
              <a:satOff val="2524"/>
              <a:lumOff val="31612"/>
              <a:alphaOff val="0"/>
            </a:schemeClr>
          </a:solidFill>
          <a:prstDash val="solid"/>
        </a:ln>
        <a:effectLst>
          <a:outerShdw blurRad="63500" dist="25400" dir="5400000" rotWithShape="0">
            <a:srgbClr val="000000">
              <a:alpha val="43137"/>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71450" lvl="1" indent="-171450" algn="r" defTabSz="800100" rtl="1">
            <a:lnSpc>
              <a:spcPct val="90000"/>
            </a:lnSpc>
            <a:spcBef>
              <a:spcPct val="0"/>
            </a:spcBef>
            <a:spcAft>
              <a:spcPct val="15000"/>
            </a:spcAft>
            <a:buChar char="••"/>
          </a:pPr>
          <a:r>
            <a:rPr lang="ar-SA" sz="1800" kern="1200" dirty="0" smtClean="0">
              <a:latin typeface="Times New Roman" pitchFamily="18" charset="0"/>
              <a:cs typeface="Times New Roman" pitchFamily="18" charset="0"/>
            </a:rPr>
            <a:t>حفظ النساء وصيانتهن من أن يتعرضن لأذى أو شر أو طمع</a:t>
          </a:r>
          <a:endParaRPr lang="en-US" sz="1800" kern="1200" dirty="0">
            <a:latin typeface="Times New Roman" pitchFamily="18" charset="0"/>
            <a:cs typeface="Times New Roman" pitchFamily="18" charset="0"/>
          </a:endParaRPr>
        </a:p>
        <a:p>
          <a:pPr marL="171450" lvl="1" indent="-171450" algn="r" defTabSz="800100" rtl="1">
            <a:lnSpc>
              <a:spcPct val="90000"/>
            </a:lnSpc>
            <a:spcBef>
              <a:spcPct val="0"/>
            </a:spcBef>
            <a:spcAft>
              <a:spcPct val="15000"/>
            </a:spcAft>
            <a:buChar char="••"/>
          </a:pPr>
          <a:r>
            <a:rPr lang="ar-SA" sz="1800" kern="1200" smtClean="0">
              <a:latin typeface="Times New Roman" pitchFamily="18" charset="0"/>
              <a:cs typeface="Times New Roman" pitchFamily="18" charset="0"/>
            </a:rPr>
            <a:t>قال تعالى:</a:t>
          </a:r>
          <a:r>
            <a:rPr lang="en-GB" sz="1800" kern="1200" smtClean="0">
              <a:latin typeface="Times New Roman" pitchFamily="18" charset="0"/>
              <a:cs typeface="Times New Roman" pitchFamily="18" charset="0"/>
            </a:rPr>
            <a:t>}</a:t>
          </a:r>
          <a:r>
            <a:rPr lang="ar-SA" sz="1800" kern="1200" smtClean="0">
              <a:latin typeface="Times New Roman" pitchFamily="18" charset="0"/>
              <a:cs typeface="Times New Roman" pitchFamily="18" charset="0"/>
            </a:rPr>
            <a:t>ذلك أدنى أن يعرفن فلا يؤذين</a:t>
          </a:r>
          <a:r>
            <a:rPr lang="en-GB" sz="1800" kern="1200" smtClean="0">
              <a:latin typeface="Times New Roman" pitchFamily="18" charset="0"/>
              <a:cs typeface="Times New Roman" pitchFamily="18" charset="0"/>
            </a:rPr>
            <a:t>{</a:t>
          </a:r>
          <a:endParaRPr lang="en-US" sz="1800" kern="1200" dirty="0">
            <a:latin typeface="Times New Roman" pitchFamily="18" charset="0"/>
            <a:cs typeface="Times New Roman" pitchFamily="18" charset="0"/>
          </a:endParaRPr>
        </a:p>
      </dsp:txBody>
      <dsp:txXfrm>
        <a:off x="2509786" y="1715061"/>
        <a:ext cx="2284075" cy="1884405"/>
      </dsp:txXfrm>
    </dsp:sp>
    <dsp:sp modelId="{A506AD50-628F-4F49-AB65-E4661E2D154A}">
      <dsp:nvSpPr>
        <dsp:cNvPr id="0" name=""/>
        <dsp:cNvSpPr/>
      </dsp:nvSpPr>
      <dsp:spPr>
        <a:xfrm>
          <a:off x="3844777" y="380060"/>
          <a:ext cx="2371770" cy="2371770"/>
        </a:xfrm>
        <a:prstGeom prst="circularArrow">
          <a:avLst>
            <a:gd name="adj1" fmla="val 1945"/>
            <a:gd name="adj2" fmla="val 232771"/>
            <a:gd name="adj3" fmla="val 20883077"/>
            <a:gd name="adj4" fmla="val 13866869"/>
            <a:gd name="adj5" fmla="val 2270"/>
          </a:avLst>
        </a:prstGeom>
        <a:gradFill rotWithShape="0">
          <a:gsLst>
            <a:gs pos="0">
              <a:schemeClr val="accent2">
                <a:shade val="90000"/>
                <a:hueOff val="-653763"/>
                <a:satOff val="5703"/>
                <a:lumOff val="37403"/>
                <a:alphaOff val="0"/>
                <a:tint val="92000"/>
                <a:satMod val="170000"/>
              </a:schemeClr>
            </a:gs>
            <a:gs pos="15000">
              <a:schemeClr val="accent2">
                <a:shade val="90000"/>
                <a:hueOff val="-653763"/>
                <a:satOff val="5703"/>
                <a:lumOff val="37403"/>
                <a:alphaOff val="0"/>
                <a:tint val="92000"/>
                <a:shade val="99000"/>
                <a:satMod val="170000"/>
              </a:schemeClr>
            </a:gs>
            <a:gs pos="62000">
              <a:schemeClr val="accent2">
                <a:shade val="90000"/>
                <a:hueOff val="-653763"/>
                <a:satOff val="5703"/>
                <a:lumOff val="37403"/>
                <a:alphaOff val="0"/>
                <a:tint val="96000"/>
                <a:shade val="80000"/>
                <a:satMod val="170000"/>
              </a:schemeClr>
            </a:gs>
            <a:gs pos="97000">
              <a:schemeClr val="accent2">
                <a:shade val="90000"/>
                <a:hueOff val="-653763"/>
                <a:satOff val="5703"/>
                <a:lumOff val="37403"/>
                <a:alphaOff val="0"/>
                <a:tint val="98000"/>
                <a:shade val="63000"/>
                <a:satMod val="170000"/>
              </a:schemeClr>
            </a:gs>
            <a:gs pos="100000">
              <a:schemeClr val="accent2">
                <a:shade val="90000"/>
                <a:hueOff val="-653763"/>
                <a:satOff val="5703"/>
                <a:lumOff val="37403"/>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C543730-8E69-4BFB-9706-69AF64630934}">
      <dsp:nvSpPr>
        <dsp:cNvPr id="0" name=""/>
        <dsp:cNvSpPr/>
      </dsp:nvSpPr>
      <dsp:spPr>
        <a:xfrm>
          <a:off x="3496940" y="685054"/>
          <a:ext cx="1485410" cy="590698"/>
        </a:xfrm>
        <a:prstGeom prst="roundRect">
          <a:avLst>
            <a:gd name="adj" fmla="val 10000"/>
          </a:avLst>
        </a:prstGeom>
        <a:gradFill rotWithShape="0">
          <a:gsLst>
            <a:gs pos="0">
              <a:schemeClr val="accent2">
                <a:shade val="50000"/>
                <a:hueOff val="-448070"/>
                <a:satOff val="2475"/>
                <a:lumOff val="33813"/>
                <a:alphaOff val="0"/>
                <a:tint val="92000"/>
                <a:satMod val="170000"/>
              </a:schemeClr>
            </a:gs>
            <a:gs pos="15000">
              <a:schemeClr val="accent2">
                <a:shade val="50000"/>
                <a:hueOff val="-448070"/>
                <a:satOff val="2475"/>
                <a:lumOff val="33813"/>
                <a:alphaOff val="0"/>
                <a:tint val="92000"/>
                <a:shade val="99000"/>
                <a:satMod val="170000"/>
              </a:schemeClr>
            </a:gs>
            <a:gs pos="62000">
              <a:schemeClr val="accent2">
                <a:shade val="50000"/>
                <a:hueOff val="-448070"/>
                <a:satOff val="2475"/>
                <a:lumOff val="33813"/>
                <a:alphaOff val="0"/>
                <a:tint val="96000"/>
                <a:shade val="80000"/>
                <a:satMod val="170000"/>
              </a:schemeClr>
            </a:gs>
            <a:gs pos="97000">
              <a:schemeClr val="accent2">
                <a:shade val="50000"/>
                <a:hueOff val="-448070"/>
                <a:satOff val="2475"/>
                <a:lumOff val="33813"/>
                <a:alphaOff val="0"/>
                <a:tint val="98000"/>
                <a:shade val="63000"/>
                <a:satMod val="170000"/>
              </a:schemeClr>
            </a:gs>
            <a:gs pos="100000">
              <a:schemeClr val="accent2">
                <a:shade val="50000"/>
                <a:hueOff val="-448070"/>
                <a:satOff val="2475"/>
                <a:lumOff val="33813"/>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ar-SA" sz="1800" kern="1200" dirty="0" smtClean="0"/>
            <a:t>الحفظ من التعرض للأذى</a:t>
          </a:r>
          <a:endParaRPr lang="en-US" sz="1800" kern="1200" dirty="0"/>
        </a:p>
      </dsp:txBody>
      <dsp:txXfrm>
        <a:off x="3496940" y="685054"/>
        <a:ext cx="1485410" cy="590698"/>
      </dsp:txXfrm>
    </dsp:sp>
    <dsp:sp modelId="{C4A245B9-F8FD-4761-8877-336692648BF6}">
      <dsp:nvSpPr>
        <dsp:cNvPr id="0" name=""/>
        <dsp:cNvSpPr/>
      </dsp:nvSpPr>
      <dsp:spPr>
        <a:xfrm>
          <a:off x="5013569" y="1290818"/>
          <a:ext cx="2480411" cy="2218962"/>
        </a:xfrm>
        <a:prstGeom prst="roundRect">
          <a:avLst>
            <a:gd name="adj" fmla="val 10000"/>
          </a:avLst>
        </a:prstGeom>
        <a:solidFill>
          <a:schemeClr val="lt1">
            <a:alpha val="90000"/>
            <a:hueOff val="0"/>
            <a:satOff val="0"/>
            <a:lumOff val="0"/>
            <a:alphaOff val="0"/>
          </a:schemeClr>
        </a:solidFill>
        <a:ln w="9525" cap="flat" cmpd="sng" algn="ctr">
          <a:solidFill>
            <a:schemeClr val="accent2">
              <a:shade val="50000"/>
              <a:hueOff val="-414666"/>
              <a:satOff val="2524"/>
              <a:lumOff val="31612"/>
              <a:alphaOff val="0"/>
            </a:schemeClr>
          </a:solidFill>
          <a:prstDash val="solid"/>
        </a:ln>
        <a:effectLst>
          <a:outerShdw blurRad="63500" dist="25400" dir="5400000" rotWithShape="0">
            <a:srgbClr val="000000">
              <a:alpha val="43137"/>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228600" lvl="1" indent="-228600" algn="r" defTabSz="889000" rtl="1">
            <a:lnSpc>
              <a:spcPct val="90000"/>
            </a:lnSpc>
            <a:spcBef>
              <a:spcPct val="0"/>
            </a:spcBef>
            <a:spcAft>
              <a:spcPct val="15000"/>
            </a:spcAft>
            <a:buChar char="••"/>
          </a:pPr>
          <a:r>
            <a:rPr lang="ar-SA" sz="2000" kern="1200" dirty="0" smtClean="0"/>
            <a:t>يعد الحجاب في الظاهر دليلاً أكيداً على عزم المرأة على عدم مخالطة الرجال وصلاح سريرتها وباطنها وحياؤها الذي فطرها الله به كأنثى</a:t>
          </a:r>
          <a:endParaRPr lang="en-US" sz="2000" kern="1200" dirty="0"/>
        </a:p>
      </dsp:txBody>
      <dsp:txXfrm>
        <a:off x="5013569" y="1290818"/>
        <a:ext cx="2480411" cy="1743470"/>
      </dsp:txXfrm>
    </dsp:sp>
    <dsp:sp modelId="{34952881-6A26-4BC8-AEB2-1CD8598025D4}">
      <dsp:nvSpPr>
        <dsp:cNvPr id="0" name=""/>
        <dsp:cNvSpPr/>
      </dsp:nvSpPr>
      <dsp:spPr>
        <a:xfrm>
          <a:off x="5945210" y="3277344"/>
          <a:ext cx="1485410" cy="590698"/>
        </a:xfrm>
        <a:prstGeom prst="roundRect">
          <a:avLst>
            <a:gd name="adj" fmla="val 10000"/>
          </a:avLst>
        </a:prstGeom>
        <a:gradFill rotWithShape="0">
          <a:gsLst>
            <a:gs pos="0">
              <a:schemeClr val="accent2">
                <a:shade val="50000"/>
                <a:hueOff val="-448070"/>
                <a:satOff val="2475"/>
                <a:lumOff val="33813"/>
                <a:alphaOff val="0"/>
                <a:tint val="92000"/>
                <a:satMod val="170000"/>
              </a:schemeClr>
            </a:gs>
            <a:gs pos="15000">
              <a:schemeClr val="accent2">
                <a:shade val="50000"/>
                <a:hueOff val="-448070"/>
                <a:satOff val="2475"/>
                <a:lumOff val="33813"/>
                <a:alphaOff val="0"/>
                <a:tint val="92000"/>
                <a:shade val="99000"/>
                <a:satMod val="170000"/>
              </a:schemeClr>
            </a:gs>
            <a:gs pos="62000">
              <a:schemeClr val="accent2">
                <a:shade val="50000"/>
                <a:hueOff val="-448070"/>
                <a:satOff val="2475"/>
                <a:lumOff val="33813"/>
                <a:alphaOff val="0"/>
                <a:tint val="96000"/>
                <a:shade val="80000"/>
                <a:satMod val="170000"/>
              </a:schemeClr>
            </a:gs>
            <a:gs pos="97000">
              <a:schemeClr val="accent2">
                <a:shade val="50000"/>
                <a:hueOff val="-448070"/>
                <a:satOff val="2475"/>
                <a:lumOff val="33813"/>
                <a:alphaOff val="0"/>
                <a:tint val="98000"/>
                <a:shade val="63000"/>
                <a:satMod val="170000"/>
              </a:schemeClr>
            </a:gs>
            <a:gs pos="100000">
              <a:schemeClr val="accent2">
                <a:shade val="50000"/>
                <a:hueOff val="-448070"/>
                <a:satOff val="2475"/>
                <a:lumOff val="33813"/>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ar-SA" sz="1800" kern="1200" dirty="0" smtClean="0"/>
            <a:t>اظهار صلاح المرأة</a:t>
          </a:r>
          <a:endParaRPr lang="en-US" sz="1800" kern="1200" dirty="0"/>
        </a:p>
      </dsp:txBody>
      <dsp:txXfrm>
        <a:off x="5945210" y="3277344"/>
        <a:ext cx="1485410" cy="59069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96064B-17D5-41E1-AA1D-041D325BD8B4}">
      <dsp:nvSpPr>
        <dsp:cNvPr id="0" name=""/>
        <dsp:cNvSpPr/>
      </dsp:nvSpPr>
      <dsp:spPr>
        <a:xfrm>
          <a:off x="2868502" y="3289496"/>
          <a:ext cx="2119195" cy="2119195"/>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rtl="1">
            <a:lnSpc>
              <a:spcPct val="90000"/>
            </a:lnSpc>
            <a:spcBef>
              <a:spcPct val="0"/>
            </a:spcBef>
            <a:spcAft>
              <a:spcPct val="35000"/>
            </a:spcAft>
          </a:pPr>
          <a:r>
            <a:rPr lang="ar-SA" sz="3500" kern="1200" dirty="0" smtClean="0"/>
            <a:t>صفات الحجاب الشرعي</a:t>
          </a:r>
          <a:endParaRPr lang="en-US" sz="3500" kern="1200" dirty="0"/>
        </a:p>
      </dsp:txBody>
      <dsp:txXfrm>
        <a:off x="2868502" y="3289496"/>
        <a:ext cx="2119195" cy="2119195"/>
      </dsp:txXfrm>
    </dsp:sp>
    <dsp:sp modelId="{2AC13A47-C3CF-4321-921E-7D2E2E3707B8}">
      <dsp:nvSpPr>
        <dsp:cNvPr id="0" name=""/>
        <dsp:cNvSpPr/>
      </dsp:nvSpPr>
      <dsp:spPr>
        <a:xfrm rot="11700000">
          <a:off x="1198731" y="3577324"/>
          <a:ext cx="1851996" cy="603970"/>
        </a:xfrm>
        <a:prstGeom prst="leftArrow">
          <a:avLst>
            <a:gd name="adj1" fmla="val 60000"/>
            <a:gd name="adj2" fmla="val 50000"/>
          </a:avLst>
        </a:prstGeom>
        <a:solidFill>
          <a:schemeClr val="accent4">
            <a:hueOff val="0"/>
            <a:satOff val="0"/>
            <a:lumOff val="0"/>
            <a:alphaOff val="0"/>
          </a:schemeClr>
        </a:solidFill>
        <a:ln>
          <a:noFill/>
        </a:ln>
        <a:effectLst>
          <a:outerShdw blurRad="63500" dist="25400" dir="5400000" rotWithShape="0">
            <a:srgbClr val="000000">
              <a:alpha val="43137"/>
            </a:srgbClr>
          </a:outerShdw>
        </a:effectLst>
      </dsp:spPr>
      <dsp:style>
        <a:lnRef idx="0">
          <a:scrgbClr r="0" g="0" b="0"/>
        </a:lnRef>
        <a:fillRef idx="1">
          <a:scrgbClr r="0" g="0" b="0"/>
        </a:fillRef>
        <a:effectRef idx="1">
          <a:scrgbClr r="0" g="0" b="0"/>
        </a:effectRef>
        <a:fontRef idx="minor">
          <a:schemeClr val="lt1"/>
        </a:fontRef>
      </dsp:style>
    </dsp:sp>
    <dsp:sp modelId="{2FB2FB45-73E1-4C14-BD7C-21DB2C649365}">
      <dsp:nvSpPr>
        <dsp:cNvPr id="0" name=""/>
        <dsp:cNvSpPr/>
      </dsp:nvSpPr>
      <dsp:spPr>
        <a:xfrm>
          <a:off x="4982" y="2122793"/>
          <a:ext cx="2013235" cy="288965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ar-SA" sz="1800" kern="1200" dirty="0" smtClean="0"/>
            <a:t>أن لايكون الحجاب لباس شهرة</a:t>
          </a:r>
        </a:p>
        <a:p>
          <a:pPr lvl="0" algn="ctr" defTabSz="800100">
            <a:lnSpc>
              <a:spcPct val="90000"/>
            </a:lnSpc>
            <a:spcBef>
              <a:spcPct val="0"/>
            </a:spcBef>
            <a:spcAft>
              <a:spcPct val="35000"/>
            </a:spcAft>
          </a:pPr>
          <a:r>
            <a:rPr lang="ar-SA" sz="1800" kern="1200" dirty="0" smtClean="0"/>
            <a:t>قال صلى الله عليه وسلم:“من لبس ثوب شهرة في الدنيا ألبسه الله ثوب مذلة يوم القيامة“</a:t>
          </a:r>
        </a:p>
        <a:p>
          <a:pPr lvl="0" algn="ctr" defTabSz="800100">
            <a:lnSpc>
              <a:spcPct val="90000"/>
            </a:lnSpc>
            <a:spcBef>
              <a:spcPct val="0"/>
            </a:spcBef>
            <a:spcAft>
              <a:spcPct val="35000"/>
            </a:spcAft>
          </a:pPr>
          <a:r>
            <a:rPr lang="ar-SA" sz="1800" kern="1200" dirty="0" smtClean="0"/>
            <a:t>لباس الشهره“اللباس الخارج عن المألوف“</a:t>
          </a:r>
          <a:endParaRPr lang="en-US" sz="1800" kern="1200" dirty="0"/>
        </a:p>
      </dsp:txBody>
      <dsp:txXfrm>
        <a:off x="4982" y="2122793"/>
        <a:ext cx="2013235" cy="2889653"/>
      </dsp:txXfrm>
    </dsp:sp>
    <dsp:sp modelId="{09A698AB-339B-4896-A901-588A5A8CC0E5}">
      <dsp:nvSpPr>
        <dsp:cNvPr id="0" name=""/>
        <dsp:cNvSpPr/>
      </dsp:nvSpPr>
      <dsp:spPr>
        <a:xfrm rot="15017520">
          <a:off x="2456661" y="2436661"/>
          <a:ext cx="1701741" cy="603970"/>
        </a:xfrm>
        <a:prstGeom prst="leftArrow">
          <a:avLst>
            <a:gd name="adj1" fmla="val 60000"/>
            <a:gd name="adj2" fmla="val 50000"/>
          </a:avLst>
        </a:prstGeom>
        <a:solidFill>
          <a:schemeClr val="accent4">
            <a:hueOff val="-1070112"/>
            <a:satOff val="13230"/>
            <a:lumOff val="-4313"/>
            <a:alphaOff val="0"/>
          </a:schemeClr>
        </a:solidFill>
        <a:ln>
          <a:noFill/>
        </a:ln>
        <a:effectLst>
          <a:outerShdw blurRad="63500" dist="25400" dir="5400000" rotWithShape="0">
            <a:srgbClr val="000000">
              <a:alpha val="43137"/>
            </a:srgbClr>
          </a:outerShdw>
        </a:effectLst>
      </dsp:spPr>
      <dsp:style>
        <a:lnRef idx="0">
          <a:scrgbClr r="0" g="0" b="0"/>
        </a:lnRef>
        <a:fillRef idx="1">
          <a:scrgbClr r="0" g="0" b="0"/>
        </a:fillRef>
        <a:effectRef idx="1">
          <a:scrgbClr r="0" g="0" b="0"/>
        </a:effectRef>
        <a:fontRef idx="minor">
          <a:schemeClr val="lt1"/>
        </a:fontRef>
      </dsp:style>
    </dsp:sp>
    <dsp:sp modelId="{5E8D73DA-0706-4839-9CB2-EC73F36636FE}">
      <dsp:nvSpPr>
        <dsp:cNvPr id="0" name=""/>
        <dsp:cNvSpPr/>
      </dsp:nvSpPr>
      <dsp:spPr>
        <a:xfrm>
          <a:off x="2038572" y="395607"/>
          <a:ext cx="1849861" cy="2521311"/>
        </a:xfrm>
        <a:prstGeom prst="roundRect">
          <a:avLst>
            <a:gd name="adj" fmla="val 10000"/>
          </a:avLst>
        </a:prstGeom>
        <a:solidFill>
          <a:schemeClr val="accent4">
            <a:hueOff val="-1070112"/>
            <a:satOff val="13230"/>
            <a:lumOff val="-4313"/>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ar-SA" sz="1800" kern="1200" dirty="0" smtClean="0"/>
            <a:t>أن لايشبه لباس الرجال ففي الحديث الصحيح:“لعن رسول الله صلى الله عليه وسلم المتشبهين من الرجال بالنساء والمتشبهات من النساء بالرجال“</a:t>
          </a:r>
          <a:endParaRPr lang="en-US" sz="1800" kern="1200" dirty="0"/>
        </a:p>
      </dsp:txBody>
      <dsp:txXfrm>
        <a:off x="2038572" y="395607"/>
        <a:ext cx="1849861" cy="2521311"/>
      </dsp:txXfrm>
    </dsp:sp>
    <dsp:sp modelId="{6D210D93-3C6D-4B50-889C-90A5C676BE35}">
      <dsp:nvSpPr>
        <dsp:cNvPr id="0" name=""/>
        <dsp:cNvSpPr/>
      </dsp:nvSpPr>
      <dsp:spPr>
        <a:xfrm rot="17360394">
          <a:off x="3666751" y="2450119"/>
          <a:ext cx="1730274" cy="603970"/>
        </a:xfrm>
        <a:prstGeom prst="leftArrow">
          <a:avLst>
            <a:gd name="adj1" fmla="val 60000"/>
            <a:gd name="adj2" fmla="val 50000"/>
          </a:avLst>
        </a:prstGeom>
        <a:solidFill>
          <a:schemeClr val="accent4">
            <a:hueOff val="-2140224"/>
            <a:satOff val="26460"/>
            <a:lumOff val="-8626"/>
            <a:alphaOff val="0"/>
          </a:schemeClr>
        </a:solidFill>
        <a:ln>
          <a:noFill/>
        </a:ln>
        <a:effectLst>
          <a:outerShdw blurRad="63500" dist="25400" dir="5400000" rotWithShape="0">
            <a:srgbClr val="000000">
              <a:alpha val="43137"/>
            </a:srgbClr>
          </a:outerShdw>
        </a:effectLst>
      </dsp:spPr>
      <dsp:style>
        <a:lnRef idx="0">
          <a:scrgbClr r="0" g="0" b="0"/>
        </a:lnRef>
        <a:fillRef idx="1">
          <a:scrgbClr r="0" g="0" b="0"/>
        </a:fillRef>
        <a:effectRef idx="1">
          <a:scrgbClr r="0" g="0" b="0"/>
        </a:effectRef>
        <a:fontRef idx="minor">
          <a:schemeClr val="lt1"/>
        </a:fontRef>
      </dsp:style>
    </dsp:sp>
    <dsp:sp modelId="{B152839F-530D-49A8-842E-BA1040A88FBC}">
      <dsp:nvSpPr>
        <dsp:cNvPr id="0" name=""/>
        <dsp:cNvSpPr/>
      </dsp:nvSpPr>
      <dsp:spPr>
        <a:xfrm>
          <a:off x="3960445" y="395619"/>
          <a:ext cx="1849861" cy="2452024"/>
        </a:xfrm>
        <a:prstGeom prst="roundRect">
          <a:avLst>
            <a:gd name="adj" fmla="val 10000"/>
          </a:avLst>
        </a:prstGeom>
        <a:solidFill>
          <a:schemeClr val="accent4">
            <a:hueOff val="-2140224"/>
            <a:satOff val="26460"/>
            <a:lumOff val="-8626"/>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ar-SA" sz="1800" kern="1200" dirty="0" smtClean="0"/>
            <a:t>أن لايكون زينة في نفسه ولا يكون مبخرا مطيباً بأي نوع من الطيب</a:t>
          </a:r>
        </a:p>
        <a:p>
          <a:pPr lvl="0" algn="ctr" defTabSz="800100">
            <a:lnSpc>
              <a:spcPct val="90000"/>
            </a:lnSpc>
            <a:spcBef>
              <a:spcPct val="0"/>
            </a:spcBef>
            <a:spcAft>
              <a:spcPct val="35000"/>
            </a:spcAft>
          </a:pPr>
          <a:r>
            <a:rPr lang="ar-SA" sz="1800" kern="1200" dirty="0" smtClean="0"/>
            <a:t>قال صلى الله عليه وسلم:“إذا شهدت احداكن المسجد فلا تمس طيباً“</a:t>
          </a:r>
          <a:endParaRPr lang="en-US" sz="1800" kern="1200" dirty="0"/>
        </a:p>
      </dsp:txBody>
      <dsp:txXfrm>
        <a:off x="3960445" y="395619"/>
        <a:ext cx="1849861" cy="2452024"/>
      </dsp:txXfrm>
    </dsp:sp>
    <dsp:sp modelId="{22F9AF34-ED7A-478F-9832-E6DE41D62639}">
      <dsp:nvSpPr>
        <dsp:cNvPr id="0" name=""/>
        <dsp:cNvSpPr/>
      </dsp:nvSpPr>
      <dsp:spPr>
        <a:xfrm rot="21191688">
          <a:off x="4872880" y="3782087"/>
          <a:ext cx="1779069" cy="603970"/>
        </a:xfrm>
        <a:prstGeom prst="leftArrow">
          <a:avLst>
            <a:gd name="adj1" fmla="val 60000"/>
            <a:gd name="adj2" fmla="val 50000"/>
          </a:avLst>
        </a:prstGeom>
        <a:solidFill>
          <a:schemeClr val="accent4">
            <a:hueOff val="-3210336"/>
            <a:satOff val="39690"/>
            <a:lumOff val="-12939"/>
            <a:alphaOff val="0"/>
          </a:schemeClr>
        </a:solidFill>
        <a:ln>
          <a:noFill/>
        </a:ln>
        <a:effectLst>
          <a:outerShdw blurRad="63500" dist="25400" dir="5400000" rotWithShape="0">
            <a:srgbClr val="000000">
              <a:alpha val="43137"/>
            </a:srgbClr>
          </a:outerShdw>
        </a:effectLst>
      </dsp:spPr>
      <dsp:style>
        <a:lnRef idx="0">
          <a:scrgbClr r="0" g="0" b="0"/>
        </a:lnRef>
        <a:fillRef idx="1">
          <a:scrgbClr r="0" g="0" b="0"/>
        </a:fillRef>
        <a:effectRef idx="1">
          <a:scrgbClr r="0" g="0" b="0"/>
        </a:effectRef>
        <a:fontRef idx="minor">
          <a:schemeClr val="lt1"/>
        </a:fontRef>
      </dsp:style>
    </dsp:sp>
    <dsp:sp modelId="{6D2D8214-EC77-4B91-86C9-76B65C50DF4F}">
      <dsp:nvSpPr>
        <dsp:cNvPr id="0" name=""/>
        <dsp:cNvSpPr/>
      </dsp:nvSpPr>
      <dsp:spPr>
        <a:xfrm>
          <a:off x="5850292" y="2240280"/>
          <a:ext cx="1998579" cy="3520359"/>
        </a:xfrm>
        <a:prstGeom prst="roundRect">
          <a:avLst>
            <a:gd name="adj" fmla="val 10000"/>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r" defTabSz="800100">
            <a:lnSpc>
              <a:spcPct val="90000"/>
            </a:lnSpc>
            <a:spcBef>
              <a:spcPct val="0"/>
            </a:spcBef>
            <a:spcAft>
              <a:spcPct val="35000"/>
            </a:spcAft>
          </a:pPr>
          <a:r>
            <a:rPr lang="ar-SA" sz="1800" kern="1200" dirty="0" smtClean="0"/>
            <a:t>ان يكون ساترا لجميع البدن,ثخيناً لايشف,فضفاضاً لايصف</a:t>
          </a:r>
        </a:p>
        <a:p>
          <a:pPr lvl="0" algn="r" defTabSz="800100">
            <a:lnSpc>
              <a:spcPct val="90000"/>
            </a:lnSpc>
            <a:spcBef>
              <a:spcPct val="0"/>
            </a:spcBef>
            <a:spcAft>
              <a:spcPct val="35000"/>
            </a:spcAft>
          </a:pPr>
          <a:r>
            <a:rPr lang="ar-SA" sz="1800" kern="1200" dirty="0" smtClean="0"/>
            <a:t>لذا رخص الرسول صلى الله عليه وسلم في ذيول النساء قدر ذراع.</a:t>
          </a:r>
        </a:p>
        <a:p>
          <a:pPr lvl="0" algn="r" defTabSz="800100">
            <a:lnSpc>
              <a:spcPct val="90000"/>
            </a:lnSpc>
            <a:spcBef>
              <a:spcPct val="0"/>
            </a:spcBef>
            <a:spcAft>
              <a:spcPct val="35000"/>
            </a:spcAft>
          </a:pPr>
          <a:r>
            <a:rPr lang="ar-SA" sz="1800" kern="1200" dirty="0" smtClean="0"/>
            <a:t>حديث:“صنفان من أهل النار لم أرهما:..ونساء كاسيات عاريات,مميلات مائلات,رؤوسهن كأسمنة البخت المائلة,لايدخلن الجنة ولايجدن ريحها...))</a:t>
          </a:r>
        </a:p>
      </dsp:txBody>
      <dsp:txXfrm>
        <a:off x="5850292" y="2240280"/>
        <a:ext cx="1998579" cy="352035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C4F9530-4DEC-4D8D-A206-96DB5A1C9799}" type="datetimeFigureOut">
              <a:rPr lang="en-US" smtClean="0"/>
              <a:pPr/>
              <a:t>5/1/2011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AEFD57D-D5AB-4504-B522-2D856932554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4F9530-4DEC-4D8D-A206-96DB5A1C9799}" type="datetimeFigureOut">
              <a:rPr lang="en-US" smtClean="0"/>
              <a:pPr/>
              <a:t>5/1/2011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EFD57D-D5AB-4504-B522-2D85693255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4F9530-4DEC-4D8D-A206-96DB5A1C9799}" type="datetimeFigureOut">
              <a:rPr lang="en-US" smtClean="0"/>
              <a:pPr/>
              <a:t>5/1/2011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EFD57D-D5AB-4504-B522-2D85693255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4F9530-4DEC-4D8D-A206-96DB5A1C9799}" type="datetimeFigureOut">
              <a:rPr lang="en-US" smtClean="0"/>
              <a:pPr/>
              <a:t>5/1/2011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EFD57D-D5AB-4504-B522-2D85693255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C4F9530-4DEC-4D8D-A206-96DB5A1C9799}" type="datetimeFigureOut">
              <a:rPr lang="en-US" smtClean="0"/>
              <a:pPr/>
              <a:t>5/1/2011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AEFD57D-D5AB-4504-B522-2D856932554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C4F9530-4DEC-4D8D-A206-96DB5A1C9799}" type="datetimeFigureOut">
              <a:rPr lang="en-US" smtClean="0"/>
              <a:pPr/>
              <a:t>5/1/2011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AEFD57D-D5AB-4504-B522-2D85693255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C4F9530-4DEC-4D8D-A206-96DB5A1C9799}" type="datetimeFigureOut">
              <a:rPr lang="en-US" smtClean="0"/>
              <a:pPr/>
              <a:t>5/1/2011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AEFD57D-D5AB-4504-B522-2D85693255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C4F9530-4DEC-4D8D-A206-96DB5A1C9799}" type="datetimeFigureOut">
              <a:rPr lang="en-US" smtClean="0"/>
              <a:pPr/>
              <a:t>5/1/2011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AEFD57D-D5AB-4504-B522-2D85693255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C4F9530-4DEC-4D8D-A206-96DB5A1C9799}" type="datetimeFigureOut">
              <a:rPr lang="en-US" smtClean="0"/>
              <a:pPr/>
              <a:t>5/1/2011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AEFD57D-D5AB-4504-B522-2D856932554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C4F9530-4DEC-4D8D-A206-96DB5A1C9799}" type="datetimeFigureOut">
              <a:rPr lang="en-US" smtClean="0"/>
              <a:pPr/>
              <a:t>5/1/2011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AEFD57D-D5AB-4504-B522-2D85693255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C4F9530-4DEC-4D8D-A206-96DB5A1C9799}" type="datetimeFigureOut">
              <a:rPr lang="en-US" smtClean="0"/>
              <a:pPr/>
              <a:t>5/1/2011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AEFD57D-D5AB-4504-B522-2D856932554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C4F9530-4DEC-4D8D-A206-96DB5A1C9799}" type="datetimeFigureOut">
              <a:rPr lang="en-US" smtClean="0"/>
              <a:pPr/>
              <a:t>5/1/2011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AEFD57D-D5AB-4504-B522-2D856932554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SA" sz="6600" dirty="0" smtClean="0"/>
              <a:t>الحجاب</a:t>
            </a:r>
            <a:endParaRPr lang="en-US" sz="6600" dirty="0"/>
          </a:p>
        </p:txBody>
      </p:sp>
      <p:sp>
        <p:nvSpPr>
          <p:cNvPr id="3" name="Subtitle 2"/>
          <p:cNvSpPr>
            <a:spLocks noGrp="1"/>
          </p:cNvSpPr>
          <p:nvPr>
            <p:ph type="subTitle" idx="1"/>
          </p:nvPr>
        </p:nvSpPr>
        <p:spPr/>
        <p:txBody>
          <a:bodyPr/>
          <a:lstStyle/>
          <a:p>
            <a:endParaRPr lang="en-US" dirty="0"/>
          </a:p>
        </p:txBody>
      </p:sp>
      <p:pic>
        <p:nvPicPr>
          <p:cNvPr id="7" name="Picture 6" descr="حجاب+رسم.jpg"/>
          <p:cNvPicPr>
            <a:picLocks noChangeAspect="1"/>
          </p:cNvPicPr>
          <p:nvPr/>
        </p:nvPicPr>
        <p:blipFill>
          <a:blip r:embed="rId2" cstate="print"/>
          <a:stretch>
            <a:fillRect/>
          </a:stretch>
        </p:blipFill>
        <p:spPr>
          <a:xfrm>
            <a:off x="0" y="4653136"/>
            <a:ext cx="1224136" cy="2204864"/>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1259632" y="1844824"/>
            <a:ext cx="7884368" cy="50131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96646" indent="-514350" algn="r" rtl="1">
              <a:buFont typeface="+mj-lt"/>
              <a:buAutoNum type="arabicPeriod" startAt="2"/>
            </a:pPr>
            <a:r>
              <a:rPr lang="ar-SA" sz="2800" b="1" dirty="0" smtClean="0"/>
              <a:t>قوله تعالى: {</a:t>
            </a:r>
            <a:r>
              <a:rPr lang="ar-SA" sz="2800" b="1" dirty="0" smtClean="0">
                <a:solidFill>
                  <a:srgbClr val="00B050"/>
                </a:solidFill>
              </a:rPr>
              <a:t>وَلاَ يَضْرِبْنَ بِأَرْجُلِهِنَّ لِيُعْلَمَ مَا يُخْفِينَ مِن زِينَتِهِنَّ</a:t>
            </a:r>
            <a:r>
              <a:rPr lang="ar-SA" sz="2800" b="1" dirty="0" smtClean="0"/>
              <a:t>}.</a:t>
            </a:r>
            <a:endParaRPr lang="ar-SA" sz="2800" dirty="0" smtClean="0"/>
          </a:p>
          <a:p>
            <a:pPr algn="r" rtl="1"/>
            <a:endParaRPr lang="en-US" dirty="0"/>
          </a:p>
        </p:txBody>
      </p:sp>
      <p:sp>
        <p:nvSpPr>
          <p:cNvPr id="4" name="Rectangle 3"/>
          <p:cNvSpPr/>
          <p:nvPr/>
        </p:nvSpPr>
        <p:spPr>
          <a:xfrm>
            <a:off x="1403648" y="2924944"/>
            <a:ext cx="7488832" cy="3528392"/>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solidFill>
                  <a:schemeClr val="tx1"/>
                </a:solidFill>
              </a:rPr>
              <a:t>يعني لا تضرب المرأة برجلها فيعلم ما تخفيه من الخلاخيل ونحوها مما تتحلى به للرجل، فإذا كانت المرأة منهية عن الضرب بالأرجل خوفاً من افتتان الرجل بما يسمع من صوت خلخالها ونحوه فكيف بكشف الوجه. فأيما أعظم فتنة أن يسمع الرجل خلخالاً بقدم امرأة لا يدري ما هي وما جمالها؟! لا يدري أشابة هي أم عجوز؟! ولا يدري أشوهاء هي أم حسناء؟! أيما أعظم فتنة هذا أو أن ينظر إلى وجه سافر جميل ممتلىء شباباً ونضارة وحسناً وجمالاً وتجميلاً بما يجلب الفتنة ويدعو إلى النظر إليها؟! إن كل إنسان له إربة في النساء ليعلم أي الفتنتين أعظم وأحق بالستر والإخفاء.</a:t>
            </a:r>
          </a:p>
          <a:p>
            <a:pPr algn="ctr"/>
            <a:endParaRPr lang="en-US" dirty="0"/>
          </a:p>
        </p:txBody>
      </p:sp>
      <p:sp>
        <p:nvSpPr>
          <p:cNvPr id="5" name="Rectangle 4"/>
          <p:cNvSpPr/>
          <p:nvPr/>
        </p:nvSpPr>
        <p:spPr>
          <a:xfrm>
            <a:off x="7884368" y="2636912"/>
            <a:ext cx="1115616" cy="504056"/>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تفسير الشيخ ابن عثيمين</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a:xfrm>
            <a:off x="1187624" y="1447800"/>
            <a:ext cx="7956376" cy="4800600"/>
          </a:xfrm>
        </p:spPr>
        <p:txBody>
          <a:bodyPr/>
          <a:lstStyle/>
          <a:p>
            <a:pPr marL="596646" indent="-514350" algn="l" rtl="1">
              <a:buFont typeface="+mj-lt"/>
              <a:buAutoNum type="arabicPeriod" startAt="3"/>
            </a:pPr>
            <a:r>
              <a:rPr lang="ar-SA" b="1" dirty="0" smtClean="0"/>
              <a:t>قوله تعالى: {</a:t>
            </a:r>
            <a:r>
              <a:rPr lang="ar-SA" b="1" dirty="0" smtClean="0">
                <a:solidFill>
                  <a:srgbClr val="00B050"/>
                </a:solidFill>
              </a:rPr>
              <a:t>يأَيُّهَا النَّبِىُّ قُل لاَِزْوَاجِكَ وَبَنَـاتِكَ وَنِسَآءِ الْمُؤْمِنِينَ يُدْنِينَ عَلَيْهِنَّ مِن جَلَابِيبِهِنَّ ذلِكَ أَدْنَى أَن يُعْرَفْنَ فَلاَ يُؤْذَيْنَ وَكَانَ اللَّهُ غَفُوراً رَّحِيماً </a:t>
            </a:r>
            <a:r>
              <a:rPr lang="ar-SA" b="1" dirty="0" smtClean="0"/>
              <a:t>}. (الأحزاب: 59).</a:t>
            </a:r>
            <a:endParaRPr lang="ar-SA" dirty="0" smtClean="0"/>
          </a:p>
          <a:p>
            <a:endParaRPr lang="en-US" dirty="0"/>
          </a:p>
        </p:txBody>
      </p:sp>
      <p:sp>
        <p:nvSpPr>
          <p:cNvPr id="4" name="Rectangle 3"/>
          <p:cNvSpPr/>
          <p:nvPr/>
        </p:nvSpPr>
        <p:spPr>
          <a:xfrm>
            <a:off x="1187624" y="3356992"/>
            <a:ext cx="7776864" cy="3312368"/>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dirty="0" smtClean="0">
                <a:solidFill>
                  <a:schemeClr val="tx1"/>
                </a:solidFill>
              </a:rPr>
              <a:t>قال ابن عباس رضي الله عنهما: «أمر الله نساء المؤمنين إذا خرجن من بيوتهن في حاجة أن يغطين وجوههن من فوق رؤوسهن بالجلابيب ويبدين عيناً واحدة».وتفسير الصحابي حجة، بل قال بعض العلماء إنه في حكم المرفوع إلى النبي صلى الله عليه وسلّم، وقوله رضي الله عنه «ويبدين عيناً واحدة» إنما رخص في ذلك لأجل الضرورة والحاجة إلى نظر الطريق فأما إذا لم يكن حاجة فلا موجب لكشف العين.</a:t>
            </a:r>
            <a:endParaRPr lang="ar-SA" sz="2800" dirty="0">
              <a:solidFill>
                <a:schemeClr val="tx1"/>
              </a:solidFill>
            </a:endParaRPr>
          </a:p>
        </p:txBody>
      </p:sp>
      <p:sp>
        <p:nvSpPr>
          <p:cNvPr id="7" name="Rectangle 6"/>
          <p:cNvSpPr/>
          <p:nvPr/>
        </p:nvSpPr>
        <p:spPr>
          <a:xfrm>
            <a:off x="7452320" y="2996952"/>
            <a:ext cx="1691680" cy="504056"/>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الشيخ ابن عثيمين-رسالة الحجاب-</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9672" y="3933056"/>
            <a:ext cx="6768752" cy="2016224"/>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marL="596646" indent="-514350" algn="r" rtl="1">
              <a:buFont typeface="+mj-lt"/>
              <a:buAutoNum type="arabicPeriod" startAt="4"/>
            </a:pPr>
            <a:r>
              <a:rPr lang="ar-SA" dirty="0" smtClean="0"/>
              <a:t>قال صلى الله عليه وسلم:“من جر ثوبه خيلاء لم ينظر الله إليه يوم القيامة فقالت أم سلمة: فكيف تصنع النساء بذيولهن؟ قال:يرحين شبراً فقالت:إذاً تنكشف أقدامهن قال: فيرخينه ذراعاً لا يزدن عليه“</a:t>
            </a:r>
          </a:p>
          <a:p>
            <a:pPr marL="596646" indent="-514350" algn="r" rtl="1">
              <a:buNone/>
            </a:pPr>
            <a:r>
              <a:rPr lang="ar-SA" dirty="0" smtClean="0"/>
              <a:t>    </a:t>
            </a:r>
            <a:endParaRPr lang="en-GB" dirty="0" smtClean="0"/>
          </a:p>
          <a:p>
            <a:pPr marL="596646" indent="-514350" algn="r" rtl="1">
              <a:buNone/>
            </a:pPr>
            <a:r>
              <a:rPr lang="en-GB" dirty="0" smtClean="0"/>
              <a:t>     </a:t>
            </a:r>
            <a:r>
              <a:rPr lang="ar-SA" dirty="0" smtClean="0"/>
              <a:t>فدل هذا الحديث على وجوب ستر قدمي المرأة مع أن القدمين أقل فتنة من غيرهما مما يدل على أن المرأة كلها عوره.</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96646" indent="-514350" algn="r" rtl="1">
              <a:buFont typeface="+mj-lt"/>
              <a:buAutoNum type="arabicPeriod" startAt="5"/>
            </a:pPr>
            <a:r>
              <a:rPr lang="ar-SA" dirty="0" smtClean="0"/>
              <a:t>عن عائشة رضي الله عنها قالت: يرحم الله نساء المهاجرات الأُول لما أنزل الله تعالى: </a:t>
            </a:r>
            <a:r>
              <a:rPr lang="en-GB" dirty="0" smtClean="0"/>
              <a:t>}</a:t>
            </a:r>
            <a:r>
              <a:rPr lang="ar-SA" dirty="0" smtClean="0">
                <a:solidFill>
                  <a:srgbClr val="00B050"/>
                </a:solidFill>
              </a:rPr>
              <a:t>وليضربن بخُمُرهن على جيوبهن</a:t>
            </a:r>
            <a:r>
              <a:rPr lang="en-GB" dirty="0" smtClean="0">
                <a:solidFill>
                  <a:srgbClr val="00B050"/>
                </a:solidFill>
              </a:rPr>
              <a:t>{</a:t>
            </a:r>
            <a:r>
              <a:rPr lang="ar-SA" dirty="0" smtClean="0"/>
              <a:t> </a:t>
            </a:r>
            <a:r>
              <a:rPr lang="en-GB" dirty="0" smtClean="0"/>
              <a:t>]</a:t>
            </a:r>
            <a:r>
              <a:rPr lang="ar-SA" dirty="0" smtClean="0"/>
              <a:t>النور اية 31</a:t>
            </a:r>
            <a:r>
              <a:rPr lang="en-GB" dirty="0" smtClean="0"/>
              <a:t>[</a:t>
            </a:r>
            <a:r>
              <a:rPr lang="ar-SA" dirty="0" smtClean="0"/>
              <a:t>شققن مروطهن فاختمرن بها فهاكذا فهمن الصحابيات الأية وأن الحجاب يشمل جميع البدن فبادرن الى شق مروطهن وستر رؤوسهن ووجوهن.</a:t>
            </a:r>
          </a:p>
        </p:txBody>
      </p:sp>
      <p:sp>
        <p:nvSpPr>
          <p:cNvPr id="4" name="Rectangle 3"/>
          <p:cNvSpPr/>
          <p:nvPr/>
        </p:nvSpPr>
        <p:spPr>
          <a:xfrm>
            <a:off x="1619672" y="4437112"/>
            <a:ext cx="6912768" cy="2276872"/>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dirty="0" smtClean="0">
                <a:solidFill>
                  <a:schemeClr val="bg2">
                    <a:lumMod val="10000"/>
                  </a:schemeClr>
                </a:solidFill>
              </a:rPr>
              <a:t>     إن الخمار ما تخمر به المرأة رأسها وتغطيه به كالغدفة فإذا كانت مأمورة بأن تضرب بالخمار على جيبها كانت مأمورة بستر وجهها، إما لأنه من لازم ذلك، أو بالقياس فإنه إذا وجب ستر النحر والصدر كان وجوب ستر الوجه من باب أولى؛ لأنه موضع الجمال والفتنة. حيث إذا قالوا فلانة جميلة لم يفهم من هذا الكلام إلا جمال الوجه فتبين أن الوجه هو موضع الجمال طلباً وخبراً، فإذا كان كذلك فكيف يفهم أن هذه الشريعة الحكيمة تأمر بستر الصدر والنحر ثم ترخص في كشف الوجه.</a:t>
            </a:r>
            <a:endParaRPr lang="en-US" sz="2000" b="1" dirty="0">
              <a:solidFill>
                <a:schemeClr val="bg2">
                  <a:lumMod val="10000"/>
                </a:schemeClr>
              </a:solidFill>
            </a:endParaRPr>
          </a:p>
        </p:txBody>
      </p:sp>
      <p:sp>
        <p:nvSpPr>
          <p:cNvPr id="5" name="Rectangle 4"/>
          <p:cNvSpPr/>
          <p:nvPr/>
        </p:nvSpPr>
        <p:spPr>
          <a:xfrm>
            <a:off x="8028384" y="4293096"/>
            <a:ext cx="1115616" cy="504056"/>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تفسير الشيخ ابن عثيمين</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4221088"/>
            <a:ext cx="7848872" cy="216024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99592" y="1447800"/>
            <a:ext cx="8244408" cy="5077544"/>
          </a:xfrm>
        </p:spPr>
        <p:txBody>
          <a:bodyPr>
            <a:normAutofit lnSpcReduction="10000"/>
          </a:bodyPr>
          <a:lstStyle/>
          <a:p>
            <a:pPr marL="596646" indent="-514350" algn="r" rtl="1">
              <a:buFont typeface="+mj-lt"/>
              <a:buAutoNum type="arabicPeriod" startAt="6"/>
            </a:pPr>
            <a:r>
              <a:rPr lang="ar-SA" dirty="0" smtClean="0"/>
              <a:t>عن عائشة رضي الله عنها قالت:“كان رسول الله صلى الله عليه وسلم ليصلي الصبح فينصرف النساء متلفعات بمروطهن ما يعرفن من الغلس“</a:t>
            </a:r>
            <a:endParaRPr lang="en-GB" dirty="0" smtClean="0"/>
          </a:p>
          <a:p>
            <a:pPr marL="596646" indent="-514350" algn="r" rtl="1">
              <a:buNone/>
            </a:pPr>
            <a:r>
              <a:rPr lang="ar-SA" dirty="0" smtClean="0"/>
              <a:t>    وعنها رضي الله عنها قالت:“لو أدرك رسول الله صلى الله عليه وسلم ما أحدث النساء لمنعهن كما منعت بني إسرائيل“</a:t>
            </a:r>
          </a:p>
          <a:p>
            <a:pPr marL="596646" indent="-514350" algn="r" rtl="1">
              <a:buNone/>
            </a:pPr>
            <a:r>
              <a:rPr lang="en-GB" dirty="0" smtClean="0"/>
              <a:t> </a:t>
            </a:r>
          </a:p>
          <a:p>
            <a:pPr marL="596646" indent="-514350" algn="r" rtl="1">
              <a:buNone/>
            </a:pPr>
            <a:r>
              <a:rPr lang="en-GB" dirty="0" smtClean="0"/>
              <a:t>  </a:t>
            </a:r>
            <a:r>
              <a:rPr lang="ar-SA" dirty="0" smtClean="0"/>
              <a:t>فدل هذا الحديث على أن الحجاب والتستر كان من عادة نساء الصحابة,ويدل رؤية عائشه من بعض النساء مايجعل الرسول صلى الله عليه وسلم يمنعهن من المسجد لو كان حياً,فكيف ببعض نساء زماننا اليوم!</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الخلاصة</a:t>
            </a:r>
            <a:endParaRPr lang="en-US" dirty="0"/>
          </a:p>
        </p:txBody>
      </p:sp>
      <p:sp>
        <p:nvSpPr>
          <p:cNvPr id="3" name="Content Placeholder 2"/>
          <p:cNvSpPr>
            <a:spLocks noGrp="1"/>
          </p:cNvSpPr>
          <p:nvPr>
            <p:ph idx="1"/>
          </p:nvPr>
        </p:nvSpPr>
        <p:spPr/>
        <p:txBody>
          <a:bodyPr/>
          <a:lstStyle/>
          <a:p>
            <a:pPr algn="r" rtl="1">
              <a:buNone/>
            </a:pPr>
            <a:r>
              <a:rPr lang="ar-SA" dirty="0" smtClean="0"/>
              <a:t>نخلص من هذا وجوب ارتداء الحجاب على المرأة طاعة</a:t>
            </a:r>
            <a:endParaRPr lang="en-GB" dirty="0" smtClean="0"/>
          </a:p>
          <a:p>
            <a:pPr algn="r" rtl="1">
              <a:buNone/>
            </a:pPr>
            <a:r>
              <a:rPr lang="ar-SA" dirty="0" smtClean="0"/>
              <a:t> لله ورسوله صلى الله عليه وسلم وعدم ابداء الزينة لغير</a:t>
            </a:r>
            <a:endParaRPr lang="en-GB" dirty="0" smtClean="0"/>
          </a:p>
          <a:p>
            <a:pPr algn="r" rtl="1">
              <a:buNone/>
            </a:pPr>
            <a:r>
              <a:rPr lang="ar-SA" dirty="0" smtClean="0"/>
              <a:t> من استثناهم الله تعالى في قوله:</a:t>
            </a:r>
            <a:r>
              <a:rPr lang="en-GB" dirty="0" smtClean="0"/>
              <a:t>}</a:t>
            </a:r>
            <a:r>
              <a:rPr lang="ar-SA" dirty="0" smtClean="0"/>
              <a:t> </a:t>
            </a:r>
            <a:r>
              <a:rPr lang="ar-SA" dirty="0" smtClean="0">
                <a:solidFill>
                  <a:srgbClr val="00B050"/>
                </a:solidFill>
              </a:rPr>
              <a:t>وَلا يُبْدِينَ زِينَتَهُنَّ إِلَّا لِبُعُولَتِهِنَّ أَوْ آبَائِهِنَّ أَوْ آبَاءِ بُعُولَتِهِنَّ أَوْ أَبْنَائِهِنَّ أَوْ أَبْنَاءِ بُعُولَتِهِنَّ أَوْ إِخْوَانِهِنَّ أَوْ بَنِي إِخْوَانِهِنَّ أَوْ بَنِي أَخَوَاتِهِنَّ أَوْ نِسَائِهِنَّ أَوْ مَا مَلَكَتْ أَيْمَانُهُنَّ أَوِ التَّابِعِينَ غَيْرِ أُوْلِي الإِرْبَةِ مِنَ الرِّجَالِ أَوِ الطِّفْلِ الَّذِينَ لَمْ يَظْهَرُوا عَلَى عَوْرَاتِ النِّسَاءِ</a:t>
            </a:r>
            <a:r>
              <a:rPr lang="en-GB"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الشبهات حول الحجاب</a:t>
            </a:r>
            <a:endParaRPr lang="en-US" dirty="0"/>
          </a:p>
        </p:txBody>
      </p:sp>
      <p:graphicFrame>
        <p:nvGraphicFramePr>
          <p:cNvPr id="4" name="Content Placeholder 3"/>
          <p:cNvGraphicFramePr>
            <a:graphicFrameLocks noGrp="1"/>
          </p:cNvGraphicFramePr>
          <p:nvPr>
            <p:ph idx="1"/>
          </p:nvPr>
        </p:nvGraphicFramePr>
        <p:xfrm>
          <a:off x="1435608" y="1447800"/>
          <a:ext cx="7498080" cy="5149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475656" y="836712"/>
          <a:ext cx="7499350" cy="3061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1475656" y="4346105"/>
            <a:ext cx="7488832" cy="23042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SA" sz="2400" dirty="0" smtClean="0">
                <a:solidFill>
                  <a:schemeClr val="tx1"/>
                </a:solidFill>
              </a:rPr>
              <a:t>ولتعلمي اختي الكريمه أن هذه الشبهات لا يراد بها مصلحة المرأة والغيرة على حقوقها أو البحث عن   سعادتها وإنما يراد بها إشباع غرائز أصحابها واخر ما يفكرون به –إن فكروا- هو مصلحة المرأة وسعادتها فلتحذري أختي المسلمة من هذه الندائات الكاذبه واعتصمي بالله وحده</a:t>
            </a:r>
          </a:p>
          <a:p>
            <a:pPr algn="ctr"/>
            <a:r>
              <a:rPr lang="ar-SA" sz="2400" dirty="0" smtClean="0">
                <a:solidFill>
                  <a:schemeClr val="tx1"/>
                </a:solidFill>
              </a:rPr>
              <a:t>قال تعالى:</a:t>
            </a:r>
          </a:p>
          <a:p>
            <a:pPr algn="ctr"/>
            <a:r>
              <a:rPr lang="en-GB" sz="2400" dirty="0" smtClean="0">
                <a:solidFill>
                  <a:schemeClr val="tx1"/>
                </a:solidFill>
              </a:rPr>
              <a:t>{</a:t>
            </a:r>
            <a:r>
              <a:rPr lang="ar-SA" sz="2400" dirty="0" smtClean="0">
                <a:solidFill>
                  <a:srgbClr val="00B050"/>
                </a:solidFill>
              </a:rPr>
              <a:t>ومن يعتصم بالله فقد هدي الى صراط مستقيم </a:t>
            </a:r>
            <a:r>
              <a:rPr lang="en-GB" sz="2400" dirty="0" smtClean="0">
                <a:solidFill>
                  <a:schemeClr val="tx1"/>
                </a:solidFill>
              </a:rPr>
              <a:t>}</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772400" cy="5688631"/>
          </a:xfrm>
        </p:spPr>
        <p:txBody>
          <a:bodyPr>
            <a:normAutofit fontScale="90000"/>
          </a:bodyPr>
          <a:lstStyle/>
          <a:p>
            <a:pPr algn="r"/>
            <a:r>
              <a:rPr lang="ar-SA" sz="5300" dirty="0" smtClean="0">
                <a:solidFill>
                  <a:schemeClr val="bg2">
                    <a:lumMod val="50000"/>
                  </a:schemeClr>
                </a:solidFill>
              </a:rPr>
              <a:t>الحجاب لغة:</a:t>
            </a:r>
            <a:r>
              <a:rPr lang="ar-SA" dirty="0" smtClean="0">
                <a:solidFill>
                  <a:srgbClr val="FF0000"/>
                </a:solidFill>
              </a:rPr>
              <a:t/>
            </a:r>
            <a:br>
              <a:rPr lang="ar-SA" dirty="0" smtClean="0">
                <a:solidFill>
                  <a:srgbClr val="FF0000"/>
                </a:solidFill>
              </a:rPr>
            </a:br>
            <a:r>
              <a:rPr lang="ar-EG" sz="4400" dirty="0" smtClean="0">
                <a:solidFill>
                  <a:srgbClr val="FF0000"/>
                </a:solidFill>
              </a:rPr>
              <a:t> </a:t>
            </a:r>
            <a:r>
              <a:rPr lang="ar-SA" sz="4400" dirty="0" smtClean="0"/>
              <a:t>مصدر حجب ويعني الستر، وهو كل ما يستر المطلوب ويمنع الوصول إليه</a:t>
            </a:r>
            <a:r>
              <a:rPr lang="en-GB" sz="4400" dirty="0" smtClean="0"/>
              <a:t/>
            </a:r>
            <a:br>
              <a:rPr lang="en-GB" sz="4400" dirty="0" smtClean="0"/>
            </a:br>
            <a:r>
              <a:rPr lang="ar-SA" sz="4400" dirty="0" smtClean="0"/>
              <a:t>، وحجاب المرأة: ما تتستر به</a:t>
            </a:r>
            <a:r>
              <a:rPr lang="ar-SA" sz="4400" dirty="0" smtClean="0">
                <a:solidFill>
                  <a:schemeClr val="tx1"/>
                </a:solidFill>
              </a:rPr>
              <a:t>.</a:t>
            </a:r>
            <a:r>
              <a:rPr lang="ar-EG" sz="4400" dirty="0" smtClean="0">
                <a:solidFill>
                  <a:srgbClr val="FF0000"/>
                </a:solidFill>
              </a:rPr>
              <a:t> </a:t>
            </a:r>
            <a:r>
              <a:rPr lang="ar-SA" dirty="0" smtClean="0"/>
              <a:t/>
            </a:r>
            <a:br>
              <a:rPr lang="ar-SA" dirty="0" smtClean="0"/>
            </a:br>
            <a:r>
              <a:rPr lang="ar-SA" dirty="0" smtClean="0">
                <a:solidFill>
                  <a:schemeClr val="bg2">
                    <a:lumMod val="50000"/>
                  </a:schemeClr>
                </a:solidFill>
              </a:rPr>
              <a:t>الحجاب اصطلاحاً:</a:t>
            </a:r>
            <a:r>
              <a:rPr lang="ar-SA" dirty="0" smtClean="0"/>
              <a:t/>
            </a:r>
            <a:br>
              <a:rPr lang="ar-SA" dirty="0" smtClean="0"/>
            </a:br>
            <a:r>
              <a:rPr lang="ar-SA" dirty="0" smtClean="0"/>
              <a:t>هو لباس شرعي سابغ تستتر به المرأة المسلمة ليمنع الرجال الأجانب من رؤية شيء من جسدها</a:t>
            </a:r>
            <a:br>
              <a:rPr lang="ar-SA" dirty="0" smtClean="0"/>
            </a:br>
            <a:r>
              <a:rPr lang="ar-SA" dirty="0" smtClean="0">
                <a:solidFill>
                  <a:schemeClr val="tx1"/>
                </a:solidFill>
              </a:rPr>
              <a:t>يقابل هذا التبرج والسفور</a:t>
            </a:r>
            <a:endParaRPr lang="en-US" dirty="0">
              <a:solidFill>
                <a:schemeClr val="tx1"/>
              </a:solidFill>
            </a:endParaRPr>
          </a:p>
        </p:txBody>
      </p:sp>
      <p:sp>
        <p:nvSpPr>
          <p:cNvPr id="4" name="Rectangle 3"/>
          <p:cNvSpPr/>
          <p:nvPr/>
        </p:nvSpPr>
        <p:spPr>
          <a:xfrm>
            <a:off x="5220072" y="548680"/>
            <a:ext cx="3168352" cy="936104"/>
          </a:xfrm>
          <a:prstGeom prst="rect">
            <a:avLst/>
          </a:prstGeom>
          <a:solidFill>
            <a:schemeClr val="accent2">
              <a:lumMod val="20000"/>
              <a:lumOff val="80000"/>
              <a:alpha val="55000"/>
            </a:schemeClr>
          </a:soli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860032" y="3140968"/>
            <a:ext cx="3528392" cy="648072"/>
          </a:xfrm>
          <a:prstGeom prst="rect">
            <a:avLst/>
          </a:prstGeom>
          <a:solidFill>
            <a:schemeClr val="accent2">
              <a:lumMod val="20000"/>
              <a:lumOff val="80000"/>
              <a:alpha val="52000"/>
            </a:schemeClr>
          </a:solidFill>
          <a:ln>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692838"/>
          </a:xfrm>
        </p:spPr>
        <p:txBody>
          <a:bodyPr>
            <a:noAutofit/>
          </a:bodyPr>
          <a:lstStyle/>
          <a:p>
            <a:pPr algn="ctr"/>
            <a:r>
              <a:rPr lang="ar-SA" sz="4400" dirty="0" smtClean="0"/>
              <a:t>حكم الحجاب</a:t>
            </a:r>
            <a:endParaRPr lang="en-US" sz="4400" dirty="0"/>
          </a:p>
        </p:txBody>
      </p:sp>
      <p:sp>
        <p:nvSpPr>
          <p:cNvPr id="3" name="Subtitle 2"/>
          <p:cNvSpPr>
            <a:spLocks noGrp="1"/>
          </p:cNvSpPr>
          <p:nvPr>
            <p:ph type="subTitle" idx="1"/>
          </p:nvPr>
        </p:nvSpPr>
        <p:spPr>
          <a:xfrm>
            <a:off x="1432560" y="1340768"/>
            <a:ext cx="7406640" cy="5040560"/>
          </a:xfrm>
        </p:spPr>
        <p:txBody>
          <a:bodyPr>
            <a:normAutofit lnSpcReduction="10000"/>
          </a:bodyPr>
          <a:lstStyle/>
          <a:p>
            <a:pPr algn="r"/>
            <a:endParaRPr lang="ar-SA" dirty="0" smtClean="0"/>
          </a:p>
          <a:p>
            <a:pPr algn="r"/>
            <a:r>
              <a:rPr lang="ar-SA" sz="3000" dirty="0" smtClean="0"/>
              <a:t>الحجاب أمر واجب على المرأة المسلمة ثابت بالكتاب والسنة:</a:t>
            </a:r>
          </a:p>
          <a:p>
            <a:pPr algn="r" rtl="1"/>
            <a:r>
              <a:rPr lang="ar-SA" sz="3000" dirty="0" smtClean="0">
                <a:latin typeface="Times New Roman" pitchFamily="18" charset="0"/>
                <a:cs typeface="Times New Roman" pitchFamily="18" charset="0"/>
              </a:rPr>
              <a:t>من القرآن الكريم:</a:t>
            </a:r>
            <a:endParaRPr lang="en-GB" sz="3000" dirty="0" smtClean="0">
              <a:latin typeface="Times New Roman" pitchFamily="18" charset="0"/>
              <a:cs typeface="Times New Roman" pitchFamily="18" charset="0"/>
            </a:endParaRPr>
          </a:p>
          <a:p>
            <a:pPr algn="r" rtl="1">
              <a:buFont typeface="Wingdings" pitchFamily="2" charset="2"/>
              <a:buChar char="v"/>
            </a:pPr>
            <a:r>
              <a:rPr lang="ar-SA" sz="3000" dirty="0" smtClean="0">
                <a:latin typeface="Times New Roman" pitchFamily="18" charset="0"/>
                <a:cs typeface="Times New Roman" pitchFamily="18" charset="0"/>
              </a:rPr>
              <a:t> </a:t>
            </a:r>
            <a:r>
              <a:rPr lang="ar-SA" sz="3000" dirty="0" smtClean="0">
                <a:solidFill>
                  <a:schemeClr val="bg2">
                    <a:lumMod val="25000"/>
                  </a:schemeClr>
                </a:solidFill>
                <a:latin typeface="Times New Roman" pitchFamily="18" charset="0"/>
                <a:cs typeface="Times New Roman" pitchFamily="18" charset="0"/>
              </a:rPr>
              <a:t>قوله تعالى: </a:t>
            </a:r>
            <a:endParaRPr lang="en-GB" sz="3000" dirty="0" smtClean="0">
              <a:solidFill>
                <a:schemeClr val="bg2">
                  <a:lumMod val="25000"/>
                </a:schemeClr>
              </a:solidFill>
              <a:latin typeface="Times New Roman" pitchFamily="18" charset="0"/>
              <a:cs typeface="Times New Roman" pitchFamily="18" charset="0"/>
            </a:endParaRPr>
          </a:p>
          <a:p>
            <a:pPr algn="r" rtl="1"/>
            <a:r>
              <a:rPr lang="en-GB" sz="3200" b="1" dirty="0" smtClean="0">
                <a:solidFill>
                  <a:schemeClr val="bg2">
                    <a:lumMod val="25000"/>
                  </a:schemeClr>
                </a:solidFill>
                <a:cs typeface="Andalus" pitchFamily="2" charset="-78"/>
              </a:rPr>
              <a:t>}</a:t>
            </a:r>
            <a:r>
              <a:rPr lang="ar-SA" b="1" dirty="0" smtClean="0">
                <a:solidFill>
                  <a:schemeClr val="accent4"/>
                </a:solidFill>
                <a:latin typeface="Times New Roman" pitchFamily="18" charset="0"/>
                <a:cs typeface="Times New Roman" pitchFamily="18" charset="0"/>
              </a:rPr>
              <a:t>وَقُل لِّلْمُؤْمِنَاتِ يَغْضُضْنَ مِنْ أَبْصَارِهِنَّ وَيَحْفَظْنَ فُرُوجَهُنَّ وَلَا يُبْدِينَ زِينَتَهُنَّ إِلَّا مَا ظَهَرَ مِنْهَا وَلْيَضْرِبْنَ بِخُمُرِهِنَّ عَلَى جُيُوبِهِنَّ وَلَا يُبْدِينَ زِينَتَهُنَّ إِلَّا لِبُعُولَتِهِنَّ أَوْ آبَائِهِنَّ أَوْ آبَاء بُعُولَتِهِنَّ أَوْ أَبْنَائِهِنَّ أَوْ أَبْنَاء بُعُولَتِهِنَّ أَوْ إِخْوَانِهِنَّ أَوْ بَنِي إِخْوَانِهِنَّ أَوْ بَنِي أَخَوَاتِهِنَّ أَوْ نِسَائِهِنَّ أَوْ مَا مَلَكَتْ أَيْمَانُهُنَّ أَوِ التَّابِعِينَ غَيْرِ أُوْلِي الْإِرْبَةِ مِنَ الرِّجَالِ أَوِ الطِّفْلِ الَّذِينَ لَمْ يَظْهَرُوا عَلَى عَوْرَاتِ النِّسَاء وَلَا يَضْرِبْنَ بِأَرْجُلِهِنَّ لِيُعْلَمَ مَا يُخْفِينَ مِن زِينَتِهِنَّ وَتُوبُوا إِلَى اللَّهِ جَمِيعًا أَيُّهَا الْمُؤْمِنُونَ لَعَلَّكُمْ تُفْلِحُونَ</a:t>
            </a:r>
            <a:r>
              <a:rPr lang="en-GB" sz="3200" b="1" dirty="0" smtClean="0">
                <a:solidFill>
                  <a:schemeClr val="bg2">
                    <a:lumMod val="25000"/>
                  </a:schemeClr>
                </a:solidFill>
                <a:latin typeface="Times New Roman" pitchFamily="18" charset="0"/>
                <a:cs typeface="Times New Roman" pitchFamily="18" charset="0"/>
              </a:rPr>
              <a:t>{</a:t>
            </a:r>
            <a:r>
              <a:rPr lang="en-GB" sz="3200" b="1" dirty="0" smtClean="0">
                <a:solidFill>
                  <a:srgbClr val="C00000"/>
                </a:solidFill>
                <a:latin typeface="Times New Roman" pitchFamily="18" charset="0"/>
                <a:cs typeface="Times New Roman" pitchFamily="18" charset="0"/>
              </a:rPr>
              <a:t> </a:t>
            </a:r>
            <a:endParaRPr lang="en-US" dirty="0" smtClean="0">
              <a:solidFill>
                <a:srgbClr val="C00000"/>
              </a:solidFill>
              <a:latin typeface="Times New Roman" pitchFamily="18" charset="0"/>
              <a:cs typeface="Times New Roman" pitchFamily="18" charset="0"/>
            </a:endParaRPr>
          </a:p>
        </p:txBody>
      </p:sp>
      <p:sp>
        <p:nvSpPr>
          <p:cNvPr id="4" name="Rectangle 3"/>
          <p:cNvSpPr/>
          <p:nvPr/>
        </p:nvSpPr>
        <p:spPr>
          <a:xfrm>
            <a:off x="1547664" y="3140968"/>
            <a:ext cx="7344816" cy="3312368"/>
          </a:xfrm>
          <a:prstGeom prst="rect">
            <a:avLst/>
          </a:prstGeom>
          <a:solidFill>
            <a:schemeClr val="accent2">
              <a:lumMod val="20000"/>
              <a:lumOff val="80000"/>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rtl="1">
              <a:buFont typeface="Wingdings" pitchFamily="2" charset="2"/>
              <a:buChar char="v"/>
            </a:pPr>
            <a:endParaRPr lang="ar-SA" b="1" dirty="0" smtClean="0">
              <a:solidFill>
                <a:srgbClr val="990000"/>
              </a:solidFill>
              <a:cs typeface="Andalus" pitchFamily="2" charset="-78"/>
            </a:endParaRPr>
          </a:p>
          <a:p>
            <a:pPr algn="ctr" rtl="1">
              <a:buFont typeface="Wingdings" pitchFamily="2" charset="2"/>
              <a:buChar char="v"/>
            </a:pPr>
            <a:endParaRPr lang="ar-SA" b="1" dirty="0" smtClean="0">
              <a:solidFill>
                <a:srgbClr val="990000"/>
              </a:solidFill>
              <a:cs typeface="Andalus" pitchFamily="2" charset="-78"/>
            </a:endParaRPr>
          </a:p>
          <a:p>
            <a:pPr algn="ctr" rtl="1">
              <a:buFont typeface="Wingdings" pitchFamily="2" charset="2"/>
              <a:buChar char="v"/>
            </a:pPr>
            <a:r>
              <a:rPr lang="ar-SA" b="1" dirty="0" smtClean="0">
                <a:solidFill>
                  <a:srgbClr val="990000"/>
                </a:solidFill>
                <a:cs typeface="Andalus" pitchFamily="2" charset="-78"/>
              </a:rPr>
              <a:t> </a:t>
            </a:r>
            <a:r>
              <a:rPr lang="ar-SA" b="1" dirty="0" smtClean="0">
                <a:solidFill>
                  <a:schemeClr val="bg2">
                    <a:lumMod val="25000"/>
                  </a:schemeClr>
                </a:solidFill>
                <a:latin typeface="Times New Roman" pitchFamily="18" charset="0"/>
                <a:cs typeface="Times New Roman" pitchFamily="18" charset="0"/>
              </a:rPr>
              <a:t>وقوله تعالى: </a:t>
            </a:r>
            <a:r>
              <a:rPr lang="en-GB" b="1" dirty="0" smtClean="0">
                <a:solidFill>
                  <a:schemeClr val="bg2">
                    <a:lumMod val="25000"/>
                  </a:schemeClr>
                </a:solidFill>
                <a:latin typeface="Times New Roman" pitchFamily="18" charset="0"/>
                <a:cs typeface="Times New Roman" pitchFamily="18" charset="0"/>
              </a:rPr>
              <a:t>}</a:t>
            </a:r>
            <a:r>
              <a:rPr lang="ar-SA" b="1" dirty="0" smtClean="0">
                <a:solidFill>
                  <a:schemeClr val="accent4"/>
                </a:solidFill>
                <a:latin typeface="Times New Roman" pitchFamily="18" charset="0"/>
                <a:cs typeface="Times New Roman" pitchFamily="18" charset="0"/>
              </a:rPr>
              <a:t>يَا أَيُّهَا النَّبِيُّ قُل لِّأَزْوَاجِكَ وَبَنَاتِكَ وَنِسَاء الْمُؤْمِنِينَ يُدْنِينَ عَلَيْهِنَّ مِن جَلَابِيبِهِنَّ ذَلِكَ أَدْنَى أَن يُعْرَفْنَ فَلَا يُؤْذَيْنَ وَكَانَ اللَّهُ غَفُورًا رَّحِيمًا</a:t>
            </a:r>
            <a:r>
              <a:rPr lang="en-GB" b="1" dirty="0" smtClean="0">
                <a:solidFill>
                  <a:schemeClr val="bg2">
                    <a:lumMod val="25000"/>
                  </a:schemeClr>
                </a:solidFill>
                <a:latin typeface="Times New Roman" pitchFamily="18" charset="0"/>
                <a:cs typeface="Times New Roman" pitchFamily="18" charset="0"/>
              </a:rPr>
              <a:t>{</a:t>
            </a:r>
            <a:endParaRPr lang="ar-MA" b="1" dirty="0" smtClean="0">
              <a:solidFill>
                <a:schemeClr val="bg2">
                  <a:lumMod val="25000"/>
                </a:schemeClr>
              </a:solidFill>
              <a:latin typeface="Times New Roman" pitchFamily="18" charset="0"/>
              <a:cs typeface="Times New Roman" pitchFamily="18" charset="0"/>
            </a:endParaRPr>
          </a:p>
          <a:p>
            <a:pPr>
              <a:buNone/>
            </a:pPr>
            <a:r>
              <a:rPr lang="ar-MA" sz="2000" b="1" dirty="0" smtClean="0">
                <a:solidFill>
                  <a:schemeClr val="bg2">
                    <a:lumMod val="25000"/>
                  </a:schemeClr>
                </a:solidFill>
                <a:latin typeface="Times New Roman" pitchFamily="18" charset="0"/>
                <a:cs typeface="Times New Roman" pitchFamily="18" charset="0"/>
              </a:rPr>
              <a:t>الأحزاب الآية59</a:t>
            </a:r>
            <a:endParaRPr lang="en-US" sz="2000" b="1" dirty="0" smtClean="0">
              <a:solidFill>
                <a:schemeClr val="bg2">
                  <a:lumMod val="25000"/>
                </a:schemeClr>
              </a:solidFill>
              <a:latin typeface="Times New Roman" pitchFamily="18" charset="0"/>
              <a:cs typeface="Times New Roman" pitchFamily="18" charset="0"/>
            </a:endParaRPr>
          </a:p>
          <a:p>
            <a:pPr algn="r" rtl="1">
              <a:buNone/>
            </a:pPr>
            <a:endParaRPr lang="ar-SA" dirty="0" smtClean="0"/>
          </a:p>
        </p:txBody>
      </p:sp>
      <p:sp>
        <p:nvSpPr>
          <p:cNvPr id="4" name="Rectangle 3"/>
          <p:cNvSpPr/>
          <p:nvPr/>
        </p:nvSpPr>
        <p:spPr>
          <a:xfrm>
            <a:off x="1475656" y="2204864"/>
            <a:ext cx="7344816" cy="2448272"/>
          </a:xfrm>
          <a:prstGeom prst="rect">
            <a:avLst/>
          </a:prstGeom>
          <a:solidFill>
            <a:schemeClr val="accent2">
              <a:lumMod val="20000"/>
              <a:lumOff val="80000"/>
              <a:alpha val="46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lgn="r" rtl="1">
              <a:buNone/>
            </a:pPr>
            <a:r>
              <a:rPr lang="ar-SA" b="1" dirty="0" smtClean="0">
                <a:solidFill>
                  <a:schemeClr val="bg2">
                    <a:lumMod val="25000"/>
                  </a:schemeClr>
                </a:solidFill>
              </a:rPr>
              <a:t>ومن السنة المطهرة:</a:t>
            </a:r>
          </a:p>
          <a:p>
            <a:pPr algn="r" rtl="1">
              <a:buFont typeface="Wingdings" pitchFamily="2" charset="2"/>
              <a:buChar char="v"/>
            </a:pPr>
            <a:r>
              <a:rPr lang="ar-SA" dirty="0" smtClean="0"/>
              <a:t>عن أم عطية رضي الله عنها قالت: "أمرنا أن نخرج الحيض يوم العيدين وذوات الخدور فيشهدن جماعة المسلمين ودعوتهم ويعتزل الحيض مصلاهن قالت امرأة</a:t>
            </a:r>
            <a:r>
              <a:rPr lang="en-GB" dirty="0" smtClean="0"/>
              <a:t>:</a:t>
            </a:r>
            <a:r>
              <a:rPr lang="ar-SA" dirty="0" smtClean="0"/>
              <a:t> يا رسول الله إحدانا ليس لها جلباب؟ قال: لتلبسها صاحبتها من جلبابها</a:t>
            </a:r>
            <a:r>
              <a:rPr lang="en-GB" dirty="0" smtClean="0"/>
              <a:t>’’ </a:t>
            </a:r>
            <a:endParaRPr lang="ar-SA" dirty="0" smtClean="0"/>
          </a:p>
          <a:p>
            <a:pPr algn="r" rtl="1">
              <a:buNone/>
            </a:pPr>
            <a:r>
              <a:rPr lang="ar-SA" dirty="0" smtClean="0">
                <a:solidFill>
                  <a:srgbClr val="C00000"/>
                </a:solidFill>
              </a:rPr>
              <a:t>”“</a:t>
            </a:r>
            <a:r>
              <a:rPr lang="ar-SA" dirty="0" smtClean="0"/>
              <a:t> ودل الحديث ان نساء الصحابة لايخرجن الا بجلباب لذا نرى ان الرسول صلى الله عليه وسلم لم يأذن لهن بالخروج بلا جلباب, وهذا فيما هو مأمور به كصلاة العيد فكيف يرخص لهن في ترك الجلباب لخروج عادي غير مأمور به؟ </a:t>
            </a:r>
            <a:r>
              <a:rPr lang="ar-SA" dirty="0" smtClean="0">
                <a:solidFill>
                  <a:srgbClr val="C00000"/>
                </a:solidFill>
              </a:rPr>
              <a:t>”“</a:t>
            </a:r>
            <a:r>
              <a:rPr lang="ar-SA" dirty="0" smtClean="0"/>
              <a:t>.</a:t>
            </a:r>
            <a:endParaRPr lang="en-US" dirty="0"/>
          </a:p>
        </p:txBody>
      </p:sp>
      <p:sp>
        <p:nvSpPr>
          <p:cNvPr id="5" name="Rectangle 4"/>
          <p:cNvSpPr/>
          <p:nvPr/>
        </p:nvSpPr>
        <p:spPr>
          <a:xfrm>
            <a:off x="6084168" y="1412776"/>
            <a:ext cx="2808312" cy="576064"/>
          </a:xfrm>
          <a:prstGeom prst="rect">
            <a:avLst/>
          </a:prstGeom>
          <a:solidFill>
            <a:schemeClr val="accent2">
              <a:lumMod val="20000"/>
              <a:lumOff val="80000"/>
              <a:alpha val="5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المقاصد من وجوب الحجاب</a:t>
            </a:r>
            <a:endParaRPr lang="en-US" dirty="0"/>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حقيقة الحجاب</a:t>
            </a:r>
            <a:endParaRPr lang="en-US" dirty="0"/>
          </a:p>
        </p:txBody>
      </p:sp>
      <p:sp>
        <p:nvSpPr>
          <p:cNvPr id="3" name="Content Placeholder 2"/>
          <p:cNvSpPr>
            <a:spLocks noGrp="1"/>
          </p:cNvSpPr>
          <p:nvPr>
            <p:ph idx="1"/>
          </p:nvPr>
        </p:nvSpPr>
        <p:spPr/>
        <p:txBody>
          <a:bodyPr/>
          <a:lstStyle/>
          <a:p>
            <a:pPr algn="r" rtl="1">
              <a:buFont typeface="Wingdings" pitchFamily="2" charset="2"/>
              <a:buChar char="v"/>
            </a:pPr>
            <a:endParaRPr lang="ar-SA" dirty="0" smtClean="0"/>
          </a:p>
          <a:p>
            <a:pPr algn="r" rtl="1">
              <a:buFont typeface="Wingdings" pitchFamily="2" charset="2"/>
              <a:buChar char="v"/>
            </a:pPr>
            <a:endParaRPr lang="ar-SA" dirty="0" smtClean="0"/>
          </a:p>
          <a:p>
            <a:pPr algn="r" rtl="1">
              <a:buFont typeface="Wingdings" pitchFamily="2" charset="2"/>
              <a:buChar char="v"/>
            </a:pPr>
            <a:r>
              <a:rPr lang="ar-SA" dirty="0" smtClean="0"/>
              <a:t>صفة الحجاب الشرعي.</a:t>
            </a:r>
          </a:p>
          <a:p>
            <a:pPr algn="r" rtl="1">
              <a:buFont typeface="Wingdings" pitchFamily="2" charset="2"/>
              <a:buChar char="v"/>
            </a:pPr>
            <a:r>
              <a:rPr lang="ar-SA" dirty="0" smtClean="0"/>
              <a:t>حدود الحجاب الشرعي.</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endParaRPr lang="en-US" dirty="0"/>
          </a:p>
        </p:txBody>
      </p:sp>
      <p:graphicFrame>
        <p:nvGraphicFramePr>
          <p:cNvPr id="4" name="Diagram 3"/>
          <p:cNvGraphicFramePr/>
          <p:nvPr/>
        </p:nvGraphicFramePr>
        <p:xfrm>
          <a:off x="1115616" y="908720"/>
          <a:ext cx="7848872"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187624" y="3861048"/>
            <a:ext cx="7416824" cy="2160240"/>
          </a:xfrm>
          <a:prstGeom prst="rect">
            <a:avLst/>
          </a:prstGeom>
          <a:blipFill>
            <a:blip r:embed="rId2" cstate="print"/>
            <a:tile tx="0" ty="0" sx="100000" sy="100000" flip="none" algn="tl"/>
          </a:blipFill>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pPr algn="ctr"/>
            <a:r>
              <a:rPr lang="ar-SA" dirty="0" smtClean="0"/>
              <a:t>حدود الحجاب ومالذي تبديه أو تخفيه المرأة من بدنها</a:t>
            </a:r>
            <a:endParaRPr lang="en-US" dirty="0"/>
          </a:p>
        </p:txBody>
      </p:sp>
      <p:sp>
        <p:nvSpPr>
          <p:cNvPr id="9" name="Content Placeholder 8"/>
          <p:cNvSpPr>
            <a:spLocks noGrp="1"/>
          </p:cNvSpPr>
          <p:nvPr>
            <p:ph idx="1"/>
          </p:nvPr>
        </p:nvSpPr>
        <p:spPr>
          <a:xfrm>
            <a:off x="827584" y="1447800"/>
            <a:ext cx="8106104" cy="5005536"/>
          </a:xfrm>
        </p:spPr>
        <p:txBody>
          <a:bodyPr>
            <a:normAutofit lnSpcReduction="10000"/>
          </a:bodyPr>
          <a:lstStyle/>
          <a:p>
            <a:pPr algn="r" rtl="1"/>
            <a:r>
              <a:rPr lang="ar-SA" dirty="0" smtClean="0"/>
              <a:t>إن الحجاب يجب أن يشمل جميع البدن، وأن المرأة كلها عورة ومن الأدلة:</a:t>
            </a:r>
            <a:endParaRPr lang="en-GB" baseline="30000" dirty="0" smtClean="0"/>
          </a:p>
          <a:p>
            <a:pPr marL="596646" indent="-514350" algn="r" rtl="1">
              <a:buFont typeface="+mj-lt"/>
              <a:buAutoNum type="arabicPeriod"/>
            </a:pPr>
            <a:r>
              <a:rPr lang="ar-SA" dirty="0" smtClean="0"/>
              <a:t> قال تعالى: </a:t>
            </a:r>
            <a:r>
              <a:rPr lang="en-GB" dirty="0" smtClean="0"/>
              <a:t>}</a:t>
            </a:r>
            <a:r>
              <a:rPr lang="ar-SA" dirty="0" smtClean="0"/>
              <a:t> </a:t>
            </a:r>
            <a:r>
              <a:rPr lang="ar-SA" dirty="0" smtClean="0">
                <a:solidFill>
                  <a:srgbClr val="00B050"/>
                </a:solidFill>
              </a:rPr>
              <a:t>وَالْقَوَاعِدُ مِنَ النِّسَاء اللَّاتِي لَا يَرْجُونَ نِكَاحًا فَلَيْسَ عَلَيْهِنَّ جُنَاحٌ أَن يَضَعْنَ ثِيَابَهُنَّ غَيْرَ مُتَبَرِّجَاتٍ بِزِينَةٍ وَأَن يَسْتَعْفِفْنَ خَيْرٌ لَّهُنَّ وَاللَّهُ سَمِيعٌ عَلِيمٌ </a:t>
            </a:r>
            <a:r>
              <a:rPr lang="en-GB" dirty="0" smtClean="0"/>
              <a:t>{</a:t>
            </a:r>
            <a:r>
              <a:rPr lang="ar-SA" dirty="0" smtClean="0"/>
              <a:t> </a:t>
            </a:r>
            <a:r>
              <a:rPr lang="en-GB" dirty="0" smtClean="0"/>
              <a:t>]</a:t>
            </a:r>
            <a:r>
              <a:rPr lang="ar-SA" dirty="0" smtClean="0"/>
              <a:t>النور ايه 60 </a:t>
            </a:r>
            <a:r>
              <a:rPr lang="en-GB" dirty="0" smtClean="0"/>
              <a:t>[</a:t>
            </a:r>
            <a:endParaRPr lang="ar-SA" dirty="0" smtClean="0"/>
          </a:p>
          <a:p>
            <a:pPr marL="596646" indent="-514350" algn="r" rtl="1">
              <a:buNone/>
            </a:pPr>
            <a:r>
              <a:rPr lang="ar-SA" dirty="0" smtClean="0"/>
              <a:t>     دلت الآية نفي الإثم عن العجائز اللاتي لا يرجون نكاحاً</a:t>
            </a:r>
          </a:p>
          <a:p>
            <a:pPr marL="596646" indent="-514350" algn="r" rtl="1">
              <a:buNone/>
            </a:pPr>
            <a:r>
              <a:rPr lang="ar-SA" dirty="0" smtClean="0"/>
              <a:t>     حيث خفف لهن بوضع بعض الثياب وإظهار الوجه والكفين والقدمين من غير تبرج بزينه وذلك يدل على وجوب ستر جميع البدن على الشواب من النساء واللاتي يرجون نكاحاً.</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464</TotalTime>
  <Words>1357</Words>
  <Application>Microsoft Office PowerPoint</Application>
  <PresentationFormat>عرض على الشاشة (3:4)‏</PresentationFormat>
  <Paragraphs>73</Paragraphs>
  <Slides>18</Slides>
  <Notes>0</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Solstice</vt:lpstr>
      <vt:lpstr>الحجاب</vt:lpstr>
      <vt:lpstr>الحجاب لغة:  مصدر حجب ويعني الستر، وهو كل ما يستر المطلوب ويمنع الوصول إليه ، وحجاب المرأة: ما تتستر به.  الحجاب اصطلاحاً: هو لباس شرعي سابغ تستتر به المرأة المسلمة ليمنع الرجال الأجانب من رؤية شيء من جسدها يقابل هذا التبرج والسفور</vt:lpstr>
      <vt:lpstr>حكم الحجاب</vt:lpstr>
      <vt:lpstr>الشريحة 4</vt:lpstr>
      <vt:lpstr>الشريحة 5</vt:lpstr>
      <vt:lpstr>المقاصد من وجوب الحجاب</vt:lpstr>
      <vt:lpstr>حقيقة الحجاب</vt:lpstr>
      <vt:lpstr>الشريحة 8</vt:lpstr>
      <vt:lpstr>حدود الحجاب ومالذي تبديه أو تخفيه المرأة من بدنها</vt:lpstr>
      <vt:lpstr>الشريحة 10</vt:lpstr>
      <vt:lpstr>الشريحة 11</vt:lpstr>
      <vt:lpstr>الشريحة 12</vt:lpstr>
      <vt:lpstr>الشريحة 13</vt:lpstr>
      <vt:lpstr>الشريحة 14</vt:lpstr>
      <vt:lpstr>الخلاصة</vt:lpstr>
      <vt:lpstr>الشبهات حول الحجاب</vt:lpstr>
      <vt:lpstr>الشريحة 17</vt:lpstr>
      <vt:lpstr>الشريحة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الحجاب</dc:title>
  <dc:creator>RAWAN</dc:creator>
  <cp:lastModifiedBy>وفاء</cp:lastModifiedBy>
  <cp:revision>4</cp:revision>
  <dcterms:created xsi:type="dcterms:W3CDTF">2011-04-10T18:23:22Z</dcterms:created>
  <dcterms:modified xsi:type="dcterms:W3CDTF">2011-05-01T05:24:40Z</dcterms:modified>
</cp:coreProperties>
</file>