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5" name="عنوان فرعي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1" name="عنصر نائب للتاريخ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8BDCE5-1074-43C0-A376-A18925E19428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EC5D312-681E-414E-9616-97DEC03241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BDCE5-1074-43C0-A376-A18925E19428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5D312-681E-414E-9616-97DEC03241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8BDCE5-1074-43C0-A376-A18925E19428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C5D312-681E-414E-9616-97DEC03241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BDCE5-1074-43C0-A376-A18925E19428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5D312-681E-414E-9616-97DEC03241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8BDCE5-1074-43C0-A376-A18925E19428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EC5D312-681E-414E-9616-97DEC03241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BDCE5-1074-43C0-A376-A18925E19428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5D312-681E-414E-9616-97DEC03241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BDCE5-1074-43C0-A376-A18925E19428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5D312-681E-414E-9616-97DEC03241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BDCE5-1074-43C0-A376-A18925E19428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5D312-681E-414E-9616-97DEC03241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8BDCE5-1074-43C0-A376-A18925E19428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5D312-681E-414E-9616-97DEC03241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BDCE5-1074-43C0-A376-A18925E19428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5D312-681E-414E-9616-97DEC03241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BDCE5-1074-43C0-A376-A18925E19428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C5D312-681E-414E-9616-97DEC03241C9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صورة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عنوان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1" name="عنصر نائب للنص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7" name="عنصر نائب للتاريخ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8BDCE5-1074-43C0-A376-A18925E19428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C5D312-681E-414E-9616-97DEC03241C9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الحذف والزيادة في الحروف.</a:t>
            </a:r>
            <a:endParaRPr lang="ar-SA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572796">
            <a:off x="4067944" y="2924944"/>
            <a:ext cx="10953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ar-SA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أ/مواضع حذف </a:t>
            </a:r>
            <a:r>
              <a:rPr lang="ar-SA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همزة </a:t>
            </a:r>
            <a:r>
              <a:rPr lang="ar-SA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(ابن) وإثباتها: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 smtClean="0">
                <a:solidFill>
                  <a:schemeClr val="accent4">
                    <a:lumMod val="75000"/>
                  </a:schemeClr>
                </a:solidFill>
              </a:rPr>
              <a:t>أ/ بقاء </a:t>
            </a:r>
            <a:r>
              <a:rPr lang="ar-SA" b="1" dirty="0" err="1" smtClean="0">
                <a:solidFill>
                  <a:schemeClr val="accent4">
                    <a:lumMod val="75000"/>
                  </a:schemeClr>
                </a:solidFill>
              </a:rPr>
              <a:t>همزة </a:t>
            </a:r>
            <a:r>
              <a:rPr lang="ar-SA" b="1" dirty="0" smtClean="0">
                <a:solidFill>
                  <a:schemeClr val="accent4">
                    <a:lumMod val="75000"/>
                  </a:schemeClr>
                </a:solidFill>
              </a:rPr>
              <a:t>(ابن</a:t>
            </a:r>
            <a:r>
              <a:rPr lang="ar-SA" b="1" dirty="0" err="1" smtClean="0">
                <a:solidFill>
                  <a:schemeClr val="accent4">
                    <a:lumMod val="75000"/>
                  </a:schemeClr>
                </a:solidFill>
              </a:rPr>
              <a:t>):</a:t>
            </a: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0"/>
            <a:r>
              <a:rPr lang="ar-S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إذا جاءت في أول السطر نحو: </a:t>
            </a:r>
            <a:r>
              <a:rPr lang="ar-SA" b="1" dirty="0" smtClean="0">
                <a:solidFill>
                  <a:srgbClr val="FF0000"/>
                </a:solidFill>
              </a:rPr>
              <a:t>ابن عمي.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ar-SA" b="1" dirty="0" smtClean="0">
                <a:solidFill>
                  <a:schemeClr val="tx2">
                    <a:lumMod val="75000"/>
                  </a:schemeClr>
                </a:solidFill>
              </a:rPr>
              <a:t>إذا وقعت بين أكثر من علم نحو: </a:t>
            </a:r>
            <a:r>
              <a:rPr lang="ar-SA" b="1" dirty="0" smtClean="0">
                <a:solidFill>
                  <a:srgbClr val="FF0000"/>
                </a:solidFill>
              </a:rPr>
              <a:t>محمد وعلي ابنا أحمد.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ar-SA" b="1" dirty="0" smtClean="0">
                <a:solidFill>
                  <a:schemeClr val="bg1">
                    <a:lumMod val="50000"/>
                  </a:schemeClr>
                </a:solidFill>
              </a:rPr>
              <a:t>إذا وقعت بين اسمين ليسا علمين نحو: </a:t>
            </a:r>
            <a:r>
              <a:rPr lang="ar-SA" b="1" dirty="0" smtClean="0">
                <a:solidFill>
                  <a:srgbClr val="FF0000"/>
                </a:solidFill>
              </a:rPr>
              <a:t>الشاعر ابن الشاعر </a:t>
            </a:r>
            <a:r>
              <a:rPr lang="ar-SA" b="1" dirty="0" smtClean="0">
                <a:solidFill>
                  <a:schemeClr val="bg1">
                    <a:lumMod val="50000"/>
                  </a:schemeClr>
                </a:solidFill>
              </a:rPr>
              <a:t>لأن الشاعرين مجهولين ليسا </a:t>
            </a:r>
            <a:r>
              <a:rPr lang="ar-SA" b="1" dirty="0" err="1" smtClean="0">
                <a:solidFill>
                  <a:schemeClr val="bg1">
                    <a:lumMod val="50000"/>
                  </a:schemeClr>
                </a:solidFill>
              </a:rPr>
              <a:t>علم </a:t>
            </a:r>
            <a:r>
              <a:rPr lang="ar-SA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ar-SA" b="1" dirty="0" smtClean="0">
                <a:solidFill>
                  <a:srgbClr val="FF0000"/>
                </a:solidFill>
              </a:rPr>
              <a:t>الشاعر ابن محمد </a:t>
            </a:r>
            <a:r>
              <a:rPr lang="ar-SA" b="1" dirty="0" smtClean="0">
                <a:solidFill>
                  <a:schemeClr val="bg1">
                    <a:lumMod val="50000"/>
                  </a:schemeClr>
                </a:solidFill>
              </a:rPr>
              <a:t>لأنها وقعت بين مجهول وهو الشاعر وبين محمد وهو علم, </a:t>
            </a:r>
            <a:r>
              <a:rPr lang="ar-SA" b="1" dirty="0" smtClean="0">
                <a:solidFill>
                  <a:srgbClr val="FF0000"/>
                </a:solidFill>
              </a:rPr>
              <a:t>محمد هو ابن محمود </a:t>
            </a:r>
            <a:r>
              <a:rPr lang="ar-SA" b="1" dirty="0" smtClean="0">
                <a:solidFill>
                  <a:schemeClr val="bg1">
                    <a:lumMod val="50000"/>
                  </a:schemeClr>
                </a:solidFill>
              </a:rPr>
              <a:t>لأنها وقع بين هو وبين علم وهو </a:t>
            </a:r>
            <a:r>
              <a:rPr lang="ar-SA" b="1" dirty="0" err="1" smtClean="0">
                <a:solidFill>
                  <a:schemeClr val="bg1">
                    <a:lumMod val="50000"/>
                  </a:schemeClr>
                </a:solidFill>
              </a:rPr>
              <a:t>محمود.</a:t>
            </a:r>
            <a:r>
              <a:rPr lang="ar-SA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ar-SA" b="1" dirty="0"/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ar-SA" dirty="0" smtClean="0"/>
              <a:t>ب/ حذف همزة(ابن</a:t>
            </a:r>
            <a:r>
              <a:rPr lang="ar-SA" dirty="0" err="1" smtClean="0"/>
              <a:t>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 smtClean="0"/>
          </a:p>
          <a:p>
            <a:pPr lvl="0"/>
            <a:r>
              <a:rPr lang="ar-SA" b="1" dirty="0" smtClean="0"/>
              <a:t>إذا وقعت بين علمين نحو: عمر بن الخطاب’ علي بن أبي </a:t>
            </a:r>
            <a:r>
              <a:rPr lang="ar-SA" b="1" dirty="0" err="1" smtClean="0"/>
              <a:t>طالب </a:t>
            </a:r>
            <a:r>
              <a:rPr lang="ar-SA" b="1" dirty="0" smtClean="0"/>
              <a:t>, سلمى بنت حرملة.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ar-SA" b="1" dirty="0" smtClean="0"/>
              <a:t>إذا وقعت بعد همزة الاستفهام نحو: أبنُ المجتهد </a:t>
            </a:r>
            <a:r>
              <a:rPr lang="ar-SA" b="1" dirty="0" err="1" smtClean="0"/>
              <a:t>حضر؟</a:t>
            </a:r>
            <a:endParaRPr lang="ar-SA" b="1" dirty="0" smtClean="0"/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ar-SA" b="1" dirty="0" smtClean="0"/>
              <a:t>إذا وقعت </a:t>
            </a:r>
            <a:r>
              <a:rPr lang="ar-SA" b="1" dirty="0" err="1" smtClean="0"/>
              <a:t>بعدياء</a:t>
            </a:r>
            <a:r>
              <a:rPr lang="ar-SA" b="1" dirty="0" smtClean="0"/>
              <a:t> النداء نحو: يا بن أخي.</a:t>
            </a:r>
            <a:endParaRPr lang="ar-SA" b="1" dirty="0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ar-SA" dirty="0" smtClean="0"/>
              <a:t>حذف همزة(اسم) وإثباتها: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25000" dir="5400000" rotWithShape="0">
              <a:schemeClr val="accent2">
                <a:shade val="30000"/>
                <a:satMod val="150000"/>
                <a:alpha val="38000"/>
              </a:scheme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تسقط همزة اسم </a:t>
            </a:r>
            <a:r>
              <a:rPr lang="ar-SA" b="1" dirty="0" smtClean="0"/>
              <a:t>إذا </a:t>
            </a:r>
            <a:r>
              <a:rPr lang="ar-SA" b="1" dirty="0" err="1" smtClean="0"/>
              <a:t>جرت </a:t>
            </a:r>
            <a:r>
              <a:rPr lang="ar-SA" b="1" dirty="0" smtClean="0"/>
              <a:t>"بالباء" و وقع بعدها لفظ </a:t>
            </a:r>
            <a:r>
              <a:rPr lang="ar-SA" b="1" dirty="0" err="1" smtClean="0"/>
              <a:t>الجلالة </a:t>
            </a:r>
            <a:r>
              <a:rPr lang="ar-SA" b="1" dirty="0" smtClean="0"/>
              <a:t>"الله" نحو: بسم الله توكلت على الله, بسم الله الرحمن الرحيم, وغير ذلك </a:t>
            </a:r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تبقى همزة اسم </a:t>
            </a:r>
            <a:r>
              <a:rPr lang="ar-SA" b="1" dirty="0" smtClean="0"/>
              <a:t>نحو: باسم الصداقة, باسمي واسم زملائي أرحب بكم.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تسقط الهمزة </a:t>
            </a:r>
            <a:r>
              <a:rPr lang="ar-SA" b="1" dirty="0" err="1" smtClean="0">
                <a:solidFill>
                  <a:schemeClr val="accent2">
                    <a:lumMod val="75000"/>
                  </a:schemeClr>
                </a:solidFill>
              </a:rPr>
              <a:t>من </a:t>
            </a:r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(اسم) </a:t>
            </a:r>
            <a:r>
              <a:rPr lang="ar-SA" b="1" dirty="0" smtClean="0"/>
              <a:t>إذا دخلت عليها همزة الاستفهام نحو:أسمك أنس؟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ar-SA" dirty="0" smtClean="0"/>
              <a:t>وتسقط همزة الوصل حين </a:t>
            </a:r>
            <a:r>
              <a:rPr lang="ar-SA" dirty="0" err="1" smtClean="0"/>
              <a:t>تدخل </a:t>
            </a:r>
            <a:r>
              <a:rPr lang="ar-SA" dirty="0" smtClean="0"/>
              <a:t>"اللام" </a:t>
            </a:r>
            <a:r>
              <a:rPr lang="ar-SA" dirty="0" err="1" smtClean="0"/>
              <a:t>على </a:t>
            </a:r>
            <a:r>
              <a:rPr lang="ar-SA" dirty="0" smtClean="0"/>
              <a:t>"ال التعريف" نحو: الكتاب...للكتاب, </a:t>
            </a:r>
            <a:r>
              <a:rPr lang="ar-SA" dirty="0" err="1" smtClean="0"/>
              <a:t>التمر </a:t>
            </a:r>
            <a:r>
              <a:rPr lang="ar-SA" dirty="0" smtClean="0"/>
              <a:t>..للتمر.</a:t>
            </a:r>
          </a:p>
          <a:p>
            <a:r>
              <a:rPr lang="ar-SA" dirty="0" smtClean="0"/>
              <a:t>تحذف الألف من </a:t>
            </a:r>
            <a:r>
              <a:rPr lang="ar-SA" dirty="0" err="1" smtClean="0"/>
              <a:t>الكلمات </a:t>
            </a:r>
            <a:r>
              <a:rPr lang="ar-SA" dirty="0" smtClean="0"/>
              <a:t>(إله,الله,اللهم,الرحمن,طه) ويشترط في </a:t>
            </a:r>
            <a:r>
              <a:rPr lang="ar-SA" dirty="0" err="1" smtClean="0"/>
              <a:t>كلمة </a:t>
            </a:r>
            <a:r>
              <a:rPr lang="ar-SA" dirty="0" smtClean="0"/>
              <a:t>(الرحمن) أن تكون متصلة </a:t>
            </a:r>
            <a:r>
              <a:rPr lang="ar-SA" dirty="0" err="1" smtClean="0"/>
              <a:t>ب </a:t>
            </a:r>
            <a:r>
              <a:rPr lang="ar-SA" dirty="0" smtClean="0"/>
              <a:t>(أل</a:t>
            </a:r>
            <a:r>
              <a:rPr lang="ar-SA" dirty="0" err="1" smtClean="0"/>
              <a:t>)</a:t>
            </a:r>
            <a:endParaRPr lang="ar-SA" dirty="0" smtClean="0"/>
          </a:p>
          <a:p>
            <a:r>
              <a:rPr lang="ar-SA" dirty="0" smtClean="0"/>
              <a:t>تحذف ألف الوصل إذا سبقتها همزة الاستفهام مثل: </a:t>
            </a:r>
            <a:r>
              <a:rPr lang="ar-SA" dirty="0" err="1" smtClean="0"/>
              <a:t>أجتمعتَ</a:t>
            </a:r>
            <a:r>
              <a:rPr lang="ar-SA" dirty="0" smtClean="0"/>
              <a:t> مع </a:t>
            </a:r>
            <a:r>
              <a:rPr lang="ar-SA" dirty="0" err="1" smtClean="0"/>
              <a:t>المدير؟</a:t>
            </a:r>
            <a:endParaRPr lang="ar-SA" dirty="0" smtClean="0"/>
          </a:p>
          <a:p>
            <a:r>
              <a:rPr lang="ar-SA" dirty="0" smtClean="0"/>
              <a:t>تحذف الألف من(لكن,لكنَّ</a:t>
            </a:r>
            <a:r>
              <a:rPr lang="ar-SA" dirty="0" err="1" smtClean="0"/>
              <a:t>)</a:t>
            </a:r>
            <a:endParaRPr lang="ar-SA" dirty="0" smtClean="0"/>
          </a:p>
          <a:p>
            <a:r>
              <a:rPr lang="ar-SA" dirty="0" smtClean="0"/>
              <a:t>تحذف من أسماء الإشارة</a:t>
            </a:r>
            <a:r>
              <a:rPr lang="ar-SA" dirty="0" err="1" smtClean="0"/>
              <a:t>(أولئك,هذا,هؤلاء..)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ransition spd="slow">
    <p:blinds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ar-SA" dirty="0" smtClean="0"/>
              <a:t>مواضع زيادة </a:t>
            </a:r>
            <a:r>
              <a:rPr lang="ar-SA" dirty="0" err="1" smtClean="0"/>
              <a:t>الأف</a:t>
            </a:r>
            <a:r>
              <a:rPr lang="ar-SA" dirty="0" smtClean="0"/>
              <a:t> والواو: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ar-SA" dirty="0" smtClean="0"/>
              <a:t>تزاد الألف بعد واو الجماعة وذلك تسمى الواو(الفارقة) لكي نفرق بين واو الجماعة </a:t>
            </a:r>
            <a:r>
              <a:rPr lang="ar-SA" dirty="0" err="1" smtClean="0"/>
              <a:t>و </a:t>
            </a:r>
            <a:r>
              <a:rPr lang="ar-SA" dirty="0" smtClean="0"/>
              <a:t>"واو </a:t>
            </a:r>
            <a:r>
              <a:rPr lang="ar-SA" dirty="0" err="1" smtClean="0"/>
              <a:t>الفعل”</a:t>
            </a:r>
            <a:r>
              <a:rPr lang="ar-SA" dirty="0" smtClean="0"/>
              <a:t>(قاموا, لتتفوقوا</a:t>
            </a:r>
            <a:r>
              <a:rPr lang="ar-SA" dirty="0" err="1" smtClean="0"/>
              <a:t>)</a:t>
            </a:r>
            <a:endParaRPr lang="en-US" dirty="0" smtClean="0"/>
          </a:p>
          <a:p>
            <a:pPr lvl="0"/>
            <a:r>
              <a:rPr lang="ar-SA" dirty="0" smtClean="0"/>
              <a:t>وتزاد في آخر الكلمة عندما تنون تنوين نصب </a:t>
            </a:r>
            <a:r>
              <a:rPr lang="ar-SA" dirty="0" err="1" smtClean="0"/>
              <a:t>نحو: </a:t>
            </a:r>
            <a:r>
              <a:rPr lang="ar-SA" dirty="0" smtClean="0"/>
              <a:t>(شيء...شيئًا</a:t>
            </a:r>
            <a:r>
              <a:rPr lang="ar-SA" dirty="0" err="1" smtClean="0"/>
              <a:t>) ,</a:t>
            </a:r>
            <a:r>
              <a:rPr lang="ar-SA" dirty="0" smtClean="0"/>
              <a:t>(جزء..جزءًا) ويوضع التنوين على </a:t>
            </a:r>
            <a:r>
              <a:rPr lang="ar-SA" dirty="0" err="1" smtClean="0"/>
              <a:t>ماقبل</a:t>
            </a:r>
            <a:r>
              <a:rPr lang="ar-SA" dirty="0" smtClean="0"/>
              <a:t> الألف وليس على الألف.</a:t>
            </a:r>
            <a:endParaRPr lang="en-US" dirty="0" smtClean="0"/>
          </a:p>
          <a:p>
            <a:pPr lvl="0"/>
            <a:r>
              <a:rPr lang="ar-SA" dirty="0" smtClean="0"/>
              <a:t>تزاد الواو في كلمة(عَمرو) وهذي الواو </a:t>
            </a:r>
            <a:r>
              <a:rPr lang="ar-SA" dirty="0" err="1" smtClean="0"/>
              <a:t>لاتوضع</a:t>
            </a:r>
            <a:r>
              <a:rPr lang="ar-SA" dirty="0" smtClean="0"/>
              <a:t> عليها الحركات إنما توضع على </a:t>
            </a:r>
            <a:r>
              <a:rPr lang="ar-SA" dirty="0" err="1" smtClean="0"/>
              <a:t>ماقبلها</a:t>
            </a:r>
            <a:r>
              <a:rPr lang="ar-SA" dirty="0" smtClean="0"/>
              <a:t> على </a:t>
            </a:r>
            <a:r>
              <a:rPr lang="ar-SA" dirty="0" err="1" smtClean="0"/>
              <a:t>الراء </a:t>
            </a:r>
            <a:r>
              <a:rPr lang="ar-SA" dirty="0" smtClean="0"/>
              <a:t>,للتفريق بينها </a:t>
            </a:r>
            <a:r>
              <a:rPr lang="ar-SA" dirty="0" err="1" smtClean="0"/>
              <a:t>وبين </a:t>
            </a:r>
            <a:r>
              <a:rPr lang="ar-SA" dirty="0" smtClean="0"/>
              <a:t>(عُمر) الممنوعة من الصرف التي </a:t>
            </a:r>
            <a:r>
              <a:rPr lang="ar-SA" dirty="0" err="1" smtClean="0"/>
              <a:t>لاتنون.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ransition spd="slow">
    <p:comb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25000" dir="5400000" rotWithShape="0">
              <a:schemeClr val="accent1">
                <a:shade val="30000"/>
                <a:satMod val="150000"/>
                <a:alpha val="38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sz="6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تم بحمد </a:t>
            </a:r>
            <a:r>
              <a:rPr lang="ar-SA" sz="6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الله</a:t>
            </a:r>
          </a:p>
          <a:p>
            <a:r>
              <a:rPr lang="ar-SA" sz="6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أ/نوره </a:t>
            </a:r>
            <a:r>
              <a:rPr lang="ar-SA" sz="6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عبدالله</a:t>
            </a:r>
            <a:r>
              <a:rPr lang="ar-SA" sz="6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العمر</a:t>
            </a:r>
            <a:endParaRPr lang="ar-SA" sz="6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417141">
            <a:off x="1892811" y="3992761"/>
            <a:ext cx="10953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checker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افر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واف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واف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</TotalTime>
  <Words>353</Words>
  <Application>Microsoft Office PowerPoint</Application>
  <PresentationFormat>عرض على الشاشة (3:4)‏</PresentationFormat>
  <Paragraphs>28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وافر</vt:lpstr>
      <vt:lpstr>الحذف والزيادة في الحروف.</vt:lpstr>
      <vt:lpstr>أ/مواضع حذف همزة (ابن) وإثباتها: </vt:lpstr>
      <vt:lpstr>ب/ حذف همزة(ابن)</vt:lpstr>
      <vt:lpstr>حذف همزة(اسم) وإثباتها: </vt:lpstr>
      <vt:lpstr>الشريحة 5</vt:lpstr>
      <vt:lpstr>مواضع زيادة الأف والواو: 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الحذف والزيادة في الحروف.</dc:title>
  <dc:creator>nona</dc:creator>
  <cp:lastModifiedBy>nona</cp:lastModifiedBy>
  <cp:revision>4</cp:revision>
  <dcterms:created xsi:type="dcterms:W3CDTF">2013-09-05T11:06:53Z</dcterms:created>
  <dcterms:modified xsi:type="dcterms:W3CDTF">2013-09-05T11:40:41Z</dcterms:modified>
</cp:coreProperties>
</file>