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953" r:id="rId1"/>
  </p:sldMasterIdLst>
  <p:notesMasterIdLst>
    <p:notesMasterId r:id="rId17"/>
  </p:notesMasterIdLst>
  <p:sldIdLst>
    <p:sldId id="262" r:id="rId2"/>
    <p:sldId id="256" r:id="rId3"/>
    <p:sldId id="271" r:id="rId4"/>
    <p:sldId id="264" r:id="rId5"/>
    <p:sldId id="259" r:id="rId6"/>
    <p:sldId id="265" r:id="rId7"/>
    <p:sldId id="260" r:id="rId8"/>
    <p:sldId id="266" r:id="rId9"/>
    <p:sldId id="267" r:id="rId10"/>
    <p:sldId id="268" r:id="rId11"/>
    <p:sldId id="261" r:id="rId12"/>
    <p:sldId id="272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4"/>
    <p:restoredTop sz="94877"/>
  </p:normalViewPr>
  <p:slideViewPr>
    <p:cSldViewPr snapToGrid="0" snapToObjects="1">
      <p:cViewPr>
        <p:scale>
          <a:sx n="76" d="100"/>
          <a:sy n="76" d="100"/>
        </p:scale>
        <p:origin x="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041C4D-27BE-A44F-81DC-4D43358B063B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BEE444-27E9-9943-B052-DF29497DE43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1766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E444-27E9-9943-B052-DF29497DE43E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29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20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1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7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1393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7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2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8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06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4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02060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3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426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296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815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6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359E6B-FE98-964E-BBEC-B5DB301D2519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5CC9DD-368A-6C49-B999-77DB6886D7F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20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31FD0ED4-85F3-454E-BEED-43B36FBFE0D0}"/>
              </a:ext>
            </a:extLst>
          </p:cNvPr>
          <p:cNvSpPr txBox="1">
            <a:spLocks/>
          </p:cNvSpPr>
          <p:nvPr/>
        </p:nvSpPr>
        <p:spPr>
          <a:xfrm>
            <a:off x="979012" y="280569"/>
            <a:ext cx="10233976" cy="59807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ar-SA" u="sng" dirty="0">
              <a:cs typeface="KufiStandardGK" pitchFamily="2" charset="-78"/>
            </a:endParaRPr>
          </a:p>
          <a:p>
            <a:r>
              <a:rPr lang="ar-SA" sz="8800" u="sng" dirty="0">
                <a:cs typeface="KufiStandardGK" pitchFamily="2" charset="-78"/>
              </a:rPr>
              <a:t>الجزء الثاني</a:t>
            </a:r>
            <a:r>
              <a:rPr lang="en-US" sz="8800" u="sng" dirty="0">
                <a:cs typeface="KufiStandardGK" pitchFamily="2" charset="-78"/>
              </a:rPr>
              <a:t/>
            </a:r>
            <a:br>
              <a:rPr lang="en-US" sz="8800" u="sng" dirty="0">
                <a:cs typeface="KufiStandardGK" pitchFamily="2" charset="-78"/>
              </a:rPr>
            </a:br>
            <a:r>
              <a:rPr lang="ar-SA" sz="8800" u="sng" dirty="0">
                <a:cs typeface="KufiStandardGK" pitchFamily="2" charset="-78"/>
              </a:rPr>
              <a:t>الفائدة المركبة</a:t>
            </a:r>
            <a:r>
              <a:rPr lang="en-US" sz="8800" u="sng" dirty="0">
                <a:cs typeface="KufiStandardGK" pitchFamily="2" charset="-78"/>
              </a:rPr>
              <a:t/>
            </a:r>
            <a:br>
              <a:rPr lang="en-US" sz="8800" u="sng" dirty="0">
                <a:cs typeface="KufiStandardGK" pitchFamily="2" charset="-78"/>
              </a:rPr>
            </a:br>
            <a:r>
              <a:rPr lang="ar-SA" sz="8800" u="sng" dirty="0">
                <a:cs typeface="KufiStandardGK" pitchFamily="2" charset="-78"/>
              </a:rPr>
              <a:t>الفصل الأول </a:t>
            </a:r>
            <a:r>
              <a:rPr lang="en-US" sz="8800" u="sng" dirty="0">
                <a:cs typeface="KufiStandardGK" pitchFamily="2" charset="-78"/>
              </a:rPr>
              <a:t/>
            </a:r>
            <a:br>
              <a:rPr lang="en-US" sz="8800" u="sng" dirty="0">
                <a:cs typeface="KufiStandardGK" pitchFamily="2" charset="-78"/>
              </a:rPr>
            </a:br>
            <a:r>
              <a:rPr lang="ar-SA" sz="8800" u="sng" dirty="0">
                <a:cs typeface="KufiStandardGK" pitchFamily="2" charset="-78"/>
              </a:rPr>
              <a:t>الفائدة والجملة</a:t>
            </a:r>
            <a:r>
              <a:rPr lang="en-US" u="sng" dirty="0">
                <a:cs typeface="KufiStandardGK" pitchFamily="2" charset="-78"/>
              </a:rPr>
              <a:t/>
            </a:r>
            <a:br>
              <a:rPr lang="en-US" u="sng" dirty="0">
                <a:cs typeface="KufiStandardGK" pitchFamily="2" charset="-78"/>
              </a:rPr>
            </a:br>
            <a:endParaRPr lang="ar-SA" u="sng" dirty="0">
              <a:cs typeface="KufiStandardG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65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>
                <a:extLst>
                  <a:ext uri="{FF2B5EF4-FFF2-40B4-BE49-F238E27FC236}">
                    <a16:creationId xmlns:a16="http://schemas.microsoft.com/office/drawing/2014/main" xmlns="" id="{E1C760F4-92FB-A549-81AB-AEA166FEC230}"/>
                  </a:ext>
                </a:extLst>
              </p:cNvPr>
              <p:cNvSpPr/>
              <p:nvPr/>
            </p:nvSpPr>
            <p:spPr>
              <a:xfrm>
                <a:off x="-154983" y="546658"/>
                <a:ext cx="12346983" cy="509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rtl="1"/>
                <a:r>
                  <a:rPr lang="ar-SA" sz="6000" dirty="0"/>
                  <a:t>الحل</a:t>
                </a:r>
              </a:p>
              <a:p>
                <a:pPr algn="ctr" defTabSz="914400" rtl="1"/>
                <a:r>
                  <a:rPr lang="en-US" sz="6000" dirty="0"/>
                  <a:t>S = P (1+i)</a:t>
                </a:r>
                <a:r>
                  <a:rPr lang="en-US" sz="6000" baseline="30000" dirty="0"/>
                  <a:t>n</a:t>
                </a:r>
              </a:p>
              <a:p>
                <a:pPr algn="ctr" defTabSz="914400" rtl="1"/>
                <a:r>
                  <a:rPr lang="en-US" sz="6000" dirty="0"/>
                  <a:t>119800 = 60000 (1+.125)</a:t>
                </a:r>
                <a:r>
                  <a:rPr lang="en-US" sz="6000" baseline="30000" dirty="0"/>
                  <a:t>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119800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60000</m:t>
                        </m:r>
                      </m:den>
                    </m:f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d>
                  </m:oMath>
                </a14:m>
                <a:r>
                  <a:rPr lang="en-US" sz="6000" baseline="30000" dirty="0"/>
                  <a:t>n</a:t>
                </a:r>
                <a:endParaRPr lang="en-US" sz="6000" dirty="0"/>
              </a:p>
              <a:p>
                <a:pPr algn="ctr" defTabSz="914400" rtl="1"/>
                <a:r>
                  <a:rPr lang="en-US" sz="6000" dirty="0"/>
                  <a:t>1.996667=(1.125)</a:t>
                </a:r>
                <a:r>
                  <a:rPr lang="en-US" sz="6000" baseline="30000" dirty="0"/>
                  <a:t>n</a:t>
                </a:r>
              </a:p>
            </p:txBody>
          </p:sp>
        </mc:Choice>
        <mc:Fallback xmlns="">
          <p:sp>
            <p:nvSpPr>
              <p:cNvPr id="2" name="مستطيل 1">
                <a:extLst>
                  <a:ext uri="{FF2B5EF4-FFF2-40B4-BE49-F238E27FC236}">
                    <a16:creationId xmlns:a16="http://schemas.microsoft.com/office/drawing/2014/main" id="{E1C760F4-92FB-A549-81AB-AEA166FEC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983" y="546658"/>
                <a:ext cx="12346983" cy="5097101"/>
              </a:xfrm>
              <a:prstGeom prst="rect">
                <a:avLst/>
              </a:prstGeom>
              <a:blipFill>
                <a:blip r:embed="rId2"/>
                <a:stretch>
                  <a:fillRect t="-3483" b="-696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xmlns="" id="{87A0A77C-55D0-9542-A190-D9EB63E7349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75902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r" defTabSz="914400" rtl="0" eaLnBrk="1" latinLnBrk="0" hangingPunct="1"/>
                <a:r>
                  <a:rPr lang="ar-SA" sz="5400" dirty="0"/>
                  <a:t>تأخذ لوغاريتم الطرفين</a:t>
                </a:r>
              </a:p>
              <a:p>
                <a:pPr marL="0" algn="ctr" defTabSz="914400" rtl="0" eaLnBrk="1" latinLnBrk="0" hangingPunct="1"/>
                <a:r>
                  <a:rPr lang="en-US" sz="3600" dirty="0"/>
                  <a:t>Log1.996667=n Iog1.125</a:t>
                </a:r>
              </a:p>
              <a:p>
                <a:pPr marL="0" algn="ctr" defTabSz="914400" rtl="0" eaLnBrk="1" latinLnBrk="0" hangingPunct="1"/>
                <a:endParaRPr lang="en-US" sz="3600" dirty="0"/>
              </a:p>
              <a:p>
                <a:pPr marL="0" algn="ctr" defTabSz="914400" rtl="0" eaLnBrk="1" latinLnBrk="0" hangingPunct="1"/>
                <a:r>
                  <a:rPr lang="en-US" sz="3600" dirty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𝐼𝑜𝑔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996667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𝐼𝑜𝑔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300306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0511525</m:t>
                        </m:r>
                      </m:den>
                    </m:f>
                  </m:oMath>
                </a14:m>
                <a:endParaRPr lang="ar-SA" sz="3600" dirty="0"/>
              </a:p>
              <a:p>
                <a:pPr marL="0" algn="ctr" defTabSz="914400" rtl="0" eaLnBrk="1" latinLnBrk="0" hangingPunct="1"/>
                <a:endParaRPr lang="en-US" sz="3600" dirty="0"/>
              </a:p>
              <a:p>
                <a:pPr marL="0" algn="ctr" defTabSz="914400" rtl="0" eaLnBrk="1" latinLnBrk="0" hangingPunct="1"/>
                <a:r>
                  <a:rPr lang="en-US" sz="3600" dirty="0"/>
                  <a:t>n=5.87 years</a:t>
                </a:r>
                <a:endParaRPr lang="ar-SA" sz="3600" dirty="0"/>
              </a:p>
              <a:p>
                <a:pPr marL="0" algn="ctr" defTabSz="914400" rtl="0" eaLnBrk="1" latinLnBrk="0" hangingPunct="1"/>
                <a:r>
                  <a:rPr lang="en-US" sz="3600" dirty="0"/>
                  <a:t> </a:t>
                </a:r>
              </a:p>
              <a:p>
                <a:pPr marL="0" algn="l" defTabSz="914400" rtl="0" eaLnBrk="1" latinLnBrk="0" hangingPunct="1"/>
                <a:r>
                  <a:rPr lang="en-US" sz="3600" dirty="0"/>
                  <a:t>Months=.87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/>
                  <a:t> 12 = 10.44 months</a:t>
                </a:r>
              </a:p>
              <a:p>
                <a:pPr marL="0" algn="l" defTabSz="914400" rtl="0" eaLnBrk="1" latinLnBrk="0" hangingPunct="1"/>
                <a:r>
                  <a:rPr lang="en-US" sz="3600" dirty="0"/>
                  <a:t>Days =.44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/>
                  <a:t> 30 = 13 days</a:t>
                </a:r>
              </a:p>
              <a:p>
                <a:pPr marL="0" algn="l" defTabSz="914400" rtl="0" eaLnBrk="1" latinLnBrk="0" hangingPunct="1"/>
                <a:r>
                  <a:rPr lang="en-US" sz="3600" dirty="0"/>
                  <a:t>Year       months       days</a:t>
                </a:r>
              </a:p>
              <a:p>
                <a:pPr marL="342900" indent="-342900" algn="l" defTabSz="914400" rtl="0" eaLnBrk="1" latinLnBrk="0" hangingPunct="1">
                  <a:buAutoNum type="arabicPlain" startAt="5"/>
                </a:pPr>
                <a:r>
                  <a:rPr lang="en-US" sz="3600" dirty="0"/>
                  <a:t>           10               13</a:t>
                </a:r>
              </a:p>
              <a:p>
                <a:pPr marL="0" algn="ctr" defTabSz="914400" rtl="0" eaLnBrk="1" latinLnBrk="0" hangingPunct="1"/>
                <a:endParaRPr lang="ar-SA" sz="3600" dirty="0"/>
              </a:p>
              <a:p>
                <a:pPr marL="0" algn="ctr" defTabSz="914400" rtl="0" eaLnBrk="1" latinLnBrk="0" hangingPunct="1"/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87A0A77C-55D0-9542-A190-D9EB63E7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590283"/>
              </a:xfrm>
              <a:prstGeom prst="rect">
                <a:avLst/>
              </a:prstGeom>
              <a:blipFill>
                <a:blip r:embed="rId2"/>
                <a:stretch>
                  <a:fillRect l="-1458" t="-2007" r="-3958" b="-1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2F045F96-26C4-0243-A78C-3EAC00BCF9A5}"/>
              </a:ext>
            </a:extLst>
          </p:cNvPr>
          <p:cNvSpPr/>
          <p:nvPr/>
        </p:nvSpPr>
        <p:spPr>
          <a:xfrm>
            <a:off x="0" y="1351508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8800" dirty="0"/>
              <a:t>بالطرح</a:t>
            </a:r>
            <a:r>
              <a:rPr lang="en-US" sz="8800" dirty="0"/>
              <a:t>   8/5/2005</a:t>
            </a:r>
          </a:p>
          <a:p>
            <a:pPr algn="ctr" defTabSz="914400"/>
            <a:r>
              <a:rPr lang="en-US" sz="8800" u="sng" dirty="0"/>
              <a:t>13/10/5</a:t>
            </a:r>
          </a:p>
          <a:p>
            <a:pPr algn="ctr" defTabSz="914400"/>
            <a:r>
              <a:rPr lang="ar-SA" sz="8800" dirty="0"/>
              <a:t>تاريخ الإيداع</a:t>
            </a:r>
            <a:r>
              <a:rPr lang="en-US" sz="8800"/>
              <a:t>   </a:t>
            </a:r>
            <a:r>
              <a:rPr lang="en-US" sz="8800" smtClean="0"/>
              <a:t>25/7/2000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19807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555EBF68-18DA-C14E-BB6C-29B533BAF733}"/>
              </a:ext>
            </a:extLst>
          </p:cNvPr>
          <p:cNvSpPr txBox="1"/>
          <p:nvPr/>
        </p:nvSpPr>
        <p:spPr>
          <a:xfrm>
            <a:off x="0" y="936010"/>
            <a:ext cx="12192000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6000" u="sng" dirty="0"/>
              <a:t>مثال٦</a:t>
            </a:r>
          </a:p>
          <a:p>
            <a:pPr marL="0" algn="ctr" defTabSz="914400" rtl="0" eaLnBrk="1" latinLnBrk="0" hangingPunct="1"/>
            <a:endParaRPr lang="ar-SA" sz="4800" dirty="0"/>
          </a:p>
          <a:p>
            <a:pPr marL="0" algn="ctr" defTabSz="914400" rtl="0" eaLnBrk="1" latinLnBrk="0" hangingPunct="1"/>
            <a:r>
              <a:rPr lang="ar-SA" sz="4800" dirty="0"/>
              <a:t>اقترض تاجر مبلغ ١٥٠٠٠ ر س لمدة ١٥ سنة ، فإذا علمت ان معدل الفائدة خلال الخمسة سنوات الأولى كان ٩٪ ارتفع الى ١١٪ سنوياً خلال الثلاثة سنوات التالية ارتفع ١٤٪ سنوياً بعد ذلك ، أحسب جملة المستحق عليه نهاية مدة القرض.</a:t>
            </a:r>
          </a:p>
          <a:p>
            <a:pPr marL="0" algn="ctr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572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xmlns="" id="{F3F4700F-A3A7-A648-987D-6640CE75E8BB}"/>
                  </a:ext>
                </a:extLst>
              </p:cNvPr>
              <p:cNvSpPr txBox="1"/>
              <p:nvPr/>
            </p:nvSpPr>
            <p:spPr>
              <a:xfrm>
                <a:off x="170481" y="0"/>
                <a:ext cx="12021519" cy="67403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5400" dirty="0"/>
                  <a:t>الحل</a:t>
                </a:r>
              </a:p>
              <a:p>
                <a:pPr marL="0" algn="ctr" defTabSz="914400" rtl="0" eaLnBrk="1" latinLnBrk="0" hangingPunct="1"/>
                <a:r>
                  <a:rPr lang="en-US" sz="5400" dirty="0"/>
                  <a:t>S</a:t>
                </a:r>
                <a:r>
                  <a:rPr lang="ar-SA" sz="5400" dirty="0"/>
                  <a:t> </a:t>
                </a:r>
                <a:r>
                  <a:rPr lang="en-US" sz="5400" dirty="0"/>
                  <a:t>=</a:t>
                </a:r>
                <a:r>
                  <a:rPr lang="ar-SA" sz="5400" dirty="0"/>
                  <a:t> </a:t>
                </a:r>
                <a:r>
                  <a:rPr lang="en-US" sz="5400" dirty="0"/>
                  <a:t>P</a:t>
                </a:r>
                <a:r>
                  <a:rPr lang="ar-SA" sz="5400" dirty="0"/>
                  <a:t> </a:t>
                </a:r>
                <a:r>
                  <a:rPr lang="en-US" sz="5400" dirty="0"/>
                  <a:t>(1+i)</a:t>
                </a:r>
                <a:r>
                  <a:rPr lang="en-US" sz="5400" baseline="30000" dirty="0"/>
                  <a:t>n </a:t>
                </a:r>
              </a:p>
              <a:p>
                <a:pPr marL="0" algn="ctr" defTabSz="914400" rtl="0" eaLnBrk="1" latinLnBrk="0" hangingPunct="1"/>
                <a:endParaRPr lang="en-US" sz="5400" baseline="30000" dirty="0"/>
              </a:p>
              <a:p>
                <a:pPr marL="0" algn="ctr" defTabSz="914400" rtl="0" eaLnBrk="1" latinLnBrk="0" hangingPunct="1"/>
                <a:r>
                  <a:rPr lang="en-US" sz="5400" dirty="0"/>
                  <a:t>S = 15000(1+.09)</a:t>
                </a:r>
                <a:r>
                  <a:rPr lang="en-US" sz="5400" baseline="30000" dirty="0"/>
                  <a:t>5</a:t>
                </a:r>
                <a:r>
                  <a:rPr lang="en-US" sz="5400" dirty="0"/>
                  <a:t> (1+.11)</a:t>
                </a:r>
                <a:r>
                  <a:rPr lang="en-US" sz="5400" baseline="30000" dirty="0"/>
                  <a:t>3</a:t>
                </a:r>
                <a:r>
                  <a:rPr lang="en-US" sz="5400" dirty="0"/>
                  <a:t> (1+.14)</a:t>
                </a:r>
                <a:r>
                  <a:rPr lang="en-US" sz="5400" baseline="30000" dirty="0"/>
                  <a:t>7</a:t>
                </a:r>
              </a:p>
              <a:p>
                <a:pPr marL="0" algn="ctr" defTabSz="914400" rtl="0" eaLnBrk="1" latinLnBrk="0" hangingPunct="1"/>
                <a:r>
                  <a:rPr lang="en-US" sz="5400" dirty="0"/>
                  <a:t>= 15000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/>
                  <a:t> 1.538624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/>
                  <a:t> 1.367631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/>
                  <a:t>  2.502268</a:t>
                </a:r>
              </a:p>
              <a:p>
                <a:pPr algn="ctr" rtl="0"/>
                <a:r>
                  <a:rPr lang="en-US" sz="5400" dirty="0"/>
                  <a:t>=15000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/>
                  <a:t> 5.265449</a:t>
                </a:r>
              </a:p>
              <a:p>
                <a:pPr marL="0" algn="ctr" defTabSz="914400" rtl="0" eaLnBrk="1" latinLnBrk="0" hangingPunct="1"/>
                <a:r>
                  <a:rPr lang="en-US" sz="5400" u="sng" dirty="0"/>
                  <a:t>= 78982</a:t>
                </a:r>
              </a:p>
              <a:p>
                <a:pPr marL="0" algn="ctr" defTabSz="914400" rtl="0" eaLnBrk="1" latinLnBrk="0" hangingPunct="1"/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F3F4700F-A3A7-A648-987D-6640CE75E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1" y="0"/>
                <a:ext cx="12021519" cy="6740307"/>
              </a:xfrm>
              <a:prstGeom prst="rect">
                <a:avLst/>
              </a:prstGeom>
              <a:blipFill>
                <a:blip r:embed="rId2"/>
                <a:stretch>
                  <a:fillRect t="-2260" b="-37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20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757C9B88-10C6-1144-ACF9-AFDACF238DBA}"/>
              </a:ext>
            </a:extLst>
          </p:cNvPr>
          <p:cNvSpPr txBox="1"/>
          <p:nvPr/>
        </p:nvSpPr>
        <p:spPr>
          <a:xfrm>
            <a:off x="0" y="999066"/>
            <a:ext cx="121920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u="sng" dirty="0">
                <a:cs typeface="KufiStandardGK" pitchFamily="2" charset="-78"/>
              </a:rPr>
              <a:t>عمل الطالبات :</a:t>
            </a:r>
            <a:endParaRPr lang="ar-SA" sz="9600" dirty="0">
              <a:latin typeface="+mj-lt"/>
              <a:cs typeface="KufiStandardGK" pitchFamily="2" charset="-78"/>
            </a:endParaRPr>
          </a:p>
          <a:p>
            <a:pPr algn="ctr"/>
            <a:r>
              <a:rPr lang="ar-SA" sz="6600" b="1" dirty="0">
                <a:latin typeface="Baghdad" pitchFamily="2" charset="-78"/>
                <a:cs typeface="Baghdad" pitchFamily="2" charset="-78"/>
              </a:rPr>
              <a:t>ابتهال محمد كعبي </a:t>
            </a:r>
          </a:p>
          <a:p>
            <a:pPr algn="ctr"/>
            <a:r>
              <a:rPr lang="ar-SA" sz="6600" b="1" dirty="0">
                <a:latin typeface="Baghdad" pitchFamily="2" charset="-78"/>
                <a:cs typeface="Baghdad" pitchFamily="2" charset="-78"/>
              </a:rPr>
              <a:t>رولا يوسف المشوح</a:t>
            </a:r>
          </a:p>
          <a:p>
            <a:pPr algn="r"/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275068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DF3EE9C-A7BA-764B-9C03-6881B2C4B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12" y="-385857"/>
            <a:ext cx="10233976" cy="1828800"/>
          </a:xfrm>
        </p:spPr>
        <p:txBody>
          <a:bodyPr>
            <a:normAutofit/>
          </a:bodyPr>
          <a:lstStyle/>
          <a:p>
            <a:r>
              <a:rPr lang="en-US" sz="1800" u="sng" dirty="0"/>
              <a:t/>
            </a:r>
            <a:br>
              <a:rPr lang="en-US" sz="1800" u="sng" dirty="0"/>
            </a:br>
            <a:endParaRPr lang="ar-SA" sz="1800" u="sng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065D62CB-1F86-5F44-AC55-4C491C499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"/>
            <a:ext cx="12192000" cy="6858000"/>
          </a:xfrm>
        </p:spPr>
        <p:txBody>
          <a:bodyPr>
            <a:normAutofit lnSpcReduction="10000"/>
          </a:bodyPr>
          <a:lstStyle/>
          <a:p>
            <a:pPr algn="r"/>
            <a:endParaRPr lang="ar-SA" sz="1600" dirty="0"/>
          </a:p>
          <a:p>
            <a:r>
              <a:rPr lang="ar-SA" sz="5400" b="1" u="sng" dirty="0">
                <a:cs typeface="KufiStandardGK" pitchFamily="2" charset="-78"/>
              </a:rPr>
              <a:t>قانون الجملة بالفائدة المركبة</a:t>
            </a:r>
            <a:r>
              <a:rPr lang="ar-SA" sz="4000" dirty="0"/>
              <a:t>:</a:t>
            </a:r>
          </a:p>
          <a:p>
            <a:r>
              <a:rPr lang="en-US" sz="6000" dirty="0"/>
              <a:t>S = P (1+i)</a:t>
            </a:r>
            <a:r>
              <a:rPr lang="en-US" sz="6000" baseline="30000" dirty="0"/>
              <a:t>n</a:t>
            </a:r>
          </a:p>
          <a:p>
            <a:pPr algn="r"/>
            <a:r>
              <a:rPr lang="en-US" sz="6000" dirty="0"/>
              <a:t>  :S</a:t>
            </a:r>
            <a:r>
              <a:rPr lang="ar-SA" sz="6000" dirty="0"/>
              <a:t>جملة المبلغ</a:t>
            </a:r>
            <a:endParaRPr lang="en-US" sz="6000" dirty="0"/>
          </a:p>
          <a:p>
            <a:pPr algn="r"/>
            <a:r>
              <a:rPr lang="en-US" sz="6000" dirty="0"/>
              <a:t>  :P</a:t>
            </a:r>
            <a:r>
              <a:rPr lang="ar-SA" sz="6000" dirty="0"/>
              <a:t>أصل المبلغ المستثمر</a:t>
            </a:r>
            <a:r>
              <a:rPr lang="en-US" sz="6000" dirty="0"/>
              <a:t> </a:t>
            </a:r>
          </a:p>
          <a:p>
            <a:pPr algn="r"/>
            <a:r>
              <a:rPr lang="ar-SA" sz="6000" dirty="0"/>
              <a:t> </a:t>
            </a:r>
            <a:r>
              <a:rPr lang="en-US" sz="6000" dirty="0"/>
              <a:t>  :</a:t>
            </a:r>
            <a:r>
              <a:rPr lang="en-US" sz="6000" dirty="0" err="1"/>
              <a:t>i</a:t>
            </a:r>
            <a:r>
              <a:rPr lang="ar-SA" sz="6000" dirty="0"/>
              <a:t>معدل الفائدة المركبة</a:t>
            </a:r>
          </a:p>
          <a:p>
            <a:pPr algn="r"/>
            <a:r>
              <a:rPr lang="en-US" sz="6000" dirty="0"/>
              <a:t>  :n</a:t>
            </a:r>
            <a:r>
              <a:rPr lang="ar-SA" sz="6000" dirty="0"/>
              <a:t>مدة الاستثمار</a:t>
            </a:r>
            <a:r>
              <a:rPr lang="en-US" sz="6000" dirty="0"/>
              <a:t> </a:t>
            </a:r>
            <a:endParaRPr lang="ar-SA" sz="6000" u="sng" dirty="0"/>
          </a:p>
        </p:txBody>
      </p:sp>
    </p:spTree>
    <p:extLst>
      <p:ext uri="{BB962C8B-B14F-4D97-AF65-F5344CB8AC3E}">
        <p14:creationId xmlns:p14="http://schemas.microsoft.com/office/powerpoint/2010/main" val="30285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5E99386-4945-B446-8F71-B27EBDC44042}"/>
              </a:ext>
            </a:extLst>
          </p:cNvPr>
          <p:cNvSpPr/>
          <p:nvPr/>
        </p:nvSpPr>
        <p:spPr>
          <a:xfrm>
            <a:off x="0" y="897466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u="sng" dirty="0"/>
              <a:t>مثال١</a:t>
            </a:r>
          </a:p>
          <a:p>
            <a:pPr algn="ctr"/>
            <a:endParaRPr lang="ar-SA" sz="6000" u="sng" dirty="0"/>
          </a:p>
          <a:p>
            <a:pPr algn="ctr"/>
            <a:r>
              <a:rPr lang="ar-SA" sz="6000" dirty="0"/>
              <a:t>اوجد الجملة والفائدة لمبلغ ٥٠٠٠٠ </a:t>
            </a:r>
            <a:r>
              <a:rPr lang="ar-SA" sz="6000" dirty="0" err="1"/>
              <a:t>ر</a:t>
            </a:r>
            <a:r>
              <a:rPr lang="ar-SA" sz="6000" dirty="0"/>
              <a:t> </a:t>
            </a:r>
            <a:r>
              <a:rPr lang="ar-SA" sz="6000" dirty="0" err="1"/>
              <a:t>س</a:t>
            </a:r>
            <a:r>
              <a:rPr lang="ar-SA" sz="6000" dirty="0"/>
              <a:t> تم إيداعه في أحد البنوك التي تحسب فوائد مركبة بمعدل ١٢٪ سنوياً، لمدة ٧ سنوات.</a:t>
            </a:r>
          </a:p>
        </p:txBody>
      </p:sp>
    </p:spTree>
    <p:extLst>
      <p:ext uri="{BB962C8B-B14F-4D97-AF65-F5344CB8AC3E}">
        <p14:creationId xmlns:p14="http://schemas.microsoft.com/office/powerpoint/2010/main" val="35472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عنوان فرعي 2">
                <a:extLst>
                  <a:ext uri="{FF2B5EF4-FFF2-40B4-BE49-F238E27FC236}">
                    <a16:creationId xmlns:a16="http://schemas.microsoft.com/office/drawing/2014/main" xmlns="" id="{000E39C5-67D4-EF4A-A064-3C2E32910B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0"/>
                <a:ext cx="12192000" cy="685799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ar-SA" sz="4400" b="1" dirty="0"/>
                  <a:t>الحل</a:t>
                </a:r>
              </a:p>
              <a:p>
                <a:pPr algn="ctr" rtl="0"/>
                <a:r>
                  <a:rPr lang="en-US" sz="4400" b="1" dirty="0"/>
                  <a:t>S = P (</a:t>
                </a:r>
                <a:r>
                  <a:rPr lang="ar-SA" sz="4400" b="1" dirty="0"/>
                  <a:t>١</a:t>
                </a:r>
                <a:r>
                  <a:rPr lang="en-US" sz="4400" b="1" dirty="0"/>
                  <a:t>+i)</a:t>
                </a:r>
                <a:r>
                  <a:rPr lang="en-US" sz="4400" b="1" baseline="30000" dirty="0"/>
                  <a:t>n</a:t>
                </a:r>
              </a:p>
              <a:p>
                <a:pPr algn="ctr" rtl="0"/>
                <a:r>
                  <a:rPr lang="en-US" sz="4400" b="1" dirty="0"/>
                  <a:t>= </a:t>
                </a:r>
                <a:r>
                  <a:rPr lang="ar-SA" sz="4400" b="1" dirty="0"/>
                  <a:t>٥٠٠٠٠</a:t>
                </a:r>
                <a:r>
                  <a:rPr lang="en-US" sz="4400" b="1" dirty="0"/>
                  <a:t>(</a:t>
                </a:r>
                <a:r>
                  <a:rPr lang="ar-SA" sz="4400" b="1" dirty="0"/>
                  <a:t>١</a:t>
                </a:r>
                <a:r>
                  <a:rPr lang="en-US" sz="4400" b="1" dirty="0"/>
                  <a:t>+.</a:t>
                </a:r>
                <a:r>
                  <a:rPr lang="ar-SA" sz="4400" b="1" dirty="0"/>
                  <a:t>١٢</a:t>
                </a:r>
                <a:r>
                  <a:rPr lang="en-US" sz="4400" b="1" dirty="0"/>
                  <a:t>)</a:t>
                </a:r>
                <a:r>
                  <a:rPr lang="en-US" sz="4400" b="1" baseline="30000" dirty="0"/>
                  <a:t>7</a:t>
                </a:r>
              </a:p>
              <a:p>
                <a:pPr algn="ctr" rtl="0"/>
                <a:r>
                  <a:rPr lang="en-US" sz="4400" b="1" dirty="0"/>
                  <a:t>S = </a:t>
                </a:r>
                <a:r>
                  <a:rPr lang="ar-SA" sz="4400" b="1" dirty="0"/>
                  <a:t>٥٠٠٠٠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ar-SA" sz="4400" b="1" dirty="0"/>
                  <a:t>٢.٢١٠٦٨١</a:t>
                </a:r>
                <a:endParaRPr lang="en-US" sz="4400" b="1" dirty="0"/>
              </a:p>
              <a:p>
                <a:pPr algn="ctr" rtl="0"/>
                <a:r>
                  <a:rPr lang="en-US" sz="4400" b="1" dirty="0"/>
                  <a:t>= </a:t>
                </a:r>
                <a:r>
                  <a:rPr lang="ar-SA" sz="4400" b="1" dirty="0"/>
                  <a:t>١١٠٥٣٤</a:t>
                </a:r>
                <a:endParaRPr lang="en-US" sz="4400" b="1" dirty="0"/>
              </a:p>
              <a:p>
                <a:pPr algn="ctr" rtl="0"/>
                <a:r>
                  <a:rPr lang="en-US" sz="4400" b="1" dirty="0"/>
                  <a:t>I = S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/>
                  <a:t> P</a:t>
                </a:r>
              </a:p>
              <a:p>
                <a:pPr algn="ctr" rtl="0"/>
                <a:r>
                  <a:rPr lang="en-US" sz="4400" b="1" dirty="0"/>
                  <a:t>=</a:t>
                </a:r>
                <a:r>
                  <a:rPr lang="ar-SA" sz="4400" b="1" dirty="0"/>
                  <a:t>١١٠٥٣٤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ar-SA" sz="4400" b="1" dirty="0"/>
                  <a:t>٥٠٠٠٠ </a:t>
                </a:r>
                <a:endParaRPr lang="en-US" sz="4400" b="1" dirty="0"/>
              </a:p>
              <a:p>
                <a:pPr algn="ctr" rtl="0"/>
                <a:r>
                  <a:rPr lang="en-US" sz="4400" b="1" u="sng" dirty="0"/>
                  <a:t>=</a:t>
                </a:r>
                <a:r>
                  <a:rPr lang="ar-SA" sz="4400" b="1" u="sng" dirty="0"/>
                  <a:t>٦٠٥٣٤</a:t>
                </a:r>
              </a:p>
            </p:txBody>
          </p:sp>
        </mc:Choice>
        <mc:Fallback xmlns="">
          <p:sp>
            <p:nvSpPr>
              <p:cNvPr id="2" name="عنوان فرعي 2">
                <a:extLst>
                  <a:ext uri="{FF2B5EF4-FFF2-40B4-BE49-F238E27FC236}">
                    <a16:creationId xmlns:a16="http://schemas.microsoft.com/office/drawing/2014/main" id="{000E39C5-67D4-EF4A-A064-3C2E32910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2000" cy="6857999"/>
              </a:xfrm>
              <a:prstGeom prst="rect">
                <a:avLst/>
              </a:prstGeom>
              <a:blipFill>
                <a:blip r:embed="rId2"/>
                <a:stretch>
                  <a:fillRect t="-1852" b="-53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7D77966-7346-1E43-AA9D-123D0E51292A}"/>
              </a:ext>
            </a:extLst>
          </p:cNvPr>
          <p:cNvSpPr txBox="1"/>
          <p:nvPr/>
        </p:nvSpPr>
        <p:spPr>
          <a:xfrm>
            <a:off x="0" y="450106"/>
            <a:ext cx="12192000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6000" u="sng" dirty="0"/>
              <a:t>مثال٢</a:t>
            </a:r>
          </a:p>
          <a:p>
            <a:pPr algn="ctr" rtl="0"/>
            <a:endParaRPr lang="ar-SA" sz="6000" u="sng" dirty="0"/>
          </a:p>
          <a:p>
            <a:pPr algn="ctr" rtl="0"/>
            <a:r>
              <a:rPr lang="ar-SA" sz="6000" dirty="0"/>
              <a:t>أودع شخص مبلغ ٣٠٠٠٠ </a:t>
            </a:r>
            <a:r>
              <a:rPr lang="ar-SA" sz="6000" dirty="0" err="1"/>
              <a:t>ر</a:t>
            </a:r>
            <a:r>
              <a:rPr lang="ar-SA" sz="6000" dirty="0"/>
              <a:t> </a:t>
            </a:r>
            <a:r>
              <a:rPr lang="ar-SA" sz="6000" dirty="0" err="1"/>
              <a:t>س</a:t>
            </a:r>
            <a:r>
              <a:rPr lang="ar-SA" sz="6000" dirty="0"/>
              <a:t>  في أحد البنوك التي تحسب فوائد بمعدل ١١٪ سنوياً لمدة٧ سنوات،٩ شهور، ١٨يوم، أحسب الجملة والفائدة.</a:t>
            </a:r>
          </a:p>
          <a:p>
            <a:pPr marL="0" algn="ctr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30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xmlns="" id="{8C6B8963-CD55-9742-A4B7-BE8D0B3493F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5923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3600" dirty="0"/>
                  <a:t>الحل</a:t>
                </a:r>
                <a:endParaRPr lang="ar-SA" sz="4400" dirty="0"/>
              </a:p>
              <a:p>
                <a:pPr marL="0" algn="ctr" defTabSz="914400" rtl="0" eaLnBrk="1" latinLnBrk="0" hangingPunct="1"/>
                <a:r>
                  <a:rPr lang="en-US" sz="4000" dirty="0"/>
                  <a:t>n =</a:t>
                </a:r>
                <a:r>
                  <a:rPr lang="ar-SA" sz="4000" dirty="0"/>
                  <a:t>٧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SA" sz="4000" b="0" i="1" smtClean="0">
                            <a:latin typeface="Cambria Math" panose="02040503050406030204" pitchFamily="18" charset="0"/>
                          </a:rPr>
                          <m:t>٩</m:t>
                        </m:r>
                      </m:num>
                      <m:den>
                        <m:r>
                          <a:rPr lang="ar-SA" sz="4000" b="0" i="1" smtClean="0"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SA" sz="4000" b="0" i="1" smtClean="0">
                            <a:latin typeface="Cambria Math" panose="02040503050406030204" pitchFamily="18" charset="0"/>
                          </a:rPr>
                          <m:t>١٨</m:t>
                        </m:r>
                      </m:num>
                      <m:den>
                        <m:r>
                          <a:rPr lang="ar-SA" sz="4000" b="0" i="1" smtClean="0">
                            <a:latin typeface="Cambria Math" panose="02040503050406030204" pitchFamily="18" charset="0"/>
                          </a:rPr>
                          <m:t>٣٦٥</m:t>
                        </m:r>
                      </m:den>
                    </m:f>
                  </m:oMath>
                </a14:m>
                <a:endParaRPr lang="en-US" sz="4000" strike="sngStrike" normalizeH="1" dirty="0"/>
              </a:p>
              <a:p>
                <a:pPr marL="0" algn="ctr" defTabSz="914400" rtl="0" eaLnBrk="1" latinLnBrk="0" hangingPunct="1"/>
                <a:r>
                  <a:rPr lang="en-US" sz="4000" dirty="0"/>
                  <a:t>=</a:t>
                </a:r>
                <a:r>
                  <a:rPr lang="ar-SA" sz="4000" dirty="0"/>
                  <a:t>٧</a:t>
                </a:r>
                <a:r>
                  <a:rPr lang="en-US" sz="4000" dirty="0"/>
                  <a:t>+.</a:t>
                </a:r>
                <a:r>
                  <a:rPr lang="ar-SA" sz="4000" dirty="0"/>
                  <a:t>٧٥</a:t>
                </a:r>
                <a:r>
                  <a:rPr lang="en-US" sz="4000" dirty="0"/>
                  <a:t>+.</a:t>
                </a:r>
                <a:r>
                  <a:rPr lang="ar-SA" sz="4000" dirty="0"/>
                  <a:t>٠٤٩</a:t>
                </a:r>
                <a:endParaRPr lang="en-US" sz="4000" dirty="0"/>
              </a:p>
              <a:p>
                <a:pPr marL="0" algn="ctr" defTabSz="914400" rtl="0" eaLnBrk="1" latinLnBrk="0" hangingPunct="1"/>
                <a:r>
                  <a:rPr lang="en-US" sz="4000" dirty="0"/>
                  <a:t>=</a:t>
                </a:r>
                <a:r>
                  <a:rPr lang="ar-SA" sz="4000" dirty="0"/>
                  <a:t>٧</a:t>
                </a:r>
                <a:r>
                  <a:rPr lang="en-US" sz="4000" dirty="0"/>
                  <a:t>.</a:t>
                </a:r>
                <a:r>
                  <a:rPr lang="ar-SA" sz="4000" dirty="0"/>
                  <a:t>٧٩٩</a:t>
                </a:r>
                <a:r>
                  <a:rPr lang="en-US" sz="4000" dirty="0"/>
                  <a:t> years</a:t>
                </a:r>
              </a:p>
              <a:p>
                <a:pPr marL="0" algn="ctr" defTabSz="914400" rtl="0" eaLnBrk="1" latinLnBrk="0" hangingPunct="1"/>
                <a:r>
                  <a:rPr lang="en-US" sz="4000" dirty="0"/>
                  <a:t>S=P(</a:t>
                </a:r>
                <a:r>
                  <a:rPr lang="ar-SA" sz="4000" dirty="0"/>
                  <a:t>١</a:t>
                </a:r>
                <a:r>
                  <a:rPr lang="en-US" sz="4000" dirty="0"/>
                  <a:t>+i)</a:t>
                </a:r>
                <a:r>
                  <a:rPr lang="en-US" sz="4000" baseline="30000" dirty="0"/>
                  <a:t>n</a:t>
                </a:r>
              </a:p>
              <a:p>
                <a:pPr marL="0" algn="ctr" defTabSz="914400" rtl="0" eaLnBrk="1" latinLnBrk="0" hangingPunct="1"/>
                <a:r>
                  <a:rPr lang="en-US" sz="4000" dirty="0"/>
                  <a:t>=</a:t>
                </a:r>
                <a:r>
                  <a:rPr lang="ar-SA" sz="4000" dirty="0"/>
                  <a:t>٣</a:t>
                </a:r>
                <a14:m>
                  <m:oMath xmlns:m="http://schemas.openxmlformats.org/officeDocument/2006/math">
                    <m:r>
                      <a:rPr lang="ar-SA" sz="4000" b="0" i="1" smtClean="0">
                        <a:latin typeface="Cambria Math" panose="02040503050406030204" pitchFamily="18" charset="0"/>
                      </a:rPr>
                      <m:t>٠٠٠٠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SA" sz="4000" b="0" i="1" smtClean="0">
                        <a:latin typeface="Cambria Math" panose="02040503050406030204" pitchFamily="18" charset="0"/>
                      </a:rPr>
                      <m:t>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+.</m:t>
                    </m:r>
                    <m:r>
                      <a:rPr lang="ar-SA" sz="4000" b="0" i="1" smtClean="0">
                        <a:latin typeface="Cambria Math" panose="02040503050406030204" pitchFamily="18" charset="0"/>
                      </a:rPr>
                      <m:t>١١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sz="4000" baseline="30000" dirty="0"/>
                  <a:t>٧.٧٩٩</a:t>
                </a:r>
                <a:endParaRPr lang="en-US" sz="4000" baseline="30000" dirty="0"/>
              </a:p>
              <a:p>
                <a:pPr marL="0" algn="ctr" defTabSz="914400" rtl="0" eaLnBrk="1" latinLnBrk="0" hangingPunct="1"/>
                <a:r>
                  <a:rPr lang="en-US" sz="4000" dirty="0"/>
                  <a:t>=</a:t>
                </a:r>
                <a:r>
                  <a:rPr lang="ar-SA" sz="4000" dirty="0"/>
                  <a:t>٣٠٠٠٠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/>
                  <a:t> </a:t>
                </a:r>
                <a:r>
                  <a:rPr lang="ar-SA" sz="4000" dirty="0"/>
                  <a:t>٢</a:t>
                </a:r>
                <a:r>
                  <a:rPr lang="en-US" sz="4000" dirty="0"/>
                  <a:t>.</a:t>
                </a:r>
                <a:r>
                  <a:rPr lang="ar-SA" sz="4000" dirty="0"/>
                  <a:t>٢٥٦٧</a:t>
                </a:r>
                <a:endParaRPr lang="en-US" sz="4000" dirty="0"/>
              </a:p>
              <a:p>
                <a:pPr marL="0" algn="ctr" defTabSz="914400" rtl="0" eaLnBrk="1" latinLnBrk="0" hangingPunct="1"/>
                <a:r>
                  <a:rPr lang="en-US" sz="4000" dirty="0"/>
                  <a:t>=</a:t>
                </a:r>
                <a:r>
                  <a:rPr lang="ar-SA" sz="4000" dirty="0"/>
                  <a:t>٦٧٧٠١</a:t>
                </a:r>
                <a:endParaRPr lang="en-US" sz="4000" dirty="0"/>
              </a:p>
              <a:p>
                <a:pPr marL="0" algn="ctr" defTabSz="914400" rtl="0" eaLnBrk="1" latinLnBrk="0" hangingPunct="1"/>
                <a:r>
                  <a:rPr lang="en-US" sz="4000" dirty="0"/>
                  <a:t>I = 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 P</a:t>
                </a:r>
              </a:p>
              <a:p>
                <a:pPr marL="0" algn="ctr" defTabSz="914400" rtl="0" eaLnBrk="1" latinLnBrk="0" hangingPunct="1"/>
                <a:r>
                  <a:rPr lang="en-US" sz="4000" dirty="0"/>
                  <a:t>= </a:t>
                </a:r>
                <a:r>
                  <a:rPr lang="ar-SA" sz="4000" dirty="0"/>
                  <a:t>٦</a:t>
                </a:r>
                <a14:m>
                  <m:oMath xmlns:m="http://schemas.openxmlformats.org/officeDocument/2006/math">
                    <m:r>
                      <a:rPr lang="ar-SA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٧٧٠١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ar-SA" sz="4000" dirty="0"/>
                  <a:t>٣٠٠٠٠</a:t>
                </a:r>
                <a:r>
                  <a:rPr lang="en-US" sz="4000" dirty="0"/>
                  <a:t> =</a:t>
                </a:r>
                <a:r>
                  <a:rPr lang="ar-SA" sz="4000" dirty="0"/>
                  <a:t>٣٧٧٠١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8C6B8963-CD55-9742-A4B7-BE8D0B34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592382"/>
              </a:xfrm>
              <a:prstGeom prst="rect">
                <a:avLst/>
              </a:prstGeom>
              <a:blipFill>
                <a:blip r:embed="rId2"/>
                <a:stretch>
                  <a:fillRect t="-1349" b="-28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8E66F2EE-53E7-A94F-B503-3ADCB189186C}"/>
              </a:ext>
            </a:extLst>
          </p:cNvPr>
          <p:cNvSpPr txBox="1"/>
          <p:nvPr/>
        </p:nvSpPr>
        <p:spPr>
          <a:xfrm>
            <a:off x="1" y="705177"/>
            <a:ext cx="12191999" cy="62786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1" eaLnBrk="1" latinLnBrk="0" hangingPunct="1"/>
            <a:r>
              <a:rPr lang="ar-SA" sz="6000" u="sng" dirty="0"/>
              <a:t>مثال٤</a:t>
            </a:r>
          </a:p>
          <a:p>
            <a:pPr marL="0" algn="ctr" defTabSz="914400" rtl="1" eaLnBrk="1" latinLnBrk="0" hangingPunct="1"/>
            <a:endParaRPr lang="ar-SA" sz="5400" u="sng" dirty="0"/>
          </a:p>
          <a:p>
            <a:pPr algn="ctr"/>
            <a:r>
              <a:rPr lang="ar-SA" sz="5400" dirty="0"/>
              <a:t>في ٥ يوليو ١٩٩٨ أودع تاجر مبلغ ما في أحد البنوك التي تحسب فوائد مركبة بمعدل ٩٪ سنوياً ، وفي١٣  فبراير ٢٠٠٥ وجد أن جملة المستحق له بلغ </a:t>
            </a:r>
          </a:p>
          <a:p>
            <a:pPr algn="ctr"/>
            <a:r>
              <a:rPr lang="ar-SA" sz="5400" dirty="0"/>
              <a:t>١٢٠٦٣٥ر </a:t>
            </a:r>
            <a:r>
              <a:rPr lang="ar-SA" sz="5400" dirty="0" err="1"/>
              <a:t>س</a:t>
            </a:r>
            <a:endParaRPr lang="ar-SA" sz="5400" dirty="0"/>
          </a:p>
          <a:p>
            <a:pPr algn="ctr"/>
            <a:r>
              <a:rPr lang="ar-SA" sz="5400" dirty="0"/>
              <a:t> أحسب أصل المبلغ المودع.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228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>
                <a:extLst>
                  <a:ext uri="{FF2B5EF4-FFF2-40B4-BE49-F238E27FC236}">
                    <a16:creationId xmlns:a16="http://schemas.microsoft.com/office/drawing/2014/main" xmlns="" id="{867039C2-1A78-6A43-9148-44B0685D3917}"/>
                  </a:ext>
                </a:extLst>
              </p:cNvPr>
              <p:cNvSpPr/>
              <p:nvPr/>
            </p:nvSpPr>
            <p:spPr>
              <a:xfrm>
                <a:off x="169333" y="0"/>
                <a:ext cx="12022667" cy="7051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4000" dirty="0"/>
                  <a:t>الحل</a:t>
                </a:r>
              </a:p>
              <a:p>
                <a:pPr algn="ctr" defTabSz="914400" rtl="1"/>
                <a:r>
                  <a:rPr lang="en-US" sz="4000" dirty="0"/>
                  <a:t>2005</a:t>
                </a:r>
                <a:r>
                  <a:rPr lang="ar-SA" sz="4000" dirty="0"/>
                  <a:t>\</a:t>
                </a:r>
                <a:r>
                  <a:rPr lang="en-US" sz="4000" dirty="0"/>
                  <a:t>2</a:t>
                </a:r>
                <a:r>
                  <a:rPr lang="ar-SA" sz="4000" dirty="0"/>
                  <a:t>\</a:t>
                </a:r>
                <a:r>
                  <a:rPr lang="en-US" sz="4000" dirty="0"/>
                  <a:t>13</a:t>
                </a:r>
              </a:p>
              <a:p>
                <a:pPr algn="ctr" defTabSz="914400" rtl="1"/>
                <a:r>
                  <a:rPr lang="en-US" sz="4000" u="sng" dirty="0"/>
                  <a:t>1998</a:t>
                </a:r>
                <a:r>
                  <a:rPr lang="ar-SA" sz="4000" u="sng" dirty="0"/>
                  <a:t>\</a:t>
                </a:r>
                <a:r>
                  <a:rPr lang="en-US" sz="4000" u="sng" dirty="0"/>
                  <a:t>7</a:t>
                </a:r>
                <a:r>
                  <a:rPr lang="ar-SA" sz="4000" u="sng" dirty="0"/>
                  <a:t>\</a:t>
                </a:r>
                <a:r>
                  <a:rPr lang="en-US" sz="4000" u="sng" dirty="0"/>
                  <a:t>5</a:t>
                </a:r>
                <a:endParaRPr lang="ar-SA" sz="4000" u="sng" dirty="0"/>
              </a:p>
              <a:p>
                <a:pPr algn="ctr" defTabSz="914400" rtl="1"/>
                <a:r>
                  <a:rPr lang="en-US" sz="4000" dirty="0"/>
                  <a:t>6</a:t>
                </a:r>
                <a:r>
                  <a:rPr lang="ar-SA" sz="4000" dirty="0"/>
                  <a:t>\</a:t>
                </a:r>
                <a:r>
                  <a:rPr lang="en-US" sz="4000" dirty="0"/>
                  <a:t>7</a:t>
                </a:r>
                <a:r>
                  <a:rPr lang="ar-SA" sz="4000" dirty="0"/>
                  <a:t>\</a:t>
                </a:r>
                <a:r>
                  <a:rPr lang="en-US" sz="4000" dirty="0"/>
                  <a:t>8</a:t>
                </a:r>
                <a:endParaRPr lang="ar-SA" sz="4000" dirty="0"/>
              </a:p>
              <a:p>
                <a:pPr defTabSz="914400" rtl="1"/>
                <a:r>
                  <a:rPr lang="en-US" sz="4000" b="0" dirty="0"/>
                  <a:t>n</a:t>
                </a:r>
                <a:r>
                  <a:rPr lang="en-US" sz="4000" dirty="0"/>
                  <a:t>=6+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endParaRPr lang="en-US" sz="4000" dirty="0"/>
              </a:p>
              <a:p>
                <a:pPr defTabSz="914400" rtl="1"/>
                <a:r>
                  <a:rPr lang="en-US" sz="4000" dirty="0"/>
                  <a:t>=6+.68 +.02 = 6.6 years</a:t>
                </a:r>
                <a:endParaRPr lang="ar-SA" sz="4000" dirty="0"/>
              </a:p>
              <a:p>
                <a:pPr algn="ctr" defTabSz="914400" rtl="1"/>
                <a:r>
                  <a:rPr lang="ar-SA" sz="4000" dirty="0"/>
                  <a:t> </a:t>
                </a:r>
                <a:r>
                  <a:rPr lang="en-US" sz="4000" dirty="0"/>
                  <a:t>S = P(1 + i)</a:t>
                </a:r>
                <a:r>
                  <a:rPr lang="en-US" sz="4000" baseline="30000" dirty="0"/>
                  <a:t>n</a:t>
                </a:r>
              </a:p>
              <a:p>
                <a:pPr algn="ctr" defTabSz="914400" rtl="1"/>
                <a:r>
                  <a:rPr lang="en-US" sz="4000" dirty="0"/>
                  <a:t>120635 = P (1+.09)</a:t>
                </a:r>
                <a:r>
                  <a:rPr lang="en-US" sz="4000" baseline="30000" dirty="0"/>
                  <a:t>6.6</a:t>
                </a:r>
              </a:p>
              <a:p>
                <a:pPr algn="ctr" defTabSz="914400" rtl="1"/>
                <a:r>
                  <a:rPr lang="en-US" sz="4000" dirty="0"/>
                  <a:t>120635 = P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/>
                  <a:t> 1.766098</a:t>
                </a:r>
              </a:p>
              <a:p>
                <a:pPr algn="ctr" defTabSz="914400" rtl="1"/>
                <a:r>
                  <a:rPr lang="en-US" sz="40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120635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766098</m:t>
                        </m:r>
                      </m:den>
                    </m:f>
                  </m:oMath>
                </a14:m>
                <a:r>
                  <a:rPr lang="en-US" sz="4000" dirty="0"/>
                  <a:t> =68306</a:t>
                </a:r>
              </a:p>
              <a:p>
                <a:pPr algn="ctr" defTabSz="914400" rtl="1"/>
                <a:endParaRPr lang="ar-SA" u="sng" dirty="0"/>
              </a:p>
            </p:txBody>
          </p:sp>
        </mc:Choice>
        <mc:Fallback xmlns="">
          <p:sp>
            <p:nvSpPr>
              <p:cNvPr id="2" name="مستطيل 1">
                <a:extLst>
                  <a:ext uri="{FF2B5EF4-FFF2-40B4-BE49-F238E27FC236}">
                    <a16:creationId xmlns:a16="http://schemas.microsoft.com/office/drawing/2014/main" id="{867039C2-1A78-6A43-9148-44B0685D3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" y="0"/>
                <a:ext cx="12022667" cy="7051546"/>
              </a:xfrm>
              <a:prstGeom prst="rect">
                <a:avLst/>
              </a:prstGeom>
              <a:blipFill>
                <a:blip r:embed="rId2"/>
                <a:stretch>
                  <a:fillRect l="-2637" t="-1441" b="-18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EC243323-FF79-0F43-9698-0EB02AADACCF}"/>
              </a:ext>
            </a:extLst>
          </p:cNvPr>
          <p:cNvSpPr/>
          <p:nvPr/>
        </p:nvSpPr>
        <p:spPr>
          <a:xfrm>
            <a:off x="54244" y="631141"/>
            <a:ext cx="12083511" cy="545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1"/>
            <a:r>
              <a:rPr lang="ar-SA" sz="6000" u="sng" dirty="0"/>
              <a:t>مثال٥</a:t>
            </a:r>
          </a:p>
          <a:p>
            <a:pPr algn="ctr" defTabSz="914400" rtl="1"/>
            <a:endParaRPr lang="ar-SA" sz="5400" u="sng" dirty="0"/>
          </a:p>
          <a:p>
            <a:pPr algn="ctr" defTabSz="914400" rtl="1"/>
            <a:r>
              <a:rPr lang="ar-SA" sz="5400" dirty="0"/>
              <a:t>أودع شخص مبلغ ٦٠٠٠٠ في أحد البنوك التي تحسب فوائد مركبة بمعدل ١٢.٥٪ سنوياً ، ووجد أن جملة المتكون له في ٨ مايو ٢٠٠٥ مبلغ ١١٩٨٠٠ ر </a:t>
            </a:r>
            <a:r>
              <a:rPr lang="ar-SA" sz="5400" dirty="0" err="1"/>
              <a:t>س</a:t>
            </a:r>
            <a:r>
              <a:rPr lang="ar-SA" sz="5400" dirty="0"/>
              <a:t> </a:t>
            </a:r>
          </a:p>
          <a:p>
            <a:pPr algn="ctr" defTabSz="914400" rtl="1"/>
            <a:r>
              <a:rPr lang="ar-SA" sz="5400" dirty="0"/>
              <a:t>حدد تاريخ الإيداع.</a:t>
            </a:r>
          </a:p>
          <a:p>
            <a:pPr algn="ctr" defTabSz="914400" rtl="1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748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_15850904_TF10001064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50904_TF10001064" id="{EDE12D58-F4C1-4D10-BB1F-5B7131A6D528}" vid="{C6AD20DD-3C99-4AA3-8057-58B2AA1450DC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475</Words>
  <Application>Microsoft Office PowerPoint</Application>
  <PresentationFormat>مخصص</PresentationFormat>
  <Paragraphs>86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Office_15850904_TF10001064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الجز الثاني الفائدة المركبة الفصل الأول الفائدة والجملة  </dc:title>
  <dc:creator>Microsoft Office User</dc:creator>
  <cp:lastModifiedBy>welcome</cp:lastModifiedBy>
  <cp:revision>42</cp:revision>
  <dcterms:created xsi:type="dcterms:W3CDTF">2019-10-14T10:44:46Z</dcterms:created>
  <dcterms:modified xsi:type="dcterms:W3CDTF">2019-11-10T07:30:50Z</dcterms:modified>
</cp:coreProperties>
</file>