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60" r:id="rId5"/>
    <p:sldId id="259" r:id="rId6"/>
    <p:sldId id="262" r:id="rId7"/>
    <p:sldId id="263"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010"/>
    <p:restoredTop sz="94669"/>
  </p:normalViewPr>
  <p:slideViewPr>
    <p:cSldViewPr snapToGrid="0" snapToObjects="1">
      <p:cViewPr varScale="1">
        <p:scale>
          <a:sx n="82" d="100"/>
          <a:sy n="82" d="100"/>
        </p:scale>
        <p:origin x="168" y="2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52E490-E096-5F44-9EB5-97DC9659025F}" type="datetimeFigureOut">
              <a:rPr lang="en-US" smtClean="0"/>
              <a:t>12/19/17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FB1C19-2705-F044-9B9B-FB434DADC45B}" type="slidenum">
              <a:rPr lang="en-US" smtClean="0"/>
              <a:t>‹#›</a:t>
            </a:fld>
            <a:endParaRPr lang="en-US"/>
          </a:p>
        </p:txBody>
      </p:sp>
    </p:spTree>
    <p:extLst>
      <p:ext uri="{BB962C8B-B14F-4D97-AF65-F5344CB8AC3E}">
        <p14:creationId xmlns:p14="http://schemas.microsoft.com/office/powerpoint/2010/main" val="956311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FB1C19-2705-F044-9B9B-FB434DADC45B}" type="slidenum">
              <a:rPr lang="en-US" smtClean="0"/>
              <a:t>1</a:t>
            </a:fld>
            <a:endParaRPr lang="en-US"/>
          </a:p>
        </p:txBody>
      </p:sp>
    </p:spTree>
    <p:extLst>
      <p:ext uri="{BB962C8B-B14F-4D97-AF65-F5344CB8AC3E}">
        <p14:creationId xmlns:p14="http://schemas.microsoft.com/office/powerpoint/2010/main" val="2017405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FB1C19-2705-F044-9B9B-FB434DADC45B}" type="slidenum">
              <a:rPr lang="en-US" smtClean="0"/>
              <a:t>11</a:t>
            </a:fld>
            <a:endParaRPr lang="en-US"/>
          </a:p>
        </p:txBody>
      </p:sp>
    </p:spTree>
    <p:extLst>
      <p:ext uri="{BB962C8B-B14F-4D97-AF65-F5344CB8AC3E}">
        <p14:creationId xmlns:p14="http://schemas.microsoft.com/office/powerpoint/2010/main" val="958657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91E6F1-88CA-384E-93AC-58F3F98D6952}" type="datetime1">
              <a:rPr lang="en-US" smtClean="0"/>
              <a:t>12/19/17</a:t>
            </a:fld>
            <a:endParaRPr lang="en-US"/>
          </a:p>
        </p:txBody>
      </p:sp>
      <p:sp>
        <p:nvSpPr>
          <p:cNvPr id="5" name="Footer Placeholder 4"/>
          <p:cNvSpPr>
            <a:spLocks noGrp="1"/>
          </p:cNvSpPr>
          <p:nvPr>
            <p:ph type="ftr" sz="quarter" idx="11"/>
          </p:nvPr>
        </p:nvSpPr>
        <p:spPr/>
        <p:txBody>
          <a:bodyPr/>
          <a:lstStyle/>
          <a:p>
            <a:r>
              <a:rPr lang="ar-SA" smtClean="0"/>
              <a:t>إعداد:أ.ديمه العمار</a:t>
            </a:r>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BBDA01-E557-A147-B2B9-F328F50136B1}" type="datetime1">
              <a:rPr lang="en-US" smtClean="0"/>
              <a:t>12/19/17</a:t>
            </a:fld>
            <a:endParaRPr lang="en-US"/>
          </a:p>
        </p:txBody>
      </p:sp>
      <p:sp>
        <p:nvSpPr>
          <p:cNvPr id="5" name="Footer Placeholder 4"/>
          <p:cNvSpPr>
            <a:spLocks noGrp="1"/>
          </p:cNvSpPr>
          <p:nvPr>
            <p:ph type="ftr" sz="quarter" idx="11"/>
          </p:nvPr>
        </p:nvSpPr>
        <p:spPr/>
        <p:txBody>
          <a:bodyPr/>
          <a:lstStyle/>
          <a:p>
            <a:r>
              <a:rPr lang="ar-SA" smtClean="0"/>
              <a:t>إعداد:أ.ديمه العمار</a:t>
            </a:r>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FAFC3-8659-6D46-8122-B80EF1051B9E}" type="datetime1">
              <a:rPr lang="en-US" smtClean="0"/>
              <a:t>12/19/17</a:t>
            </a:fld>
            <a:endParaRPr lang="en-US"/>
          </a:p>
        </p:txBody>
      </p:sp>
      <p:sp>
        <p:nvSpPr>
          <p:cNvPr id="5" name="Footer Placeholder 4"/>
          <p:cNvSpPr>
            <a:spLocks noGrp="1"/>
          </p:cNvSpPr>
          <p:nvPr>
            <p:ph type="ftr" sz="quarter" idx="11"/>
          </p:nvPr>
        </p:nvSpPr>
        <p:spPr/>
        <p:txBody>
          <a:bodyPr/>
          <a:lstStyle/>
          <a:p>
            <a:r>
              <a:rPr lang="ar-SA" smtClean="0"/>
              <a:t>إعداد:أ.ديمه العمار</a:t>
            </a:r>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3BFB1-2A60-F64C-B7CF-F7523DDAEE97}" type="datetime1">
              <a:rPr lang="en-US" smtClean="0"/>
              <a:t>12/19/17</a:t>
            </a:fld>
            <a:endParaRPr lang="en-US"/>
          </a:p>
        </p:txBody>
      </p:sp>
      <p:sp>
        <p:nvSpPr>
          <p:cNvPr id="5" name="Footer Placeholder 4"/>
          <p:cNvSpPr>
            <a:spLocks noGrp="1"/>
          </p:cNvSpPr>
          <p:nvPr>
            <p:ph type="ftr" sz="quarter" idx="11"/>
          </p:nvPr>
        </p:nvSpPr>
        <p:spPr/>
        <p:txBody>
          <a:bodyPr/>
          <a:lstStyle/>
          <a:p>
            <a:r>
              <a:rPr lang="ar-SA" smtClean="0"/>
              <a:t>إعداد:أ.ديمه العمار</a:t>
            </a:r>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8B4FFC-C0B3-0541-B06F-69B4EC2BDF86}" type="datetime1">
              <a:rPr lang="en-US" smtClean="0"/>
              <a:t>12/19/17</a:t>
            </a:fld>
            <a:endParaRPr lang="en-US"/>
          </a:p>
        </p:txBody>
      </p:sp>
      <p:sp>
        <p:nvSpPr>
          <p:cNvPr id="5" name="Footer Placeholder 4"/>
          <p:cNvSpPr>
            <a:spLocks noGrp="1"/>
          </p:cNvSpPr>
          <p:nvPr>
            <p:ph type="ftr" sz="quarter" idx="11"/>
          </p:nvPr>
        </p:nvSpPr>
        <p:spPr/>
        <p:txBody>
          <a:bodyPr/>
          <a:lstStyle/>
          <a:p>
            <a:r>
              <a:rPr lang="ar-SA" smtClean="0"/>
              <a:t>إعداد:أ.ديمه العمار</a:t>
            </a:r>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4A80A0-974B-6E46-934E-FB213B7420FF}" type="datetime1">
              <a:rPr lang="en-US" smtClean="0"/>
              <a:t>12/19/17</a:t>
            </a:fld>
            <a:endParaRPr lang="en-US"/>
          </a:p>
        </p:txBody>
      </p:sp>
      <p:sp>
        <p:nvSpPr>
          <p:cNvPr id="6" name="Footer Placeholder 5"/>
          <p:cNvSpPr>
            <a:spLocks noGrp="1"/>
          </p:cNvSpPr>
          <p:nvPr>
            <p:ph type="ftr" sz="quarter" idx="11"/>
          </p:nvPr>
        </p:nvSpPr>
        <p:spPr/>
        <p:txBody>
          <a:bodyPr/>
          <a:lstStyle/>
          <a:p>
            <a:r>
              <a:rPr lang="ar-SA" smtClean="0"/>
              <a:t>إعداد:أ.ديمه العمار</a:t>
            </a:r>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34C159-8CFC-A34A-A888-512E0648E6A4}" type="datetime1">
              <a:rPr lang="en-US" smtClean="0"/>
              <a:t>12/19/17</a:t>
            </a:fld>
            <a:endParaRPr lang="en-US"/>
          </a:p>
        </p:txBody>
      </p:sp>
      <p:sp>
        <p:nvSpPr>
          <p:cNvPr id="8" name="Footer Placeholder 7"/>
          <p:cNvSpPr>
            <a:spLocks noGrp="1"/>
          </p:cNvSpPr>
          <p:nvPr>
            <p:ph type="ftr" sz="quarter" idx="11"/>
          </p:nvPr>
        </p:nvSpPr>
        <p:spPr/>
        <p:txBody>
          <a:bodyPr/>
          <a:lstStyle/>
          <a:p>
            <a:r>
              <a:rPr lang="ar-SA" smtClean="0"/>
              <a:t>إعداد:أ.ديمه العمار</a:t>
            </a:r>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429E1A-3754-B44B-B13B-AA54F299B7AC}" type="datetime1">
              <a:rPr lang="en-US" smtClean="0"/>
              <a:t>12/19/17</a:t>
            </a:fld>
            <a:endParaRPr lang="en-US"/>
          </a:p>
        </p:txBody>
      </p:sp>
      <p:sp>
        <p:nvSpPr>
          <p:cNvPr id="4" name="Footer Placeholder 3"/>
          <p:cNvSpPr>
            <a:spLocks noGrp="1"/>
          </p:cNvSpPr>
          <p:nvPr>
            <p:ph type="ftr" sz="quarter" idx="11"/>
          </p:nvPr>
        </p:nvSpPr>
        <p:spPr/>
        <p:txBody>
          <a:bodyPr/>
          <a:lstStyle/>
          <a:p>
            <a:r>
              <a:rPr lang="ar-SA" smtClean="0"/>
              <a:t>إعداد:أ.ديمه العمار</a:t>
            </a:r>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3D733-22C7-B949-9D20-9A3E89D2D681}" type="datetime1">
              <a:rPr lang="en-US" smtClean="0"/>
              <a:t>12/19/17</a:t>
            </a:fld>
            <a:endParaRPr lang="en-US"/>
          </a:p>
        </p:txBody>
      </p:sp>
      <p:sp>
        <p:nvSpPr>
          <p:cNvPr id="3" name="Footer Placeholder 2"/>
          <p:cNvSpPr>
            <a:spLocks noGrp="1"/>
          </p:cNvSpPr>
          <p:nvPr>
            <p:ph type="ftr" sz="quarter" idx="11"/>
          </p:nvPr>
        </p:nvSpPr>
        <p:spPr/>
        <p:txBody>
          <a:bodyPr/>
          <a:lstStyle/>
          <a:p>
            <a:r>
              <a:rPr lang="ar-SA" smtClean="0"/>
              <a:t>إعداد:أ.ديمه العمار</a:t>
            </a:r>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2E215B-C5E2-6747-951A-E1F119808434}" type="datetime1">
              <a:rPr lang="en-US" smtClean="0"/>
              <a:t>12/19/17</a:t>
            </a:fld>
            <a:endParaRPr lang="en-US"/>
          </a:p>
        </p:txBody>
      </p:sp>
      <p:sp>
        <p:nvSpPr>
          <p:cNvPr id="6" name="Footer Placeholder 5"/>
          <p:cNvSpPr>
            <a:spLocks noGrp="1"/>
          </p:cNvSpPr>
          <p:nvPr>
            <p:ph type="ftr" sz="quarter" idx="11"/>
          </p:nvPr>
        </p:nvSpPr>
        <p:spPr/>
        <p:txBody>
          <a:bodyPr/>
          <a:lstStyle/>
          <a:p>
            <a:r>
              <a:rPr lang="ar-SA" smtClean="0"/>
              <a:t>إعداد:أ.ديمه العمار</a:t>
            </a:r>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901B29-D959-7D47-9307-E758FA99740D}" type="datetime1">
              <a:rPr lang="en-US" smtClean="0"/>
              <a:t>12/19/17</a:t>
            </a:fld>
            <a:endParaRPr lang="en-US"/>
          </a:p>
        </p:txBody>
      </p:sp>
      <p:sp>
        <p:nvSpPr>
          <p:cNvPr id="6" name="Footer Placeholder 5"/>
          <p:cNvSpPr>
            <a:spLocks noGrp="1"/>
          </p:cNvSpPr>
          <p:nvPr>
            <p:ph type="ftr" sz="quarter" idx="11"/>
          </p:nvPr>
        </p:nvSpPr>
        <p:spPr/>
        <p:txBody>
          <a:bodyPr/>
          <a:lstStyle/>
          <a:p>
            <a:r>
              <a:rPr lang="ar-SA" smtClean="0"/>
              <a:t>إعداد:أ.ديمه العمار</a:t>
            </a:r>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46928D0-F67F-FD4D-988F-44037759B35E}" type="datetime1">
              <a:rPr lang="en-US" smtClean="0"/>
              <a:t>12/19/17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ar-SA" smtClean="0"/>
              <a:t>إعداد:أ.ديمه العمار</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3926489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x-none" dirty="0" smtClean="0"/>
              <a:t>الفصل الأول</a:t>
            </a:r>
            <a:br>
              <a:rPr lang="x-none" dirty="0" smtClean="0"/>
            </a:br>
            <a:endParaRPr lang="en-US" dirty="0"/>
          </a:p>
        </p:txBody>
      </p:sp>
      <p:sp>
        <p:nvSpPr>
          <p:cNvPr id="3" name="Subtitle 2"/>
          <p:cNvSpPr>
            <a:spLocks noGrp="1"/>
          </p:cNvSpPr>
          <p:nvPr>
            <p:ph type="subTitle" idx="1"/>
          </p:nvPr>
        </p:nvSpPr>
        <p:spPr/>
        <p:txBody>
          <a:bodyPr/>
          <a:lstStyle/>
          <a:p>
            <a:r>
              <a:rPr lang="x-none" dirty="0" smtClean="0"/>
              <a:t>اقتصاديات النقود</a:t>
            </a:r>
          </a:p>
          <a:p>
            <a:endParaRPr lang="en-US" dirty="0"/>
          </a:p>
        </p:txBody>
      </p:sp>
      <p:sp>
        <p:nvSpPr>
          <p:cNvPr id="4" name="Slide Number Placeholder 3"/>
          <p:cNvSpPr>
            <a:spLocks noGrp="1"/>
          </p:cNvSpPr>
          <p:nvPr>
            <p:ph type="sldNum" sz="quarter" idx="12"/>
          </p:nvPr>
        </p:nvSpPr>
        <p:spPr/>
        <p:txBody>
          <a:bodyPr/>
          <a:lstStyle/>
          <a:p>
            <a:fld id="{0FB56013-B943-42BA-886F-6F9D4EB85E9D}" type="slidenum">
              <a:rPr lang="en-US" smtClean="0"/>
              <a:t>1</a:t>
            </a:fld>
            <a:endParaRPr lang="en-US"/>
          </a:p>
        </p:txBody>
      </p:sp>
      <p:sp>
        <p:nvSpPr>
          <p:cNvPr id="5" name="Footer Placeholder 4"/>
          <p:cNvSpPr>
            <a:spLocks noGrp="1"/>
          </p:cNvSpPr>
          <p:nvPr>
            <p:ph type="ftr" sz="quarter" idx="11"/>
          </p:nvPr>
        </p:nvSpPr>
        <p:spPr/>
        <p:txBody>
          <a:bodyPr/>
          <a:lstStyle/>
          <a:p>
            <a:r>
              <a:rPr lang="ar-SA" smtClean="0"/>
              <a:t>إعداد:أ.ديمه العمار</a:t>
            </a:r>
            <a:endParaRPr lang="en-US"/>
          </a:p>
        </p:txBody>
      </p:sp>
    </p:spTree>
    <p:extLst>
      <p:ext uri="{BB962C8B-B14F-4D97-AF65-F5344CB8AC3E}">
        <p14:creationId xmlns:p14="http://schemas.microsoft.com/office/powerpoint/2010/main" val="3686776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spcBef>
                <a:spcPct val="0"/>
              </a:spcBef>
              <a:buNone/>
            </a:pPr>
            <a:r>
              <a:rPr lang="ar-SA" dirty="0" smtClean="0"/>
              <a:t>(اقتصاديات النقود) الفصل الأول </a:t>
            </a:r>
            <a:endParaRPr lang="en-US" dirty="0"/>
          </a:p>
        </p:txBody>
      </p:sp>
      <p:sp>
        <p:nvSpPr>
          <p:cNvPr id="3" name="Content Placeholder 2"/>
          <p:cNvSpPr>
            <a:spLocks noGrp="1"/>
          </p:cNvSpPr>
          <p:nvPr>
            <p:ph idx="1"/>
          </p:nvPr>
        </p:nvSpPr>
        <p:spPr>
          <a:xfrm>
            <a:off x="457200" y="1417638"/>
            <a:ext cx="8229600" cy="5236380"/>
          </a:xfrm>
        </p:spPr>
        <p:txBody>
          <a:bodyPr>
            <a:normAutofit fontScale="92500" lnSpcReduction="10000"/>
          </a:bodyPr>
          <a:lstStyle/>
          <a:p>
            <a:pPr marL="342900" indent="-342900" algn="r" defTabSz="914400" rtl="1" eaLnBrk="1" latinLnBrk="0" hangingPunct="1">
              <a:spcBef>
                <a:spcPct val="20000"/>
              </a:spcBef>
              <a:buFont typeface="Arial" pitchFamily="34" charset="0"/>
              <a:buChar char="•"/>
            </a:pPr>
            <a:r>
              <a:rPr lang="ar-SA" sz="2400" u="sng" dirty="0" smtClean="0"/>
              <a:t>الآثار الاقتصادية لتقلب قيمة النقود:</a:t>
            </a:r>
          </a:p>
          <a:p>
            <a:pPr marL="342900" indent="-342900" algn="r" defTabSz="914400" rtl="1" eaLnBrk="1" latinLnBrk="0" hangingPunct="1">
              <a:spcBef>
                <a:spcPct val="20000"/>
              </a:spcBef>
              <a:buFont typeface="Arial" pitchFamily="34" charset="0"/>
              <a:buChar char="•"/>
            </a:pPr>
            <a:r>
              <a:rPr lang="ar-SA" sz="2400" u="sng" dirty="0" smtClean="0"/>
              <a:t>1- آثار توزيعية: </a:t>
            </a:r>
          </a:p>
          <a:p>
            <a:pPr marL="342900" indent="-342900" algn="r" defTabSz="914400" rtl="1" eaLnBrk="1" latinLnBrk="0" hangingPunct="1">
              <a:spcBef>
                <a:spcPct val="20000"/>
              </a:spcBef>
              <a:buFont typeface="Arial" pitchFamily="34" charset="0"/>
              <a:buChar char="•"/>
            </a:pPr>
            <a:r>
              <a:rPr lang="ar-SA" sz="2400" u="sng" dirty="0" smtClean="0"/>
              <a:t>إعادة توزيع الثروة:</a:t>
            </a:r>
          </a:p>
          <a:p>
            <a:pPr marL="342900" indent="-342900" algn="r" defTabSz="914400" rtl="1" eaLnBrk="1" latinLnBrk="0" hangingPunct="1">
              <a:spcBef>
                <a:spcPct val="20000"/>
              </a:spcBef>
              <a:buFont typeface="Arial" pitchFamily="34" charset="0"/>
              <a:buChar char="•"/>
            </a:pPr>
            <a:r>
              <a:rPr lang="ar-SA" sz="2400" dirty="0" smtClean="0"/>
              <a:t>لكلا الطرفين الدائن (أصحاب الودائع، حاملي السندات، حاملي </a:t>
            </a:r>
            <a:r>
              <a:rPr lang="ar-SA" sz="2400" dirty="0" err="1" smtClean="0"/>
              <a:t>بوليصات</a:t>
            </a:r>
            <a:r>
              <a:rPr lang="ar-SA" sz="2400" dirty="0" smtClean="0"/>
              <a:t> التأمين) والمدين (البنوك، مصدرون السندات (شركات وحكومات، شركات التأمين)</a:t>
            </a:r>
          </a:p>
          <a:p>
            <a:pPr marL="342900" indent="-342900" algn="r" defTabSz="914400" rtl="1">
              <a:spcBef>
                <a:spcPct val="20000"/>
              </a:spcBef>
              <a:buFont typeface="Arial" pitchFamily="34" charset="0"/>
              <a:buChar char="•"/>
            </a:pPr>
            <a:r>
              <a:rPr lang="ar-SA" sz="2400" dirty="0" smtClean="0"/>
              <a:t> ⇑ المستوى العام للأسعار ⇐  ⇓ قيمة النقود ⇐ يعاد توزيع الثروة لصالح المدينين.</a:t>
            </a:r>
          </a:p>
          <a:p>
            <a:pPr marL="342900" indent="-342900" algn="r" defTabSz="914400" rtl="1">
              <a:spcBef>
                <a:spcPct val="20000"/>
              </a:spcBef>
              <a:buFont typeface="Arial" pitchFamily="34" charset="0"/>
              <a:buChar char="•"/>
            </a:pPr>
            <a:r>
              <a:rPr lang="ar-SA" sz="2400" dirty="0" smtClean="0"/>
              <a:t> ⇓ المستوى العام للأسعار  ⇐ ⇑ قيمة النقود ⇐ يعاد  توزيع الثروة لصالح الدائنين.</a:t>
            </a:r>
          </a:p>
          <a:p>
            <a:pPr marL="342900" indent="-342900" algn="r" defTabSz="914400" rtl="1">
              <a:spcBef>
                <a:spcPct val="20000"/>
              </a:spcBef>
              <a:buFont typeface="Arial" pitchFamily="34" charset="0"/>
              <a:buChar char="•"/>
            </a:pPr>
            <a:endParaRPr lang="ar-SA" sz="2400" dirty="0" smtClean="0"/>
          </a:p>
          <a:p>
            <a:pPr marL="342900" indent="-342900" algn="r" defTabSz="914400" rtl="1" eaLnBrk="1" latinLnBrk="0" hangingPunct="1">
              <a:spcBef>
                <a:spcPct val="20000"/>
              </a:spcBef>
              <a:buFont typeface="Arial" pitchFamily="34" charset="0"/>
              <a:buChar char="•"/>
            </a:pPr>
            <a:r>
              <a:rPr lang="ar-SA" sz="2400" u="sng" dirty="0" smtClean="0"/>
              <a:t> إعادة توزيع الدخل:</a:t>
            </a:r>
          </a:p>
          <a:p>
            <a:pPr marL="342900" indent="-342900" algn="r" defTabSz="914400" rtl="1" eaLnBrk="1" latinLnBrk="0" hangingPunct="1">
              <a:spcBef>
                <a:spcPct val="20000"/>
              </a:spcBef>
              <a:buFont typeface="Arial" pitchFamily="34" charset="0"/>
              <a:buChar char="•"/>
            </a:pPr>
            <a:r>
              <a:rPr lang="ar-SA" sz="2400" dirty="0" smtClean="0"/>
              <a:t>1- رجال الأعمال: دخولهم متغيرة وتتوقف على </a:t>
            </a:r>
            <a:r>
              <a:rPr lang="ar-SA" sz="2400" dirty="0" smtClean="0"/>
              <a:t>الأرباح</a:t>
            </a:r>
            <a:r>
              <a:rPr lang="en-US" sz="2400" dirty="0" smtClean="0"/>
              <a:t>.</a:t>
            </a:r>
            <a:endParaRPr lang="ar-SA" sz="2400" dirty="0" smtClean="0"/>
          </a:p>
          <a:p>
            <a:pPr marL="342900" indent="-342900" algn="r" defTabSz="914400" rtl="1" eaLnBrk="1" latinLnBrk="0" hangingPunct="1">
              <a:spcBef>
                <a:spcPct val="20000"/>
              </a:spcBef>
              <a:buFont typeface="Arial" pitchFamily="34" charset="0"/>
              <a:buChar char="•"/>
            </a:pPr>
            <a:r>
              <a:rPr lang="ar-SA" sz="2400" dirty="0" smtClean="0"/>
              <a:t>2- الموظفين: دخولهم شبه ثابتة تتوقف على الأجور </a:t>
            </a:r>
            <a:r>
              <a:rPr lang="ar-SA" sz="2400" dirty="0" smtClean="0"/>
              <a:t>والمرتبات</a:t>
            </a:r>
            <a:r>
              <a:rPr lang="en-US" sz="2400" dirty="0" smtClean="0"/>
              <a:t>.</a:t>
            </a:r>
            <a:endParaRPr lang="ar-SA" sz="2400" dirty="0" smtClean="0"/>
          </a:p>
          <a:p>
            <a:pPr marL="342900" indent="-342900" algn="r" defTabSz="914400" rtl="1" eaLnBrk="1" latinLnBrk="0" hangingPunct="1">
              <a:spcBef>
                <a:spcPct val="20000"/>
              </a:spcBef>
              <a:buFont typeface="Arial" pitchFamily="34" charset="0"/>
              <a:buChar char="•"/>
            </a:pPr>
            <a:r>
              <a:rPr lang="ar-SA" sz="2400" dirty="0" smtClean="0"/>
              <a:t>3- المتقاعدين: دخولهم ثابتة تتوقف على </a:t>
            </a:r>
            <a:r>
              <a:rPr lang="ar-SA" sz="2400" dirty="0" smtClean="0"/>
              <a:t>المعاشات</a:t>
            </a:r>
            <a:r>
              <a:rPr lang="en-US" sz="2400" dirty="0" smtClean="0"/>
              <a:t>.</a:t>
            </a:r>
            <a:endParaRPr lang="ar-SA" sz="2400" dirty="0" smtClean="0"/>
          </a:p>
          <a:p>
            <a:pPr marL="342900" indent="-342900" algn="r" defTabSz="914400" rtl="1">
              <a:spcBef>
                <a:spcPct val="20000"/>
              </a:spcBef>
              <a:buFont typeface="Arial" pitchFamily="34" charset="0"/>
              <a:buChar char="•"/>
            </a:pPr>
            <a:r>
              <a:rPr lang="ar-SA" sz="2400" dirty="0" smtClean="0"/>
              <a:t>⇑ المستوى العام للأسعار ⇐  ⇓ قيمة النقود ⇐ يعاد توزيع الدخل لصالح رجال الأعمال.</a:t>
            </a:r>
          </a:p>
          <a:p>
            <a:pPr marL="342900" indent="-342900" algn="r" defTabSz="914400" rtl="1">
              <a:spcBef>
                <a:spcPct val="20000"/>
              </a:spcBef>
              <a:buFont typeface="Arial" pitchFamily="34" charset="0"/>
              <a:buChar char="•"/>
            </a:pPr>
            <a:r>
              <a:rPr lang="ar-SA" sz="2400" dirty="0" smtClean="0"/>
              <a:t>⇓ المستوى العام للأسعار  ⇐ ⇑ قيمة النقود ⇐ يعاد توزيع الدخل لصالح الموظفين والمتقاعدين</a:t>
            </a:r>
            <a:r>
              <a:rPr lang="ar-SA" sz="2000" dirty="0" smtClean="0"/>
              <a:t>.</a:t>
            </a:r>
          </a:p>
        </p:txBody>
      </p:sp>
      <p:sp>
        <p:nvSpPr>
          <p:cNvPr id="4" name="Slide Number Placeholder 3"/>
          <p:cNvSpPr>
            <a:spLocks noGrp="1"/>
          </p:cNvSpPr>
          <p:nvPr>
            <p:ph type="sldNum" sz="quarter" idx="12"/>
          </p:nvPr>
        </p:nvSpPr>
        <p:spPr/>
        <p:txBody>
          <a:bodyPr/>
          <a:lstStyle/>
          <a:p>
            <a:fld id="{0FB56013-B943-42BA-886F-6F9D4EB85E9D}" type="slidenum">
              <a:rPr lang="en-US" smtClean="0"/>
              <a:t>10</a:t>
            </a:fld>
            <a:endParaRPr lang="en-US"/>
          </a:p>
        </p:txBody>
      </p:sp>
      <p:sp>
        <p:nvSpPr>
          <p:cNvPr id="5" name="Footer Placeholder 4"/>
          <p:cNvSpPr>
            <a:spLocks noGrp="1"/>
          </p:cNvSpPr>
          <p:nvPr>
            <p:ph type="ftr" sz="quarter" idx="11"/>
          </p:nvPr>
        </p:nvSpPr>
        <p:spPr/>
        <p:txBody>
          <a:bodyPr/>
          <a:lstStyle/>
          <a:p>
            <a:r>
              <a:rPr lang="ar-SA" smtClean="0"/>
              <a:t>إعداد:أ.ديمه العمار</a:t>
            </a:r>
            <a:endParaRPr lang="en-US"/>
          </a:p>
        </p:txBody>
      </p:sp>
    </p:spTree>
    <p:extLst>
      <p:ext uri="{BB962C8B-B14F-4D97-AF65-F5344CB8AC3E}">
        <p14:creationId xmlns:p14="http://schemas.microsoft.com/office/powerpoint/2010/main" val="2082147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anim calcmode="lin" valueType="num">
                                      <p:cBhvr additive="base">
                                        <p:cTn id="29" dur="500"/>
                                        <p:tgtEl>
                                          <p:spTgt spid="3">
                                            <p:txEl>
                                              <p:pRg st="11" end="11"/>
                                            </p:txEl>
                                          </p:spTgt>
                                        </p:tgtEl>
                                        <p:attrNameLst>
                                          <p:attrName>ppt_y</p:attrName>
                                        </p:attrNameLst>
                                      </p:cBhvr>
                                      <p:tavLst>
                                        <p:tav tm="0">
                                          <p:val>
                                            <p:strVal val="#ppt_y+#ppt_h*1.125000"/>
                                          </p:val>
                                        </p:tav>
                                        <p:tav tm="100000">
                                          <p:val>
                                            <p:strVal val="#ppt_y"/>
                                          </p:val>
                                        </p:tav>
                                      </p:tavLst>
                                    </p:anim>
                                    <p:animEffect transition="in" filter="wipe(up)">
                                      <p:cBhvr>
                                        <p:cTn id="30" dur="500"/>
                                        <p:tgtEl>
                                          <p:spTgt spid="3">
                                            <p:txEl>
                                              <p:pRg st="11" end="1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anim calcmode="lin" valueType="num">
                                      <p:cBhvr additive="base">
                                        <p:cTn id="35" dur="500"/>
                                        <p:tgtEl>
                                          <p:spTgt spid="3">
                                            <p:txEl>
                                              <p:pRg st="12" end="12"/>
                                            </p:txEl>
                                          </p:spTgt>
                                        </p:tgtEl>
                                        <p:attrNameLst>
                                          <p:attrName>ppt_y</p:attrName>
                                        </p:attrNameLst>
                                      </p:cBhvr>
                                      <p:tavLst>
                                        <p:tav tm="0">
                                          <p:val>
                                            <p:strVal val="#ppt_y+#ppt_h*1.125000"/>
                                          </p:val>
                                        </p:tav>
                                        <p:tav tm="100000">
                                          <p:val>
                                            <p:strVal val="#ppt_y"/>
                                          </p:val>
                                        </p:tav>
                                      </p:tavLst>
                                    </p:anim>
                                    <p:animEffect transition="in" filter="wipe(up)">
                                      <p:cBhvr>
                                        <p:cTn id="36"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spcBef>
                <a:spcPct val="0"/>
              </a:spcBef>
              <a:buNone/>
            </a:pPr>
            <a:r>
              <a:rPr lang="ar-SA" dirty="0" smtClean="0"/>
              <a:t>(اقتصاديات النقود) الفصل الأول </a:t>
            </a:r>
            <a:endParaRPr lang="en-US" dirty="0"/>
          </a:p>
        </p:txBody>
      </p:sp>
      <p:sp>
        <p:nvSpPr>
          <p:cNvPr id="3" name="Content Placeholder 2"/>
          <p:cNvSpPr>
            <a:spLocks noGrp="1"/>
          </p:cNvSpPr>
          <p:nvPr>
            <p:ph idx="1"/>
          </p:nvPr>
        </p:nvSpPr>
        <p:spPr/>
        <p:txBody>
          <a:bodyPr>
            <a:normAutofit fontScale="92500" lnSpcReduction="20000"/>
          </a:bodyPr>
          <a:lstStyle/>
          <a:p>
            <a:pPr algn="r" rtl="1"/>
            <a:endParaRPr lang="ar-SA" u="sng" dirty="0"/>
          </a:p>
          <a:p>
            <a:pPr algn="r" rtl="1"/>
            <a:r>
              <a:rPr lang="ar-SA" sz="2600" u="sng" dirty="0"/>
              <a:t>2- آثار تخصيصية: </a:t>
            </a:r>
            <a:endParaRPr lang="ar-SA" sz="2600" dirty="0"/>
          </a:p>
          <a:p>
            <a:pPr algn="r" rtl="1"/>
            <a:r>
              <a:rPr lang="ar-SA" sz="2600" dirty="0" smtClean="0"/>
              <a:t>الأثر على إعادة توزيع الموارد على مختلف الاستخدامات </a:t>
            </a:r>
          </a:p>
          <a:p>
            <a:pPr algn="r" rtl="1"/>
            <a:r>
              <a:rPr lang="ar-SA" sz="2600" dirty="0" smtClean="0"/>
              <a:t>عند ارتفاع المستوى العام للأسعار، تنخفض قيمة النقود، ويحدث سوء في تخصيص الموارد على الاستخدامات المختلفة.</a:t>
            </a:r>
          </a:p>
          <a:p>
            <a:pPr algn="r" rtl="1"/>
            <a:r>
              <a:rPr lang="ar-SA" sz="2600" dirty="0" smtClean="0"/>
              <a:t>عند انخفاض المستوى العام للأسعار، ترتفع قيمة النقود، ويحدث تحسن في تخصيص الموارد على الاستخدامات المختلفة.</a:t>
            </a:r>
          </a:p>
          <a:p>
            <a:pPr algn="r" rtl="1"/>
            <a:endParaRPr lang="ar-SA" sz="2600" dirty="0"/>
          </a:p>
          <a:p>
            <a:pPr algn="r" rtl="1"/>
            <a:r>
              <a:rPr lang="ar-SA" sz="2600" dirty="0" smtClean="0"/>
              <a:t>3-</a:t>
            </a:r>
            <a:r>
              <a:rPr lang="ar-SA" sz="2600" u="sng" dirty="0" smtClean="0"/>
              <a:t> آثار اجتماعية:</a:t>
            </a:r>
          </a:p>
          <a:p>
            <a:pPr algn="r" rtl="1"/>
            <a:r>
              <a:rPr lang="ar-SA" sz="2600" dirty="0" smtClean="0"/>
              <a:t>له مضار اجتماعية كبيرة فعند ارتفاع المستوى العام للأسعار وانخفاض قيمة النقود قد ينتج عنه ثورات اقتصادية مما قد يدمر الاقتصاد أو الحكومات ولذلك تحرص الدولة على المحافظة على استقرار قيمة النقود لتضمن تناسب إصدار النقود مع حاجة المجتمع والاقتصاد إليه.</a:t>
            </a:r>
          </a:p>
        </p:txBody>
      </p:sp>
      <p:sp>
        <p:nvSpPr>
          <p:cNvPr id="4" name="Slide Number Placeholder 3"/>
          <p:cNvSpPr>
            <a:spLocks noGrp="1"/>
          </p:cNvSpPr>
          <p:nvPr>
            <p:ph type="sldNum" sz="quarter" idx="12"/>
          </p:nvPr>
        </p:nvSpPr>
        <p:spPr/>
        <p:txBody>
          <a:bodyPr/>
          <a:lstStyle/>
          <a:p>
            <a:fld id="{0FB56013-B943-42BA-886F-6F9D4EB85E9D}" type="slidenum">
              <a:rPr lang="en-US" smtClean="0"/>
              <a:t>11</a:t>
            </a:fld>
            <a:endParaRPr lang="en-US"/>
          </a:p>
        </p:txBody>
      </p:sp>
      <p:sp>
        <p:nvSpPr>
          <p:cNvPr id="5" name="Footer Placeholder 4"/>
          <p:cNvSpPr>
            <a:spLocks noGrp="1"/>
          </p:cNvSpPr>
          <p:nvPr>
            <p:ph type="ftr" sz="quarter" idx="11"/>
          </p:nvPr>
        </p:nvSpPr>
        <p:spPr/>
        <p:txBody>
          <a:bodyPr/>
          <a:lstStyle/>
          <a:p>
            <a:r>
              <a:rPr lang="ar-SA" smtClean="0"/>
              <a:t>إعداد:أ.ديمه العمار</a:t>
            </a:r>
            <a:endParaRPr lang="en-US"/>
          </a:p>
        </p:txBody>
      </p:sp>
    </p:spTree>
    <p:extLst>
      <p:ext uri="{BB962C8B-B14F-4D97-AF65-F5344CB8AC3E}">
        <p14:creationId xmlns:p14="http://schemas.microsoft.com/office/powerpoint/2010/main" val="58873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smtClean="0"/>
              <a:t>الفصل الأول (اقتصاديات النقود)</a:t>
            </a:r>
            <a:endParaRPr lang="en-US" dirty="0"/>
          </a:p>
        </p:txBody>
      </p:sp>
      <p:sp>
        <p:nvSpPr>
          <p:cNvPr id="3" name="Content Placeholder 2"/>
          <p:cNvSpPr>
            <a:spLocks noGrp="1"/>
          </p:cNvSpPr>
          <p:nvPr>
            <p:ph idx="1"/>
          </p:nvPr>
        </p:nvSpPr>
        <p:spPr/>
        <p:txBody>
          <a:bodyPr/>
          <a:lstStyle/>
          <a:p>
            <a:pPr algn="r"/>
            <a:r>
              <a:rPr lang="x-none" dirty="0" smtClean="0"/>
              <a:t>تعريف النقود: </a:t>
            </a:r>
          </a:p>
          <a:p>
            <a:pPr algn="r"/>
            <a:r>
              <a:rPr lang="x-none" dirty="0" smtClean="0"/>
              <a:t>أي شيء له قبول عام للوفاء بالالتزامات، مثال( تسوية مدفوعات السلع والخدمات، إعادة دفع الدين) </a:t>
            </a:r>
          </a:p>
          <a:p>
            <a:pPr marL="0" indent="0" algn="r">
              <a:buNone/>
            </a:pPr>
            <a:r>
              <a:rPr lang="x-none" dirty="0" smtClean="0"/>
              <a:t>وهي كائنة التغير والتطور مع تطور المجتمع، فقبل اكتشافها كان العالم يستخدم نظام المقايضة (تبادل السلع بالسلع) </a:t>
            </a:r>
            <a:endParaRPr lang="en-US" dirty="0"/>
          </a:p>
        </p:txBody>
      </p:sp>
      <p:sp>
        <p:nvSpPr>
          <p:cNvPr id="4" name="Slide Number Placeholder 3"/>
          <p:cNvSpPr>
            <a:spLocks noGrp="1"/>
          </p:cNvSpPr>
          <p:nvPr>
            <p:ph type="sldNum" sz="quarter" idx="12"/>
          </p:nvPr>
        </p:nvSpPr>
        <p:spPr/>
        <p:txBody>
          <a:bodyPr/>
          <a:lstStyle/>
          <a:p>
            <a:fld id="{0FB56013-B943-42BA-886F-6F9D4EB85E9D}" type="slidenum">
              <a:rPr lang="en-US" smtClean="0"/>
              <a:t>2</a:t>
            </a:fld>
            <a:endParaRPr lang="en-US"/>
          </a:p>
        </p:txBody>
      </p:sp>
      <p:sp>
        <p:nvSpPr>
          <p:cNvPr id="5" name="Footer Placeholder 4"/>
          <p:cNvSpPr>
            <a:spLocks noGrp="1"/>
          </p:cNvSpPr>
          <p:nvPr>
            <p:ph type="ftr" sz="quarter" idx="11"/>
          </p:nvPr>
        </p:nvSpPr>
        <p:spPr/>
        <p:txBody>
          <a:bodyPr/>
          <a:lstStyle/>
          <a:p>
            <a:r>
              <a:rPr lang="ar-SA" smtClean="0"/>
              <a:t>إعداد:أ.ديمه العمار</a:t>
            </a:r>
            <a:endParaRPr lang="en-US"/>
          </a:p>
        </p:txBody>
      </p:sp>
    </p:spTree>
    <p:extLst>
      <p:ext uri="{BB962C8B-B14F-4D97-AF65-F5344CB8AC3E}">
        <p14:creationId xmlns:p14="http://schemas.microsoft.com/office/powerpoint/2010/main" val="1957260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a:t>الفصل الأول (اقتصاديات النقود)</a:t>
            </a:r>
            <a:endParaRPr lang="en-US" dirty="0"/>
          </a:p>
        </p:txBody>
      </p:sp>
      <p:sp>
        <p:nvSpPr>
          <p:cNvPr id="3" name="Content Placeholder 2"/>
          <p:cNvSpPr>
            <a:spLocks noGrp="1"/>
          </p:cNvSpPr>
          <p:nvPr>
            <p:ph idx="1"/>
          </p:nvPr>
        </p:nvSpPr>
        <p:spPr/>
        <p:txBody>
          <a:bodyPr>
            <a:normAutofit lnSpcReduction="10000"/>
          </a:bodyPr>
          <a:lstStyle/>
          <a:p>
            <a:pPr algn="r"/>
            <a:r>
              <a:rPr lang="x-none" sz="2400" u="sng" dirty="0" smtClean="0"/>
              <a:t>نظام المقايضة ( </a:t>
            </a:r>
            <a:r>
              <a:rPr lang="en-GB" sz="2400" u="sng" dirty="0" smtClean="0"/>
              <a:t>Barter system(:</a:t>
            </a:r>
          </a:p>
          <a:p>
            <a:pPr marL="0" indent="0" algn="r">
              <a:buNone/>
            </a:pPr>
            <a:r>
              <a:rPr lang="x-none" sz="2400" dirty="0" smtClean="0"/>
              <a:t>أول نظام للمبادلة عرفه الإنسان حيث يقوم الأفراد بمبادلة السلع بعضها ببعض مباشرة وبدون وجود وسيط للمبادلة.</a:t>
            </a:r>
            <a:endParaRPr lang="ar-SA" sz="2400" dirty="0" smtClean="0"/>
          </a:p>
          <a:p>
            <a:pPr marL="0" indent="0" algn="r">
              <a:buNone/>
            </a:pPr>
            <a:endParaRPr lang="x-none" sz="2400" dirty="0" smtClean="0"/>
          </a:p>
          <a:p>
            <a:pPr marL="0" indent="0" algn="r">
              <a:buNone/>
            </a:pPr>
            <a:r>
              <a:rPr lang="ar-SA" sz="2400" dirty="0" smtClean="0"/>
              <a:t>عي</a:t>
            </a:r>
            <a:r>
              <a:rPr lang="x-none" sz="2400" u="sng" dirty="0" smtClean="0"/>
              <a:t>وب نظام المقايضة</a:t>
            </a:r>
            <a:r>
              <a:rPr lang="x-none" sz="2400" dirty="0" smtClean="0"/>
              <a:t>:</a:t>
            </a:r>
            <a:endParaRPr lang="ar-SA" sz="2400" dirty="0" smtClean="0"/>
          </a:p>
          <a:p>
            <a:pPr marL="0" indent="0" algn="r">
              <a:buNone/>
            </a:pPr>
            <a:r>
              <a:rPr lang="ar-SA" sz="2400" dirty="0" smtClean="0"/>
              <a:t>١/ عدم توافق رغبات الأفراد </a:t>
            </a:r>
          </a:p>
          <a:p>
            <a:pPr marL="0" indent="0" algn="r">
              <a:buNone/>
            </a:pPr>
            <a:r>
              <a:rPr lang="ar-SA" sz="2400" dirty="0" smtClean="0"/>
              <a:t>٢/ عدم قابلية بعض السلع للتجزئة </a:t>
            </a:r>
          </a:p>
          <a:p>
            <a:pPr marL="0" indent="0" algn="r">
              <a:buNone/>
            </a:pPr>
            <a:r>
              <a:rPr lang="ar-SA" sz="2400" dirty="0" smtClean="0"/>
              <a:t>٣/نسب المبادلة = أضعاف عدد السلع ن(ن-١) /٢ </a:t>
            </a:r>
          </a:p>
          <a:p>
            <a:pPr marL="0" indent="0" algn="r">
              <a:buNone/>
            </a:pPr>
            <a:r>
              <a:rPr lang="ar-SA" sz="2400" dirty="0" smtClean="0"/>
              <a:t>حيث ن= عدد السلع.</a:t>
            </a:r>
          </a:p>
          <a:p>
            <a:pPr marL="0" indent="0" algn="r">
              <a:buNone/>
            </a:pPr>
            <a:r>
              <a:rPr lang="ar-SA" sz="2400" dirty="0" smtClean="0"/>
              <a:t>٤/عدم وجود وسيلة مناسبة لالتزام القيم .</a:t>
            </a:r>
          </a:p>
          <a:p>
            <a:pPr marL="0" indent="0" algn="r">
              <a:buNone/>
            </a:pPr>
            <a:r>
              <a:rPr lang="ar-SA" sz="2400" dirty="0" smtClean="0"/>
              <a:t>٥/ عدم وجود مقياس للقيمة.</a:t>
            </a:r>
          </a:p>
        </p:txBody>
      </p:sp>
      <p:sp>
        <p:nvSpPr>
          <p:cNvPr id="4" name="Slide Number Placeholder 3"/>
          <p:cNvSpPr>
            <a:spLocks noGrp="1"/>
          </p:cNvSpPr>
          <p:nvPr>
            <p:ph type="sldNum" sz="quarter" idx="12"/>
          </p:nvPr>
        </p:nvSpPr>
        <p:spPr/>
        <p:txBody>
          <a:bodyPr/>
          <a:lstStyle/>
          <a:p>
            <a:fld id="{0FB56013-B943-42BA-886F-6F9D4EB85E9D}" type="slidenum">
              <a:rPr lang="en-US" smtClean="0"/>
              <a:t>3</a:t>
            </a:fld>
            <a:endParaRPr lang="en-US"/>
          </a:p>
        </p:txBody>
      </p:sp>
      <p:sp>
        <p:nvSpPr>
          <p:cNvPr id="5" name="Footer Placeholder 4"/>
          <p:cNvSpPr>
            <a:spLocks noGrp="1"/>
          </p:cNvSpPr>
          <p:nvPr>
            <p:ph type="ftr" sz="quarter" idx="11"/>
          </p:nvPr>
        </p:nvSpPr>
        <p:spPr/>
        <p:txBody>
          <a:bodyPr/>
          <a:lstStyle/>
          <a:p>
            <a:r>
              <a:rPr lang="ar-SA" smtClean="0"/>
              <a:t>إعداد:أ.ديمه العمار</a:t>
            </a:r>
            <a:endParaRPr lang="en-US"/>
          </a:p>
        </p:txBody>
      </p:sp>
    </p:spTree>
    <p:extLst>
      <p:ext uri="{BB962C8B-B14F-4D97-AF65-F5344CB8AC3E}">
        <p14:creationId xmlns:p14="http://schemas.microsoft.com/office/powerpoint/2010/main" val="1451169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dissolve">
                                      <p:cBhvr>
                                        <p:cTn id="15" dur="500"/>
                                        <p:tgtEl>
                                          <p:spTgt spid="3">
                                            <p:txEl>
                                              <p:pRg st="5" end="5"/>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dissolve">
                                      <p:cBhvr>
                                        <p:cTn id="18" dur="500"/>
                                        <p:tgtEl>
                                          <p:spTgt spid="3">
                                            <p:txEl>
                                              <p:pRg st="6" end="6"/>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dissolve">
                                      <p:cBhvr>
                                        <p:cTn id="21" dur="500"/>
                                        <p:tgtEl>
                                          <p:spTgt spid="3">
                                            <p:txEl>
                                              <p:pRg st="7" end="7"/>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dissolve">
                                      <p:cBhvr>
                                        <p:cTn id="24" dur="500"/>
                                        <p:tgtEl>
                                          <p:spTgt spid="3">
                                            <p:txEl>
                                              <p:pRg st="8" end="8"/>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dissolve">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spcBef>
                <a:spcPct val="0"/>
              </a:spcBef>
              <a:buNone/>
            </a:pPr>
            <a:r>
              <a:rPr lang="ar-SA" dirty="0" smtClean="0"/>
              <a:t>الفصل الأول  اقتصاديات النقود</a:t>
            </a:r>
            <a:endParaRPr lang="en-US" dirty="0"/>
          </a:p>
        </p:txBody>
      </p:sp>
      <p:sp>
        <p:nvSpPr>
          <p:cNvPr id="3" name="Content Placeholder 2"/>
          <p:cNvSpPr>
            <a:spLocks noGrp="1"/>
          </p:cNvSpPr>
          <p:nvPr>
            <p:ph idx="1"/>
          </p:nvPr>
        </p:nvSpPr>
        <p:spPr/>
        <p:txBody>
          <a:bodyPr>
            <a:normAutofit/>
          </a:bodyPr>
          <a:lstStyle/>
          <a:p>
            <a:pPr marL="342900" indent="-342900" algn="r" defTabSz="914400" rtl="1" eaLnBrk="1" latinLnBrk="0" hangingPunct="1">
              <a:spcBef>
                <a:spcPct val="20000"/>
              </a:spcBef>
              <a:buFont typeface="Arial" pitchFamily="34" charset="0"/>
              <a:buChar char="•"/>
            </a:pPr>
            <a:r>
              <a:rPr lang="ar-SA" sz="2800" u="sng" dirty="0" smtClean="0"/>
              <a:t>وظائف النقود:</a:t>
            </a:r>
          </a:p>
          <a:p>
            <a:pPr marL="342900" indent="-342900" algn="r" defTabSz="914400" rtl="1" eaLnBrk="1" latinLnBrk="0" hangingPunct="1">
              <a:spcBef>
                <a:spcPct val="20000"/>
              </a:spcBef>
              <a:buFont typeface="Arial" pitchFamily="34" charset="0"/>
              <a:buChar char="•"/>
            </a:pPr>
            <a:endParaRPr lang="ar-SA" sz="2800" u="sng" dirty="0" smtClean="0"/>
          </a:p>
          <a:p>
            <a:pPr marL="342900" indent="-342900" algn="r" defTabSz="914400" rtl="1" eaLnBrk="1" latinLnBrk="0" hangingPunct="1">
              <a:spcBef>
                <a:spcPct val="20000"/>
              </a:spcBef>
              <a:buFont typeface="Arial" pitchFamily="34" charset="0"/>
              <a:buChar char="•"/>
            </a:pPr>
            <a:r>
              <a:rPr lang="ar-SA" sz="2800" dirty="0" smtClean="0"/>
              <a:t>١- وسيط للتبادل (من شروطه أنه متوفر بكثرة وغير نادر، قيمته مستقرة، قابل للتجزئة بسهولة).</a:t>
            </a:r>
          </a:p>
          <a:p>
            <a:pPr marL="342900" indent="-342900" algn="r" defTabSz="914400" rtl="1" eaLnBrk="1" latinLnBrk="0" hangingPunct="1">
              <a:spcBef>
                <a:spcPct val="20000"/>
              </a:spcBef>
              <a:buFont typeface="Arial" pitchFamily="34" charset="0"/>
              <a:buChar char="•"/>
            </a:pPr>
            <a:r>
              <a:rPr lang="ar-SA" sz="2800" dirty="0" smtClean="0"/>
              <a:t>٢- وحدة للحساب.</a:t>
            </a:r>
          </a:p>
          <a:p>
            <a:pPr marL="342900" indent="-342900" algn="r" defTabSz="914400" rtl="1" eaLnBrk="1" latinLnBrk="0" hangingPunct="1">
              <a:spcBef>
                <a:spcPct val="20000"/>
              </a:spcBef>
              <a:buFont typeface="Arial" pitchFamily="34" charset="0"/>
              <a:buChar char="•"/>
            </a:pPr>
            <a:r>
              <a:rPr lang="ar-SA" sz="2800" dirty="0" smtClean="0"/>
              <a:t>٣- مخزن للقيمة.</a:t>
            </a:r>
            <a:endParaRPr lang="en-US" sz="2800" dirty="0"/>
          </a:p>
        </p:txBody>
      </p:sp>
      <p:sp>
        <p:nvSpPr>
          <p:cNvPr id="4" name="Slide Number Placeholder 3"/>
          <p:cNvSpPr>
            <a:spLocks noGrp="1"/>
          </p:cNvSpPr>
          <p:nvPr>
            <p:ph type="sldNum" sz="quarter" idx="12"/>
          </p:nvPr>
        </p:nvSpPr>
        <p:spPr/>
        <p:txBody>
          <a:bodyPr/>
          <a:lstStyle/>
          <a:p>
            <a:fld id="{0FB56013-B943-42BA-886F-6F9D4EB85E9D}" type="slidenum">
              <a:rPr lang="en-US" smtClean="0"/>
              <a:t>4</a:t>
            </a:fld>
            <a:endParaRPr lang="en-US"/>
          </a:p>
        </p:txBody>
      </p:sp>
      <p:sp>
        <p:nvSpPr>
          <p:cNvPr id="5" name="Footer Placeholder 4"/>
          <p:cNvSpPr>
            <a:spLocks noGrp="1"/>
          </p:cNvSpPr>
          <p:nvPr>
            <p:ph type="ftr" sz="quarter" idx="11"/>
          </p:nvPr>
        </p:nvSpPr>
        <p:spPr/>
        <p:txBody>
          <a:bodyPr/>
          <a:lstStyle/>
          <a:p>
            <a:r>
              <a:rPr lang="ar-SA" smtClean="0"/>
              <a:t>إعداد:أ.ديمه العمار</a:t>
            </a:r>
            <a:endParaRPr lang="en-US"/>
          </a:p>
        </p:txBody>
      </p:sp>
    </p:spTree>
    <p:extLst>
      <p:ext uri="{BB962C8B-B14F-4D97-AF65-F5344CB8AC3E}">
        <p14:creationId xmlns:p14="http://schemas.microsoft.com/office/powerpoint/2010/main" val="1092807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dissolv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1015"/>
            <a:ext cx="7772400" cy="1237957"/>
          </a:xfrm>
        </p:spPr>
        <p:txBody>
          <a:bodyPr/>
          <a:lstStyle/>
          <a:p>
            <a:pPr algn="ctr" defTabSz="914400" rtl="1" eaLnBrk="1" latinLnBrk="0" hangingPunct="1">
              <a:spcBef>
                <a:spcPct val="0"/>
              </a:spcBef>
              <a:buNone/>
            </a:pPr>
            <a:r>
              <a:rPr lang="ar-SA" dirty="0" smtClean="0"/>
              <a:t>(اقتصاديات النقود) الفصل الأول</a:t>
            </a:r>
            <a:endParaRPr lang="en-US" dirty="0"/>
          </a:p>
        </p:txBody>
      </p:sp>
      <p:sp>
        <p:nvSpPr>
          <p:cNvPr id="3" name="Subtitle 2"/>
          <p:cNvSpPr>
            <a:spLocks noGrp="1"/>
          </p:cNvSpPr>
          <p:nvPr>
            <p:ph type="subTitle" idx="1"/>
          </p:nvPr>
        </p:nvSpPr>
        <p:spPr>
          <a:xfrm>
            <a:off x="685800" y="1294227"/>
            <a:ext cx="7772399" cy="4909625"/>
          </a:xfrm>
        </p:spPr>
        <p:txBody>
          <a:bodyPr>
            <a:normAutofit/>
          </a:bodyPr>
          <a:lstStyle/>
          <a:p>
            <a:pPr marL="0" indent="0" algn="r" defTabSz="914400" rtl="1" eaLnBrk="1" latinLnBrk="0" hangingPunct="1">
              <a:spcBef>
                <a:spcPct val="20000"/>
              </a:spcBef>
              <a:buFont typeface="Arial" pitchFamily="34" charset="0"/>
              <a:buNone/>
            </a:pPr>
            <a:r>
              <a:rPr lang="ar-SA" sz="2400" u="sng" dirty="0" smtClean="0"/>
              <a:t>أنواع النقود </a:t>
            </a:r>
          </a:p>
          <a:p>
            <a:pPr marL="0" indent="0" algn="r" defTabSz="914400" rtl="1" eaLnBrk="1" latinLnBrk="0" hangingPunct="1">
              <a:spcBef>
                <a:spcPct val="20000"/>
              </a:spcBef>
              <a:buFont typeface="Arial" pitchFamily="34" charset="0"/>
              <a:buNone/>
            </a:pPr>
            <a:r>
              <a:rPr lang="ar-SA" sz="2400" u="sng" dirty="0" smtClean="0"/>
              <a:t>١- نقود سلعية: </a:t>
            </a:r>
          </a:p>
          <a:p>
            <a:pPr marL="0" indent="0" algn="r" defTabSz="914400" rtl="1" eaLnBrk="1" latinLnBrk="0" hangingPunct="1">
              <a:spcBef>
                <a:spcPct val="20000"/>
              </a:spcBef>
              <a:buFont typeface="Arial" pitchFamily="34" charset="0"/>
              <a:buNone/>
            </a:pPr>
            <a:r>
              <a:rPr lang="ar-SA" sz="2400" dirty="0" err="1" smtClean="0"/>
              <a:t>أ</a:t>
            </a:r>
            <a:r>
              <a:rPr lang="ar-SA" sz="2400" dirty="0" smtClean="0"/>
              <a:t>. معادن: ذهب ، فضة (قيمتها كسلعة=قيمتها كنقد.</a:t>
            </a:r>
          </a:p>
          <a:p>
            <a:pPr marL="0" indent="0" algn="r" defTabSz="914400" rtl="1" eaLnBrk="1" latinLnBrk="0" hangingPunct="1">
              <a:spcBef>
                <a:spcPct val="20000"/>
              </a:spcBef>
              <a:buFont typeface="Arial" pitchFamily="34" charset="0"/>
              <a:buNone/>
            </a:pPr>
            <a:r>
              <a:rPr lang="ar-SA" sz="2400" dirty="0" smtClean="0"/>
              <a:t>ب. سلع </a:t>
            </a:r>
          </a:p>
          <a:p>
            <a:pPr marL="0" indent="0" algn="r" defTabSz="914400" rtl="1" eaLnBrk="1" latinLnBrk="0" hangingPunct="1">
              <a:spcBef>
                <a:spcPct val="20000"/>
              </a:spcBef>
              <a:buFont typeface="Arial" pitchFamily="34" charset="0"/>
              <a:buNone/>
            </a:pPr>
            <a:endParaRPr lang="ar-SA" sz="2400" dirty="0" smtClean="0"/>
          </a:p>
          <a:p>
            <a:pPr marL="0" indent="0" algn="r" defTabSz="914400" rtl="1" eaLnBrk="1" latinLnBrk="0" hangingPunct="1">
              <a:spcBef>
                <a:spcPct val="20000"/>
              </a:spcBef>
              <a:buFont typeface="Arial" pitchFamily="34" charset="0"/>
              <a:buNone/>
            </a:pPr>
            <a:r>
              <a:rPr lang="ar-SA" sz="2400" u="sng" dirty="0" smtClean="0"/>
              <a:t>٢- نقود ائتمانية:</a:t>
            </a:r>
          </a:p>
          <a:p>
            <a:pPr marL="0" indent="0" algn="r" defTabSz="914400" rtl="1" eaLnBrk="1" latinLnBrk="0" hangingPunct="1">
              <a:spcBef>
                <a:spcPct val="20000"/>
              </a:spcBef>
              <a:buFont typeface="Arial" pitchFamily="34" charset="0"/>
              <a:buNone/>
            </a:pPr>
            <a:r>
              <a:rPr lang="ar-SA" sz="2400" dirty="0" err="1" smtClean="0"/>
              <a:t>أ</a:t>
            </a:r>
            <a:r>
              <a:rPr lang="ar-SA" sz="2400" dirty="0" smtClean="0"/>
              <a:t>. معدنية.</a:t>
            </a:r>
          </a:p>
          <a:p>
            <a:pPr marL="0" indent="0" algn="r" defTabSz="914400" rtl="1" eaLnBrk="1" latinLnBrk="0" hangingPunct="1">
              <a:spcBef>
                <a:spcPct val="20000"/>
              </a:spcBef>
              <a:buFont typeface="Arial" pitchFamily="34" charset="0"/>
              <a:buNone/>
            </a:pPr>
            <a:r>
              <a:rPr lang="ar-SA" sz="2400" dirty="0" smtClean="0"/>
              <a:t>ب. أوراق حكومية. </a:t>
            </a:r>
          </a:p>
          <a:p>
            <a:pPr marL="0" indent="0" algn="r" defTabSz="914400" rtl="1" eaLnBrk="1" latinLnBrk="0" hangingPunct="1">
              <a:spcBef>
                <a:spcPct val="20000"/>
              </a:spcBef>
              <a:buFont typeface="Arial" pitchFamily="34" charset="0"/>
              <a:buNone/>
            </a:pPr>
            <a:r>
              <a:rPr lang="ar-SA" sz="2400" dirty="0" err="1" smtClean="0"/>
              <a:t>ج</a:t>
            </a:r>
            <a:r>
              <a:rPr lang="ar-SA" sz="2400" dirty="0" smtClean="0"/>
              <a:t>. أوراق بنكية.</a:t>
            </a:r>
          </a:p>
          <a:p>
            <a:pPr marL="0" indent="0" algn="r" defTabSz="914400" rtl="1" eaLnBrk="1" latinLnBrk="0" hangingPunct="1">
              <a:spcBef>
                <a:spcPct val="20000"/>
              </a:spcBef>
              <a:buFont typeface="Arial" pitchFamily="34" charset="0"/>
              <a:buNone/>
            </a:pPr>
            <a:r>
              <a:rPr lang="ar-SA" sz="2400" dirty="0" smtClean="0"/>
              <a:t> د. نقود الودائع او الائتمانية. </a:t>
            </a:r>
          </a:p>
          <a:p>
            <a:pPr marL="0" indent="0" algn="r" defTabSz="914400" rtl="1" eaLnBrk="1" latinLnBrk="0" hangingPunct="1">
              <a:spcBef>
                <a:spcPct val="20000"/>
              </a:spcBef>
              <a:buFont typeface="Arial" pitchFamily="34" charset="0"/>
              <a:buNone/>
            </a:pPr>
            <a:r>
              <a:rPr lang="ar-SA" sz="2400" dirty="0" smtClean="0"/>
              <a:t>ه. نقود إلكترونية.</a:t>
            </a:r>
          </a:p>
          <a:p>
            <a:pPr marL="0" indent="0" algn="r" defTabSz="914400" rtl="1" eaLnBrk="1" latinLnBrk="0" hangingPunct="1">
              <a:spcBef>
                <a:spcPct val="20000"/>
              </a:spcBef>
              <a:buFont typeface="Arial" pitchFamily="34" charset="0"/>
              <a:buNone/>
            </a:pPr>
            <a:endParaRPr lang="ar-SA" dirty="0"/>
          </a:p>
          <a:p>
            <a:pPr marL="0" indent="0" algn="r" defTabSz="914400" rtl="1" eaLnBrk="1" latinLnBrk="0" hangingPunct="1">
              <a:spcBef>
                <a:spcPct val="20000"/>
              </a:spcBef>
              <a:buFont typeface="Arial" pitchFamily="34" charset="0"/>
              <a:buNone/>
            </a:pPr>
            <a:endParaRPr lang="ar-SA" dirty="0" smtClean="0"/>
          </a:p>
          <a:p>
            <a:pPr marL="0" indent="0" algn="ctr" defTabSz="914400" rtl="1" eaLnBrk="1" latinLnBrk="0" hangingPunct="1">
              <a:spcBef>
                <a:spcPct val="20000"/>
              </a:spcBef>
              <a:buFont typeface="Arial" pitchFamily="34" charset="0"/>
              <a:buNone/>
            </a:pPr>
            <a:endParaRPr lang="en-US" dirty="0"/>
          </a:p>
        </p:txBody>
      </p:sp>
      <p:sp>
        <p:nvSpPr>
          <p:cNvPr id="4" name="Slide Number Placeholder 3"/>
          <p:cNvSpPr>
            <a:spLocks noGrp="1"/>
          </p:cNvSpPr>
          <p:nvPr>
            <p:ph type="sldNum" sz="quarter" idx="12"/>
          </p:nvPr>
        </p:nvSpPr>
        <p:spPr/>
        <p:txBody>
          <a:bodyPr/>
          <a:lstStyle/>
          <a:p>
            <a:fld id="{0FB56013-B943-42BA-886F-6F9D4EB85E9D}" type="slidenum">
              <a:rPr lang="en-US" smtClean="0"/>
              <a:t>5</a:t>
            </a:fld>
            <a:endParaRPr lang="en-US"/>
          </a:p>
        </p:txBody>
      </p:sp>
      <p:sp>
        <p:nvSpPr>
          <p:cNvPr id="5" name="Footer Placeholder 4"/>
          <p:cNvSpPr>
            <a:spLocks noGrp="1"/>
          </p:cNvSpPr>
          <p:nvPr>
            <p:ph type="ftr" sz="quarter" idx="11"/>
          </p:nvPr>
        </p:nvSpPr>
        <p:spPr/>
        <p:txBody>
          <a:bodyPr/>
          <a:lstStyle/>
          <a:p>
            <a:r>
              <a:rPr lang="ar-SA" smtClean="0"/>
              <a:t>إعداد:أ.ديمه العمار</a:t>
            </a:r>
            <a:endParaRPr lang="en-US"/>
          </a:p>
        </p:txBody>
      </p:sp>
    </p:spTree>
    <p:extLst>
      <p:ext uri="{BB962C8B-B14F-4D97-AF65-F5344CB8AC3E}">
        <p14:creationId xmlns:p14="http://schemas.microsoft.com/office/powerpoint/2010/main" val="10854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dissolve">
                                      <p:cBhvr>
                                        <p:cTn id="15" dur="500"/>
                                        <p:tgtEl>
                                          <p:spTgt spid="3">
                                            <p:txEl>
                                              <p:pRg st="6" end="6"/>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dissolve">
                                      <p:cBhvr>
                                        <p:cTn id="18" dur="500"/>
                                        <p:tgtEl>
                                          <p:spTgt spid="3">
                                            <p:txEl>
                                              <p:pRg st="7" end="7"/>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dissolve">
                                      <p:cBhvr>
                                        <p:cTn id="21" dur="500"/>
                                        <p:tgtEl>
                                          <p:spTgt spid="3">
                                            <p:txEl>
                                              <p:pRg st="8" end="8"/>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animEffect transition="in" filter="dissolve">
                                      <p:cBhvr>
                                        <p:cTn id="24" dur="500"/>
                                        <p:tgtEl>
                                          <p:spTgt spid="3">
                                            <p:txEl>
                                              <p:pRg st="9" end="9"/>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dissolve">
                                      <p:cBhvr>
                                        <p:cTn id="2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defTabSz="914400" rtl="1" eaLnBrk="1" latinLnBrk="0" hangingPunct="1">
              <a:spcBef>
                <a:spcPct val="0"/>
              </a:spcBef>
              <a:buNone/>
            </a:pPr>
            <a:r>
              <a:rPr lang="ar-SA" dirty="0" smtClean="0"/>
              <a:t>اقتصاديات النقود    الفصل الأول</a:t>
            </a:r>
            <a:br>
              <a:rPr lang="ar-SA" dirty="0" smtClean="0"/>
            </a:br>
            <a:endParaRPr lang="en-US" dirty="0"/>
          </a:p>
        </p:txBody>
      </p:sp>
      <p:sp>
        <p:nvSpPr>
          <p:cNvPr id="3" name="Content Placeholder 2"/>
          <p:cNvSpPr>
            <a:spLocks noGrp="1"/>
          </p:cNvSpPr>
          <p:nvPr>
            <p:ph idx="1"/>
          </p:nvPr>
        </p:nvSpPr>
        <p:spPr/>
        <p:txBody>
          <a:bodyPr>
            <a:normAutofit fontScale="92500" lnSpcReduction="10000"/>
          </a:bodyPr>
          <a:lstStyle/>
          <a:p>
            <a:pPr marL="342900" indent="-342900" algn="r" defTabSz="914400" rtl="1" eaLnBrk="1" latinLnBrk="0" hangingPunct="1">
              <a:spcBef>
                <a:spcPct val="20000"/>
              </a:spcBef>
              <a:buFont typeface="Arial" pitchFamily="34" charset="0"/>
              <a:buChar char="•"/>
            </a:pPr>
            <a:r>
              <a:rPr lang="ar-SA" sz="2800" dirty="0" smtClean="0"/>
              <a:t>أ</a:t>
            </a:r>
            <a:r>
              <a:rPr lang="ar-SA" sz="2800" u="sng" dirty="0" smtClean="0"/>
              <a:t>نواع النقود:</a:t>
            </a:r>
          </a:p>
          <a:p>
            <a:pPr marL="342900" indent="-342900" algn="r" defTabSz="914400" rtl="1" eaLnBrk="1" latinLnBrk="0" hangingPunct="1">
              <a:spcBef>
                <a:spcPct val="20000"/>
              </a:spcBef>
              <a:buFont typeface="Arial" pitchFamily="34" charset="0"/>
              <a:buChar char="•"/>
            </a:pPr>
            <a:r>
              <a:rPr lang="ar-SA" sz="2800" dirty="0" smtClean="0"/>
              <a:t>الأساس الذي يتم عليه التفرقة بين أنواع النقود وهو العلاقة بين قيمة الشيء كنقد وقيمته كسلعة. </a:t>
            </a:r>
          </a:p>
          <a:p>
            <a:pPr marL="342900" indent="-342900" algn="r" defTabSz="914400" rtl="1" eaLnBrk="1" latinLnBrk="0" hangingPunct="1">
              <a:spcBef>
                <a:spcPct val="20000"/>
              </a:spcBef>
              <a:buFont typeface="Arial" pitchFamily="34" charset="0"/>
              <a:buChar char="•"/>
            </a:pPr>
            <a:endParaRPr lang="ar-SA" sz="2800" dirty="0" smtClean="0"/>
          </a:p>
          <a:p>
            <a:pPr marL="342900" indent="-342900" algn="r" defTabSz="914400" rtl="1" eaLnBrk="1" latinLnBrk="0" hangingPunct="1">
              <a:spcBef>
                <a:spcPct val="20000"/>
              </a:spcBef>
              <a:buFont typeface="Arial" pitchFamily="34" charset="0"/>
              <a:buChar char="•"/>
            </a:pPr>
            <a:r>
              <a:rPr lang="ar-SA" sz="2800" dirty="0" smtClean="0"/>
              <a:t>قانون </a:t>
            </a:r>
            <a:r>
              <a:rPr lang="ar-SA" sz="2800" dirty="0" err="1" smtClean="0"/>
              <a:t>جريشام</a:t>
            </a:r>
            <a:r>
              <a:rPr lang="ar-SA" sz="2800" dirty="0" smtClean="0"/>
              <a:t> ينص على أن قيمة الشيء كنقد يجب أن تكون أكبر من أو تساوي قيمته كسلعة. </a:t>
            </a:r>
          </a:p>
          <a:p>
            <a:pPr marL="342900" indent="-342900" algn="r" defTabSz="914400" rtl="1" eaLnBrk="1" latinLnBrk="0" hangingPunct="1">
              <a:spcBef>
                <a:spcPct val="20000"/>
              </a:spcBef>
              <a:buFont typeface="Arial" pitchFamily="34" charset="0"/>
              <a:buChar char="•"/>
            </a:pPr>
            <a:endParaRPr lang="ar-SA" sz="2800" dirty="0" smtClean="0"/>
          </a:p>
          <a:p>
            <a:pPr marL="342900" indent="-342900" algn="r" defTabSz="914400" rtl="1" eaLnBrk="1" latinLnBrk="0" hangingPunct="1">
              <a:spcBef>
                <a:spcPct val="20000"/>
              </a:spcBef>
              <a:buFont typeface="Arial" pitchFamily="34" charset="0"/>
              <a:buChar char="•"/>
            </a:pPr>
            <a:r>
              <a:rPr lang="ar-SA" sz="2800" dirty="0" smtClean="0"/>
              <a:t>بناء على هذا القانون تم تقسيم النقود إلى نوعين: سلعية وائتمانية ويتفرع منهما أنواع أخرى.</a:t>
            </a:r>
            <a:endParaRPr lang="ar-SA" sz="2800" dirty="0"/>
          </a:p>
          <a:p>
            <a:pPr marL="342900" indent="-342900" algn="r" defTabSz="914400" rtl="1">
              <a:spcBef>
                <a:spcPct val="20000"/>
              </a:spcBef>
              <a:buFont typeface="Arial" pitchFamily="34" charset="0"/>
              <a:buChar char="•"/>
            </a:pPr>
            <a:r>
              <a:rPr lang="ar-SA" sz="2800" dirty="0" smtClean="0"/>
              <a:t>إذا كانت قيمة الشيء كنقد= قيمته كسلعة  فهي نقود سلعية.</a:t>
            </a:r>
          </a:p>
          <a:p>
            <a:pPr marL="342900" indent="-342900" algn="r" defTabSz="914400" rtl="1">
              <a:spcBef>
                <a:spcPct val="20000"/>
              </a:spcBef>
              <a:buFont typeface="Arial" pitchFamily="34" charset="0"/>
              <a:buChar char="•"/>
            </a:pPr>
            <a:r>
              <a:rPr lang="ar-SA" sz="2800" dirty="0" smtClean="0"/>
              <a:t>إذا كانت قيمة الشيء كنقد أكبر من قيمته السلعية فهي نقود ائتمانية.</a:t>
            </a:r>
          </a:p>
          <a:p>
            <a:pPr marL="342900" indent="-342900" algn="r" defTabSz="914400" rtl="1" eaLnBrk="1" latinLnBrk="0" hangingPunct="1">
              <a:spcBef>
                <a:spcPct val="20000"/>
              </a:spcBef>
              <a:buFont typeface="Arial" pitchFamily="34" charset="0"/>
              <a:buChar char="•"/>
            </a:pPr>
            <a:endParaRPr lang="ar-SA" sz="2800" dirty="0" smtClean="0"/>
          </a:p>
          <a:p>
            <a:pPr marL="342900" indent="-342900" algn="r" defTabSz="914400" rtl="1" eaLnBrk="1" latinLnBrk="0" hangingPunct="1">
              <a:spcBef>
                <a:spcPct val="20000"/>
              </a:spcBef>
              <a:buFont typeface="Arial" pitchFamily="34" charset="0"/>
              <a:buChar char="•"/>
            </a:pPr>
            <a:endParaRPr lang="en-US" sz="2800" dirty="0"/>
          </a:p>
        </p:txBody>
      </p:sp>
      <p:sp>
        <p:nvSpPr>
          <p:cNvPr id="4" name="Slide Number Placeholder 3"/>
          <p:cNvSpPr>
            <a:spLocks noGrp="1"/>
          </p:cNvSpPr>
          <p:nvPr>
            <p:ph type="sldNum" sz="quarter" idx="12"/>
          </p:nvPr>
        </p:nvSpPr>
        <p:spPr/>
        <p:txBody>
          <a:bodyPr/>
          <a:lstStyle/>
          <a:p>
            <a:fld id="{0FB56013-B943-42BA-886F-6F9D4EB85E9D}" type="slidenum">
              <a:rPr lang="en-US" smtClean="0"/>
              <a:t>6</a:t>
            </a:fld>
            <a:endParaRPr lang="en-US"/>
          </a:p>
        </p:txBody>
      </p:sp>
      <p:sp>
        <p:nvSpPr>
          <p:cNvPr id="5" name="Footer Placeholder 4"/>
          <p:cNvSpPr>
            <a:spLocks noGrp="1"/>
          </p:cNvSpPr>
          <p:nvPr>
            <p:ph type="ftr" sz="quarter" idx="11"/>
          </p:nvPr>
        </p:nvSpPr>
        <p:spPr/>
        <p:txBody>
          <a:bodyPr/>
          <a:lstStyle/>
          <a:p>
            <a:r>
              <a:rPr lang="ar-SA" smtClean="0"/>
              <a:t>إعداد:أ.ديمه العمار</a:t>
            </a:r>
            <a:endParaRPr lang="en-US"/>
          </a:p>
        </p:txBody>
      </p:sp>
    </p:spTree>
    <p:extLst>
      <p:ext uri="{BB962C8B-B14F-4D97-AF65-F5344CB8AC3E}">
        <p14:creationId xmlns:p14="http://schemas.microsoft.com/office/powerpoint/2010/main" val="795005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spcBef>
                <a:spcPct val="0"/>
              </a:spcBef>
              <a:buNone/>
            </a:pPr>
            <a:r>
              <a:rPr lang="ar-SA" dirty="0" smtClean="0"/>
              <a:t>اقتصاديات النقود الفصل الأول </a:t>
            </a:r>
            <a:endParaRPr lang="en-US" dirty="0"/>
          </a:p>
        </p:txBody>
      </p:sp>
      <p:sp>
        <p:nvSpPr>
          <p:cNvPr id="3" name="Content Placeholder 2"/>
          <p:cNvSpPr>
            <a:spLocks noGrp="1"/>
          </p:cNvSpPr>
          <p:nvPr>
            <p:ph idx="1"/>
          </p:nvPr>
        </p:nvSpPr>
        <p:spPr>
          <a:xfrm>
            <a:off x="628650" y="1322362"/>
            <a:ext cx="7886700" cy="5148775"/>
          </a:xfrm>
        </p:spPr>
        <p:txBody>
          <a:bodyPr>
            <a:normAutofit/>
          </a:bodyPr>
          <a:lstStyle/>
          <a:p>
            <a:pPr marL="342900" indent="-342900" algn="r" defTabSz="914400" rtl="1" eaLnBrk="1" latinLnBrk="0" hangingPunct="1">
              <a:spcBef>
                <a:spcPct val="20000"/>
              </a:spcBef>
              <a:buFont typeface="Arial" pitchFamily="34" charset="0"/>
              <a:buChar char="•"/>
            </a:pPr>
            <a:endParaRPr lang="ar-SA" u="sng" dirty="0"/>
          </a:p>
          <a:p>
            <a:pPr marL="342900" indent="-342900" algn="r" defTabSz="914400" rtl="1" eaLnBrk="1" latinLnBrk="0" hangingPunct="1">
              <a:spcBef>
                <a:spcPct val="20000"/>
              </a:spcBef>
              <a:buFont typeface="Arial" pitchFamily="34" charset="0"/>
              <a:buChar char="•"/>
            </a:pPr>
            <a:r>
              <a:rPr lang="ar-SA" u="sng" dirty="0" smtClean="0"/>
              <a:t>عرض النقود:</a:t>
            </a:r>
          </a:p>
          <a:p>
            <a:pPr marL="342900" indent="-342900" algn="r" defTabSz="914400" rtl="1" eaLnBrk="1" latinLnBrk="0" hangingPunct="1">
              <a:spcBef>
                <a:spcPct val="20000"/>
              </a:spcBef>
              <a:buFont typeface="Arial" pitchFamily="34" charset="0"/>
              <a:buChar char="•"/>
            </a:pPr>
            <a:r>
              <a:rPr lang="ar-SA" dirty="0" smtClean="0"/>
              <a:t>هو كمية النقود المتوفرة في أي اقتصاد ولها تعريفات عدة:</a:t>
            </a:r>
          </a:p>
          <a:p>
            <a:pPr marL="342900" indent="-342900" algn="r" defTabSz="914400" rtl="1" eaLnBrk="1" latinLnBrk="0" hangingPunct="1">
              <a:spcBef>
                <a:spcPct val="20000"/>
              </a:spcBef>
              <a:buFont typeface="Arial" pitchFamily="34" charset="0"/>
              <a:buChar char="•"/>
            </a:pPr>
            <a:r>
              <a:rPr lang="ar-SA" dirty="0" smtClean="0"/>
              <a:t>عرض النقود بالمفهوم الضيق:</a:t>
            </a:r>
            <a:r>
              <a:rPr lang="en-US" dirty="0" smtClean="0"/>
              <a:t> M1</a:t>
            </a:r>
            <a:r>
              <a:rPr lang="ar-SA" dirty="0" smtClean="0"/>
              <a:t>=  ن١</a:t>
            </a:r>
          </a:p>
          <a:p>
            <a:pPr marL="342900" indent="-342900" algn="r" defTabSz="914400" rtl="1" eaLnBrk="1" latinLnBrk="0" hangingPunct="1">
              <a:spcBef>
                <a:spcPct val="20000"/>
              </a:spcBef>
              <a:buFont typeface="Arial" pitchFamily="34" charset="0"/>
              <a:buChar char="•"/>
            </a:pPr>
            <a:r>
              <a:rPr lang="ar-SA" dirty="0" smtClean="0"/>
              <a:t>عرض النقود بالمفهوم الواسع:</a:t>
            </a:r>
            <a:r>
              <a:rPr lang="en-US" dirty="0" smtClean="0"/>
              <a:t> M2</a:t>
            </a:r>
            <a:r>
              <a:rPr lang="ar-SA" dirty="0" smtClean="0"/>
              <a:t>= ن٢</a:t>
            </a:r>
          </a:p>
          <a:p>
            <a:pPr marL="342900" indent="-342900" algn="r" defTabSz="914400" rtl="1" eaLnBrk="1" latinLnBrk="0" hangingPunct="1">
              <a:spcBef>
                <a:spcPct val="20000"/>
              </a:spcBef>
              <a:buFont typeface="Arial" pitchFamily="34" charset="0"/>
              <a:buChar char="•"/>
            </a:pPr>
            <a:r>
              <a:rPr lang="ar-SA" dirty="0" smtClean="0"/>
              <a:t>عرض النقود بالمفهوم الموسّع:</a:t>
            </a:r>
            <a:r>
              <a:rPr lang="en-US" dirty="0" smtClean="0"/>
              <a:t> M3</a:t>
            </a:r>
            <a:r>
              <a:rPr lang="ar-SA" dirty="0" smtClean="0"/>
              <a:t>= ن٣</a:t>
            </a:r>
          </a:p>
          <a:p>
            <a:pPr marL="342900" indent="-342900" algn="r" defTabSz="914400" rtl="1" eaLnBrk="1" latinLnBrk="0" hangingPunct="1">
              <a:spcBef>
                <a:spcPct val="20000"/>
              </a:spcBef>
              <a:buFont typeface="Arial" pitchFamily="34" charset="0"/>
              <a:buChar char="•"/>
            </a:pPr>
            <a:endParaRPr lang="ar-SA" dirty="0"/>
          </a:p>
          <a:p>
            <a:pPr marL="342900" indent="-342900" algn="r" defTabSz="914400" rtl="1">
              <a:spcBef>
                <a:spcPct val="20000"/>
              </a:spcBef>
              <a:buFont typeface="Arial" pitchFamily="34" charset="0"/>
              <a:buChar char="•"/>
            </a:pPr>
            <a:r>
              <a:rPr lang="ar-SA" dirty="0" smtClean="0"/>
              <a:t>حيث ن١= النقد المتداول خارج الجهاز المصرفي + الودائع الجارية تحت الطلب.</a:t>
            </a:r>
          </a:p>
          <a:p>
            <a:pPr marL="342900" indent="-342900" algn="r" defTabSz="914400" rtl="1">
              <a:spcBef>
                <a:spcPct val="20000"/>
              </a:spcBef>
              <a:buFont typeface="Arial" pitchFamily="34" charset="0"/>
              <a:buChar char="•"/>
            </a:pPr>
            <a:r>
              <a:rPr lang="ar-SA" dirty="0" smtClean="0"/>
              <a:t>ن٢= ن١ + الودائع الزمنية الادخارية.</a:t>
            </a:r>
          </a:p>
          <a:p>
            <a:pPr marL="342900" indent="-342900" algn="r" defTabSz="914400" rtl="1">
              <a:spcBef>
                <a:spcPct val="20000"/>
              </a:spcBef>
              <a:buFont typeface="Arial" pitchFamily="34" charset="0"/>
              <a:buChar char="•"/>
            </a:pPr>
            <a:r>
              <a:rPr lang="ar-SA" dirty="0" smtClean="0"/>
              <a:t>ن٣=  ن٢ + الودائع شبه النقدية.</a:t>
            </a:r>
          </a:p>
          <a:p>
            <a:pPr marL="342900" indent="-342900" algn="r" defTabSz="914400" rtl="1">
              <a:spcBef>
                <a:spcPct val="20000"/>
              </a:spcBef>
              <a:buFont typeface="Arial" pitchFamily="34" charset="0"/>
              <a:buChar char="•"/>
            </a:pPr>
            <a:r>
              <a:rPr lang="ar-SA" dirty="0" smtClean="0"/>
              <a:t>الودائع شبه النقدية: ١- ودائع المقيمين بالعملة الأجنبية. ٢- ودائع الائتمان مقابل اعتمادات </a:t>
            </a:r>
            <a:r>
              <a:rPr lang="ar-SA" dirty="0" err="1" smtClean="0"/>
              <a:t>مستندية</a:t>
            </a:r>
            <a:r>
              <a:rPr lang="ar-SA" dirty="0" smtClean="0"/>
              <a:t>. ٣- التحويلات القائمة.</a:t>
            </a:r>
          </a:p>
          <a:p>
            <a:pPr marL="342900" indent="-342900" algn="r" defTabSz="914400" rtl="1" eaLnBrk="1" latinLnBrk="0" hangingPunct="1">
              <a:spcBef>
                <a:spcPct val="20000"/>
              </a:spcBef>
              <a:buFont typeface="Arial" pitchFamily="34" charset="0"/>
              <a:buChar char="•"/>
            </a:pPr>
            <a:endParaRPr lang="ar-SA" dirty="0" smtClean="0"/>
          </a:p>
        </p:txBody>
      </p:sp>
      <p:sp>
        <p:nvSpPr>
          <p:cNvPr id="4" name="Slide Number Placeholder 3"/>
          <p:cNvSpPr>
            <a:spLocks noGrp="1"/>
          </p:cNvSpPr>
          <p:nvPr>
            <p:ph type="sldNum" sz="quarter" idx="12"/>
          </p:nvPr>
        </p:nvSpPr>
        <p:spPr/>
        <p:txBody>
          <a:bodyPr/>
          <a:lstStyle/>
          <a:p>
            <a:fld id="{0FB56013-B943-42BA-886F-6F9D4EB85E9D}" type="slidenum">
              <a:rPr lang="en-US" smtClean="0"/>
              <a:t>7</a:t>
            </a:fld>
            <a:endParaRPr lang="en-US"/>
          </a:p>
        </p:txBody>
      </p:sp>
      <p:sp>
        <p:nvSpPr>
          <p:cNvPr id="5" name="Footer Placeholder 4"/>
          <p:cNvSpPr>
            <a:spLocks noGrp="1"/>
          </p:cNvSpPr>
          <p:nvPr>
            <p:ph type="ftr" sz="quarter" idx="11"/>
          </p:nvPr>
        </p:nvSpPr>
        <p:spPr/>
        <p:txBody>
          <a:bodyPr/>
          <a:lstStyle/>
          <a:p>
            <a:r>
              <a:rPr lang="ar-SA" smtClean="0"/>
              <a:t>إعداد:أ.ديمه العمار</a:t>
            </a:r>
            <a:endParaRPr lang="en-US"/>
          </a:p>
        </p:txBody>
      </p:sp>
    </p:spTree>
    <p:extLst>
      <p:ext uri="{BB962C8B-B14F-4D97-AF65-F5344CB8AC3E}">
        <p14:creationId xmlns:p14="http://schemas.microsoft.com/office/powerpoint/2010/main" val="12862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spcBef>
                <a:spcPct val="0"/>
              </a:spcBef>
              <a:buNone/>
            </a:pPr>
            <a:r>
              <a:rPr lang="ar-SA" dirty="0" smtClean="0"/>
              <a:t>اقتصاديات النقود    الفصل الأول </a:t>
            </a:r>
            <a:endParaRPr lang="en-US" dirty="0"/>
          </a:p>
        </p:txBody>
      </p:sp>
      <p:sp>
        <p:nvSpPr>
          <p:cNvPr id="3" name="Content Placeholder 2"/>
          <p:cNvSpPr>
            <a:spLocks noGrp="1"/>
          </p:cNvSpPr>
          <p:nvPr>
            <p:ph idx="1"/>
          </p:nvPr>
        </p:nvSpPr>
        <p:spPr/>
        <p:txBody>
          <a:bodyPr>
            <a:normAutofit lnSpcReduction="10000"/>
          </a:bodyPr>
          <a:lstStyle/>
          <a:p>
            <a:pPr marL="342900" indent="-342900" algn="r" defTabSz="914400" rtl="1" eaLnBrk="1" latinLnBrk="0" hangingPunct="1">
              <a:spcBef>
                <a:spcPct val="20000"/>
              </a:spcBef>
              <a:buFont typeface="Arial" pitchFamily="34" charset="0"/>
              <a:buChar char="•"/>
            </a:pPr>
            <a:r>
              <a:rPr lang="ar-SA" sz="2400" u="sng" dirty="0" smtClean="0"/>
              <a:t>السيولة:</a:t>
            </a:r>
          </a:p>
          <a:p>
            <a:pPr marL="342900" indent="-342900" algn="r" defTabSz="914400" rtl="1" eaLnBrk="1" latinLnBrk="0" hangingPunct="1">
              <a:spcBef>
                <a:spcPct val="20000"/>
              </a:spcBef>
              <a:buFont typeface="Arial" pitchFamily="34" charset="0"/>
              <a:buChar char="•"/>
            </a:pPr>
            <a:r>
              <a:rPr lang="ar-SA" sz="2400" dirty="0" smtClean="0"/>
              <a:t>القدرة على تحويل الأصل لنقود بسرعة وبأقل خسارة ممكنة.</a:t>
            </a:r>
          </a:p>
          <a:p>
            <a:pPr marL="342900" indent="-342900" algn="r" defTabSz="914400" rtl="1" eaLnBrk="1" latinLnBrk="0" hangingPunct="1">
              <a:spcBef>
                <a:spcPct val="20000"/>
              </a:spcBef>
              <a:buFont typeface="Arial" pitchFamily="34" charset="0"/>
              <a:buChar char="•"/>
            </a:pPr>
            <a:endParaRPr lang="ar-SA" sz="2400" dirty="0"/>
          </a:p>
          <a:p>
            <a:pPr marL="342900" indent="-342900" algn="r" defTabSz="914400" rtl="1" eaLnBrk="1" latinLnBrk="0" hangingPunct="1">
              <a:spcBef>
                <a:spcPct val="20000"/>
              </a:spcBef>
              <a:buFont typeface="Arial" pitchFamily="34" charset="0"/>
              <a:buChar char="•"/>
            </a:pPr>
            <a:r>
              <a:rPr lang="ar-SA" sz="2400" u="sng" dirty="0" smtClean="0"/>
              <a:t>ارتباط النقود بالنشاط الاقتصادي:</a:t>
            </a:r>
          </a:p>
          <a:p>
            <a:pPr marL="342900" indent="-342900" algn="r" defTabSz="914400" rtl="1" eaLnBrk="1" latinLnBrk="0" hangingPunct="1">
              <a:spcBef>
                <a:spcPct val="20000"/>
              </a:spcBef>
              <a:buFont typeface="Arial" pitchFamily="34" charset="0"/>
              <a:buChar char="•"/>
            </a:pPr>
            <a:endParaRPr lang="ar-SA" sz="2400" u="sng" dirty="0" smtClean="0"/>
          </a:p>
          <a:p>
            <a:pPr marL="342900" indent="-342900" algn="r" defTabSz="914400" rtl="1" eaLnBrk="1" latinLnBrk="0" hangingPunct="1">
              <a:spcBef>
                <a:spcPct val="20000"/>
              </a:spcBef>
              <a:buFont typeface="Arial" pitchFamily="34" charset="0"/>
              <a:buChar char="•"/>
            </a:pPr>
            <a:r>
              <a:rPr lang="ar-SA" sz="2400" u="sng" dirty="0" smtClean="0"/>
              <a:t>١- النقود والنشاط الاقتصادي:</a:t>
            </a:r>
          </a:p>
          <a:p>
            <a:pPr marL="342900" indent="-342900" algn="r" defTabSz="914400" rtl="1" eaLnBrk="1" latinLnBrk="0" hangingPunct="1">
              <a:spcBef>
                <a:spcPct val="20000"/>
              </a:spcBef>
              <a:buFont typeface="Arial" pitchFamily="34" charset="0"/>
              <a:buChar char="•"/>
            </a:pPr>
            <a:r>
              <a:rPr lang="ar-SA" sz="2400" dirty="0" smtClean="0"/>
              <a:t>هناك علاقة طردية بين كمية النقود أو عرض النقد، والنشاط الاقتصادي القائم.</a:t>
            </a:r>
          </a:p>
          <a:p>
            <a:pPr marL="342900" indent="-342900" algn="r" defTabSz="914400" rtl="1" eaLnBrk="1" latinLnBrk="0" hangingPunct="1">
              <a:spcBef>
                <a:spcPct val="20000"/>
              </a:spcBef>
              <a:buFont typeface="Arial" pitchFamily="34" charset="0"/>
              <a:buChar char="•"/>
            </a:pPr>
            <a:endParaRPr lang="ar-SA" sz="2400" dirty="0" smtClean="0"/>
          </a:p>
          <a:p>
            <a:pPr marL="342900" indent="-342900" algn="r" defTabSz="914400" rtl="1" eaLnBrk="1" latinLnBrk="0" hangingPunct="1">
              <a:spcBef>
                <a:spcPct val="20000"/>
              </a:spcBef>
              <a:buFont typeface="Arial" pitchFamily="34" charset="0"/>
              <a:buChar char="•"/>
            </a:pPr>
            <a:r>
              <a:rPr lang="ar-SA" sz="2400" u="sng" dirty="0" smtClean="0"/>
              <a:t>٢- النقود وسعر الفائدة: </a:t>
            </a:r>
          </a:p>
          <a:p>
            <a:pPr marL="342900" indent="-342900" algn="r" defTabSz="914400" rtl="1" eaLnBrk="1" latinLnBrk="0" hangingPunct="1">
              <a:spcBef>
                <a:spcPct val="20000"/>
              </a:spcBef>
              <a:buFont typeface="Arial" pitchFamily="34" charset="0"/>
              <a:buChar char="•"/>
            </a:pPr>
            <a:r>
              <a:rPr lang="ar-SA" sz="2400" dirty="0" smtClean="0"/>
              <a:t>هي ثمن الحصول على النقود.</a:t>
            </a:r>
          </a:p>
          <a:p>
            <a:pPr marL="342900" indent="-342900" algn="r" defTabSz="914400" rtl="1" eaLnBrk="1" latinLnBrk="0" hangingPunct="1">
              <a:spcBef>
                <a:spcPct val="20000"/>
              </a:spcBef>
              <a:buFont typeface="Arial" pitchFamily="34" charset="0"/>
              <a:buChar char="•"/>
            </a:pPr>
            <a:endParaRPr lang="ar-SA" sz="2400" dirty="0" smtClean="0"/>
          </a:p>
          <a:p>
            <a:pPr marL="342900" indent="-342900" algn="r" defTabSz="914400" rtl="1" eaLnBrk="1" latinLnBrk="0" hangingPunct="1">
              <a:spcBef>
                <a:spcPct val="20000"/>
              </a:spcBef>
              <a:buFont typeface="Arial" pitchFamily="34" charset="0"/>
              <a:buChar char="•"/>
            </a:pPr>
            <a:endParaRPr lang="en-US" sz="2400" dirty="0"/>
          </a:p>
        </p:txBody>
      </p:sp>
      <p:sp>
        <p:nvSpPr>
          <p:cNvPr id="4" name="Slide Number Placeholder 3"/>
          <p:cNvSpPr>
            <a:spLocks noGrp="1"/>
          </p:cNvSpPr>
          <p:nvPr>
            <p:ph type="sldNum" sz="quarter" idx="12"/>
          </p:nvPr>
        </p:nvSpPr>
        <p:spPr/>
        <p:txBody>
          <a:bodyPr/>
          <a:lstStyle/>
          <a:p>
            <a:fld id="{0FB56013-B943-42BA-886F-6F9D4EB85E9D}" type="slidenum">
              <a:rPr lang="en-US" smtClean="0"/>
              <a:t>8</a:t>
            </a:fld>
            <a:endParaRPr lang="en-US"/>
          </a:p>
        </p:txBody>
      </p:sp>
      <p:sp>
        <p:nvSpPr>
          <p:cNvPr id="5" name="Footer Placeholder 4"/>
          <p:cNvSpPr>
            <a:spLocks noGrp="1"/>
          </p:cNvSpPr>
          <p:nvPr>
            <p:ph type="ftr" sz="quarter" idx="11"/>
          </p:nvPr>
        </p:nvSpPr>
        <p:spPr/>
        <p:txBody>
          <a:bodyPr/>
          <a:lstStyle/>
          <a:p>
            <a:r>
              <a:rPr lang="ar-SA" smtClean="0"/>
              <a:t>إعداد:أ.ديمه العمار</a:t>
            </a:r>
            <a:endParaRPr lang="en-US"/>
          </a:p>
        </p:txBody>
      </p:sp>
    </p:spTree>
    <p:extLst>
      <p:ext uri="{BB962C8B-B14F-4D97-AF65-F5344CB8AC3E}">
        <p14:creationId xmlns:p14="http://schemas.microsoft.com/office/powerpoint/2010/main" val="651177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spcBef>
                <a:spcPct val="0"/>
              </a:spcBef>
              <a:buNone/>
            </a:pPr>
            <a:r>
              <a:rPr lang="ar-SA" dirty="0" smtClean="0"/>
              <a:t>اقتصاديات النقود الفصل الأول </a:t>
            </a:r>
            <a:endParaRPr lang="en-US" dirty="0"/>
          </a:p>
        </p:txBody>
      </p:sp>
      <p:sp>
        <p:nvSpPr>
          <p:cNvPr id="3" name="Content Placeholder 2"/>
          <p:cNvSpPr>
            <a:spLocks noGrp="1"/>
          </p:cNvSpPr>
          <p:nvPr>
            <p:ph idx="1"/>
          </p:nvPr>
        </p:nvSpPr>
        <p:spPr/>
        <p:txBody>
          <a:bodyPr>
            <a:normAutofit lnSpcReduction="10000"/>
          </a:bodyPr>
          <a:lstStyle/>
          <a:p>
            <a:pPr marL="342900" indent="-342900" algn="r" defTabSz="914400" rtl="1" eaLnBrk="1" latinLnBrk="0" hangingPunct="1">
              <a:spcBef>
                <a:spcPct val="20000"/>
              </a:spcBef>
              <a:buFont typeface="Arial" pitchFamily="34" charset="0"/>
              <a:buChar char="•"/>
            </a:pPr>
            <a:r>
              <a:rPr lang="ar-SA" sz="2400" dirty="0" smtClean="0"/>
              <a:t>٣- النقود والتضخم (قيمة النقود):</a:t>
            </a:r>
          </a:p>
          <a:p>
            <a:pPr marL="342900" indent="-342900" algn="r" defTabSz="914400" rtl="1" eaLnBrk="1" latinLnBrk="0" hangingPunct="1">
              <a:spcBef>
                <a:spcPct val="20000"/>
              </a:spcBef>
              <a:buFont typeface="Arial" pitchFamily="34" charset="0"/>
              <a:buChar char="•"/>
            </a:pPr>
            <a:r>
              <a:rPr lang="ar-SA" sz="2400" dirty="0" smtClean="0"/>
              <a:t>التضخم: هو ارتفاع مستمر في المستوى العام للأسعار.</a:t>
            </a:r>
          </a:p>
          <a:p>
            <a:pPr marL="342900" indent="-342900" algn="r" defTabSz="914400" rtl="1" eaLnBrk="1" latinLnBrk="0" hangingPunct="1">
              <a:spcBef>
                <a:spcPct val="20000"/>
              </a:spcBef>
              <a:buFont typeface="Arial" pitchFamily="34" charset="0"/>
              <a:buChar char="•"/>
            </a:pPr>
            <a:r>
              <a:rPr lang="ar-SA" sz="2400" dirty="0" smtClean="0"/>
              <a:t>قياس التضخم: المتوسط المرجح لأسعار السلع الموجودة بالسوق ( الرقم القياسي للأسعار</a:t>
            </a:r>
            <a:r>
              <a:rPr lang="ar-SA" dirty="0" smtClean="0"/>
              <a:t>)</a:t>
            </a:r>
          </a:p>
          <a:p>
            <a:pPr marL="342900" indent="-342900" algn="r" defTabSz="914400" rtl="1" eaLnBrk="1" latinLnBrk="0" hangingPunct="1">
              <a:spcBef>
                <a:spcPct val="20000"/>
              </a:spcBef>
              <a:buFont typeface="Arial" pitchFamily="34" charset="0"/>
              <a:buChar char="•"/>
            </a:pPr>
            <a:r>
              <a:rPr lang="ar-SA" sz="2400" dirty="0" smtClean="0"/>
              <a:t>المستوى العام للأسعار:  </a:t>
            </a:r>
            <a:r>
              <a:rPr lang="en-US" sz="2400" dirty="0" smtClean="0"/>
              <a:t>P</a:t>
            </a:r>
            <a:r>
              <a:rPr lang="en-US" sz="2400" baseline="-25000" dirty="0" smtClean="0"/>
              <a:t>t</a:t>
            </a:r>
            <a:r>
              <a:rPr lang="en-US" sz="2400" dirty="0" smtClean="0"/>
              <a:t> – P</a:t>
            </a:r>
            <a:r>
              <a:rPr lang="en-US" sz="2400" baseline="-25000" dirty="0" smtClean="0"/>
              <a:t>t-1</a:t>
            </a:r>
            <a:r>
              <a:rPr lang="en-US" sz="2400" dirty="0"/>
              <a:t> </a:t>
            </a:r>
            <a:r>
              <a:rPr lang="en-US" sz="2400" dirty="0" smtClean="0"/>
              <a:t>/ P</a:t>
            </a:r>
            <a:r>
              <a:rPr lang="en-US" sz="2400" baseline="-25000" dirty="0" smtClean="0"/>
              <a:t>t-1</a:t>
            </a:r>
            <a:r>
              <a:rPr lang="ar-SA" sz="2400" dirty="0" smtClean="0"/>
              <a:t> = ∏</a:t>
            </a:r>
            <a:endParaRPr lang="en-US" sz="2400" dirty="0" smtClean="0"/>
          </a:p>
          <a:p>
            <a:pPr marL="342900" indent="-342900" algn="r" defTabSz="914400" rtl="1" eaLnBrk="1" latinLnBrk="0" hangingPunct="1">
              <a:spcBef>
                <a:spcPct val="20000"/>
              </a:spcBef>
              <a:buFont typeface="Arial" pitchFamily="34" charset="0"/>
              <a:buChar char="•"/>
            </a:pPr>
            <a:r>
              <a:rPr lang="ar-SA" sz="2400" dirty="0" smtClean="0"/>
              <a:t>حيث سنة المقارنة نقسمها على سنة الأساس </a:t>
            </a:r>
          </a:p>
          <a:p>
            <a:pPr marL="342900" indent="-342900" algn="r" defTabSz="914400" rtl="1" eaLnBrk="1" latinLnBrk="0" hangingPunct="1">
              <a:spcBef>
                <a:spcPct val="20000"/>
              </a:spcBef>
              <a:buFont typeface="Arial" pitchFamily="34" charset="0"/>
              <a:buChar char="•"/>
            </a:pPr>
            <a:r>
              <a:rPr lang="ar-SA" sz="2400" dirty="0" smtClean="0"/>
              <a:t>هناك علاقة طردية  بين كمية النقد (عرض النقد) والمستوى العام للأسعار.</a:t>
            </a:r>
          </a:p>
          <a:p>
            <a:pPr marL="342900" indent="-342900" algn="r" defTabSz="914400" rtl="1" eaLnBrk="1" latinLnBrk="0" hangingPunct="1">
              <a:spcBef>
                <a:spcPct val="20000"/>
              </a:spcBef>
              <a:buFont typeface="Arial" pitchFamily="34" charset="0"/>
              <a:buChar char="•"/>
            </a:pPr>
            <a:r>
              <a:rPr lang="ar-SA" sz="2400" dirty="0" smtClean="0"/>
              <a:t>قيمة النقود: قدرة النقد على شراء السلع والخدمات.</a:t>
            </a:r>
          </a:p>
          <a:p>
            <a:pPr marL="342900" indent="-342900" algn="r" defTabSz="914400" rtl="1" eaLnBrk="1" latinLnBrk="0" hangingPunct="1">
              <a:spcBef>
                <a:spcPct val="20000"/>
              </a:spcBef>
              <a:buFont typeface="Arial" pitchFamily="34" charset="0"/>
              <a:buChar char="•"/>
            </a:pPr>
            <a:endParaRPr lang="ar-SA" sz="2400" dirty="0" smtClean="0"/>
          </a:p>
          <a:p>
            <a:pPr algn="r" rtl="1"/>
            <a:r>
              <a:rPr lang="ar-SA" sz="2400" dirty="0" smtClean="0"/>
              <a:t>عند ⇑ كمية النقود ⇐ </a:t>
            </a:r>
            <a:r>
              <a:rPr lang="ar-SA" sz="2400" dirty="0"/>
              <a:t>⇑ </a:t>
            </a:r>
            <a:r>
              <a:rPr lang="ar-SA" sz="2400" dirty="0" smtClean="0"/>
              <a:t> المستوى العام للأسعار ⇐  ⇓ قيمة النقود </a:t>
            </a:r>
          </a:p>
          <a:p>
            <a:pPr algn="r" rtl="1"/>
            <a:r>
              <a:rPr lang="ar-SA" sz="2400" dirty="0" smtClean="0"/>
              <a:t>عند ⇓ كمية النقود ⇐ ⇓ المستوى العام للأسعار  ⇐ ⇑ قيمة النقود 			</a:t>
            </a:r>
          </a:p>
        </p:txBody>
      </p:sp>
      <p:sp>
        <p:nvSpPr>
          <p:cNvPr id="4" name="Slide Number Placeholder 3"/>
          <p:cNvSpPr>
            <a:spLocks noGrp="1"/>
          </p:cNvSpPr>
          <p:nvPr>
            <p:ph type="sldNum" sz="quarter" idx="12"/>
          </p:nvPr>
        </p:nvSpPr>
        <p:spPr/>
        <p:txBody>
          <a:bodyPr/>
          <a:lstStyle/>
          <a:p>
            <a:fld id="{0FB56013-B943-42BA-886F-6F9D4EB85E9D}" type="slidenum">
              <a:rPr lang="en-US" smtClean="0"/>
              <a:t>9</a:t>
            </a:fld>
            <a:endParaRPr lang="en-US"/>
          </a:p>
        </p:txBody>
      </p:sp>
      <p:sp>
        <p:nvSpPr>
          <p:cNvPr id="5" name="Footer Placeholder 4"/>
          <p:cNvSpPr>
            <a:spLocks noGrp="1"/>
          </p:cNvSpPr>
          <p:nvPr>
            <p:ph type="ftr" sz="quarter" idx="11"/>
          </p:nvPr>
        </p:nvSpPr>
        <p:spPr/>
        <p:txBody>
          <a:bodyPr/>
          <a:lstStyle/>
          <a:p>
            <a:r>
              <a:rPr lang="ar-SA" smtClean="0"/>
              <a:t>إعداد:أ.ديمه العمار</a:t>
            </a:r>
            <a:endParaRPr lang="en-US"/>
          </a:p>
        </p:txBody>
      </p:sp>
    </p:spTree>
    <p:extLst>
      <p:ext uri="{BB962C8B-B14F-4D97-AF65-F5344CB8AC3E}">
        <p14:creationId xmlns:p14="http://schemas.microsoft.com/office/powerpoint/2010/main" val="1278337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947</TotalTime>
  <Words>836</Words>
  <Application>Microsoft Macintosh PowerPoint</Application>
  <PresentationFormat>On-screen Show (4:3)</PresentationFormat>
  <Paragraphs>126</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Calibri Light</vt:lpstr>
      <vt:lpstr>Times New Roman</vt:lpstr>
      <vt:lpstr>Arial</vt:lpstr>
      <vt:lpstr>Office Theme</vt:lpstr>
      <vt:lpstr>الفصل الأول </vt:lpstr>
      <vt:lpstr>الفصل الأول (اقتصاديات النقود)</vt:lpstr>
      <vt:lpstr>الفصل الأول (اقتصاديات النقود)</vt:lpstr>
      <vt:lpstr>الفصل الأول  اقتصاديات النقود</vt:lpstr>
      <vt:lpstr>(اقتصاديات النقود) الفصل الأول</vt:lpstr>
      <vt:lpstr>اقتصاديات النقود    الفصل الأول </vt:lpstr>
      <vt:lpstr>اقتصاديات النقود الفصل الأول </vt:lpstr>
      <vt:lpstr>اقتصاديات النقود    الفصل الأول </vt:lpstr>
      <vt:lpstr>اقتصاديات النقود الفصل الأول </vt:lpstr>
      <vt:lpstr>(اقتصاديات النقود) الفصل الأول </vt:lpstr>
      <vt:lpstr>(اقتصاديات النقود) الفصل الأول </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الأول </dc:title>
  <dc:creator>Deemah</dc:creator>
  <cp:lastModifiedBy>deemah alammar</cp:lastModifiedBy>
  <cp:revision>26</cp:revision>
  <dcterms:created xsi:type="dcterms:W3CDTF">2017-02-07T09:41:46Z</dcterms:created>
  <dcterms:modified xsi:type="dcterms:W3CDTF">2017-12-19T19:25:30Z</dcterms:modified>
</cp:coreProperties>
</file>