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83"/>
  </p:notesMasterIdLst>
  <p:sldIdLst>
    <p:sldId id="257" r:id="rId5"/>
    <p:sldId id="258" r:id="rId6"/>
    <p:sldId id="308" r:id="rId7"/>
    <p:sldId id="309" r:id="rId8"/>
    <p:sldId id="259" r:id="rId9"/>
    <p:sldId id="260" r:id="rId10"/>
    <p:sldId id="310" r:id="rId11"/>
    <p:sldId id="262" r:id="rId12"/>
    <p:sldId id="263" r:id="rId13"/>
    <p:sldId id="264" r:id="rId14"/>
    <p:sldId id="265" r:id="rId15"/>
    <p:sldId id="266" r:id="rId16"/>
    <p:sldId id="267" r:id="rId17"/>
    <p:sldId id="331" r:id="rId18"/>
    <p:sldId id="269" r:id="rId19"/>
    <p:sldId id="270" r:id="rId20"/>
    <p:sldId id="271" r:id="rId21"/>
    <p:sldId id="272" r:id="rId22"/>
    <p:sldId id="311" r:id="rId23"/>
    <p:sldId id="312" r:id="rId24"/>
    <p:sldId id="273" r:id="rId25"/>
    <p:sldId id="275" r:id="rId26"/>
    <p:sldId id="280" r:id="rId27"/>
    <p:sldId id="281" r:id="rId28"/>
    <p:sldId id="282" r:id="rId29"/>
    <p:sldId id="328" r:id="rId30"/>
    <p:sldId id="329" r:id="rId31"/>
    <p:sldId id="283" r:id="rId32"/>
    <p:sldId id="332" r:id="rId33"/>
    <p:sldId id="334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00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2" r:id="rId81"/>
    <p:sldId id="383" r:id="rId8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5A990-8E23-464D-B5C3-E3819505D50D}">
          <p14:sldIdLst>
            <p14:sldId id="257"/>
            <p14:sldId id="258"/>
            <p14:sldId id="308"/>
            <p14:sldId id="309"/>
            <p14:sldId id="259"/>
            <p14:sldId id="260"/>
            <p14:sldId id="310"/>
            <p14:sldId id="262"/>
            <p14:sldId id="263"/>
            <p14:sldId id="264"/>
            <p14:sldId id="265"/>
            <p14:sldId id="266"/>
            <p14:sldId id="267"/>
            <p14:sldId id="331"/>
            <p14:sldId id="269"/>
            <p14:sldId id="270"/>
            <p14:sldId id="271"/>
            <p14:sldId id="272"/>
            <p14:sldId id="311"/>
            <p14:sldId id="312"/>
            <p14:sldId id="273"/>
            <p14:sldId id="275"/>
            <p14:sldId id="280"/>
            <p14:sldId id="281"/>
            <p14:sldId id="282"/>
            <p14:sldId id="328"/>
            <p14:sldId id="329"/>
            <p14:sldId id="283"/>
            <p14:sldId id="332"/>
            <p14:sldId id="334"/>
            <p14:sldId id="336"/>
            <p14:sldId id="337"/>
          </p14:sldIdLst>
        </p14:section>
        <p14:section name="Untitled Section" id="{E2B92634-57AF-43FA-8518-E7B874AE795F}">
          <p14:sldIdLst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00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ha alnumair" initials="na" lastIdx="1" clrIdx="0">
    <p:extLst>
      <p:ext uri="{19B8F6BF-5375-455C-9EA6-DF929625EA0E}">
        <p15:presenceInfo xmlns:p15="http://schemas.microsoft.com/office/powerpoint/2012/main" userId="ee924bc53dae0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7" autoAdjust="0"/>
  </p:normalViewPr>
  <p:slideViewPr>
    <p:cSldViewPr>
      <p:cViewPr varScale="1">
        <p:scale>
          <a:sx n="143" d="100"/>
          <a:sy n="143" d="100"/>
        </p:scale>
        <p:origin x="12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A057D-6FEF-4EF1-9A61-22D52EC3A5FF}" type="doc">
      <dgm:prSet loTypeId="urn:microsoft.com/office/officeart/2005/8/layout/pyramid2" loCatId="pyramid" qsTypeId="urn:microsoft.com/office/officeart/2005/8/quickstyle/simple5" qsCatId="simple" csTypeId="urn:microsoft.com/office/officeart/2005/8/colors/accent5_2" csCatId="accent5" phldr="1"/>
      <dgm:spPr/>
    </dgm:pt>
    <dgm:pt modelId="{50626487-0F6F-41ED-8E85-FCAE77DB5E30}">
      <dgm:prSet phldrT="[نص]"/>
      <dgm:spPr/>
      <dgm:t>
        <a:bodyPr/>
        <a:lstStyle/>
        <a:p>
          <a:pPr rtl="1"/>
          <a:r>
            <a:rPr lang="ar-SA" dirty="0" smtClean="0"/>
            <a:t>الإدارة العليا</a:t>
          </a:r>
          <a:endParaRPr lang="ar-SA" dirty="0"/>
        </a:p>
      </dgm:t>
    </dgm:pt>
    <dgm:pt modelId="{37AFB394-F8F5-4D35-B7D6-D01066F92147}" type="par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8F8CC104-9C75-4051-9031-1E2E01070C25}" type="sib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47D7C640-C4BD-43FB-BC77-6D1E5002D15B}">
      <dgm:prSet phldrT="[نص]"/>
      <dgm:spPr/>
      <dgm:t>
        <a:bodyPr/>
        <a:lstStyle/>
        <a:p>
          <a:pPr rtl="1"/>
          <a:r>
            <a:rPr lang="ar-SA" dirty="0" smtClean="0"/>
            <a:t>الإدارة الوسطى</a:t>
          </a:r>
          <a:endParaRPr lang="ar-SA" dirty="0"/>
        </a:p>
      </dgm:t>
    </dgm:pt>
    <dgm:pt modelId="{0F0DDF33-A14F-4E46-8588-F1B7DC5429A2}" type="par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230821D-07AF-4F1C-9741-E1F2264F5678}" type="sib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1F4C040-2AD7-48BF-9C93-984F6D54970B}">
      <dgm:prSet phldrT="[نص]"/>
      <dgm:spPr/>
      <dgm:t>
        <a:bodyPr/>
        <a:lstStyle/>
        <a:p>
          <a:pPr rtl="1"/>
          <a:r>
            <a:rPr lang="ar-SA" dirty="0" smtClean="0"/>
            <a:t>الإدارة الدنيا</a:t>
          </a:r>
          <a:endParaRPr lang="ar-SA" dirty="0"/>
        </a:p>
      </dgm:t>
    </dgm:pt>
    <dgm:pt modelId="{2C668785-561F-4589-A6EE-7350CBD0375F}" type="par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D69FC022-ED59-4E9E-948A-0D4738238E00}" type="sib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7B776B88-D5A2-4AA3-8F9A-CE71D21F6C92}" type="pres">
      <dgm:prSet presAssocID="{492A057D-6FEF-4EF1-9A61-22D52EC3A5FF}" presName="compositeShape" presStyleCnt="0">
        <dgm:presLayoutVars>
          <dgm:dir/>
          <dgm:resizeHandles/>
        </dgm:presLayoutVars>
      </dgm:prSet>
      <dgm:spPr/>
    </dgm:pt>
    <dgm:pt modelId="{2F76FA27-551F-4856-98EC-57D09C65FBCF}" type="pres">
      <dgm:prSet presAssocID="{492A057D-6FEF-4EF1-9A61-22D52EC3A5FF}" presName="pyramid" presStyleLbl="node1" presStyleIdx="0" presStyleCnt="1" custLinFactNeighborX="26538" custLinFactNeighborY="-1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C7320686-2941-44AA-9C8F-DB39A1493EA4}" type="pres">
      <dgm:prSet presAssocID="{492A057D-6FEF-4EF1-9A61-22D52EC3A5FF}" presName="theList" presStyleCnt="0"/>
      <dgm:spPr/>
    </dgm:pt>
    <dgm:pt modelId="{D59A21F3-86AD-469A-8D10-814ED3F15712}" type="pres">
      <dgm:prSet presAssocID="{50626487-0F6F-41ED-8E85-FCAE77DB5E3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B66D04-B53C-4FD4-B44B-7DE9904B509D}" type="pres">
      <dgm:prSet presAssocID="{50626487-0F6F-41ED-8E85-FCAE77DB5E30}" presName="aSpace" presStyleCnt="0"/>
      <dgm:spPr/>
    </dgm:pt>
    <dgm:pt modelId="{E587A3F7-1304-4C7B-AB6C-4547E44C456E}" type="pres">
      <dgm:prSet presAssocID="{47D7C640-C4BD-43FB-BC77-6D1E5002D15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4758BA-E620-4EC1-B48D-9CE9BC1D075D}" type="pres">
      <dgm:prSet presAssocID="{47D7C640-C4BD-43FB-BC77-6D1E5002D15B}" presName="aSpace" presStyleCnt="0"/>
      <dgm:spPr/>
    </dgm:pt>
    <dgm:pt modelId="{3C669FB0-8978-49B3-8BB7-53C2FB359CCA}" type="pres">
      <dgm:prSet presAssocID="{31F4C040-2AD7-48BF-9C93-984F6D54970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19D-EB4B-4492-A1B5-3446FE4A74DE}" type="pres">
      <dgm:prSet presAssocID="{31F4C040-2AD7-48BF-9C93-984F6D54970B}" presName="aSpace" presStyleCnt="0"/>
      <dgm:spPr/>
    </dgm:pt>
  </dgm:ptLst>
  <dgm:cxnLst>
    <dgm:cxn modelId="{98B469BE-3B62-40D0-85B5-61481A25694C}" type="presOf" srcId="{47D7C640-C4BD-43FB-BC77-6D1E5002D15B}" destId="{E587A3F7-1304-4C7B-AB6C-4547E44C456E}" srcOrd="0" destOrd="0" presId="urn:microsoft.com/office/officeart/2005/8/layout/pyramid2"/>
    <dgm:cxn modelId="{5648CDA7-A87B-45FE-B873-FE5B4C198A53}" srcId="{492A057D-6FEF-4EF1-9A61-22D52EC3A5FF}" destId="{47D7C640-C4BD-43FB-BC77-6D1E5002D15B}" srcOrd="1" destOrd="0" parTransId="{0F0DDF33-A14F-4E46-8588-F1B7DC5429A2}" sibTransId="{3230821D-07AF-4F1C-9741-E1F2264F5678}"/>
    <dgm:cxn modelId="{9B0E972F-CAD4-4A9D-A517-217FBEADECB8}" type="presOf" srcId="{492A057D-6FEF-4EF1-9A61-22D52EC3A5FF}" destId="{7B776B88-D5A2-4AA3-8F9A-CE71D21F6C92}" srcOrd="0" destOrd="0" presId="urn:microsoft.com/office/officeart/2005/8/layout/pyramid2"/>
    <dgm:cxn modelId="{C3DE72C1-B387-4792-BD65-57342E65DA69}" type="presOf" srcId="{31F4C040-2AD7-48BF-9C93-984F6D54970B}" destId="{3C669FB0-8978-49B3-8BB7-53C2FB359CCA}" srcOrd="0" destOrd="0" presId="urn:microsoft.com/office/officeart/2005/8/layout/pyramid2"/>
    <dgm:cxn modelId="{A3CCB7EF-E605-41C2-B515-44778513EA3F}" type="presOf" srcId="{50626487-0F6F-41ED-8E85-FCAE77DB5E30}" destId="{D59A21F3-86AD-469A-8D10-814ED3F15712}" srcOrd="0" destOrd="0" presId="urn:microsoft.com/office/officeart/2005/8/layout/pyramid2"/>
    <dgm:cxn modelId="{EFFF622E-7889-48DA-ACAE-AC77F2DEE48E}" srcId="{492A057D-6FEF-4EF1-9A61-22D52EC3A5FF}" destId="{31F4C040-2AD7-48BF-9C93-984F6D54970B}" srcOrd="2" destOrd="0" parTransId="{2C668785-561F-4589-A6EE-7350CBD0375F}" sibTransId="{D69FC022-ED59-4E9E-948A-0D4738238E00}"/>
    <dgm:cxn modelId="{8330DD59-8F58-4241-95D8-E4495ADD056A}" srcId="{492A057D-6FEF-4EF1-9A61-22D52EC3A5FF}" destId="{50626487-0F6F-41ED-8E85-FCAE77DB5E30}" srcOrd="0" destOrd="0" parTransId="{37AFB394-F8F5-4D35-B7D6-D01066F92147}" sibTransId="{8F8CC104-9C75-4051-9031-1E2E01070C25}"/>
    <dgm:cxn modelId="{924A9573-ADBB-4F9A-B788-A4D3C64E8547}" type="presParOf" srcId="{7B776B88-D5A2-4AA3-8F9A-CE71D21F6C92}" destId="{2F76FA27-551F-4856-98EC-57D09C65FBCF}" srcOrd="0" destOrd="0" presId="urn:microsoft.com/office/officeart/2005/8/layout/pyramid2"/>
    <dgm:cxn modelId="{9ACDAD26-F922-47D6-8910-57D28DF70335}" type="presParOf" srcId="{7B776B88-D5A2-4AA3-8F9A-CE71D21F6C92}" destId="{C7320686-2941-44AA-9C8F-DB39A1493EA4}" srcOrd="1" destOrd="0" presId="urn:microsoft.com/office/officeart/2005/8/layout/pyramid2"/>
    <dgm:cxn modelId="{80603BAD-A281-48DE-98D7-A190A3C60A9B}" type="presParOf" srcId="{C7320686-2941-44AA-9C8F-DB39A1493EA4}" destId="{D59A21F3-86AD-469A-8D10-814ED3F15712}" srcOrd="0" destOrd="0" presId="urn:microsoft.com/office/officeart/2005/8/layout/pyramid2"/>
    <dgm:cxn modelId="{8802B765-6BF8-416B-912D-CE1369CB6953}" type="presParOf" srcId="{C7320686-2941-44AA-9C8F-DB39A1493EA4}" destId="{BAB66D04-B53C-4FD4-B44B-7DE9904B509D}" srcOrd="1" destOrd="0" presId="urn:microsoft.com/office/officeart/2005/8/layout/pyramid2"/>
    <dgm:cxn modelId="{ACFA0549-04D5-4DF5-94D4-77A7015A7B0E}" type="presParOf" srcId="{C7320686-2941-44AA-9C8F-DB39A1493EA4}" destId="{E587A3F7-1304-4C7B-AB6C-4547E44C456E}" srcOrd="2" destOrd="0" presId="urn:microsoft.com/office/officeart/2005/8/layout/pyramid2"/>
    <dgm:cxn modelId="{35E899A4-DEF0-40FF-9BA2-C94723B9399F}" type="presParOf" srcId="{C7320686-2941-44AA-9C8F-DB39A1493EA4}" destId="{114758BA-E620-4EC1-B48D-9CE9BC1D075D}" srcOrd="3" destOrd="0" presId="urn:microsoft.com/office/officeart/2005/8/layout/pyramid2"/>
    <dgm:cxn modelId="{649DA0E3-76AA-4E61-8BB1-934EF1436C86}" type="presParOf" srcId="{C7320686-2941-44AA-9C8F-DB39A1493EA4}" destId="{3C669FB0-8978-49B3-8BB7-53C2FB359CCA}" srcOrd="4" destOrd="0" presId="urn:microsoft.com/office/officeart/2005/8/layout/pyramid2"/>
    <dgm:cxn modelId="{9CF46FC5-8C41-4CB7-9B92-5A8930E69C3C}" type="presParOf" srcId="{C7320686-2941-44AA-9C8F-DB39A1493EA4}" destId="{E80A819D-EB4B-4492-A1B5-3446FE4A74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8C205-29E2-42AA-BE98-CDDF34C71F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4042BDA-D972-4CB3-BAC2-D004F9AD6F1A}">
      <dgm:prSet phldrT="[نص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المعارف</a:t>
          </a:r>
          <a:endParaRPr lang="ar-SA" sz="2800" b="1" dirty="0"/>
        </a:p>
      </dgm:t>
    </dgm:pt>
    <dgm:pt modelId="{84C17715-4736-45D3-B307-90D478D3BFCF}" type="par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631EDA9F-E740-44EC-B5FD-BE6666C6FE0C}" type="sib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D1B5436F-F51F-40E2-95FC-5A90880A52C6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 smtClean="0"/>
            <a:t>المهارات</a:t>
          </a:r>
          <a:endParaRPr lang="ar-SA" b="1" dirty="0"/>
        </a:p>
      </dgm:t>
    </dgm:pt>
    <dgm:pt modelId="{472D50B4-7A68-4F4D-98B5-FB58BB013B5C}" type="par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3C1B9AD-8589-488E-B8A8-4A29D698704F}" type="sib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831177B-45AB-4984-9CFB-AE7FA47A94FB}" type="pres">
      <dgm:prSet presAssocID="{B588C205-29E2-42AA-BE98-CDDF34C71F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2E1216-887E-400D-88ED-D93F393B0959}" type="pres">
      <dgm:prSet presAssocID="{34042BDA-D972-4CB3-BAC2-D004F9AD6F1A}" presName="gear1" presStyleLbl="node1" presStyleIdx="0" presStyleCnt="2" custLinFactNeighborX="-1136" custLinFactNeighborY="113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ECD9A-C5AF-4C82-957B-367C1034253A}" type="pres">
      <dgm:prSet presAssocID="{34042BDA-D972-4CB3-BAC2-D004F9AD6F1A}" presName="gear1src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88204A4B-8A1E-43C9-9E8E-042EFAC2CAB7}" type="pres">
      <dgm:prSet presAssocID="{34042BDA-D972-4CB3-BAC2-D004F9AD6F1A}" presName="gear1dst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F7C005C8-5472-4D7B-8F18-1D384568099B}" type="pres">
      <dgm:prSet presAssocID="{D1B5436F-F51F-40E2-95FC-5A90880A52C6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DD5A7B-9F61-48A8-9C32-1797F9617775}" type="pres">
      <dgm:prSet presAssocID="{D1B5436F-F51F-40E2-95FC-5A90880A52C6}" presName="gear2src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1B2633DF-6CB9-42B0-8346-CC8C004F3700}" type="pres">
      <dgm:prSet presAssocID="{D1B5436F-F51F-40E2-95FC-5A90880A52C6}" presName="gear2dst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9E4FF2A5-64FB-4782-A762-DFE850DEEC29}" type="pres">
      <dgm:prSet presAssocID="{631EDA9F-E740-44EC-B5FD-BE6666C6FE0C}" presName="connector1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8633622-D05B-4695-97ED-5EABC7FAF0E7}" type="pres">
      <dgm:prSet presAssocID="{53C1B9AD-8589-488E-B8A8-4A29D698704F}" presName="connector2" presStyleLbl="sibTrans2D1" presStyleIdx="1" presStyleCnt="2" custLinFactNeighborX="1875" custLinFactNeighborY="-75"/>
      <dgm:spPr/>
      <dgm:t>
        <a:bodyPr/>
        <a:lstStyle/>
        <a:p>
          <a:pPr rtl="1"/>
          <a:endParaRPr lang="ar-SA"/>
        </a:p>
      </dgm:t>
    </dgm:pt>
  </dgm:ptLst>
  <dgm:cxnLst>
    <dgm:cxn modelId="{E58CBE5D-66B7-4FE6-AE31-AD43CEBBD310}" type="presOf" srcId="{34042BDA-D972-4CB3-BAC2-D004F9AD6F1A}" destId="{F22E1216-887E-400D-88ED-D93F393B0959}" srcOrd="0" destOrd="0" presId="urn:microsoft.com/office/officeart/2005/8/layout/gear1"/>
    <dgm:cxn modelId="{DB871901-684E-4C83-8661-54A5A0981AF0}" srcId="{B588C205-29E2-42AA-BE98-CDDF34C71F54}" destId="{34042BDA-D972-4CB3-BAC2-D004F9AD6F1A}" srcOrd="0" destOrd="0" parTransId="{84C17715-4736-45D3-B307-90D478D3BFCF}" sibTransId="{631EDA9F-E740-44EC-B5FD-BE6666C6FE0C}"/>
    <dgm:cxn modelId="{E6248A9D-B54E-48DD-BB27-1C80A1EF7404}" type="presOf" srcId="{34042BDA-D972-4CB3-BAC2-D004F9AD6F1A}" destId="{EF6ECD9A-C5AF-4C82-957B-367C1034253A}" srcOrd="1" destOrd="0" presId="urn:microsoft.com/office/officeart/2005/8/layout/gear1"/>
    <dgm:cxn modelId="{154BCF3A-A37E-422D-9E24-5871C770DA13}" type="presOf" srcId="{D1B5436F-F51F-40E2-95FC-5A90880A52C6}" destId="{F7C005C8-5472-4D7B-8F18-1D384568099B}" srcOrd="0" destOrd="0" presId="urn:microsoft.com/office/officeart/2005/8/layout/gear1"/>
    <dgm:cxn modelId="{3818DD99-3D48-4DDA-B9E8-9F4AB755BFFE}" type="presOf" srcId="{D1B5436F-F51F-40E2-95FC-5A90880A52C6}" destId="{C7DD5A7B-9F61-48A8-9C32-1797F9617775}" srcOrd="1" destOrd="0" presId="urn:microsoft.com/office/officeart/2005/8/layout/gear1"/>
    <dgm:cxn modelId="{9CCDD001-82EB-4816-B4F1-C51FFFD5CB3F}" type="presOf" srcId="{631EDA9F-E740-44EC-B5FD-BE6666C6FE0C}" destId="{9E4FF2A5-64FB-4782-A762-DFE850DEEC29}" srcOrd="0" destOrd="0" presId="urn:microsoft.com/office/officeart/2005/8/layout/gear1"/>
    <dgm:cxn modelId="{1F250A3A-6BD0-4021-9812-8F9633B6A66C}" type="presOf" srcId="{B588C205-29E2-42AA-BE98-CDDF34C71F54}" destId="{5831177B-45AB-4984-9CFB-AE7FA47A94FB}" srcOrd="0" destOrd="0" presId="urn:microsoft.com/office/officeart/2005/8/layout/gear1"/>
    <dgm:cxn modelId="{14216B51-53A8-4379-BD13-F7742A592369}" type="presOf" srcId="{53C1B9AD-8589-488E-B8A8-4A29D698704F}" destId="{88633622-D05B-4695-97ED-5EABC7FAF0E7}" srcOrd="0" destOrd="0" presId="urn:microsoft.com/office/officeart/2005/8/layout/gear1"/>
    <dgm:cxn modelId="{32F62B0F-BF2F-4A32-8C6A-0AA8A7FCCB44}" srcId="{B588C205-29E2-42AA-BE98-CDDF34C71F54}" destId="{D1B5436F-F51F-40E2-95FC-5A90880A52C6}" srcOrd="1" destOrd="0" parTransId="{472D50B4-7A68-4F4D-98B5-FB58BB013B5C}" sibTransId="{53C1B9AD-8589-488E-B8A8-4A29D698704F}"/>
    <dgm:cxn modelId="{BDA05AC9-5555-4270-9BD1-76B223CCAE17}" type="presOf" srcId="{D1B5436F-F51F-40E2-95FC-5A90880A52C6}" destId="{1B2633DF-6CB9-42B0-8346-CC8C004F3700}" srcOrd="2" destOrd="0" presId="urn:microsoft.com/office/officeart/2005/8/layout/gear1"/>
    <dgm:cxn modelId="{18735A6D-C1D0-4A6A-BFA2-683D032CAB12}" type="presOf" srcId="{34042BDA-D972-4CB3-BAC2-D004F9AD6F1A}" destId="{88204A4B-8A1E-43C9-9E8E-042EFAC2CAB7}" srcOrd="2" destOrd="0" presId="urn:microsoft.com/office/officeart/2005/8/layout/gear1"/>
    <dgm:cxn modelId="{621B3D9C-FB39-4CF9-90AC-C79921711BE7}" type="presParOf" srcId="{5831177B-45AB-4984-9CFB-AE7FA47A94FB}" destId="{F22E1216-887E-400D-88ED-D93F393B0959}" srcOrd="0" destOrd="0" presId="urn:microsoft.com/office/officeart/2005/8/layout/gear1"/>
    <dgm:cxn modelId="{87470034-C6E3-4B72-9B81-B008965B04BF}" type="presParOf" srcId="{5831177B-45AB-4984-9CFB-AE7FA47A94FB}" destId="{EF6ECD9A-C5AF-4C82-957B-367C1034253A}" srcOrd="1" destOrd="0" presId="urn:microsoft.com/office/officeart/2005/8/layout/gear1"/>
    <dgm:cxn modelId="{533770AD-410B-47B5-B92E-191B912F4ABF}" type="presParOf" srcId="{5831177B-45AB-4984-9CFB-AE7FA47A94FB}" destId="{88204A4B-8A1E-43C9-9E8E-042EFAC2CAB7}" srcOrd="2" destOrd="0" presId="urn:microsoft.com/office/officeart/2005/8/layout/gear1"/>
    <dgm:cxn modelId="{0755A8E5-5A52-4F9A-A7EA-5F19C1040357}" type="presParOf" srcId="{5831177B-45AB-4984-9CFB-AE7FA47A94FB}" destId="{F7C005C8-5472-4D7B-8F18-1D384568099B}" srcOrd="3" destOrd="0" presId="urn:microsoft.com/office/officeart/2005/8/layout/gear1"/>
    <dgm:cxn modelId="{C2D002B5-0A9E-47C9-A377-023E8240CAA3}" type="presParOf" srcId="{5831177B-45AB-4984-9CFB-AE7FA47A94FB}" destId="{C7DD5A7B-9F61-48A8-9C32-1797F9617775}" srcOrd="4" destOrd="0" presId="urn:microsoft.com/office/officeart/2005/8/layout/gear1"/>
    <dgm:cxn modelId="{8784E417-715C-4D15-9C74-DCA4DE904D54}" type="presParOf" srcId="{5831177B-45AB-4984-9CFB-AE7FA47A94FB}" destId="{1B2633DF-6CB9-42B0-8346-CC8C004F3700}" srcOrd="5" destOrd="0" presId="urn:microsoft.com/office/officeart/2005/8/layout/gear1"/>
    <dgm:cxn modelId="{3EE2EB38-2CD2-499C-B395-F9C5F2AFF351}" type="presParOf" srcId="{5831177B-45AB-4984-9CFB-AE7FA47A94FB}" destId="{9E4FF2A5-64FB-4782-A762-DFE850DEEC29}" srcOrd="6" destOrd="0" presId="urn:microsoft.com/office/officeart/2005/8/layout/gear1"/>
    <dgm:cxn modelId="{D4FB9EB2-C665-4DCF-9EB9-83FA1E47F4CE}" type="presParOf" srcId="{5831177B-45AB-4984-9CFB-AE7FA47A94FB}" destId="{88633622-D05B-4695-97ED-5EABC7FAF0E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CD097-276E-4B43-98E1-710836A387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E0B82C0-065A-4099-9294-0A8E8E6B5E21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عامة</a:t>
          </a:r>
          <a:endParaRPr lang="ar-SA" sz="2400" b="1" dirty="0"/>
        </a:p>
      </dgm:t>
    </dgm:pt>
    <dgm:pt modelId="{AFA88285-87C1-4C58-A73E-62FCF61BB55E}" type="par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885BCDD4-4061-40C8-90B1-86E82EFE9280}" type="sib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E6AE7E97-02E1-4AFA-AFBC-989A6997ED0D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الهيئات والمنظمات الخاصة</a:t>
          </a:r>
          <a:endParaRPr lang="ar-SA" sz="2400" b="1" dirty="0"/>
        </a:p>
      </dgm:t>
    </dgm:pt>
    <dgm:pt modelId="{6888A1CB-9489-43DB-BCF7-DC2372B560AB}" type="par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D8243754-EF14-426A-B772-1AAE898986C1}" type="sib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4374891B-420F-4E33-B06F-04844A94BDE3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أعمال</a:t>
          </a:r>
          <a:endParaRPr lang="ar-SA" sz="2400" b="1" dirty="0"/>
        </a:p>
      </dgm:t>
    </dgm:pt>
    <dgm:pt modelId="{C64AD39B-D4AE-4801-AD72-AE5A520B6BBF}" type="par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D7AE3134-D163-491B-A001-C3A5592B8843}" type="sib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8B289E91-D8E4-4805-B207-D169D3F912F4}" type="pres">
      <dgm:prSet presAssocID="{FC0CD097-276E-4B43-98E1-710836A387F6}" presName="compositeShape" presStyleCnt="0">
        <dgm:presLayoutVars>
          <dgm:chMax val="7"/>
          <dgm:dir/>
          <dgm:resizeHandles val="exact"/>
        </dgm:presLayoutVars>
      </dgm:prSet>
      <dgm:spPr/>
    </dgm:pt>
    <dgm:pt modelId="{4BF6EBDC-A1A5-4139-85A5-73BCDB943F11}" type="pres">
      <dgm:prSet presAssocID="{5E0B82C0-065A-4099-9294-0A8E8E6B5E21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E0595768-CC5A-4002-B801-74A6A0B85938}" type="pres">
      <dgm:prSet presAssocID="{5E0B82C0-065A-4099-9294-0A8E8E6B5E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E917A6-C30D-407C-84E2-A06C0ED8EEF7}" type="pres">
      <dgm:prSet presAssocID="{E6AE7E97-02E1-4AFA-AFBC-989A6997ED0D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8D4B2938-2E61-4DB2-80AA-565C40F87161}" type="pres">
      <dgm:prSet presAssocID="{E6AE7E97-02E1-4AFA-AFBC-989A6997ED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16A621-BDAD-44EC-90E4-8A8614609C94}" type="pres">
      <dgm:prSet presAssocID="{4374891B-420F-4E33-B06F-04844A94BDE3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2600211C-B8A4-4B89-BE33-9299DFCF07C0}" type="pres">
      <dgm:prSet presAssocID="{4374891B-420F-4E33-B06F-04844A94BD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26BEDC-5EC1-4194-9C7D-4CEE79A019A1}" type="presOf" srcId="{E6AE7E97-02E1-4AFA-AFBC-989A6997ED0D}" destId="{18E917A6-C30D-407C-84E2-A06C0ED8EEF7}" srcOrd="0" destOrd="0" presId="urn:microsoft.com/office/officeart/2005/8/layout/venn1"/>
    <dgm:cxn modelId="{1BCE851A-E4AA-47B2-A659-4BBD507337DE}" type="presOf" srcId="{FC0CD097-276E-4B43-98E1-710836A387F6}" destId="{8B289E91-D8E4-4805-B207-D169D3F912F4}" srcOrd="0" destOrd="0" presId="urn:microsoft.com/office/officeart/2005/8/layout/venn1"/>
    <dgm:cxn modelId="{8D0B5211-BF76-473F-A2FB-F338F97104AF}" type="presOf" srcId="{E6AE7E97-02E1-4AFA-AFBC-989A6997ED0D}" destId="{8D4B2938-2E61-4DB2-80AA-565C40F87161}" srcOrd="1" destOrd="0" presId="urn:microsoft.com/office/officeart/2005/8/layout/venn1"/>
    <dgm:cxn modelId="{0445BB27-BBDF-4D12-809D-3B963EA561B9}" type="presOf" srcId="{4374891B-420F-4E33-B06F-04844A94BDE3}" destId="{C916A621-BDAD-44EC-90E4-8A8614609C94}" srcOrd="0" destOrd="0" presId="urn:microsoft.com/office/officeart/2005/8/layout/venn1"/>
    <dgm:cxn modelId="{9BCA45D6-D34F-4931-A48B-8C268A4F632E}" srcId="{FC0CD097-276E-4B43-98E1-710836A387F6}" destId="{4374891B-420F-4E33-B06F-04844A94BDE3}" srcOrd="2" destOrd="0" parTransId="{C64AD39B-D4AE-4801-AD72-AE5A520B6BBF}" sibTransId="{D7AE3134-D163-491B-A001-C3A5592B8843}"/>
    <dgm:cxn modelId="{92660C77-7A40-469A-86D9-116DF6BC760F}" type="presOf" srcId="{4374891B-420F-4E33-B06F-04844A94BDE3}" destId="{2600211C-B8A4-4B89-BE33-9299DFCF07C0}" srcOrd="1" destOrd="0" presId="urn:microsoft.com/office/officeart/2005/8/layout/venn1"/>
    <dgm:cxn modelId="{C8B7FB0A-9E6A-4C69-B4EC-EB30453DD79D}" type="presOf" srcId="{5E0B82C0-065A-4099-9294-0A8E8E6B5E21}" destId="{E0595768-CC5A-4002-B801-74A6A0B85938}" srcOrd="1" destOrd="0" presId="urn:microsoft.com/office/officeart/2005/8/layout/venn1"/>
    <dgm:cxn modelId="{34A9D8F6-CC98-4BCE-B654-A0B275AD14B3}" srcId="{FC0CD097-276E-4B43-98E1-710836A387F6}" destId="{5E0B82C0-065A-4099-9294-0A8E8E6B5E21}" srcOrd="0" destOrd="0" parTransId="{AFA88285-87C1-4C58-A73E-62FCF61BB55E}" sibTransId="{885BCDD4-4061-40C8-90B1-86E82EFE9280}"/>
    <dgm:cxn modelId="{3AD9DE57-36F7-4683-9AD6-C9B293F6C47B}" srcId="{FC0CD097-276E-4B43-98E1-710836A387F6}" destId="{E6AE7E97-02E1-4AFA-AFBC-989A6997ED0D}" srcOrd="1" destOrd="0" parTransId="{6888A1CB-9489-43DB-BCF7-DC2372B560AB}" sibTransId="{D8243754-EF14-426A-B772-1AAE898986C1}"/>
    <dgm:cxn modelId="{1ECF32F0-B48E-478D-84A1-0B5BEDA45A54}" type="presOf" srcId="{5E0B82C0-065A-4099-9294-0A8E8E6B5E21}" destId="{4BF6EBDC-A1A5-4139-85A5-73BCDB943F11}" srcOrd="0" destOrd="0" presId="urn:microsoft.com/office/officeart/2005/8/layout/venn1"/>
    <dgm:cxn modelId="{455BBE30-1237-4B2D-9E83-FFEB81CD6BC9}" type="presParOf" srcId="{8B289E91-D8E4-4805-B207-D169D3F912F4}" destId="{4BF6EBDC-A1A5-4139-85A5-73BCDB943F11}" srcOrd="0" destOrd="0" presId="urn:microsoft.com/office/officeart/2005/8/layout/venn1"/>
    <dgm:cxn modelId="{5F4E240F-9055-48DA-9D5F-5958194E700D}" type="presParOf" srcId="{8B289E91-D8E4-4805-B207-D169D3F912F4}" destId="{E0595768-CC5A-4002-B801-74A6A0B85938}" srcOrd="1" destOrd="0" presId="urn:microsoft.com/office/officeart/2005/8/layout/venn1"/>
    <dgm:cxn modelId="{6E638619-50A2-4A6A-B39A-1E2B0B1E6CFD}" type="presParOf" srcId="{8B289E91-D8E4-4805-B207-D169D3F912F4}" destId="{18E917A6-C30D-407C-84E2-A06C0ED8EEF7}" srcOrd="2" destOrd="0" presId="urn:microsoft.com/office/officeart/2005/8/layout/venn1"/>
    <dgm:cxn modelId="{095B769A-D70A-4497-AD98-94DC7A82545A}" type="presParOf" srcId="{8B289E91-D8E4-4805-B207-D169D3F912F4}" destId="{8D4B2938-2E61-4DB2-80AA-565C40F87161}" srcOrd="3" destOrd="0" presId="urn:microsoft.com/office/officeart/2005/8/layout/venn1"/>
    <dgm:cxn modelId="{B14F2B59-DB8D-4290-B084-4001CFF7079C}" type="presParOf" srcId="{8B289E91-D8E4-4805-B207-D169D3F912F4}" destId="{C916A621-BDAD-44EC-90E4-8A8614609C94}" srcOrd="4" destOrd="0" presId="urn:microsoft.com/office/officeart/2005/8/layout/venn1"/>
    <dgm:cxn modelId="{C958F6F0-268F-45B3-9FFA-CD9F87D4CF63}" type="presParOf" srcId="{8B289E91-D8E4-4805-B207-D169D3F912F4}" destId="{2600211C-B8A4-4B89-BE33-9299DFCF07C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58BD4-1D9A-42B7-B384-AFAF0C57CA18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F44E4223-E54B-45CA-AE6E-E4DF0BB34647}">
      <dgm:prSet phldrT="[نص]" custT="1"/>
      <dgm:spPr/>
      <dgm:t>
        <a:bodyPr/>
        <a:lstStyle/>
        <a:p>
          <a:pPr rtl="1"/>
          <a:r>
            <a:rPr lang="ar-SA" sz="2000" b="1" dirty="0" smtClean="0"/>
            <a:t>الموارد</a:t>
          </a:r>
          <a:endParaRPr lang="ar-SA" sz="2000" b="1" dirty="0"/>
        </a:p>
      </dgm:t>
    </dgm:pt>
    <dgm:pt modelId="{7AD41D11-D627-4300-8A5A-E9DE6A4E18D1}" type="par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B4E37D42-F4DA-40E9-8637-1B39680CD2A0}" type="sib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D0C0B5CD-7824-49E7-8BC8-258CA8B4DDEE}">
      <dgm:prSet phldrT="[نص]" custT="1"/>
      <dgm:spPr/>
      <dgm:t>
        <a:bodyPr/>
        <a:lstStyle/>
        <a:p>
          <a:pPr rtl="1"/>
          <a:r>
            <a:rPr lang="ar-SA" sz="2000" b="1" dirty="0" smtClean="0"/>
            <a:t>المهام</a:t>
          </a:r>
          <a:endParaRPr lang="ar-SA" sz="2000" b="1" dirty="0"/>
        </a:p>
      </dgm:t>
    </dgm:pt>
    <dgm:pt modelId="{24550FFF-2498-431B-8E4C-92E22F06B124}" type="par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5AC9FC11-029B-48F3-BD88-2377C0B68650}" type="sib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6343AB68-BECA-41C5-A607-46A7157829D1}">
      <dgm:prSet phldrT="[نص]" custT="1"/>
      <dgm:spPr/>
      <dgm:t>
        <a:bodyPr/>
        <a:lstStyle/>
        <a:p>
          <a:pPr rtl="1"/>
          <a:r>
            <a:rPr lang="ar-SA" sz="2000" b="1" dirty="0" smtClean="0"/>
            <a:t>المنشأة</a:t>
          </a:r>
          <a:endParaRPr lang="ar-SA" sz="2000" b="1" dirty="0"/>
        </a:p>
      </dgm:t>
    </dgm:pt>
    <dgm:pt modelId="{32867DF6-4416-4F72-9400-8F881D7113B7}" type="par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11110155-06D0-4F13-99B7-68E4F56DB2E9}" type="sib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F5D52607-1B14-4C3A-B5F9-7F9032A9F82F}">
      <dgm:prSet phldrT="[نص]" custT="1"/>
      <dgm:spPr/>
      <dgm:t>
        <a:bodyPr/>
        <a:lstStyle/>
        <a:p>
          <a:pPr rtl="1"/>
          <a:r>
            <a:rPr lang="ar-SA" sz="1800" b="1" dirty="0" smtClean="0"/>
            <a:t>الوظائف</a:t>
          </a:r>
          <a:endParaRPr lang="ar-SA" sz="1800" b="1" dirty="0"/>
        </a:p>
      </dgm:t>
    </dgm:pt>
    <dgm:pt modelId="{5B562F68-7B1C-45A1-82AE-6EF1D9CCF9C6}" type="par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DAA0EC3A-AECE-4CE4-BFEF-663C6910BBBA}" type="sib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B3F33C80-8F00-4635-96D3-D937A6B831F5}" type="pres">
      <dgm:prSet presAssocID="{7FC58BD4-1D9A-42B7-B384-AFAF0C57CA1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B26DF0-9FC8-470A-AD56-E707A5E92750}" type="pres">
      <dgm:prSet presAssocID="{7FC58BD4-1D9A-42B7-B384-AFAF0C57CA18}" presName="comp1" presStyleCnt="0"/>
      <dgm:spPr/>
    </dgm:pt>
    <dgm:pt modelId="{9E01EEFA-F9D0-4EDB-823C-26E22ABC77B9}" type="pres">
      <dgm:prSet presAssocID="{7FC58BD4-1D9A-42B7-B384-AFAF0C57CA18}" presName="circ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F485FBF9-46BF-4EF9-8438-1A8B4A853709}" type="pres">
      <dgm:prSet presAssocID="{7FC58BD4-1D9A-42B7-B384-AFAF0C57CA1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A53-BE7C-4BE8-B052-35C32DEE0433}" type="pres">
      <dgm:prSet presAssocID="{7FC58BD4-1D9A-42B7-B384-AFAF0C57CA18}" presName="comp2" presStyleCnt="0"/>
      <dgm:spPr/>
    </dgm:pt>
    <dgm:pt modelId="{C1618E44-0AAE-41E4-BDF7-B1FF803FBAE2}" type="pres">
      <dgm:prSet presAssocID="{7FC58BD4-1D9A-42B7-B384-AFAF0C57CA18}" presName="circ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83D4C915-22A7-46D0-8D39-DEC9733C8EAB}" type="pres">
      <dgm:prSet presAssocID="{7FC58BD4-1D9A-42B7-B384-AFAF0C57CA1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0DE775-FD0D-4D45-B0F1-922AE6B4D4E8}" type="pres">
      <dgm:prSet presAssocID="{7FC58BD4-1D9A-42B7-B384-AFAF0C57CA18}" presName="comp3" presStyleCnt="0"/>
      <dgm:spPr/>
    </dgm:pt>
    <dgm:pt modelId="{18A578F7-5D92-427B-ABBF-FC872714D48D}" type="pres">
      <dgm:prSet presAssocID="{7FC58BD4-1D9A-42B7-B384-AFAF0C57CA18}" presName="circ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65291DB1-989D-467B-97F3-095132AEA692}" type="pres">
      <dgm:prSet presAssocID="{7FC58BD4-1D9A-42B7-B384-AFAF0C57CA1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45E441-B32C-45DA-A981-FAF0DDF0365F}" type="pres">
      <dgm:prSet presAssocID="{7FC58BD4-1D9A-42B7-B384-AFAF0C57CA18}" presName="comp4" presStyleCnt="0"/>
      <dgm:spPr/>
    </dgm:pt>
    <dgm:pt modelId="{17987016-FDE1-4544-AA75-44577DAFAE5B}" type="pres">
      <dgm:prSet presAssocID="{7FC58BD4-1D9A-42B7-B384-AFAF0C57CA18}" presName="circ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BE322A3A-93DE-409B-B662-70CA0C48ED6F}" type="pres">
      <dgm:prSet presAssocID="{7FC58BD4-1D9A-42B7-B384-AFAF0C57CA1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A6A30D7-EE4C-4951-8785-9FE24F58B3FA}" type="presOf" srcId="{F44E4223-E54B-45CA-AE6E-E4DF0BB34647}" destId="{F485FBF9-46BF-4EF9-8438-1A8B4A853709}" srcOrd="1" destOrd="0" presId="urn:microsoft.com/office/officeart/2005/8/layout/venn2"/>
    <dgm:cxn modelId="{13037474-8B76-49E7-979A-49B80F74B43C}" srcId="{7FC58BD4-1D9A-42B7-B384-AFAF0C57CA18}" destId="{6343AB68-BECA-41C5-A607-46A7157829D1}" srcOrd="3" destOrd="0" parTransId="{32867DF6-4416-4F72-9400-8F881D7113B7}" sibTransId="{11110155-06D0-4F13-99B7-68E4F56DB2E9}"/>
    <dgm:cxn modelId="{52866A7B-26CF-4A77-A9F2-12CE1A881562}" type="presOf" srcId="{F5D52607-1B14-4C3A-B5F9-7F9032A9F82F}" destId="{65291DB1-989D-467B-97F3-095132AEA692}" srcOrd="1" destOrd="0" presId="urn:microsoft.com/office/officeart/2005/8/layout/venn2"/>
    <dgm:cxn modelId="{42443FB2-FAFA-4859-9DE6-A8DF7DF8B13C}" type="presOf" srcId="{7FC58BD4-1D9A-42B7-B384-AFAF0C57CA18}" destId="{B3F33C80-8F00-4635-96D3-D937A6B831F5}" srcOrd="0" destOrd="0" presId="urn:microsoft.com/office/officeart/2005/8/layout/venn2"/>
    <dgm:cxn modelId="{03BBCF2F-0DD6-4D9B-AD63-7D361208E10A}" srcId="{7FC58BD4-1D9A-42B7-B384-AFAF0C57CA18}" destId="{F44E4223-E54B-45CA-AE6E-E4DF0BB34647}" srcOrd="0" destOrd="0" parTransId="{7AD41D11-D627-4300-8A5A-E9DE6A4E18D1}" sibTransId="{B4E37D42-F4DA-40E9-8637-1B39680CD2A0}"/>
    <dgm:cxn modelId="{40EE4E20-E4C7-40F0-9BF8-A201D18BC31C}" type="presOf" srcId="{F5D52607-1B14-4C3A-B5F9-7F9032A9F82F}" destId="{18A578F7-5D92-427B-ABBF-FC872714D48D}" srcOrd="0" destOrd="0" presId="urn:microsoft.com/office/officeart/2005/8/layout/venn2"/>
    <dgm:cxn modelId="{46486A20-596C-498F-A041-71A4A99A2172}" srcId="{7FC58BD4-1D9A-42B7-B384-AFAF0C57CA18}" destId="{F5D52607-1B14-4C3A-B5F9-7F9032A9F82F}" srcOrd="2" destOrd="0" parTransId="{5B562F68-7B1C-45A1-82AE-6EF1D9CCF9C6}" sibTransId="{DAA0EC3A-AECE-4CE4-BFEF-663C6910BBBA}"/>
    <dgm:cxn modelId="{6BCE9331-48A1-4E0C-A786-76274D9C53BF}" type="presOf" srcId="{D0C0B5CD-7824-49E7-8BC8-258CA8B4DDEE}" destId="{83D4C915-22A7-46D0-8D39-DEC9733C8EAB}" srcOrd="1" destOrd="0" presId="urn:microsoft.com/office/officeart/2005/8/layout/venn2"/>
    <dgm:cxn modelId="{C3B6DB5B-6486-4F84-97B9-45E568747D46}" type="presOf" srcId="{6343AB68-BECA-41C5-A607-46A7157829D1}" destId="{BE322A3A-93DE-409B-B662-70CA0C48ED6F}" srcOrd="1" destOrd="0" presId="urn:microsoft.com/office/officeart/2005/8/layout/venn2"/>
    <dgm:cxn modelId="{00838DAC-1169-436B-8CD1-36D30961960C}" type="presOf" srcId="{6343AB68-BECA-41C5-A607-46A7157829D1}" destId="{17987016-FDE1-4544-AA75-44577DAFAE5B}" srcOrd="0" destOrd="0" presId="urn:microsoft.com/office/officeart/2005/8/layout/venn2"/>
    <dgm:cxn modelId="{8BF12E90-C06D-488C-B5DA-934D88C264F3}" srcId="{7FC58BD4-1D9A-42B7-B384-AFAF0C57CA18}" destId="{D0C0B5CD-7824-49E7-8BC8-258CA8B4DDEE}" srcOrd="1" destOrd="0" parTransId="{24550FFF-2498-431B-8E4C-92E22F06B124}" sibTransId="{5AC9FC11-029B-48F3-BD88-2377C0B68650}"/>
    <dgm:cxn modelId="{F9272533-B600-42EB-9442-B3E6F44E9E33}" type="presOf" srcId="{D0C0B5CD-7824-49E7-8BC8-258CA8B4DDEE}" destId="{C1618E44-0AAE-41E4-BDF7-B1FF803FBAE2}" srcOrd="0" destOrd="0" presId="urn:microsoft.com/office/officeart/2005/8/layout/venn2"/>
    <dgm:cxn modelId="{33E081C4-2FB0-4B81-BA5E-DB83CA70027B}" type="presOf" srcId="{F44E4223-E54B-45CA-AE6E-E4DF0BB34647}" destId="{9E01EEFA-F9D0-4EDB-823C-26E22ABC77B9}" srcOrd="0" destOrd="0" presId="urn:microsoft.com/office/officeart/2005/8/layout/venn2"/>
    <dgm:cxn modelId="{876062B5-BBCE-4201-B971-51A301656090}" type="presParOf" srcId="{B3F33C80-8F00-4635-96D3-D937A6B831F5}" destId="{BDB26DF0-9FC8-470A-AD56-E707A5E92750}" srcOrd="0" destOrd="0" presId="urn:microsoft.com/office/officeart/2005/8/layout/venn2"/>
    <dgm:cxn modelId="{3319BEE0-A181-4846-820E-A4D0E4F0619E}" type="presParOf" srcId="{BDB26DF0-9FC8-470A-AD56-E707A5E92750}" destId="{9E01EEFA-F9D0-4EDB-823C-26E22ABC77B9}" srcOrd="0" destOrd="0" presId="urn:microsoft.com/office/officeart/2005/8/layout/venn2"/>
    <dgm:cxn modelId="{35F501DF-2B92-4B7F-BC9A-5C882A50AC34}" type="presParOf" srcId="{BDB26DF0-9FC8-470A-AD56-E707A5E92750}" destId="{F485FBF9-46BF-4EF9-8438-1A8B4A853709}" srcOrd="1" destOrd="0" presId="urn:microsoft.com/office/officeart/2005/8/layout/venn2"/>
    <dgm:cxn modelId="{DABB0F29-11DB-4C02-A2EA-B8ACBF4DCBD3}" type="presParOf" srcId="{B3F33C80-8F00-4635-96D3-D937A6B831F5}" destId="{E80A8A53-BE7C-4BE8-B052-35C32DEE0433}" srcOrd="1" destOrd="0" presId="urn:microsoft.com/office/officeart/2005/8/layout/venn2"/>
    <dgm:cxn modelId="{0E7DB4A2-639C-4286-8BC2-49064B95A796}" type="presParOf" srcId="{E80A8A53-BE7C-4BE8-B052-35C32DEE0433}" destId="{C1618E44-0AAE-41E4-BDF7-B1FF803FBAE2}" srcOrd="0" destOrd="0" presId="urn:microsoft.com/office/officeart/2005/8/layout/venn2"/>
    <dgm:cxn modelId="{08E00621-8609-42E4-9C3D-52FE1067F8CB}" type="presParOf" srcId="{E80A8A53-BE7C-4BE8-B052-35C32DEE0433}" destId="{83D4C915-22A7-46D0-8D39-DEC9733C8EAB}" srcOrd="1" destOrd="0" presId="urn:microsoft.com/office/officeart/2005/8/layout/venn2"/>
    <dgm:cxn modelId="{FC243D88-720B-4875-AE7A-33A4030B700C}" type="presParOf" srcId="{B3F33C80-8F00-4635-96D3-D937A6B831F5}" destId="{320DE775-FD0D-4D45-B0F1-922AE6B4D4E8}" srcOrd="2" destOrd="0" presId="urn:microsoft.com/office/officeart/2005/8/layout/venn2"/>
    <dgm:cxn modelId="{342CC258-01A9-464E-9EF1-009963242F83}" type="presParOf" srcId="{320DE775-FD0D-4D45-B0F1-922AE6B4D4E8}" destId="{18A578F7-5D92-427B-ABBF-FC872714D48D}" srcOrd="0" destOrd="0" presId="urn:microsoft.com/office/officeart/2005/8/layout/venn2"/>
    <dgm:cxn modelId="{55803FBB-6794-4D36-87E1-6463C2B764C7}" type="presParOf" srcId="{320DE775-FD0D-4D45-B0F1-922AE6B4D4E8}" destId="{65291DB1-989D-467B-97F3-095132AEA692}" srcOrd="1" destOrd="0" presId="urn:microsoft.com/office/officeart/2005/8/layout/venn2"/>
    <dgm:cxn modelId="{3A9C24C0-CA09-41A4-9951-4CD9E6D3257F}" type="presParOf" srcId="{B3F33C80-8F00-4635-96D3-D937A6B831F5}" destId="{8E45E441-B32C-45DA-A981-FAF0DDF0365F}" srcOrd="3" destOrd="0" presId="urn:microsoft.com/office/officeart/2005/8/layout/venn2"/>
    <dgm:cxn modelId="{05B13FED-F4D6-4476-943A-F70E50968122}" type="presParOf" srcId="{8E45E441-B32C-45DA-A981-FAF0DDF0365F}" destId="{17987016-FDE1-4544-AA75-44577DAFAE5B}" srcOrd="0" destOrd="0" presId="urn:microsoft.com/office/officeart/2005/8/layout/venn2"/>
    <dgm:cxn modelId="{EAB8B9A5-6478-452A-9E2D-7E7A85DA4D16}" type="presParOf" srcId="{8E45E441-B32C-45DA-A981-FAF0DDF0365F}" destId="{BE322A3A-93DE-409B-B662-70CA0C48ED6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9E461-5C7D-4F23-A083-A7099869C28E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5892265-C445-483D-BE7A-36436B15E023}">
      <dgm:prSet phldrT="[نص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/>
            <a:t>التخطيط</a:t>
          </a:r>
          <a:endParaRPr lang="ar-SA" dirty="0"/>
        </a:p>
      </dgm:t>
    </dgm:pt>
    <dgm:pt modelId="{DEB63B86-B7ED-4830-9551-037885F13A77}" type="par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F24A363B-9C73-49C9-9C55-8B4D187DD95E}" type="sib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BC579BD1-755E-4A62-8803-FB0AE8887508}">
      <dgm:prSet phldrT="[نص]"/>
      <dgm:spPr/>
      <dgm:t>
        <a:bodyPr/>
        <a:lstStyle/>
        <a:p>
          <a:pPr rtl="1"/>
          <a:r>
            <a:rPr lang="ar-SA" dirty="0" smtClean="0"/>
            <a:t>التوظيف</a:t>
          </a:r>
          <a:endParaRPr lang="ar-SA" dirty="0"/>
        </a:p>
      </dgm:t>
    </dgm:pt>
    <dgm:pt modelId="{EBEBCF81-D2DD-457A-9E51-81A31C4C652A}" type="par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A8F6C503-B475-4CD4-938E-51C1D07040F4}" type="sib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38733F48-C212-4C1F-BFF6-749590BFC7D6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/>
            <a:t>التوجيه</a:t>
          </a:r>
          <a:endParaRPr lang="ar-SA" dirty="0"/>
        </a:p>
      </dgm:t>
    </dgm:pt>
    <dgm:pt modelId="{316D0A0F-46C4-4F09-8110-9EB0F635FE8B}" type="par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1631225-F9F1-4F26-86C9-6269FFACF620}" type="sib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9707B9A-490D-4196-96CC-157238F88691}">
      <dgm:prSet phldrT="[نص]"/>
      <dgm:spPr/>
      <dgm:t>
        <a:bodyPr/>
        <a:lstStyle/>
        <a:p>
          <a:pPr rtl="1"/>
          <a:r>
            <a:rPr lang="ar-SA" dirty="0" smtClean="0"/>
            <a:t>التنسيق</a:t>
          </a:r>
          <a:endParaRPr lang="ar-SA" dirty="0"/>
        </a:p>
      </dgm:t>
    </dgm:pt>
    <dgm:pt modelId="{FBB3BBFE-2C21-4815-B94E-294280A5A72F}" type="par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DDD0A859-1E24-421D-B4B5-E5B332B88EEB}" type="sib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1F59305E-E366-47FD-9081-445B9AE38268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/>
            <a:t>كتابة التقارير</a:t>
          </a:r>
          <a:endParaRPr lang="ar-SA" dirty="0"/>
        </a:p>
      </dgm:t>
    </dgm:pt>
    <dgm:pt modelId="{12FD3465-0B82-4396-85A3-2CB39186E2A4}" type="par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F1B1BA9D-77C6-425F-8714-98EBC071467D}" type="sib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62E35D94-5AD1-41C2-BAC0-32BF94AEBEB4}">
      <dgm:prSet phldrT="[نص]"/>
      <dgm:spPr/>
      <dgm:t>
        <a:bodyPr/>
        <a:lstStyle/>
        <a:p>
          <a:pPr rtl="1"/>
          <a:r>
            <a:rPr lang="ar-SA" dirty="0" smtClean="0"/>
            <a:t>الميزانية</a:t>
          </a:r>
          <a:endParaRPr lang="ar-SA" dirty="0"/>
        </a:p>
      </dgm:t>
    </dgm:pt>
    <dgm:pt modelId="{01FFD15B-9475-495D-AAB6-81B29C80B273}" type="par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169CC1BB-ECA1-4268-9C9A-BC19454F9BD4}" type="sib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09F27DD5-9CD1-4162-83EB-269832BB987D}">
      <dgm:prSet phldrT="[نص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/>
            <a:t>التنظيم</a:t>
          </a:r>
          <a:endParaRPr lang="ar-SA" dirty="0"/>
        </a:p>
      </dgm:t>
    </dgm:pt>
    <dgm:pt modelId="{60E9EDC6-0CEF-427B-AB3A-A8144EEAC353}" type="par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7F4A12D5-664E-43D7-A0EF-437D5543105D}" type="sib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E5B1D66F-D23B-4893-88BA-D82711FD29E9}" type="pres">
      <dgm:prSet presAssocID="{E509E461-5C7D-4F23-A083-A7099869C2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C20BB02-3672-4CB9-A2BE-E5477CFA5C23}" type="pres">
      <dgm:prSet presAssocID="{E509E461-5C7D-4F23-A083-A7099869C28E}" presName="wedge1" presStyleLbl="node1" presStyleIdx="0" presStyleCnt="7" custLinFactNeighborX="-2312" custLinFactNeighborY="5910"/>
      <dgm:spPr/>
      <dgm:t>
        <a:bodyPr/>
        <a:lstStyle/>
        <a:p>
          <a:pPr rtl="1"/>
          <a:endParaRPr lang="ar-SA"/>
        </a:p>
      </dgm:t>
    </dgm:pt>
    <dgm:pt modelId="{881577D0-2ABC-4643-AE33-1283382CB072}" type="pres">
      <dgm:prSet presAssocID="{E509E461-5C7D-4F23-A083-A7099869C28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6D945F-3F0A-4F0D-9046-DFF6D6626883}" type="pres">
      <dgm:prSet presAssocID="{E509E461-5C7D-4F23-A083-A7099869C28E}" presName="wedge2" presStyleLbl="node1" presStyleIdx="1" presStyleCnt="7"/>
      <dgm:spPr/>
      <dgm:t>
        <a:bodyPr/>
        <a:lstStyle/>
        <a:p>
          <a:pPr rtl="1"/>
          <a:endParaRPr lang="ar-SA"/>
        </a:p>
      </dgm:t>
    </dgm:pt>
    <dgm:pt modelId="{F118196B-0B70-4E1F-882F-621149ED1020}" type="pres">
      <dgm:prSet presAssocID="{E509E461-5C7D-4F23-A083-A7099869C28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654A80-3F8B-40DA-B17D-DA0A5150E34A}" type="pres">
      <dgm:prSet presAssocID="{E509E461-5C7D-4F23-A083-A7099869C28E}" presName="wedge3" presStyleLbl="node1" presStyleIdx="2" presStyleCnt="7"/>
      <dgm:spPr/>
      <dgm:t>
        <a:bodyPr/>
        <a:lstStyle/>
        <a:p>
          <a:pPr rtl="1"/>
          <a:endParaRPr lang="ar-SA"/>
        </a:p>
      </dgm:t>
    </dgm:pt>
    <dgm:pt modelId="{3E8970E0-88CC-41AF-8D18-96C0FB95E527}" type="pres">
      <dgm:prSet presAssocID="{E509E461-5C7D-4F23-A083-A7099869C28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D97C16-22BD-48D8-9950-AC9D00BB0656}" type="pres">
      <dgm:prSet presAssocID="{E509E461-5C7D-4F23-A083-A7099869C28E}" presName="wedge4" presStyleLbl="node1" presStyleIdx="3" presStyleCnt="7"/>
      <dgm:spPr/>
      <dgm:t>
        <a:bodyPr/>
        <a:lstStyle/>
        <a:p>
          <a:pPr rtl="1"/>
          <a:endParaRPr lang="ar-SA"/>
        </a:p>
      </dgm:t>
    </dgm:pt>
    <dgm:pt modelId="{4D03A44C-316A-4FA4-8641-AE2B44A90BD0}" type="pres">
      <dgm:prSet presAssocID="{E509E461-5C7D-4F23-A083-A7099869C28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7718DB-F24A-477C-9B2E-A24949A37485}" type="pres">
      <dgm:prSet presAssocID="{E509E461-5C7D-4F23-A083-A7099869C28E}" presName="wedge5" presStyleLbl="node1" presStyleIdx="4" presStyleCnt="7"/>
      <dgm:spPr/>
      <dgm:t>
        <a:bodyPr/>
        <a:lstStyle/>
        <a:p>
          <a:pPr rtl="1"/>
          <a:endParaRPr lang="ar-SA"/>
        </a:p>
      </dgm:t>
    </dgm:pt>
    <dgm:pt modelId="{13F2959D-AB73-4EC6-861B-70518E2D0C4D}" type="pres">
      <dgm:prSet presAssocID="{E509E461-5C7D-4F23-A083-A7099869C28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D785EB-85EE-4494-A970-BECA497EFBC1}" type="pres">
      <dgm:prSet presAssocID="{E509E461-5C7D-4F23-A083-A7099869C28E}" presName="wedge6" presStyleLbl="node1" presStyleIdx="5" presStyleCnt="7" custLinFactNeighborX="271" custLinFactNeighborY="553"/>
      <dgm:spPr/>
      <dgm:t>
        <a:bodyPr/>
        <a:lstStyle/>
        <a:p>
          <a:pPr rtl="1"/>
          <a:endParaRPr lang="ar-SA"/>
        </a:p>
      </dgm:t>
    </dgm:pt>
    <dgm:pt modelId="{10B89533-A148-4773-AEF9-B798A97A5448}" type="pres">
      <dgm:prSet presAssocID="{E509E461-5C7D-4F23-A083-A7099869C28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4AD49-4CF6-479C-977E-429D9FD6B278}" type="pres">
      <dgm:prSet presAssocID="{E509E461-5C7D-4F23-A083-A7099869C28E}" presName="wedge7" presStyleLbl="node1" presStyleIdx="6" presStyleCnt="7"/>
      <dgm:spPr/>
      <dgm:t>
        <a:bodyPr/>
        <a:lstStyle/>
        <a:p>
          <a:pPr rtl="1"/>
          <a:endParaRPr lang="ar-SA"/>
        </a:p>
      </dgm:t>
    </dgm:pt>
    <dgm:pt modelId="{85517B7A-7526-4947-9968-337BA6F14ABC}" type="pres">
      <dgm:prSet presAssocID="{E509E461-5C7D-4F23-A083-A7099869C28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E05BB73-BC58-4F51-80DB-AF7C583C75C1}" type="presOf" srcId="{39707B9A-490D-4196-96CC-157238F88691}" destId="{4D03A44C-316A-4FA4-8641-AE2B44A90BD0}" srcOrd="1" destOrd="0" presId="urn:microsoft.com/office/officeart/2005/8/layout/chart3"/>
    <dgm:cxn modelId="{FFBEB490-88DB-4411-939C-068F6F99D312}" srcId="{E509E461-5C7D-4F23-A083-A7099869C28E}" destId="{05892265-C445-483D-BE7A-36436B15E023}" srcOrd="0" destOrd="0" parTransId="{DEB63B86-B7ED-4830-9551-037885F13A77}" sibTransId="{F24A363B-9C73-49C9-9C55-8B4D187DD95E}"/>
    <dgm:cxn modelId="{1784B0F5-8DAA-44BB-BD6A-A390954C25AD}" srcId="{E509E461-5C7D-4F23-A083-A7099869C28E}" destId="{1F59305E-E366-47FD-9081-445B9AE38268}" srcOrd="4" destOrd="0" parTransId="{12FD3465-0B82-4396-85A3-2CB39186E2A4}" sibTransId="{F1B1BA9D-77C6-425F-8714-98EBC071467D}"/>
    <dgm:cxn modelId="{57E07E97-7BCA-4E82-8BD2-62C873267134}" type="presOf" srcId="{38733F48-C212-4C1F-BFF6-749590BFC7D6}" destId="{AA654A80-3F8B-40DA-B17D-DA0A5150E34A}" srcOrd="0" destOrd="0" presId="urn:microsoft.com/office/officeart/2005/8/layout/chart3"/>
    <dgm:cxn modelId="{6F48CCC0-17B5-4E23-B09A-068AD7EAA3D3}" type="presOf" srcId="{38733F48-C212-4C1F-BFF6-749590BFC7D6}" destId="{3E8970E0-88CC-41AF-8D18-96C0FB95E527}" srcOrd="1" destOrd="0" presId="urn:microsoft.com/office/officeart/2005/8/layout/chart3"/>
    <dgm:cxn modelId="{F447B13A-8C60-4A25-BBB2-94E1CBDDD76C}" type="presOf" srcId="{62E35D94-5AD1-41C2-BAC0-32BF94AEBEB4}" destId="{F9D785EB-85EE-4494-A970-BECA497EFBC1}" srcOrd="0" destOrd="0" presId="urn:microsoft.com/office/officeart/2005/8/layout/chart3"/>
    <dgm:cxn modelId="{867D2423-99FC-4423-8813-64C2B15064E5}" type="presOf" srcId="{BC579BD1-755E-4A62-8803-FB0AE8887508}" destId="{F118196B-0B70-4E1F-882F-621149ED1020}" srcOrd="1" destOrd="0" presId="urn:microsoft.com/office/officeart/2005/8/layout/chart3"/>
    <dgm:cxn modelId="{8EA81DFE-7834-4324-90C9-5618C1769C7E}" srcId="{E509E461-5C7D-4F23-A083-A7099869C28E}" destId="{62E35D94-5AD1-41C2-BAC0-32BF94AEBEB4}" srcOrd="5" destOrd="0" parTransId="{01FFD15B-9475-495D-AAB6-81B29C80B273}" sibTransId="{169CC1BB-ECA1-4268-9C9A-BC19454F9BD4}"/>
    <dgm:cxn modelId="{0871A27A-5F2D-4B36-B7F3-50664F05C8E4}" type="presOf" srcId="{62E35D94-5AD1-41C2-BAC0-32BF94AEBEB4}" destId="{10B89533-A148-4773-AEF9-B798A97A5448}" srcOrd="1" destOrd="0" presId="urn:microsoft.com/office/officeart/2005/8/layout/chart3"/>
    <dgm:cxn modelId="{84E9A2EF-CCD2-47E7-9AE4-D2AA792B97B8}" type="presOf" srcId="{09F27DD5-9CD1-4162-83EB-269832BB987D}" destId="{3F54AD49-4CF6-479C-977E-429D9FD6B278}" srcOrd="0" destOrd="0" presId="urn:microsoft.com/office/officeart/2005/8/layout/chart3"/>
    <dgm:cxn modelId="{D9530018-671A-4116-8B58-509B84649601}" type="presOf" srcId="{05892265-C445-483D-BE7A-36436B15E023}" destId="{3C20BB02-3672-4CB9-A2BE-E5477CFA5C23}" srcOrd="0" destOrd="0" presId="urn:microsoft.com/office/officeart/2005/8/layout/chart3"/>
    <dgm:cxn modelId="{09E4E918-B66B-47D6-B2C7-9A2EAB3BEEF1}" type="presOf" srcId="{E509E461-5C7D-4F23-A083-A7099869C28E}" destId="{E5B1D66F-D23B-4893-88BA-D82711FD29E9}" srcOrd="0" destOrd="0" presId="urn:microsoft.com/office/officeart/2005/8/layout/chart3"/>
    <dgm:cxn modelId="{70801254-842A-46C2-862A-EF6E2BED6841}" srcId="{E509E461-5C7D-4F23-A083-A7099869C28E}" destId="{38733F48-C212-4C1F-BFF6-749590BFC7D6}" srcOrd="2" destOrd="0" parTransId="{316D0A0F-46C4-4F09-8110-9EB0F635FE8B}" sibTransId="{31631225-F9F1-4F26-86C9-6269FFACF620}"/>
    <dgm:cxn modelId="{CF960FDD-0AEE-4F9A-8BA9-FA86D895FD72}" srcId="{E509E461-5C7D-4F23-A083-A7099869C28E}" destId="{39707B9A-490D-4196-96CC-157238F88691}" srcOrd="3" destOrd="0" parTransId="{FBB3BBFE-2C21-4815-B94E-294280A5A72F}" sibTransId="{DDD0A859-1E24-421D-B4B5-E5B332B88EEB}"/>
    <dgm:cxn modelId="{FA0186C1-3D7E-4EDF-95A0-EE4AEC320F4C}" type="presOf" srcId="{39707B9A-490D-4196-96CC-157238F88691}" destId="{33D97C16-22BD-48D8-9950-AC9D00BB0656}" srcOrd="0" destOrd="0" presId="urn:microsoft.com/office/officeart/2005/8/layout/chart3"/>
    <dgm:cxn modelId="{8FC022D8-EF2C-4EEA-9FDB-C4C3C37B0211}" type="presOf" srcId="{BC579BD1-755E-4A62-8803-FB0AE8887508}" destId="{AD6D945F-3F0A-4F0D-9046-DFF6D6626883}" srcOrd="0" destOrd="0" presId="urn:microsoft.com/office/officeart/2005/8/layout/chart3"/>
    <dgm:cxn modelId="{2F7823CB-A0CC-4132-8ADC-32E825590678}" type="presOf" srcId="{1F59305E-E366-47FD-9081-445B9AE38268}" destId="{13F2959D-AB73-4EC6-861B-70518E2D0C4D}" srcOrd="1" destOrd="0" presId="urn:microsoft.com/office/officeart/2005/8/layout/chart3"/>
    <dgm:cxn modelId="{D9971833-0BC1-44B0-BD61-78E8D3159790}" srcId="{E509E461-5C7D-4F23-A083-A7099869C28E}" destId="{09F27DD5-9CD1-4162-83EB-269832BB987D}" srcOrd="6" destOrd="0" parTransId="{60E9EDC6-0CEF-427B-AB3A-A8144EEAC353}" sibTransId="{7F4A12D5-664E-43D7-A0EF-437D5543105D}"/>
    <dgm:cxn modelId="{FB98F872-F8B6-4374-A5FA-CAC37571448C}" type="presOf" srcId="{1F59305E-E366-47FD-9081-445B9AE38268}" destId="{687718DB-F24A-477C-9B2E-A24949A37485}" srcOrd="0" destOrd="0" presId="urn:microsoft.com/office/officeart/2005/8/layout/chart3"/>
    <dgm:cxn modelId="{A0FD47A2-FADE-484A-96E9-92AAFC91E21C}" type="presOf" srcId="{05892265-C445-483D-BE7A-36436B15E023}" destId="{881577D0-2ABC-4643-AE33-1283382CB072}" srcOrd="1" destOrd="0" presId="urn:microsoft.com/office/officeart/2005/8/layout/chart3"/>
    <dgm:cxn modelId="{421F01F2-8EB2-480A-8795-0B3D951AF534}" type="presOf" srcId="{09F27DD5-9CD1-4162-83EB-269832BB987D}" destId="{85517B7A-7526-4947-9968-337BA6F14ABC}" srcOrd="1" destOrd="0" presId="urn:microsoft.com/office/officeart/2005/8/layout/chart3"/>
    <dgm:cxn modelId="{C9383392-3DD0-4958-BCF5-402BF45EA197}" srcId="{E509E461-5C7D-4F23-A083-A7099869C28E}" destId="{BC579BD1-755E-4A62-8803-FB0AE8887508}" srcOrd="1" destOrd="0" parTransId="{EBEBCF81-D2DD-457A-9E51-81A31C4C652A}" sibTransId="{A8F6C503-B475-4CD4-938E-51C1D07040F4}"/>
    <dgm:cxn modelId="{34194D4E-20C1-4F43-9CA8-43E0734FF6B2}" type="presParOf" srcId="{E5B1D66F-D23B-4893-88BA-D82711FD29E9}" destId="{3C20BB02-3672-4CB9-A2BE-E5477CFA5C23}" srcOrd="0" destOrd="0" presId="urn:microsoft.com/office/officeart/2005/8/layout/chart3"/>
    <dgm:cxn modelId="{25B0522E-50DF-43D6-B89A-BD396B37CA03}" type="presParOf" srcId="{E5B1D66F-D23B-4893-88BA-D82711FD29E9}" destId="{881577D0-2ABC-4643-AE33-1283382CB072}" srcOrd="1" destOrd="0" presId="urn:microsoft.com/office/officeart/2005/8/layout/chart3"/>
    <dgm:cxn modelId="{979E9FDF-B75C-468A-8156-2FBD46232CAF}" type="presParOf" srcId="{E5B1D66F-D23B-4893-88BA-D82711FD29E9}" destId="{AD6D945F-3F0A-4F0D-9046-DFF6D6626883}" srcOrd="2" destOrd="0" presId="urn:microsoft.com/office/officeart/2005/8/layout/chart3"/>
    <dgm:cxn modelId="{BCABD419-E3FC-428A-9C30-00567E3229C0}" type="presParOf" srcId="{E5B1D66F-D23B-4893-88BA-D82711FD29E9}" destId="{F118196B-0B70-4E1F-882F-621149ED1020}" srcOrd="3" destOrd="0" presId="urn:microsoft.com/office/officeart/2005/8/layout/chart3"/>
    <dgm:cxn modelId="{F1B450EA-C899-46B2-BC13-1DF416388CCE}" type="presParOf" srcId="{E5B1D66F-D23B-4893-88BA-D82711FD29E9}" destId="{AA654A80-3F8B-40DA-B17D-DA0A5150E34A}" srcOrd="4" destOrd="0" presId="urn:microsoft.com/office/officeart/2005/8/layout/chart3"/>
    <dgm:cxn modelId="{F450905D-480C-4C41-9042-28D803C3EB5F}" type="presParOf" srcId="{E5B1D66F-D23B-4893-88BA-D82711FD29E9}" destId="{3E8970E0-88CC-41AF-8D18-96C0FB95E527}" srcOrd="5" destOrd="0" presId="urn:microsoft.com/office/officeart/2005/8/layout/chart3"/>
    <dgm:cxn modelId="{E112D942-6B7F-4428-A850-8A58004B3BA6}" type="presParOf" srcId="{E5B1D66F-D23B-4893-88BA-D82711FD29E9}" destId="{33D97C16-22BD-48D8-9950-AC9D00BB0656}" srcOrd="6" destOrd="0" presId="urn:microsoft.com/office/officeart/2005/8/layout/chart3"/>
    <dgm:cxn modelId="{B585C933-8140-4101-ADAA-45AA00BEC0E4}" type="presParOf" srcId="{E5B1D66F-D23B-4893-88BA-D82711FD29E9}" destId="{4D03A44C-316A-4FA4-8641-AE2B44A90BD0}" srcOrd="7" destOrd="0" presId="urn:microsoft.com/office/officeart/2005/8/layout/chart3"/>
    <dgm:cxn modelId="{47FD9DC6-7F33-456C-BF39-3F8C0495564E}" type="presParOf" srcId="{E5B1D66F-D23B-4893-88BA-D82711FD29E9}" destId="{687718DB-F24A-477C-9B2E-A24949A37485}" srcOrd="8" destOrd="0" presId="urn:microsoft.com/office/officeart/2005/8/layout/chart3"/>
    <dgm:cxn modelId="{00111957-5298-48CD-ABE1-912F82BFCDD6}" type="presParOf" srcId="{E5B1D66F-D23B-4893-88BA-D82711FD29E9}" destId="{13F2959D-AB73-4EC6-861B-70518E2D0C4D}" srcOrd="9" destOrd="0" presId="urn:microsoft.com/office/officeart/2005/8/layout/chart3"/>
    <dgm:cxn modelId="{5B845E4E-D5F0-4F3D-840B-1D77739C7BDB}" type="presParOf" srcId="{E5B1D66F-D23B-4893-88BA-D82711FD29E9}" destId="{F9D785EB-85EE-4494-A970-BECA497EFBC1}" srcOrd="10" destOrd="0" presId="urn:microsoft.com/office/officeart/2005/8/layout/chart3"/>
    <dgm:cxn modelId="{043607B1-4010-48C4-9FBE-8B1D2A6ABFBE}" type="presParOf" srcId="{E5B1D66F-D23B-4893-88BA-D82711FD29E9}" destId="{10B89533-A148-4773-AEF9-B798A97A5448}" srcOrd="11" destOrd="0" presId="urn:microsoft.com/office/officeart/2005/8/layout/chart3"/>
    <dgm:cxn modelId="{06D102A3-B6A5-4EDB-8E9C-13509C58C1EC}" type="presParOf" srcId="{E5B1D66F-D23B-4893-88BA-D82711FD29E9}" destId="{3F54AD49-4CF6-479C-977E-429D9FD6B278}" srcOrd="12" destOrd="0" presId="urn:microsoft.com/office/officeart/2005/8/layout/chart3"/>
    <dgm:cxn modelId="{EC6DA4DA-FC3B-4BA4-8F8F-F9B566FF17E6}" type="presParOf" srcId="{E5B1D66F-D23B-4893-88BA-D82711FD29E9}" destId="{85517B7A-7526-4947-9968-337BA6F14ABC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FA27-551F-4856-98EC-57D09C65FBCF}">
      <dsp:nvSpPr>
        <dsp:cNvPr id="0" name=""/>
        <dsp:cNvSpPr/>
      </dsp:nvSpPr>
      <dsp:spPr>
        <a:xfrm>
          <a:off x="467139" y="0"/>
          <a:ext cx="3114260" cy="3581400"/>
        </a:xfrm>
        <a:prstGeom prst="triangl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59A21F3-86AD-469A-8D10-814ED3F15712}">
      <dsp:nvSpPr>
        <dsp:cNvPr id="0" name=""/>
        <dsp:cNvSpPr/>
      </dsp:nvSpPr>
      <dsp:spPr>
        <a:xfrm>
          <a:off x="1557130" y="360063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العليا</a:t>
          </a:r>
          <a:endParaRPr lang="ar-SA" sz="2700" kern="1200" dirty="0"/>
        </a:p>
      </dsp:txBody>
      <dsp:txXfrm>
        <a:off x="1598515" y="401448"/>
        <a:ext cx="1941499" cy="765014"/>
      </dsp:txXfrm>
    </dsp:sp>
    <dsp:sp modelId="{E587A3F7-1304-4C7B-AB6C-4547E44C456E}">
      <dsp:nvSpPr>
        <dsp:cNvPr id="0" name=""/>
        <dsp:cNvSpPr/>
      </dsp:nvSpPr>
      <dsp:spPr>
        <a:xfrm>
          <a:off x="1557130" y="1313821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الوسطى</a:t>
          </a:r>
          <a:endParaRPr lang="ar-SA" sz="2700" kern="1200" dirty="0"/>
        </a:p>
      </dsp:txBody>
      <dsp:txXfrm>
        <a:off x="1598515" y="1355206"/>
        <a:ext cx="1941499" cy="765014"/>
      </dsp:txXfrm>
    </dsp:sp>
    <dsp:sp modelId="{3C669FB0-8978-49B3-8BB7-53C2FB359CCA}">
      <dsp:nvSpPr>
        <dsp:cNvPr id="0" name=""/>
        <dsp:cNvSpPr/>
      </dsp:nvSpPr>
      <dsp:spPr>
        <a:xfrm>
          <a:off x="1557130" y="2267578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الدنيا</a:t>
          </a:r>
          <a:endParaRPr lang="ar-SA" sz="2700" kern="1200" dirty="0"/>
        </a:p>
      </dsp:txBody>
      <dsp:txXfrm>
        <a:off x="1598515" y="2308963"/>
        <a:ext cx="1941499" cy="765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E1216-887E-400D-88ED-D93F393B0959}">
      <dsp:nvSpPr>
        <dsp:cNvPr id="0" name=""/>
        <dsp:cNvSpPr/>
      </dsp:nvSpPr>
      <dsp:spPr>
        <a:xfrm>
          <a:off x="2819408" y="1447791"/>
          <a:ext cx="2235200" cy="2235200"/>
        </a:xfrm>
        <a:prstGeom prst="gear9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المعارف</a:t>
          </a:r>
          <a:endParaRPr lang="ar-SA" sz="2800" b="1" kern="1200" dirty="0"/>
        </a:p>
      </dsp:txBody>
      <dsp:txXfrm>
        <a:off x="3268783" y="1971376"/>
        <a:ext cx="1336450" cy="1148939"/>
      </dsp:txXfrm>
    </dsp:sp>
    <dsp:sp modelId="{F7C005C8-5472-4D7B-8F18-1D384568099B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المهارات</a:t>
          </a:r>
          <a:endParaRPr lang="ar-SA" sz="2000" b="1" kern="1200" dirty="0"/>
        </a:p>
      </dsp:txBody>
      <dsp:txXfrm>
        <a:off x="1953570" y="1305802"/>
        <a:ext cx="807100" cy="802154"/>
      </dsp:txXfrm>
    </dsp:sp>
    <dsp:sp modelId="{9E4FF2A5-64FB-4782-A762-DFE850DEEC29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3622-D05B-4695-97ED-5EABC7FAF0E7}">
      <dsp:nvSpPr>
        <dsp:cNvPr id="0" name=""/>
        <dsp:cNvSpPr/>
      </dsp:nvSpPr>
      <dsp:spPr>
        <a:xfrm>
          <a:off x="1295405" y="53339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EBDC-A1A5-4139-85A5-73BCDB943F11}">
      <dsp:nvSpPr>
        <dsp:cNvPr id="0" name=""/>
        <dsp:cNvSpPr/>
      </dsp:nvSpPr>
      <dsp:spPr>
        <a:xfrm>
          <a:off x="2162811" y="85568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عامة</a:t>
          </a:r>
          <a:endParaRPr lang="ar-SA" sz="2400" b="1" kern="1200" dirty="0"/>
        </a:p>
      </dsp:txBody>
      <dsp:txXfrm>
        <a:off x="2398861" y="395384"/>
        <a:ext cx="1298276" cy="796669"/>
      </dsp:txXfrm>
    </dsp:sp>
    <dsp:sp modelId="{18E917A6-C30D-407C-84E2-A06C0ED8EEF7}">
      <dsp:nvSpPr>
        <dsp:cNvPr id="0" name=""/>
        <dsp:cNvSpPr/>
      </dsp:nvSpPr>
      <dsp:spPr>
        <a:xfrm>
          <a:off x="2801622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الهيئات والمنظمات الخاصة</a:t>
          </a:r>
          <a:endParaRPr lang="ar-SA" sz="2400" b="1" kern="1200" dirty="0"/>
        </a:p>
      </dsp:txBody>
      <dsp:txXfrm>
        <a:off x="3343062" y="1649401"/>
        <a:ext cx="1062226" cy="973707"/>
      </dsp:txXfrm>
    </dsp:sp>
    <dsp:sp modelId="{C916A621-BDAD-44EC-90E4-8A8614609C94}">
      <dsp:nvSpPr>
        <dsp:cNvPr id="0" name=""/>
        <dsp:cNvSpPr/>
      </dsp:nvSpPr>
      <dsp:spPr>
        <a:xfrm>
          <a:off x="1523999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أعمال</a:t>
          </a:r>
          <a:endParaRPr lang="ar-SA" sz="2400" b="1" kern="1200" dirty="0"/>
        </a:p>
      </dsp:txBody>
      <dsp:txXfrm>
        <a:off x="1690710" y="1649401"/>
        <a:ext cx="1062226" cy="973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EEFA-F9D0-4EDB-823C-26E22ABC77B9}">
      <dsp:nvSpPr>
        <dsp:cNvPr id="0" name=""/>
        <dsp:cNvSpPr/>
      </dsp:nvSpPr>
      <dsp:spPr>
        <a:xfrm>
          <a:off x="1320800" y="0"/>
          <a:ext cx="3149600" cy="31496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الموارد</a:t>
          </a:r>
          <a:endParaRPr lang="ar-SA" sz="2000" b="1" kern="1200" dirty="0"/>
        </a:p>
      </dsp:txBody>
      <dsp:txXfrm>
        <a:off x="2455285" y="157479"/>
        <a:ext cx="880628" cy="472440"/>
      </dsp:txXfrm>
    </dsp:sp>
    <dsp:sp modelId="{C1618E44-0AAE-41E4-BDF7-B1FF803FBAE2}">
      <dsp:nvSpPr>
        <dsp:cNvPr id="0" name=""/>
        <dsp:cNvSpPr/>
      </dsp:nvSpPr>
      <dsp:spPr>
        <a:xfrm>
          <a:off x="1635759" y="629919"/>
          <a:ext cx="2519680" cy="2519680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المهام</a:t>
          </a:r>
          <a:endParaRPr lang="ar-SA" sz="2000" b="1" kern="1200" dirty="0"/>
        </a:p>
      </dsp:txBody>
      <dsp:txXfrm>
        <a:off x="2455285" y="781100"/>
        <a:ext cx="880628" cy="453542"/>
      </dsp:txXfrm>
    </dsp:sp>
    <dsp:sp modelId="{18A578F7-5D92-427B-ABBF-FC872714D48D}">
      <dsp:nvSpPr>
        <dsp:cNvPr id="0" name=""/>
        <dsp:cNvSpPr/>
      </dsp:nvSpPr>
      <dsp:spPr>
        <a:xfrm>
          <a:off x="1950720" y="1259839"/>
          <a:ext cx="1889760" cy="1889760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الوظائف</a:t>
          </a:r>
          <a:endParaRPr lang="ar-SA" sz="1800" b="1" kern="1200" dirty="0"/>
        </a:p>
      </dsp:txBody>
      <dsp:txXfrm>
        <a:off x="2455285" y="1401571"/>
        <a:ext cx="880628" cy="425196"/>
      </dsp:txXfrm>
    </dsp:sp>
    <dsp:sp modelId="{17987016-FDE1-4544-AA75-44577DAFAE5B}">
      <dsp:nvSpPr>
        <dsp:cNvPr id="0" name=""/>
        <dsp:cNvSpPr/>
      </dsp:nvSpPr>
      <dsp:spPr>
        <a:xfrm>
          <a:off x="2265680" y="1889760"/>
          <a:ext cx="1259840" cy="1259840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المنشأة</a:t>
          </a:r>
          <a:endParaRPr lang="ar-SA" sz="2000" b="1" kern="1200" dirty="0"/>
        </a:p>
      </dsp:txBody>
      <dsp:txXfrm>
        <a:off x="2450179" y="2204720"/>
        <a:ext cx="890841" cy="629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BB02-3672-4CB9-A2BE-E5477CFA5C23}">
      <dsp:nvSpPr>
        <dsp:cNvPr id="0" name=""/>
        <dsp:cNvSpPr/>
      </dsp:nvSpPr>
      <dsp:spPr>
        <a:xfrm>
          <a:off x="903517" y="498026"/>
          <a:ext cx="3904488" cy="3904488"/>
        </a:xfrm>
        <a:prstGeom prst="pie">
          <a:avLst>
            <a:gd name="adj1" fmla="val 16200000"/>
            <a:gd name="adj2" fmla="val 19285716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التخطيط</a:t>
          </a:r>
          <a:endParaRPr lang="ar-SA" sz="2500" kern="1200" dirty="0"/>
        </a:p>
      </dsp:txBody>
      <dsp:txXfrm>
        <a:off x="2894341" y="869882"/>
        <a:ext cx="1069086" cy="673989"/>
      </dsp:txXfrm>
    </dsp:sp>
    <dsp:sp modelId="{AD6D945F-3F0A-4F0D-9046-DFF6D6626883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التوظيف</a:t>
          </a:r>
          <a:endParaRPr lang="ar-SA" sz="2500" kern="1200" dirty="0"/>
        </a:p>
      </dsp:txBody>
      <dsp:txXfrm>
        <a:off x="3565638" y="1870900"/>
        <a:ext cx="1134160" cy="720471"/>
      </dsp:txXfrm>
    </dsp:sp>
    <dsp:sp modelId="{AA654A80-3F8B-40DA-B17D-DA0A5150E34A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771428"/>
            <a:gd name="adj2" fmla="val 3857143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التوجيه</a:t>
          </a:r>
          <a:endParaRPr lang="ar-SA" sz="2500" kern="1200" dirty="0"/>
        </a:p>
      </dsp:txBody>
      <dsp:txXfrm>
        <a:off x="3402951" y="2800540"/>
        <a:ext cx="1022604" cy="743712"/>
      </dsp:txXfrm>
    </dsp:sp>
    <dsp:sp modelId="{33D97C16-22BD-48D8-9950-AC9D00BB0656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التنسيق</a:t>
          </a:r>
          <a:endParaRPr lang="ar-SA" sz="2500" kern="1200" dirty="0"/>
        </a:p>
      </dsp:txBody>
      <dsp:txXfrm>
        <a:off x="2322244" y="3544252"/>
        <a:ext cx="1045845" cy="743712"/>
      </dsp:txXfrm>
    </dsp:sp>
    <dsp:sp modelId="{687718DB-F24A-477C-9B2E-A24949A37485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6942858"/>
            <a:gd name="adj2" fmla="val 10028574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كتابة التقارير</a:t>
          </a:r>
          <a:endParaRPr lang="ar-SA" sz="2500" kern="1200" dirty="0"/>
        </a:p>
      </dsp:txBody>
      <dsp:txXfrm>
        <a:off x="1264779" y="2800540"/>
        <a:ext cx="1022604" cy="743712"/>
      </dsp:txXfrm>
    </dsp:sp>
    <dsp:sp modelId="{F9D785EB-85EE-4494-A970-BECA497EFBC1}">
      <dsp:nvSpPr>
        <dsp:cNvPr id="0" name=""/>
        <dsp:cNvSpPr/>
      </dsp:nvSpPr>
      <dsp:spPr>
        <a:xfrm>
          <a:off x="903504" y="498032"/>
          <a:ext cx="3904488" cy="3904488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الميزانية</a:t>
          </a:r>
          <a:endParaRPr lang="ar-SA" sz="2500" kern="1200" dirty="0"/>
        </a:p>
      </dsp:txBody>
      <dsp:txXfrm>
        <a:off x="1001116" y="1892492"/>
        <a:ext cx="1134160" cy="720471"/>
      </dsp:txXfrm>
    </dsp:sp>
    <dsp:sp modelId="{3F54AD49-4CF6-479C-977E-429D9FD6B278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13114284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التنظيم</a:t>
          </a:r>
          <a:endParaRPr lang="ar-SA" sz="2500" kern="1200" dirty="0"/>
        </a:p>
      </dsp:txBody>
      <dsp:txXfrm>
        <a:off x="1738895" y="848296"/>
        <a:ext cx="1069086" cy="67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2CEE-B721-4FF4-9FE5-2F48FCFC7A42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47502-6CA0-4536-8054-F6D5BF73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8EE1-6365-492A-AB3E-F97ECE9D7BD5}" type="datetimeFigureOut">
              <a:rPr lang="ar-SA" smtClean="0"/>
              <a:pPr/>
              <a:t>03/02/1438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5400" y="2133600"/>
            <a:ext cx="6591344" cy="13573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Font typeface="Wingdings" pitchFamily="2" charset="2"/>
              <a:buNone/>
            </a:pPr>
            <a:r>
              <a:rPr lang="ar-SA" sz="4000" dirty="0" smtClean="0">
                <a:cs typeface="Motken noqta" pitchFamily="2" charset="-78"/>
              </a:rPr>
              <a:t>مفهوم الإدارة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Management’s Concept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15" y="381000"/>
            <a:ext cx="8286808" cy="571504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64609" y="1130284"/>
            <a:ext cx="6026791" cy="35941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مهمة المدير ليست مقتصره على اصدار الأوامر أو ارغام الأخرين على العمل بل يرتقي دوره ليكون دورا تنسيقيا لعمل الأخرين بطريقة متاكلة قادرة على انجاز العمل المطلوب</a:t>
            </a:r>
          </a:p>
          <a:p>
            <a:pPr algn="ctr"/>
            <a:r>
              <a:rPr lang="ar-SA" sz="3200" b="1" dirty="0" smtClean="0">
                <a:cs typeface="Simplified Arabic" pitchFamily="2" charset="-78"/>
              </a:rPr>
              <a:t>و يمكن ان يطلق مدير على اكثر من شخص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تصنيف المدراء حسب المستويات الإدارية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>
            <p:extLst>
              <p:ext uri="{D42A27DB-BD31-4B8C-83A1-F6EECF244321}">
                <p14:modId xmlns:p14="http://schemas.microsoft.com/office/powerpoint/2010/main" val="2373874768"/>
              </p:ext>
            </p:extLst>
          </p:nvPr>
        </p:nvGraphicFramePr>
        <p:xfrm>
          <a:off x="2286000" y="2057400"/>
          <a:ext cx="3581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15" y="3048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85972" y="2051603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طويلة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وضع الهياكل الأساسية وتطوير المنظمة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5" name="مستطيل مستدير الزوايا 7"/>
          <p:cNvSpPr/>
          <p:nvPr/>
        </p:nvSpPr>
        <p:spPr>
          <a:xfrm>
            <a:off x="1968500" y="485299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مثل مجلس الأدارة و المدير العام و نائب المدير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7"/>
          <p:cNvSpPr/>
          <p:nvPr/>
        </p:nvSpPr>
        <p:spPr>
          <a:xfrm>
            <a:off x="1885972" y="833991"/>
            <a:ext cx="5257800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الأدارة العليا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8" name="مستطيل مستدير الزوايا 7"/>
          <p:cNvSpPr/>
          <p:nvPr/>
        </p:nvSpPr>
        <p:spPr>
          <a:xfrm>
            <a:off x="1828800" y="2946953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القرارات الأستراتجية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15" y="47894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52393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متوسطة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85900" y="3105628"/>
            <a:ext cx="60960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51077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نقل المعلومات والتوجيهات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قيادة الإدارات الوسطى في المنظمة 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7"/>
          <p:cNvSpPr/>
          <p:nvPr/>
        </p:nvSpPr>
        <p:spPr>
          <a:xfrm>
            <a:off x="1978819" y="4945421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أداره التسويق و مير الأداره الماليه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20" name="مستطيل مستدير الزوايا 7"/>
          <p:cNvSpPr/>
          <p:nvPr/>
        </p:nvSpPr>
        <p:spPr>
          <a:xfrm>
            <a:off x="1828800" y="1171814"/>
            <a:ext cx="5257800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الأدارة الوسطى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الأدارة الدنيا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مثال ذلك رؤسا الأقسام و المرفون على العمال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و تسمى أحيانا الإدارة الإشراقية على التفيذ المباشر للعمل </a:t>
            </a:r>
          </a:p>
          <a:p>
            <a:endParaRPr lang="ar-SA" dirty="0"/>
          </a:p>
          <a:p>
            <a:r>
              <a:rPr lang="ar-SA" dirty="0" smtClean="0"/>
              <a:t>تحتص هذه الأدارة بوضع الخطط التفصيلية و متابعة اداء الأفراد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15" y="5333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أنها وسيلة المجتمع في تحقيق أهدافه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ازدياد عدد المنشآت الإدارية وكبر حجمها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7" name="مستطيل مستدير الزوايا 7"/>
          <p:cNvSpPr/>
          <p:nvPr/>
        </p:nvSpPr>
        <p:spPr>
          <a:xfrm>
            <a:off x="1943100" y="30480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وسيلة المجتمع في تحقيق احتياجات الفرد </a:t>
            </a:r>
          </a:p>
        </p:txBody>
      </p:sp>
      <p:sp>
        <p:nvSpPr>
          <p:cNvPr id="18" name="مستطيل مستدير الزوايا 7"/>
          <p:cNvSpPr/>
          <p:nvPr/>
        </p:nvSpPr>
        <p:spPr>
          <a:xfrm>
            <a:off x="1885972" y="4922045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أهميه العامل الإنساني في نجاح المنشأة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الفصل بين منظمات الأعمال وملاكها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الندرة المتزايدة في الموارد المادية والبشرية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الدعوة إلى العولمة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المنافسة الشديدة في الأسواق العالمية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4572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وجود التغيرات الاجتماعية والاقتصادية والتقنية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016919" y="4300330"/>
            <a:ext cx="5181600" cy="8382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رغبة الأفراد في الوصول إلى مراكز اجتماعيه وقيادية متميزة 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مستطيل مستدير الزوايا 7"/>
          <p:cNvSpPr/>
          <p:nvPr/>
        </p:nvSpPr>
        <p:spPr>
          <a:xfrm>
            <a:off x="1885972" y="331472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المنافسة الشديدة في الأسواق العالمية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علم أم فن؟</a:t>
            </a:r>
            <a:endParaRPr lang="ar-SA" sz="3200" b="1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1905000" y="1065450"/>
            <a:ext cx="5475732" cy="2211149"/>
            <a:chOff x="1905000" y="1065450"/>
            <a:chExt cx="5475732" cy="2211149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133600"/>
              <a:ext cx="5257800" cy="6096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5" name="Picture 5" descr="C:\Documents and Settings\FRF\My Documents\My Pictures\نهج1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0" y="1065450"/>
              <a:ext cx="1665732" cy="2211149"/>
            </a:xfrm>
            <a:prstGeom prst="rect">
              <a:avLst/>
            </a:prstGeom>
            <a:noFill/>
          </p:spPr>
        </p:pic>
      </p:grpSp>
      <p:grpSp>
        <p:nvGrpSpPr>
          <p:cNvPr id="19" name="مجموعة 18"/>
          <p:cNvGrpSpPr/>
          <p:nvPr/>
        </p:nvGrpSpPr>
        <p:grpSpPr>
          <a:xfrm>
            <a:off x="1143000" y="1676400"/>
            <a:ext cx="6400800" cy="2362200"/>
            <a:chOff x="1143000" y="1676400"/>
            <a:chExt cx="6400800" cy="23622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0960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cs typeface="Simplified Arabic" pitchFamily="2" charset="-78"/>
                  </a:rPr>
                  <a:t>الإدارة فن 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676400"/>
              <a:ext cx="182736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مجموعة 19"/>
          <p:cNvGrpSpPr/>
          <p:nvPr/>
        </p:nvGrpSpPr>
        <p:grpSpPr>
          <a:xfrm>
            <a:off x="1905000" y="3276600"/>
            <a:ext cx="6019800" cy="1714500"/>
            <a:chOff x="1905000" y="3276600"/>
            <a:chExt cx="6019800" cy="17145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2578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 وفن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3276600"/>
              <a:ext cx="27432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38131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الأداره علم</a:t>
            </a:r>
            <a:br>
              <a:rPr lang="ar-SA" dirty="0" smtClean="0"/>
            </a:br>
            <a:r>
              <a:rPr lang="ar-SA" dirty="0" smtClean="0"/>
              <a:t>يدعم هذا الفريق وجهة نظره بالقول ان الإدارة علم راسخ لما تحويه من نظريات عمليه و مبادئ تطبيقية تدرس في كليات متحصصة بل أن الأدارة اصبحت تضم الكثير من فروع المعرفة و التخصصات الفرعية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25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15" y="703071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المحتويات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133600" y="1668099"/>
            <a:ext cx="5105400" cy="622543"/>
          </a:xfrm>
          <a:prstGeom prst="roundRect">
            <a:avLst>
              <a:gd name="adj" fmla="val 4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مفهوم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8" name="مستطيل مستدير الزوايا 7"/>
          <p:cNvSpPr/>
          <p:nvPr/>
        </p:nvSpPr>
        <p:spPr>
          <a:xfrm>
            <a:off x="1940719" y="3924147"/>
            <a:ext cx="5334000" cy="533400"/>
          </a:xfrm>
          <a:prstGeom prst="roundRect">
            <a:avLst>
              <a:gd name="adj" fmla="val 44977"/>
            </a:avLst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مجالات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9" name="مستطيل مستدير الزوايا 7"/>
          <p:cNvSpPr/>
          <p:nvPr/>
        </p:nvSpPr>
        <p:spPr>
          <a:xfrm>
            <a:off x="2075434" y="2380346"/>
            <a:ext cx="5105400" cy="622543"/>
          </a:xfrm>
          <a:prstGeom prst="roundRect">
            <a:avLst>
              <a:gd name="adj" fmla="val 44977"/>
            </a:avLst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أهمية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20" name="مستطيل مستدير الزوايا 7"/>
          <p:cNvSpPr/>
          <p:nvPr/>
        </p:nvSpPr>
        <p:spPr>
          <a:xfrm>
            <a:off x="2121017" y="3159304"/>
            <a:ext cx="5105400" cy="622543"/>
          </a:xfrm>
          <a:prstGeom prst="roundRect">
            <a:avLst>
              <a:gd name="adj" fmla="val 44977"/>
            </a:avLst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C0099"/>
                </a:solidFill>
                <a:cs typeface="Simplified Arabic" pitchFamily="2" charset="-78"/>
              </a:rPr>
              <a:t> هل الإدارة علم ام فن </a:t>
            </a:r>
          </a:p>
        </p:txBody>
      </p:sp>
      <p:sp>
        <p:nvSpPr>
          <p:cNvPr id="21" name="مستطيل مستدير الزوايا 7"/>
          <p:cNvSpPr/>
          <p:nvPr/>
        </p:nvSpPr>
        <p:spPr>
          <a:xfrm>
            <a:off x="2019300" y="4736617"/>
            <a:ext cx="5334000" cy="533400"/>
          </a:xfrm>
          <a:prstGeom prst="roundRect">
            <a:avLst>
              <a:gd name="adj" fmla="val 44977"/>
            </a:avLst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مشروعات الأعمال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22" name="مستطيل مستدير الزوايا 7"/>
          <p:cNvSpPr/>
          <p:nvPr/>
        </p:nvSpPr>
        <p:spPr>
          <a:xfrm>
            <a:off x="2140591" y="5377162"/>
            <a:ext cx="5334000" cy="533400"/>
          </a:xfrm>
          <a:prstGeom prst="roundRect">
            <a:avLst>
              <a:gd name="adj" fmla="val 44977"/>
            </a:avLst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عناصر العمليه الإاداريه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848600" cy="41941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الأدارة فن </a:t>
            </a:r>
            <a:br>
              <a:rPr lang="ar-SA" dirty="0" smtClean="0"/>
            </a:br>
            <a:r>
              <a:rPr lang="ar-SA" dirty="0" smtClean="0"/>
              <a:t>يدافع هذا الفريق عن وجهة نظرهم هذه بقولهم إن النجاح في تطبيق مبادئ الأدارة و قواعدها يعتمد بل درجة الأولى على خصائص الأشخاص</a:t>
            </a:r>
            <a:br>
              <a:rPr lang="ar-SA" dirty="0" smtClean="0"/>
            </a:br>
            <a:r>
              <a:rPr lang="ar-SA" dirty="0" smtClean="0"/>
              <a:t>الأداري يولد ولا يصنع يمعنى اخر أن الإدارة موهبة و أستعدا شخصيمع الإنسان لا يكتسب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المهارات الإدارية</a:t>
            </a:r>
            <a:endParaRPr lang="ar-SA" sz="3200" b="1" dirty="0"/>
          </a:p>
        </p:txBody>
      </p:sp>
      <p:graphicFrame>
        <p:nvGraphicFramePr>
          <p:cNvPr id="10" name="رسم تخطيطي 9"/>
          <p:cNvGraphicFramePr/>
          <p:nvPr/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مجالات الإدارة</a:t>
            </a:r>
            <a:endParaRPr lang="ar-SA" sz="3200" b="1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1676400" y="1752600"/>
            <a:ext cx="6096000" cy="4114800"/>
            <a:chOff x="1676400" y="1752600"/>
            <a:chExt cx="6096000" cy="4114800"/>
          </a:xfrm>
        </p:grpSpPr>
        <p:graphicFrame>
          <p:nvGraphicFramePr>
            <p:cNvPr id="13" name="رسم تخطيطي 12"/>
            <p:cNvGraphicFramePr/>
            <p:nvPr/>
          </p:nvGraphicFramePr>
          <p:xfrm>
            <a:off x="1676400" y="1752600"/>
            <a:ext cx="6096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شكل بيضاوي 13"/>
            <p:cNvSpPr/>
            <p:nvPr/>
          </p:nvSpPr>
          <p:spPr>
            <a:xfrm>
              <a:off x="3886200" y="4114800"/>
              <a:ext cx="1752600" cy="1752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/>
              <a:r>
                <a:rPr lang="ar-SA" sz="2400" b="1" dirty="0" smtClean="0"/>
                <a:t>الإدارة الإقليمية الدولية</a:t>
              </a:r>
              <a:endParaRPr lang="ar-SA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81000" y="457200"/>
            <a:ext cx="8532153" cy="609604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يقدم شيئاً نافعاً، إما أن يكون سلعة أو منتج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Product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     أو أن يقدم خدمة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Service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</a:t>
            </a:r>
            <a:r>
              <a:rPr lang="ar-SA" sz="2800" b="1" u="sng" dirty="0" smtClean="0">
                <a:solidFill>
                  <a:srgbClr val="00B050"/>
                </a:solidFill>
                <a:cs typeface="Simplified Arabic" pitchFamily="2" charset="-78"/>
              </a:rPr>
              <a:t>يهدف إلى تحقيق الربح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u="sng" dirty="0" smtClean="0">
                <a:solidFill>
                  <a:srgbClr val="00B050"/>
                </a:solidFill>
                <a:cs typeface="Simplified Arabic" pitchFamily="2" charset="-78"/>
              </a:rPr>
              <a:t>أن يكون 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نشاطاً اقتصادياً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يكون منظماً وله صفة قانونية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يقوم عليه أفراد</a:t>
            </a:r>
            <a:endParaRPr lang="en-US" sz="2800" b="1" dirty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مشروعات الأعمال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981200"/>
            <a:ext cx="7543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هناك عدة شروط لكي نصف النشاط بأنه مشروع أعمال (مشروع تجاري) هذه الشروط تتلخص فيما يلي:</a:t>
            </a:r>
            <a:endParaRPr lang="ar-SA" sz="2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عناصر الإدارة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/>
        </p:nvGraphicFramePr>
        <p:xfrm>
          <a:off x="1752600" y="2133600"/>
          <a:ext cx="57912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العملية الإدارية(وظائف الإدارة)</a:t>
            </a:r>
            <a:endParaRPr lang="ar-SA" sz="3200" b="1" dirty="0"/>
          </a:p>
        </p:txBody>
      </p:sp>
      <p:graphicFrame>
        <p:nvGraphicFramePr>
          <p:cNvPr id="22" name="رسم تخطيطي 21"/>
          <p:cNvGraphicFramePr/>
          <p:nvPr>
            <p:extLst>
              <p:ext uri="{D42A27DB-BD31-4B8C-83A1-F6EECF244321}">
                <p14:modId xmlns:p14="http://schemas.microsoft.com/office/powerpoint/2010/main" val="987452122"/>
              </p:ext>
            </p:extLst>
          </p:nvPr>
        </p:nvGraphicFramePr>
        <p:xfrm>
          <a:off x="1676400" y="14478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العملية الأداريه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فيما يتعلق في بالعناصر الأساسيه التي يتضمنها مفهوم العمليه الأداريه فيمكن القول انه لا يوجد أتفاق بين علماء الأداره فيما يتعلق بعدد هذه العناصراو في بعض الأحيان مسمياتها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المديرون بالدرجة الأولى هم المعنيون بمباشرة هذه العمليه لتحقيق أهداف المنظمة </a:t>
            </a:r>
          </a:p>
          <a:p>
            <a:endParaRPr lang="ar-SA" dirty="0"/>
          </a:p>
          <a:p>
            <a:pPr marL="0" indent="0">
              <a:buNone/>
            </a:pPr>
            <a:r>
              <a:rPr lang="ar-SA" dirty="0" smtClean="0"/>
              <a:t>لا يقتصرهذا المفهوم على كبار الأدارين فقط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عناصر العملية الأدارية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0330" y="1752600"/>
            <a:ext cx="8229600" cy="3124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التخطيط – التوظيف-التنسيق-الميزاية-التنظيم-التوجيه-كتابة التقرير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وظائف المنشأة</a:t>
            </a:r>
            <a:endParaRPr lang="ar-SA" sz="3200" b="1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953000" y="2286000"/>
            <a:ext cx="3166946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الموارد البشرية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953000" y="3124200"/>
            <a:ext cx="3166946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الإنتاج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200400" y="4114800"/>
            <a:ext cx="3166946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نظم المعلومات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371600" y="3124200"/>
            <a:ext cx="3166946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الإدارة المالية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23" name="مستطيل مستدير الزوايا 16"/>
          <p:cNvSpPr/>
          <p:nvPr/>
        </p:nvSpPr>
        <p:spPr>
          <a:xfrm>
            <a:off x="1371600" y="2188490"/>
            <a:ext cx="3166946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أدارة التسويق </a:t>
            </a:r>
            <a:endParaRPr lang="ar-SA" sz="2400" b="1" dirty="0"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396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التطور التاريخي للفكر اللإيداري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620000" cy="1317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مفهوم الإدارة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6705600" cy="4397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ar-SA" dirty="0" smtClean="0"/>
              <a:t>لقد تعددت التعريفات في مفهوم الإدارة و من اهم التعريفات </a:t>
            </a:r>
          </a:p>
          <a:p>
            <a:endParaRPr lang="ar-SA" dirty="0" smtClean="0"/>
          </a:p>
          <a:p>
            <a:r>
              <a:rPr lang="ar-SA" dirty="0" smtClean="0"/>
              <a:t>(الإدارة مشتقة من فعل أدار يعني خدمة الاخرين و تقديم العون لهم )</a:t>
            </a:r>
          </a:p>
          <a:p>
            <a:endParaRPr lang="ar-SA" dirty="0" smtClean="0"/>
          </a:p>
          <a:p>
            <a:r>
              <a:rPr lang="ar-SA" dirty="0" smtClean="0"/>
              <a:t>(الادارة يمكن من خلالها تنفيذ عمل و غرض معين) </a:t>
            </a:r>
          </a:p>
          <a:p>
            <a:endParaRPr lang="ar-SA" dirty="0" smtClean="0"/>
          </a:p>
          <a:p>
            <a:r>
              <a:rPr lang="ar-SA" dirty="0" smtClean="0"/>
              <a:t>(</a:t>
            </a:r>
            <a:r>
              <a:rPr lang="ar-SA" dirty="0" err="1" smtClean="0"/>
              <a:t>كونتز</a:t>
            </a:r>
            <a:r>
              <a:rPr lang="ar-SA" dirty="0" smtClean="0"/>
              <a:t> و </a:t>
            </a:r>
            <a:r>
              <a:rPr lang="ar-SA" dirty="0" err="1" smtClean="0"/>
              <a:t>أودر</a:t>
            </a:r>
            <a:r>
              <a:rPr lang="ar-SA" dirty="0" smtClean="0"/>
              <a:t> و نال عرفوا الإدارة بأنها تنفيذ الاشياء عن طريق الاخرين)</a:t>
            </a:r>
          </a:p>
          <a:p>
            <a:endParaRPr lang="ar-SA" dirty="0" smtClean="0"/>
          </a:p>
          <a:p>
            <a:r>
              <a:rPr lang="ar-SA" dirty="0" smtClean="0"/>
              <a:t>(فردريك تايلور عرف الإدارة بأنها أن تعرف بضبط ماذا تريد ثم تتأكد من أن الافراد يؤدونه بأحسن طريقة ممكنة و أرخصها )</a:t>
            </a:r>
          </a:p>
          <a:p>
            <a:endParaRPr lang="ar-SA" dirty="0" smtClean="0"/>
          </a:p>
          <a:p>
            <a:r>
              <a:rPr lang="ar-SA" dirty="0" smtClean="0"/>
              <a:t>(عملية استخدام الموارد من المواد الخام و العنصر البشري لا تحقيق اهداف معينة)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3078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لا يمكن الجزم إطلاقا بأن الإدارة و تطورها قد ارتبط بأمة أو حظارة دون غيرها أو انها وجدت في زمان و مكان محدد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الحضارة الأسلامية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3962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لم تكن لتشهد هذا التطور و الرقي الذي حققتة بتوفيق من الله لولا ودود الأدارة التي كانت تستند إلى القران الكريم و السنة النبوية</a:t>
            </a:r>
          </a:p>
          <a:p>
            <a:endParaRPr lang="ar-SA" dirty="0"/>
          </a:p>
          <a:p>
            <a:r>
              <a:rPr lang="ar-SA" dirty="0" smtClean="0"/>
              <a:t>لقد كانت هذه الأداره تؤكد على قيم الإيمان و الأحسان و الأمانة و الأخلاص و العدل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697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الرواد المسلمين في المجال الأداري مثل</a:t>
            </a:r>
            <a:br>
              <a:rPr lang="ar-SA" dirty="0" smtClean="0"/>
            </a:br>
            <a:r>
              <a:rPr lang="ar-SA" dirty="0" smtClean="0"/>
              <a:t>محمد الفارابي و أبوالحسن الماوردي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المدرسة الكلاسيكية (التقليدية)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743200"/>
            <a:ext cx="8229600" cy="167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تمثل هذه المدرسة المرحلة الأولى من تطور الفكر الإداري الحديث الذي يرى ضرورة معاملة الأنسان على أنه شبيه بالالة</a:t>
            </a:r>
          </a:p>
          <a:p>
            <a:r>
              <a:rPr lang="ar-SA" dirty="0" smtClean="0"/>
              <a:t>يقوم تحفيزه بواسطة المكاسب المادية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52" y="4953000"/>
            <a:ext cx="82296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من روادها ماكس ويبر – هنري فايول –فردريك تايلور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السمات الأساسية لنموذج ماكس ويبر البيروقراطي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" y="1905000"/>
            <a:ext cx="8458200" cy="457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ar-SA" dirty="0" smtClean="0"/>
              <a:t>أن تقسيم العمل يؤدي الى استخدام جميع الخبرتن في المنظمة</a:t>
            </a:r>
          </a:p>
          <a:p>
            <a:endParaRPr lang="ar-SA" dirty="0" smtClean="0"/>
          </a:p>
          <a:p>
            <a:r>
              <a:rPr lang="ar-SA" dirty="0" smtClean="0"/>
              <a:t>إن تنظيم المكاتب يجب ان يتبع مبدأ التدرج الهرمي</a:t>
            </a:r>
          </a:p>
          <a:p>
            <a:endParaRPr lang="ar-SA" dirty="0" smtClean="0"/>
          </a:p>
          <a:p>
            <a:r>
              <a:rPr lang="ar-SA" dirty="0" smtClean="0"/>
              <a:t>ضرورة وجود نضام لضبط نشاط المنظمة و العاملين بها </a:t>
            </a:r>
          </a:p>
          <a:p>
            <a:endParaRPr lang="ar-SA" dirty="0"/>
          </a:p>
          <a:p>
            <a:r>
              <a:rPr lang="ar-SA" dirty="0" smtClean="0"/>
              <a:t>ان الأداري الناجح هو ذلك الفرد الذي جهازة بطريقة رسمية غير شخصية دون أي نوع من العاطفة</a:t>
            </a:r>
          </a:p>
          <a:p>
            <a:endParaRPr lang="ar-SA" dirty="0" smtClean="0"/>
          </a:p>
          <a:p>
            <a:r>
              <a:rPr lang="ar-SA" dirty="0" smtClean="0"/>
              <a:t>أن الخدمة في المنظمة البيروقراطية يجب أن تبنى على أساس حماية العاملين من الفصل </a:t>
            </a:r>
          </a:p>
          <a:p>
            <a:pPr marL="0" indent="0">
              <a:buNone/>
            </a:pP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إن التنظيم البيروقراطي قادر على تحقيق أعلى درجات الكفاءه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9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ماكس ويبر البيروقراطية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912" y="2179638"/>
            <a:ext cx="8004175" cy="639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وجدت افكار ماكس ويبر في المانيا و كثير من دول العالم .......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3581400"/>
            <a:ext cx="7851775" cy="228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وصف المفاهيم المتعلقة في السلطة و تدريجها و الأطوار و الأتجاهات الرسمية مثل الوسائل التنظمية تمكن الالة البشرية أو البيروقراطية من أن يتم تصميمها لتئدية مهام معقدة ولكنها روتنية متكررة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6303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4000" dirty="0" smtClean="0"/>
              <a:t>هنري فايول و فردريك تايلور </a:t>
            </a:r>
            <a:br>
              <a:rPr lang="ar-SA" sz="4000" dirty="0" smtClean="0"/>
            </a:br>
            <a:r>
              <a:rPr lang="ar-SA" sz="4000" dirty="0" smtClean="0"/>
              <a:t>أشير إلى جهودهما فيما بعد باسم (حركة الأدارة </a:t>
            </a:r>
            <a:r>
              <a:rPr lang="ar-SA" dirty="0" smtClean="0"/>
              <a:t>العلمية)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/>
              <a:t>ركز تايلور  بتوزيع العمل في مراحله المختلفة و بضبط الوقت و الحركة و اهتم بتدريب كل عامل على ما خصص له من عمل </a:t>
            </a:r>
          </a:p>
          <a:p>
            <a:r>
              <a:rPr lang="ar-SA" dirty="0" smtClean="0"/>
              <a:t>اهتم بنوع العامل و علاقته بالمشرف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/>
              <a:t>ركز فايول اهتامامه على الوظائف اللازمة للإدارة السليمة في المصنع فتحدث عن وظائف ضرورية للإنتاج </a:t>
            </a:r>
          </a:p>
          <a:p>
            <a:r>
              <a:rPr lang="ar-SA" dirty="0" smtClean="0"/>
              <a:t>و حصرها في الوظائف الفنية و الوظائف التمويلية و الوظائف التجارية و الوظائف التائمنية والوظيفة الأدارية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أبرز </a:t>
            </a:r>
            <a:r>
              <a:rPr lang="ar-SA" dirty="0" err="1" smtClean="0"/>
              <a:t>الأنتقادات</a:t>
            </a:r>
            <a:r>
              <a:rPr lang="ar-SA" dirty="0" smtClean="0"/>
              <a:t> </a:t>
            </a:r>
            <a:r>
              <a:rPr lang="ar-SA" dirty="0" smtClean="0"/>
              <a:t>الموجهة إلى نظرية الإدارة الكلاسكية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064" y="1828800"/>
            <a:ext cx="8077200" cy="4525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أن الانسان حيوان يفكر دائما بطريقة منطقيه عقلانية و يهتم بتحقيق المكاسب الأقتصادية </a:t>
            </a:r>
          </a:p>
          <a:p>
            <a:endParaRPr lang="ar-SA" dirty="0"/>
          </a:p>
          <a:p>
            <a:r>
              <a:rPr lang="ar-SA" dirty="0" smtClean="0"/>
              <a:t>أن الفرد يتجاوب مع المحفزات الاقتصادية بصفه فردية </a:t>
            </a:r>
          </a:p>
          <a:p>
            <a:endParaRPr lang="ar-SA" dirty="0"/>
          </a:p>
          <a:p>
            <a:r>
              <a:rPr lang="ar-SA" dirty="0" smtClean="0"/>
              <a:t>أن الافراد يماثلون الالات بحيث يمكن معاملتهم بطريقة نمطية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نتيجة هذه الانتقادات نشاء انتجاه جديد في نطوير الأداره عرف باسم التحدي الإنساني و من ثم أتخذ مسمى العلاقات الإنسانية في العمل وهو يمثل المرحلة الثانية من تطور الأدارة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مدرسة العلاقات الأنسانية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133600"/>
            <a:ext cx="8534400" cy="381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/>
              <a:t>تعارض الأتجاه التقليدي  </a:t>
            </a:r>
          </a:p>
          <a:p>
            <a:endParaRPr lang="ar-SA" dirty="0" smtClean="0"/>
          </a:p>
          <a:p>
            <a:r>
              <a:rPr lang="ar-SA" dirty="0" smtClean="0"/>
              <a:t>نادى بها ماري فوليت- التون مايو-شستر برنادر </a:t>
            </a:r>
          </a:p>
          <a:p>
            <a:pPr marL="0" indent="0">
              <a:buNone/>
            </a:pPr>
            <a:r>
              <a:rPr lang="ar-SA" dirty="0" smtClean="0"/>
              <a:t> </a:t>
            </a:r>
          </a:p>
          <a:p>
            <a:pPr marL="0" indent="0">
              <a:buNone/>
            </a:pPr>
            <a:r>
              <a:rPr lang="ar-SA" dirty="0"/>
              <a:t>-</a:t>
            </a:r>
            <a:r>
              <a:rPr lang="ar-SA" dirty="0" smtClean="0"/>
              <a:t> أعتبرت الانسان اهم عناصر الأدارة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- أهتمت بالروح المعنوية للعاملين و درجة الأنسجام بين المجموعه العاملة و الحوافز و الرضا الوظيفي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15400" cy="59207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لا يوجد تعريف محدد للإدارة بل تعريفات متعددة و هذا لا يعني عدم وجود أتفاق بينهم 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يمكن تعريف الإدارة </a:t>
            </a:r>
            <a:br>
              <a:rPr lang="ar-SA" dirty="0" smtClean="0"/>
            </a:br>
            <a:r>
              <a:rPr lang="ar-SA" dirty="0" smtClean="0"/>
              <a:t>(وظيفة تنفيذ الأعمال عن طريق الإخرين باستخدام التخطيط و التنظيم و التوجه و الرقابة و ذلك من أجل تحقيق أهداف المنظمة بكفاية وفاعلية مع مراعاه المؤثرات الداخلية والخارجية )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8686800" y="2971800"/>
            <a:ext cx="45719" cy="7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609076" y="26670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جميع الباحثين في مدرسة العلاقات الإنسانية يختلفون فيما بينهم فيما يتصل بنظرتهم نحو الأسلوب الأمثل في الأدارة ألا أنهم جميعا يشتركون في نفد النظرية التقلدية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981200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لماذا ظهرت مدرسة العلاقات </a:t>
            </a:r>
            <a:br>
              <a:rPr lang="ar-SA" dirty="0" smtClean="0"/>
            </a:br>
            <a:r>
              <a:rPr lang="ar-SA" dirty="0" smtClean="0"/>
              <a:t>الأنسانية ؟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6082" y="2819400"/>
            <a:ext cx="82296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لكي يمكن العمل على زيدة كفاءة العامل الأنتاجية فانه لا بد من نبذ أفكار المدرسة التقليدية في الأدارة والقيام بتحليل عميق للعوامل غير الرسمية للمنظمة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343400"/>
            <a:ext cx="8229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بناء على ذلك ظهرت بعض الأقترحات المرتبطة برفع الكفاية الأنتاجية للعاملين و من بينها (رفع المستوى التعليمي –و تدريب المديرين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لقد قادت أفكار مدرسة العلاقات الأنسانية إلى ظهورقيم جديدة في الأدارة قائمة على أساس الجريه في العمل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أوضح ماكجريجور أهمية أنظمة القيم الأدارية و ذلك من خلال تقسيمه للمعتقدات الأدارية الى مجموعتين متفاوتتين اطلق عليها </a:t>
            </a:r>
            <a:r>
              <a:rPr lang="en-US" dirty="0" smtClean="0"/>
              <a:t>Y </a:t>
            </a:r>
            <a:r>
              <a:rPr lang="ar-SA" dirty="0"/>
              <a:t> </a:t>
            </a:r>
            <a:r>
              <a:rPr lang="ar-SA" dirty="0" smtClean="0"/>
              <a:t> و </a:t>
            </a:r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المديرون الذيت يعمولن وفقا لنظرية </a:t>
            </a:r>
            <a:r>
              <a:rPr lang="en-US" dirty="0" smtClean="0"/>
              <a:t>Y </a:t>
            </a:r>
            <a:r>
              <a:rPr lang="ar-SA" dirty="0"/>
              <a:t> </a:t>
            </a:r>
            <a:r>
              <a:rPr lang="ar-SA" dirty="0" smtClean="0"/>
              <a:t>يعتقدون أن الناس بطبيعتهم ايجابيون جديرون بالثقة محبون لبعض و أصحاب اراء بناءة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505200"/>
            <a:ext cx="8153400" cy="2620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لقد حاول الكثير من المديرون تظبيق أسلوب  </a:t>
            </a:r>
            <a:r>
              <a:rPr lang="en-US" dirty="0" smtClean="0"/>
              <a:t>Y </a:t>
            </a:r>
            <a:r>
              <a:rPr lang="ar-SA" dirty="0" smtClean="0"/>
              <a:t> في الأدارة لكنهم غيركانوا غير قادرون على أن يمضوا في العملية الى نهايتها و ذلك بسبب ما ترتب من الحرية الزائدة في العمل من تشويش و ارتباك أدى الى تدني الأنتاجوعدم انضباط سلوك الأفرادفي العمل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أهم الانتقدات في مدرسة العلاقات الأنسانية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0"/>
            <a:ext cx="7924800" cy="4525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طرق البحث التي أعتمدت عليها المدرسة و البحوث التي أعتمدت عليها </a:t>
            </a:r>
          </a:p>
          <a:p>
            <a:endParaRPr lang="ar-SA" dirty="0"/>
          </a:p>
          <a:p>
            <a:r>
              <a:rPr lang="ar-SA" dirty="0" smtClean="0"/>
              <a:t>تركيزها على العوامل و المتغيرات لبداخلية لبيئة العمل و تهمل البيئة الخارجية </a:t>
            </a:r>
          </a:p>
          <a:p>
            <a:endParaRPr lang="ar-SA" dirty="0"/>
          </a:p>
          <a:p>
            <a:r>
              <a:rPr lang="ar-SA" dirty="0" smtClean="0"/>
              <a:t>تنظر الى العمل على  أعتبار أنه عنصر ثابت لا يتغير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2672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المدرسة التجريبية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57400"/>
            <a:ext cx="8229600" cy="3429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نتجت نتيجة للا نتقدات التي وادهتها مدرسة العلاقات الأنسانية و بخاصة ما يتعلق منها بالتركيز المبالغ فيه على الإنسان باعتباره العنصر الوحيد في الأنتاج أمام البية الخارجية ظهرت البمدرسة التجريبية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3" y="609600"/>
            <a:ext cx="8229600" cy="11430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المدرسة التجريبية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90800"/>
            <a:ext cx="8458200" cy="3230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ركزوا أصحاب هذه النظرية على الجانب العملي في ممارسة الأداره أكثر من الجانب النظري </a:t>
            </a:r>
          </a:p>
          <a:p>
            <a:r>
              <a:rPr lang="ar-SA" dirty="0" smtClean="0"/>
              <a:t>يرون أن الأدارة يمكن أن تعملهاعن طريق الممارسة العملية أكثر من الاعتماد على الخبرة النظرية</a:t>
            </a:r>
          </a:p>
          <a:p>
            <a:r>
              <a:rPr lang="ar-SA" dirty="0" smtClean="0"/>
              <a:t>من روادها وليام نيومان – بيتر دركر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ميز أصحاب هذه المدرسة بين مصطلحين هما: الادارة العلمية و علم الأداره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6892"/>
            <a:ext cx="4038600" cy="17526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/>
              <a:t>علم الأداره له صله بميادين عديدة من العلوم مثل الرياضيات – الأقتصاد – علم النفس و الهندسة و غيرها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86891"/>
            <a:ext cx="4038600" cy="17526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/>
              <a:t>الأدارة العلمية تعني الممارسة العمليه للإدارة على أساس عملية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أهم مبادئ المدرسة التجريبية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86000"/>
            <a:ext cx="8382000" cy="3429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ar-SA" dirty="0" smtClean="0"/>
              <a:t>تحديد الواجبات و المسؤوليات للمديرين و تحديد مهام لكل إداره أو قسم </a:t>
            </a:r>
          </a:p>
          <a:p>
            <a:endParaRPr lang="ar-SA" dirty="0"/>
          </a:p>
          <a:p>
            <a:r>
              <a:rPr lang="ar-SA" dirty="0" smtClean="0"/>
              <a:t>العمل  علو تضيق نطاق الإشراف ما بين 5 الى 8</a:t>
            </a:r>
          </a:p>
          <a:p>
            <a:r>
              <a:rPr lang="ar-SA" dirty="0" smtClean="0"/>
              <a:t> </a:t>
            </a:r>
          </a:p>
          <a:p>
            <a:r>
              <a:rPr lang="ar-SA" dirty="0" smtClean="0"/>
              <a:t>التأكد من وجود درجة كبيرة من التفويض في المسؤوليات العملية اليوميه مع وجود ضوابط رقابية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15" y="5333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مفهوم الإدارة</a:t>
            </a:r>
            <a:endParaRPr lang="ar-SA" sz="3200" b="1" dirty="0"/>
          </a:p>
        </p:txBody>
      </p:sp>
      <p:grpSp>
        <p:nvGrpSpPr>
          <p:cNvPr id="21" name="مجموعة 20"/>
          <p:cNvGrpSpPr/>
          <p:nvPr/>
        </p:nvGrpSpPr>
        <p:grpSpPr>
          <a:xfrm>
            <a:off x="542924" y="1337917"/>
            <a:ext cx="6781800" cy="1564996"/>
            <a:chOff x="457200" y="1524000"/>
            <a:chExt cx="6781800" cy="1564996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209800"/>
              <a:ext cx="53340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وظيفة تنفيذ الأعمال عن طريق الآخرين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524000"/>
              <a:ext cx="2362200" cy="156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مجموعة 21"/>
          <p:cNvGrpSpPr/>
          <p:nvPr/>
        </p:nvGrpSpPr>
        <p:grpSpPr>
          <a:xfrm>
            <a:off x="1578674" y="2229489"/>
            <a:ext cx="6436614" cy="1752600"/>
            <a:chOff x="1447800" y="2209800"/>
            <a:chExt cx="6436614" cy="1752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2484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510778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باستخدام التخطيط والتنظيم والتوجيه والرقابة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2209800"/>
              <a:ext cx="1559814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مجموعة 22"/>
          <p:cNvGrpSpPr/>
          <p:nvPr/>
        </p:nvGrpSpPr>
        <p:grpSpPr>
          <a:xfrm>
            <a:off x="609600" y="3352800"/>
            <a:ext cx="6705600" cy="1600200"/>
            <a:chOff x="609600" y="3352800"/>
            <a:chExt cx="6705600" cy="16002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4102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وذلك من أجل تحقيق أهداف المنظمة بكفاية وفاعلية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352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مجموعة 23"/>
          <p:cNvGrpSpPr/>
          <p:nvPr/>
        </p:nvGrpSpPr>
        <p:grpSpPr>
          <a:xfrm>
            <a:off x="1828800" y="4267200"/>
            <a:ext cx="6429375" cy="1552575"/>
            <a:chOff x="1828800" y="4267200"/>
            <a:chExt cx="6429375" cy="1552575"/>
          </a:xfrm>
        </p:grpSpPr>
        <p:grpSp>
          <p:nvGrpSpPr>
            <p:cNvPr id="15" name="مجموعة 15"/>
            <p:cNvGrpSpPr/>
            <p:nvPr/>
          </p:nvGrpSpPr>
          <p:grpSpPr>
            <a:xfrm>
              <a:off x="1828800" y="4800597"/>
              <a:ext cx="5562600" cy="919400"/>
              <a:chOff x="1905000" y="4800600"/>
              <a:chExt cx="5410200" cy="626656"/>
            </a:xfrm>
          </p:grpSpPr>
          <p:sp>
            <p:nvSpPr>
              <p:cNvPr id="13" name="مستطيل مستدير الزوايا 12"/>
              <p:cNvSpPr/>
              <p:nvPr/>
            </p:nvSpPr>
            <p:spPr>
              <a:xfrm>
                <a:off x="1905000" y="48006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4" name="مربع نص 13"/>
              <p:cNvSpPr txBox="1"/>
              <p:nvPr/>
            </p:nvSpPr>
            <p:spPr>
              <a:xfrm>
                <a:off x="1905000" y="4800600"/>
                <a:ext cx="5257800" cy="62665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مع مراعاة المؤثرات الداخلية والخارجية على بيئة العمل</a:t>
                </a:r>
                <a:endParaRPr lang="en-US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20" name="Picture 2" descr="C:\Documents and Settings\Kanz\My Documents\Bluetooth Exchange Folder\ppp\3456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4267200"/>
              <a:ext cx="1552575" cy="1552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على الرغم من أن المدرسة التجريبية تحاول التأكيد على (مهنية الأدارة) إلا أنها في طرحها لمبادئ أدارة المنضمات نجدها تتشابه كثيرا مع المدرسة الكلاسكية مع ادخال بعض التعديلات عليها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مدرسة النظم الأجتماعية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05001"/>
            <a:ext cx="8458200" cy="3886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لقد أهتم علماء الأجتماع بداسة المنطمات باعتبارها وحدات أجتماعية ذات وطائف مهمه في المجتمعات تتفاعل مع وحدات أجتماعية أخرى كما أنها تتكون نفسها من وحدات فرعية تتفاعل فيا بينها </a:t>
            </a:r>
          </a:p>
          <a:p>
            <a:endParaRPr lang="ar-SA" dirty="0" smtClean="0"/>
          </a:p>
          <a:p>
            <a:r>
              <a:rPr lang="ar-SA" dirty="0" smtClean="0"/>
              <a:t>للمنظمة حاجات مثل الكان الحي</a:t>
            </a:r>
          </a:p>
          <a:p>
            <a:endParaRPr lang="ar-SA" dirty="0" smtClean="0"/>
          </a:p>
          <a:p>
            <a:r>
              <a:rPr lang="ar-SA" dirty="0" smtClean="0"/>
              <a:t>من روادها افار سليزنك- بارسونز</a:t>
            </a: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العناصر الأساسية التي يجب مراعاتها عند اجراء دراسة تحليلة لأي منظمة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057400"/>
            <a:ext cx="7848600" cy="4495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ar-SA" dirty="0" smtClean="0"/>
              <a:t>المدخلات: و تعني دراسة جميع الأمكانيات الداخلية إلى المنظمة من البيئه الخارجية ( أمكانيات بشريه –مادية – فنية-معنوية)</a:t>
            </a:r>
          </a:p>
          <a:p>
            <a:r>
              <a:rPr lang="ar-SA" dirty="0" smtClean="0"/>
              <a:t>المخرجات: تعني درايسة جميع ما يخرج من المنظمة من منجزات سواء كانت سلع أو خدمات </a:t>
            </a:r>
          </a:p>
          <a:p>
            <a:r>
              <a:rPr lang="ar-SA" dirty="0" smtClean="0"/>
              <a:t>العمليات: وهي كافة الأنشطة و الممارسات المبذولة داخل الجهاز لتحويل المدخلات الى مخرجات </a:t>
            </a:r>
          </a:p>
          <a:p>
            <a:r>
              <a:rPr lang="ar-SA" dirty="0" smtClean="0"/>
              <a:t>التغذية المرتدة: و يقصد بها معرفة عمليات التاثير المتبادل بين المخرجات و البيئة و المدخلات</a:t>
            </a: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أهم اسهامات مدرسة النظم الأجتماعية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8229600" cy="40385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رفض تعميم مبادئ الأداره لكل مكان و زمان </a:t>
            </a:r>
          </a:p>
          <a:p>
            <a:endParaRPr lang="ar-SA" dirty="0"/>
          </a:p>
          <a:p>
            <a:r>
              <a:rPr lang="ar-SA" dirty="0" smtClean="0"/>
              <a:t>علاقه المنظمة بلبيئة الخارجية</a:t>
            </a:r>
          </a:p>
          <a:p>
            <a:endParaRPr lang="ar-SA" dirty="0"/>
          </a:p>
          <a:p>
            <a:r>
              <a:rPr lang="ar-SA" dirty="0" smtClean="0"/>
              <a:t>كذلك عدم اهمالها ما يحدث داخل المنظمة من علاقات و تفاعلات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05936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لقد كانت افكار هذه المدرسة الأساس الذي بنيت عليه نظرية الموقف التي تعد امتدادا فكريا لمنهجية النظم المفتوحة </a:t>
            </a:r>
            <a:r>
              <a:rPr lang="ar-SA" smtClean="0"/>
              <a:t>في </a:t>
            </a:r>
            <a:r>
              <a:rPr lang="ar-SA" smtClean="0"/>
              <a:t>الإدارة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220200" cy="4267200"/>
          </a:xfrm>
          <a:prstGeom prst="double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تتلخص فكرة نظرية الموقف في ( أن كل شي يعتمد)هذا يعني أن الخصائص التنظيمية و الظواهر السلوكية للمنظمات لا يمكن إدراكها و فهمها بدون الأخذ في الأعتبار عوامل الموقف و ضروفه داخل المنظمة و خارجها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على هذا الأساس فإن ما توصلت إليه المدارس السابقة (الكلاسيكية-الأنسانية-التجريبية) من نتائج لا يمكن اعتبارها عالمية اي تصلح لكل مكان و زمان أو ثابتة </a:t>
            </a:r>
            <a:br>
              <a:rPr lang="ar-SA" dirty="0" smtClean="0"/>
            </a:br>
            <a:r>
              <a:rPr lang="ar-SA" dirty="0" smtClean="0"/>
              <a:t>لكن قد تكون صحيحة و مفيدة في تحليل و فهم الظواهر التنظيمية أو السلوكية تحت ضروف معينة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9" y="274638"/>
            <a:ext cx="77724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المدرسة المعاصرة في الإدارة 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23009" y="2781226"/>
            <a:ext cx="8229600" cy="72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نظرية الثقافة التنظيمية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91836" y="3846413"/>
            <a:ext cx="8229600" cy="7423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أدارة الجودة الشاملة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3009" y="1759720"/>
            <a:ext cx="8229600" cy="7008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النموذج الياباني في الإدارة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84909" y="4798864"/>
            <a:ext cx="8229600" cy="723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err="1" smtClean="0"/>
              <a:t>الهندرة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29491" y="5732369"/>
            <a:ext cx="8229600" cy="7306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إدارة المعرفة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823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النموذج الياباني في الإدارة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229600" cy="4144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ar-SA" dirty="0" smtClean="0"/>
              <a:t>يركز النموذج الياباني في الإدارة على جوانب من الإدارة في اليابان التي يمكن تطبيقها في مجتمعات أخرى </a:t>
            </a:r>
          </a:p>
          <a:p>
            <a:r>
              <a:rPr lang="ar-SA" dirty="0" smtClean="0"/>
              <a:t>من روادها وليام أوشي الذي قدم لنا نظرية </a:t>
            </a:r>
            <a:r>
              <a:rPr lang="en-US" dirty="0" smtClean="0"/>
              <a:t>Z</a:t>
            </a:r>
            <a:endParaRPr lang="ar-SA" dirty="0" smtClean="0"/>
          </a:p>
          <a:p>
            <a:r>
              <a:rPr lang="ar-SA" dirty="0" smtClean="0"/>
              <a:t>أكدت نظريه </a:t>
            </a:r>
            <a:r>
              <a:rPr lang="en-US" dirty="0" smtClean="0"/>
              <a:t>Z </a:t>
            </a:r>
            <a:r>
              <a:rPr lang="ar-SA" dirty="0"/>
              <a:t> </a:t>
            </a:r>
            <a:r>
              <a:rPr lang="ar-SA" dirty="0" smtClean="0"/>
              <a:t>ضرورة الاهتمام بالعاملين من ناحيه الأمن الوظيفي</a:t>
            </a:r>
          </a:p>
          <a:p>
            <a:r>
              <a:rPr lang="ar-SA" dirty="0" smtClean="0"/>
              <a:t>كذلك المشاركة في أتخاذ القرار تأكيد المسؤولية الجماعية</a:t>
            </a:r>
          </a:p>
          <a:p>
            <a:r>
              <a:rPr lang="ar-SA" dirty="0" smtClean="0"/>
              <a:t>أوجدت سياسات واضحة فيما يخص التطور الوظيفي</a:t>
            </a:r>
          </a:p>
          <a:p>
            <a:r>
              <a:rPr lang="ar-SA" dirty="0" smtClean="0"/>
              <a:t>إظهار المزيد من الاهتمام بالجوانب الإنسانية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95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19050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من أهم روادها الكاتب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شاين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447800" y="2819400"/>
            <a:ext cx="6096000" cy="1066800"/>
            <a:chOff x="1447800" y="2819400"/>
            <a:chExt cx="6096000" cy="10668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2819400"/>
              <a:ext cx="6096000" cy="10668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2265718" y="2819400"/>
              <a:ext cx="490070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جوهر الثقافة يكمن في طبيعة القيم والمعتقدات </a:t>
              </a:r>
            </a:p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والافتراضات المشتركة بين أعضاء المنظمة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457200" y="914400"/>
            <a:ext cx="7200944" cy="5232359"/>
            <a:chOff x="457200" y="914400"/>
            <a:chExt cx="7200944" cy="5232359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نظرية الثقافة التنظيمية </a:t>
              </a:r>
              <a:endParaRPr lang="ar-SA" sz="3200" b="1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429000"/>
              <a:ext cx="3429000" cy="271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00439" y="17145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9297" y="266690"/>
            <a:ext cx="8965405" cy="666752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07145" y="610584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العناصر الأساسية 7  عناصر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728435" y="1752784"/>
            <a:ext cx="5903894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ذات مهام ومسؤوليات محددة يقوم بها أفراد معينون من اجل تحقيق اهداف محددة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2057399" y="2652885"/>
            <a:ext cx="5581505" cy="1714588"/>
            <a:chOff x="1524000" y="1942240"/>
            <a:chExt cx="6248400" cy="1715359"/>
          </a:xfrm>
        </p:grpSpPr>
        <p:sp>
          <p:nvSpPr>
            <p:cNvPr id="10" name="مستطيل مستدير الزوايا 9"/>
            <p:cNvSpPr/>
            <p:nvPr/>
          </p:nvSpPr>
          <p:spPr>
            <a:xfrm flipH="1">
              <a:off x="1524001" y="3347630"/>
              <a:ext cx="381000" cy="30996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524000" y="1942240"/>
              <a:ext cx="6248400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أن الإدارة واحدة في وظائفها سواء كان نوع النشاط الذي تقوم به المنظمة او الجهاز حكوميا أة خاصا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81200" y="3813811"/>
            <a:ext cx="5657705" cy="11546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تقتضي وجود مجموعة من الناس يتم من خلالهم تنفيذ الاعمالهذا يعني ان الإدارة تنصب على المجهود البشري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728435" y="5181862"/>
            <a:ext cx="6043965" cy="1328023"/>
            <a:chOff x="1742661" y="4610080"/>
            <a:chExt cx="5496339" cy="1328023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3340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42661" y="4610080"/>
              <a:ext cx="5496339" cy="13280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just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تستلزم القيام بعدة وظائف تتمثل في التخطيط و التنظيم و التوظيف و التوجيه و التنسيق و الرقابة و كذلك اعدا القرار و الميزانية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نظرية الثقافة التنظيمية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/>
              <a:t>من أهم روادها الكاتب </a:t>
            </a:r>
            <a:r>
              <a:rPr lang="ar-SA" dirty="0" err="1" smtClean="0"/>
              <a:t>شاين</a:t>
            </a:r>
            <a:r>
              <a:rPr lang="ar-SA" dirty="0" smtClean="0"/>
              <a:t> </a:t>
            </a:r>
          </a:p>
          <a:p>
            <a:endParaRPr lang="ar-SA" dirty="0" smtClean="0"/>
          </a:p>
          <a:p>
            <a:r>
              <a:rPr lang="ar-SA" dirty="0" smtClean="0"/>
              <a:t>قدم لنا مفهوم الثقافة بصوره دقيقة و ذلك من خلال الإشارة إلى أن جوهر الثقافة يمكن في طبيعة القيم و المعتقدات و الافتراضات المشتركة بين أعضاء منظمة ما</a:t>
            </a:r>
          </a:p>
          <a:p>
            <a:r>
              <a:rPr lang="ar-SA" dirty="0" smtClean="0"/>
              <a:t> </a:t>
            </a:r>
          </a:p>
          <a:p>
            <a:r>
              <a:rPr lang="ar-SA" dirty="0" smtClean="0"/>
              <a:t>يرى أن دراسة الثقافة التنظيمية يجب أن تشمل 3 جوانب :الظواهر الملموسة و القيم و الافتراضات الأساسية لأعضاء المنظمة بشأن طبيعة الأنسان و البيئة</a:t>
            </a:r>
          </a:p>
          <a:p>
            <a:pPr marL="0" indent="0">
              <a:buNone/>
            </a:pPr>
            <a:r>
              <a:rPr lang="ar-S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265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297362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يعد منظور الثقافة التنظيمية منهجا جديدا في إدارة التغير و بخاصة عندما تعمل هذه المنظمات في بيئات غير مستقرة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82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إدارة الجودة الشاملة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763000" cy="36576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يعد مفهوم إدارة الجودة من المفاهيم الحديثة في الإدارة ليس في القطاع الخاص فقط بس والقطاع الحكومي </a:t>
            </a:r>
          </a:p>
          <a:p>
            <a:endParaRPr lang="ar-SA" dirty="0"/>
          </a:p>
          <a:p>
            <a:r>
              <a:rPr lang="ar-SA" dirty="0" smtClean="0"/>
              <a:t>من روادها إدوارد </a:t>
            </a:r>
            <a:r>
              <a:rPr lang="ar-SA" dirty="0" err="1" smtClean="0"/>
              <a:t>ديمنج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لقد بداء هذا المفهوم في اليابان بعد خروجها من الحرب العالمية الثانية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06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48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- استعانت اليابان بعدد كبير من العلماء في مجال الجودة من اهمهم </a:t>
            </a:r>
            <a:r>
              <a:rPr lang="ar-SA" dirty="0" err="1" smtClean="0"/>
              <a:t>إدورد</a:t>
            </a:r>
            <a:r>
              <a:rPr lang="ar-SA" dirty="0" smtClean="0"/>
              <a:t> </a:t>
            </a:r>
            <a:r>
              <a:rPr lang="ar-SA" dirty="0" err="1" smtClean="0"/>
              <a:t>ديمنج</a:t>
            </a:r>
            <a:r>
              <a:rPr lang="ar-SA" dirty="0" smtClean="0"/>
              <a:t> ....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و بعد ان طبقت الشركات اليابانية مبادئ </a:t>
            </a:r>
            <a:r>
              <a:rPr lang="ar-SA" dirty="0" err="1" smtClean="0"/>
              <a:t>ديمنج</a:t>
            </a:r>
            <a:r>
              <a:rPr lang="ar-SA" dirty="0" smtClean="0"/>
              <a:t> على مدار سنوات عديدة تحسنت الجودة الإنتاجية و التنافسية </a:t>
            </a:r>
            <a:r>
              <a:rPr lang="ar-SA" dirty="0" err="1" smtClean="0"/>
              <a:t>اليابنية</a:t>
            </a:r>
            <a:r>
              <a:rPr lang="ar-SA" dirty="0" smtClean="0"/>
              <a:t> بصوره كبيره ....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بعد ذلك انتشرت أفكار </a:t>
            </a:r>
            <a:r>
              <a:rPr lang="ar-SA" dirty="0" err="1" smtClean="0"/>
              <a:t>ديمنج</a:t>
            </a:r>
            <a:r>
              <a:rPr lang="ar-SA" dirty="0" smtClean="0"/>
              <a:t> في الولايات المتحدة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8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 أهم متطلبات الجودة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8534400" cy="3992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ar-SA" dirty="0" smtClean="0"/>
              <a:t>التزام الإدارة العليا بجعل الجودة في من المقام الأول من اهتماماتها</a:t>
            </a:r>
          </a:p>
          <a:p>
            <a:r>
              <a:rPr lang="ar-SA" dirty="0" smtClean="0"/>
              <a:t>التأكيد على أهمية دور العميل أو المستفيد من الخدمة أو المنتج </a:t>
            </a:r>
          </a:p>
          <a:p>
            <a:r>
              <a:rPr lang="ar-SA" dirty="0" smtClean="0"/>
              <a:t>العمل في استمرار من اجل تحسين العمليات و الإجراءات </a:t>
            </a:r>
          </a:p>
          <a:p>
            <a:r>
              <a:rPr lang="ar-SA" dirty="0" smtClean="0"/>
              <a:t>التركيز على الجودة في جميع مراحل تقديم الخدمة و ليس في اخر المراحل فقط </a:t>
            </a:r>
          </a:p>
          <a:p>
            <a:r>
              <a:rPr lang="ar-SA" dirty="0" smtClean="0"/>
              <a:t>تأكيد وجود التميز بين جهود الفرد و جهود الجماعة </a:t>
            </a:r>
          </a:p>
          <a:p>
            <a:r>
              <a:rPr lang="ar-SA" dirty="0" smtClean="0"/>
              <a:t> استخدام الأساليب الإحصائية لقياس الجودة </a:t>
            </a:r>
          </a:p>
          <a:p>
            <a:endParaRPr lang="ar-SA" dirty="0"/>
          </a:p>
          <a:p>
            <a:r>
              <a:rPr lang="ar-SA" dirty="0" smtClean="0"/>
              <a:t>إشراك المستفيدين و العاملين في تطبيق مفهوم أدارة الجودة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52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err="1" smtClean="0"/>
              <a:t>الهندرة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144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err="1" smtClean="0"/>
              <a:t>الهندرة</a:t>
            </a:r>
            <a:r>
              <a:rPr lang="ar-SA" dirty="0" smtClean="0"/>
              <a:t> كلمة عربيه مركبة من كلمتي ( هندسة و إدارة ) </a:t>
            </a:r>
          </a:p>
          <a:p>
            <a:endParaRPr lang="ar-SA" dirty="0"/>
          </a:p>
          <a:p>
            <a:r>
              <a:rPr lang="ar-SA" dirty="0" smtClean="0"/>
              <a:t>كذلك تعني إعادة هندسة الأعمال </a:t>
            </a:r>
          </a:p>
          <a:p>
            <a:endParaRPr lang="ar-SA" dirty="0"/>
          </a:p>
          <a:p>
            <a:r>
              <a:rPr lang="ar-SA" dirty="0" smtClean="0"/>
              <a:t>إعادة البناء التنظيمي من جذوره </a:t>
            </a:r>
          </a:p>
          <a:p>
            <a:endParaRPr lang="ar-SA" dirty="0"/>
          </a:p>
          <a:p>
            <a:r>
              <a:rPr lang="ar-SA" dirty="0" smtClean="0"/>
              <a:t>الهدف تحقيق سرعه الأداء و تحفيض التكلفة و جودة المنتج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6159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5668962"/>
          </a:xfrm>
          <a:prstGeom prst="double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يمكن تعريف </a:t>
            </a:r>
            <a:r>
              <a:rPr lang="ar-SA" dirty="0" err="1" smtClean="0"/>
              <a:t>الهندرة</a:t>
            </a:r>
            <a:r>
              <a:rPr lang="ar-SA" dirty="0" smtClean="0"/>
              <a:t> ( وسيلة أداريه منهجيه تقوم على إعادة البناء التنظيمي من جذوره و تعتمد على إعادة هيكلة العمليات ا لأساسية و تصميمها بهدف تحقيق تطوير جوهري و طموح في أداء المنظمات بما يكفل سرعة الأداء و تخفيض التكلفة و جوده المنتج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66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خصائص </a:t>
            </a:r>
            <a:r>
              <a:rPr lang="ar-SA" dirty="0" err="1" smtClean="0"/>
              <a:t>الهندرة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534400" cy="38401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إعداد التصميم الجذري للعمليات </a:t>
            </a:r>
            <a:r>
              <a:rPr lang="ar-SA" dirty="0" err="1" smtClean="0"/>
              <a:t>الإداريه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الاستخدام الضروري لتقينه المعلومات </a:t>
            </a:r>
            <a:r>
              <a:rPr lang="en-US" dirty="0" smtClean="0"/>
              <a:t>IT  </a:t>
            </a:r>
            <a:r>
              <a:rPr lang="ar-SA" dirty="0"/>
              <a:t> </a:t>
            </a:r>
            <a:r>
              <a:rPr lang="ar-SA" dirty="0" smtClean="0"/>
              <a:t>كمقوم و مساعد على مشروع إعادة هندسة الإدارة </a:t>
            </a:r>
          </a:p>
          <a:p>
            <a:endParaRPr lang="ar-SA" dirty="0"/>
          </a:p>
          <a:p>
            <a:r>
              <a:rPr lang="ar-SA" dirty="0" smtClean="0"/>
              <a:t>التركيز على تحقيق الأهداف و النتائج الاستراتيجية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940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إدارة المعرفة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8229600" cy="40687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/>
              <a:t>من روادها </a:t>
            </a:r>
            <a:r>
              <a:rPr lang="ar-SA" dirty="0" err="1" smtClean="0"/>
              <a:t>إيكوجيدو</a:t>
            </a:r>
            <a:r>
              <a:rPr lang="ar-SA" dirty="0" smtClean="0"/>
              <a:t> و </a:t>
            </a:r>
            <a:r>
              <a:rPr lang="ar-SA" dirty="0" err="1" smtClean="0"/>
              <a:t>نوناكا</a:t>
            </a:r>
            <a:r>
              <a:rPr lang="ar-SA" dirty="0" smtClean="0"/>
              <a:t> </a:t>
            </a:r>
          </a:p>
          <a:p>
            <a:endParaRPr lang="ar-SA" dirty="0"/>
          </a:p>
          <a:p>
            <a:r>
              <a:rPr lang="ar-SA" dirty="0" smtClean="0"/>
              <a:t>يرى أنصار هذا التوجه أن المعرفة هي المصدر الأخير للميزة التنافسية. فعندما تتطور الأسواق و التكنلوجيا يتكاثر المنافسون </a:t>
            </a:r>
            <a:r>
              <a:rPr lang="ar-SA" dirty="0" err="1" smtClean="0"/>
              <a:t>وو</a:t>
            </a:r>
            <a:r>
              <a:rPr lang="ar-SA" dirty="0" smtClean="0"/>
              <a:t> تتقدم المنتجات سريعا لكي تبقى المعرفة هي مجال الحسم </a:t>
            </a:r>
          </a:p>
          <a:p>
            <a:endParaRPr lang="ar-SA" dirty="0" smtClean="0"/>
          </a:p>
          <a:p>
            <a:r>
              <a:rPr lang="ar-SA" dirty="0" smtClean="0"/>
              <a:t>الشركات الناجحة هي التي تعزز المعرفة و تنشرها على نطاق واسع في جميع أنحاء الشرمة و تجسدها بسرعة في تكنلوجيا و منتجات جديدة </a:t>
            </a:r>
          </a:p>
        </p:txBody>
      </p:sp>
    </p:spTree>
    <p:extLst>
      <p:ext uri="{BB962C8B-B14F-4D97-AF65-F5344CB8AC3E}">
        <p14:creationId xmlns:p14="http://schemas.microsoft.com/office/powerpoint/2010/main" val="1758173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437356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كما يرى رواد هذا المفهوم أهمية بالغه للمعرفة تفوق باقي عوامل الإنتاج الأساسية (الأرض  و العمل و المال) وهي النوع الجديد كم رأس المال الفكري الذي لا يخضع للتناقض و النضوب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4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010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3100" dirty="0" smtClean="0"/>
              <a:t>الادارة لا تعمل في فراغ بل تسعى الى تحقيق أهداف محددة هذه الإهداف تعد بميزانيه</a:t>
            </a:r>
            <a:br>
              <a:rPr lang="ar-SA" sz="3100" dirty="0" smtClean="0"/>
            </a:br>
            <a:r>
              <a:rPr lang="ar-SA" sz="3100" dirty="0"/>
              <a:t/>
            </a:r>
            <a:br>
              <a:rPr lang="ar-SA" sz="3100" dirty="0"/>
            </a:br>
            <a:r>
              <a:rPr lang="ar-SA" sz="3100" dirty="0" smtClean="0"/>
              <a:t>أن وجود الأهداف كموجه لنشاط الإدارة لا يعد مطلقا وإنما محكوم بشروط و معاير محددة أبرزها الفعالية و الكفاية</a:t>
            </a:r>
            <a:br>
              <a:rPr lang="ar-SA" sz="3100" dirty="0" smtClean="0"/>
            </a:br>
            <a:r>
              <a:rPr lang="ar-SA" sz="3100" dirty="0" smtClean="0"/>
              <a:t/>
            </a:r>
            <a:br>
              <a:rPr lang="ar-SA" sz="3100" dirty="0" smtClean="0"/>
            </a:br>
            <a:r>
              <a:rPr lang="ar-SA" sz="3100" dirty="0"/>
              <a:t> </a:t>
            </a:r>
            <a:r>
              <a:rPr lang="ar-SA" sz="3100" dirty="0" smtClean="0"/>
              <a:t>أن تحقيق الأهداف بفاعلية و كفاية يعني أتخاذ القرار السليم حيث تعد عملية أتخاذ القرار الوسيلة الأساسية في كافة المنظمات العامة و الخاصة</a:t>
            </a:r>
            <a:br>
              <a:rPr lang="ar-SA" sz="3100" dirty="0" smtClean="0"/>
            </a:br>
            <a:r>
              <a:rPr lang="ar-SA" sz="3100" dirty="0" smtClean="0"/>
              <a:t/>
            </a:r>
            <a:br>
              <a:rPr lang="ar-SA" sz="3100" dirty="0" smtClean="0"/>
            </a:br>
            <a:r>
              <a:rPr lang="ar-SA" sz="3100" dirty="0" smtClean="0"/>
              <a:t>الادارة ليش شي ساكنا و ثابتا بل هو عملية متحركة تتجدد و تتأثر في البيئة المحيطة</a:t>
            </a: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صنف ميشيل زاك المعرفة الى ثلاثة مستويات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1656"/>
            <a:ext cx="4038600" cy="2438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ar-SA" dirty="0" smtClean="0"/>
              <a:t>2- المعرفة المتقدمة: وهي المعارف التي  تدعل الشركة تتميز عن منافسيها فرما كانت تملك المستوى نفسه من المعرفة لكن لديها القدرة على استخدام هذه المعرفة للتميز عن للأخرين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1656"/>
            <a:ext cx="4038600" cy="2438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ar-SA" dirty="0" smtClean="0"/>
              <a:t>1- المعرفة الجوهرية :وهي تحديد الحد الأدنى من المعرف الذي يجب أن يكون موجودا في الشركات للقيام بعملها وهذا النوع من المعرفة لا يحقق ميزة تنافسية للشركات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981200" y="4343400"/>
            <a:ext cx="5486400" cy="2362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 smtClean="0"/>
              <a:t>3-المعرفة الابتكارية: وهي المعرفة التي تمكن الشركة كم ان تقود السوق و تكون و أن تكون رائدة الصناعة وهذا النوع من المعرفة هو الذي يمكن الشركات من ان تكون قادره على تغير قواعد اللعبة في مجالها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الاقتصاد المعرفي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438401"/>
            <a:ext cx="8428055" cy="2819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بدأ الاقتصاد</a:t>
            </a:r>
            <a:r>
              <a:rPr lang="en-US" dirty="0" smtClean="0"/>
              <a:t> </a:t>
            </a:r>
            <a:r>
              <a:rPr lang="ar-SA" dirty="0" smtClean="0"/>
              <a:t> العالمي يتبنى الاقتصاد المعرفي أساسا للمنافسة الدولية المستدامة و أصبحت التكنلوجيا و الابداع و المعلومات و الابتكار أدوات حاسمة في التقدم و النمو الاقتصادي المستديم </a:t>
            </a:r>
          </a:p>
          <a:p>
            <a:r>
              <a:rPr lang="ar-SA" dirty="0" smtClean="0"/>
              <a:t>من روادها بيتر </a:t>
            </a:r>
            <a:r>
              <a:rPr lang="ar-SA" dirty="0" err="1" smtClean="0"/>
              <a:t>دراكر</a:t>
            </a:r>
            <a:endParaRPr lang="ar-S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077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يدعو اقتصاد المعرفة أن تكون المعرفة هي المحرك الرئيسي للنمو الاقتصادي و يعرف الإداريون اقتصاد المعرفة بأنه ( تحويل المعلومة الى سلعه )</a:t>
            </a:r>
            <a:br>
              <a:rPr lang="ar-SA" dirty="0" smtClean="0"/>
            </a:br>
            <a:r>
              <a:rPr lang="ar-SA" dirty="0" smtClean="0"/>
              <a:t>و هي دمج للتكنلوجيا الحديثة في عناصر الإنتاج لتسهيل أنتاج السلع و مبادة الخدمات بشكل ابسط وأسرع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124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ركائز الاقتصاد المعرفي هي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458200" cy="4525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1- الأبداع :على نظام فعال يربط بين مؤسسات المجتمع التعليمة و التجارية</a:t>
            </a:r>
          </a:p>
          <a:p>
            <a:r>
              <a:rPr lang="ar-SA" dirty="0" smtClean="0"/>
              <a:t>2- التعليم : المبني على بناء جيل قادر على دمج التكنلوجيا الحديثة في العمل </a:t>
            </a:r>
          </a:p>
          <a:p>
            <a:r>
              <a:rPr lang="ar-SA" dirty="0" smtClean="0"/>
              <a:t>3-البنى التحتية الداعمة للتكنلوجيا و المعلومات و الاتصالات التي تحث و تنمو باستمرار</a:t>
            </a:r>
          </a:p>
          <a:p>
            <a:r>
              <a:rPr lang="ar-SA" dirty="0" smtClean="0"/>
              <a:t>4- توفير التشريعات و الأنظمة و الحوافز سواء كانت من الدولة او القطاعات الخاصة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861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ريادة الأعمال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981200"/>
            <a:ext cx="8153400" cy="42211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رياده الأعمال هي القوه الاقتصادية القادمة المحركة لاقتصاديات الدول </a:t>
            </a:r>
          </a:p>
          <a:p>
            <a:r>
              <a:rPr lang="ar-SA" dirty="0" smtClean="0"/>
              <a:t>قد سارعت الكثير من الدول و المجتمعات في أتخاذ جميع السبل التي تساعد في تنمية هذا الفكر</a:t>
            </a:r>
          </a:p>
          <a:p>
            <a:r>
              <a:rPr lang="ar-SA" dirty="0" smtClean="0"/>
              <a:t>أوضحت الدراسات أن هناك علاقة جوهرية لإرساء الفكر الريادي و العديد من العوامل الخارجية </a:t>
            </a:r>
            <a:r>
              <a:rPr lang="ar-SA" dirty="0" err="1" smtClean="0"/>
              <a:t>كا</a:t>
            </a:r>
            <a:r>
              <a:rPr lang="ar-SA" dirty="0" smtClean="0"/>
              <a:t> عوامل الثقافية و الاجتماعية و التعليمة </a:t>
            </a:r>
          </a:p>
        </p:txBody>
      </p:sp>
    </p:spTree>
    <p:extLst>
      <p:ext uri="{BB962C8B-B14F-4D97-AF65-F5344CB8AC3E}">
        <p14:creationId xmlns:p14="http://schemas.microsoft.com/office/powerpoint/2010/main" val="10959542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تعريف رائد الأعمال أنه ذلك الشخص الذي لديه الإرادة و القدرة لتحويل فكرة جديدة أو اختراع جديد الى ابتكار ناجح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14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تعريف ريادة الأعمال (إنشاء عمل حر يتصف بالأبداع ويتسم بالمخاطر)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057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نلخص القول أن </a:t>
            </a:r>
            <a:r>
              <a:rPr lang="ar-SA" smtClean="0"/>
              <a:t>الفكر الإداري </a:t>
            </a:r>
            <a:r>
              <a:rPr lang="ar-SA" dirty="0" smtClean="0"/>
              <a:t>لا يزال في تطور مستمر و سوف يكون خاضعا للتطور في المستقبل طالما أن هناك الكثير من المحركات و الدوافع التي تدفع الى هذا التطور من أبرزها العولمة مطالب منظمة التجارة العالمي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66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نشاط جماعي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8382000" cy="3992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ar-SA" dirty="0" smtClean="0"/>
              <a:t>ارتبط علم الإدارة و نشاء في العصر الحديث (  )</a:t>
            </a:r>
          </a:p>
          <a:p>
            <a:endParaRPr lang="ar-SA" dirty="0" smtClean="0"/>
          </a:p>
          <a:p>
            <a:r>
              <a:rPr lang="ar-SA" dirty="0" smtClean="0"/>
              <a:t>أبرز الانتقادات الموجهة الى المدرسة التقليدية تجاهلها للنواحي الاجتماعية و السيكولوجية لسلوك الانسان( )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رياده الاعمال هي أنشاء عمل حر يتصف بالإبداع و يتسم بالمخاطرة </a:t>
            </a:r>
          </a:p>
          <a:p>
            <a:pPr marL="0" indent="0">
              <a:buNone/>
            </a:pPr>
            <a:r>
              <a:rPr lang="ar-SA" dirty="0" smtClean="0"/>
              <a:t>(  ) 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r>
              <a:rPr lang="ar-SA" dirty="0" err="1" smtClean="0"/>
              <a:t>الهندرة</a:t>
            </a:r>
            <a:r>
              <a:rPr lang="ar-SA" dirty="0" smtClean="0"/>
              <a:t> مفهوم من جديد من مفاهيم المدرسة التقليدية (  )  </a:t>
            </a:r>
          </a:p>
        </p:txBody>
      </p:sp>
    </p:spTree>
    <p:extLst>
      <p:ext uri="{BB962C8B-B14F-4D97-AF65-F5344CB8AC3E}">
        <p14:creationId xmlns:p14="http://schemas.microsoft.com/office/powerpoint/2010/main" val="220893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pic>
        <p:nvPicPr>
          <p:cNvPr id="16" name="Picture 2" descr="C:\Documents and Settings\Kanz\My Documents\Bluetooth Exchange Folder\sdfgk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734" y="2514600"/>
            <a:ext cx="2720454" cy="363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52590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47800" y="1057262"/>
            <a:ext cx="6477000" cy="591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grpSp>
        <p:nvGrpSpPr>
          <p:cNvPr id="16" name="مجموعة 15"/>
          <p:cNvGrpSpPr/>
          <p:nvPr/>
        </p:nvGrpSpPr>
        <p:grpSpPr>
          <a:xfrm>
            <a:off x="1447800" y="2114540"/>
            <a:ext cx="5867400" cy="1181100"/>
            <a:chOff x="1295400" y="2133600"/>
            <a:chExt cx="5867400" cy="1181100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1905000" y="2438400"/>
              <a:ext cx="5257800" cy="609600"/>
            </a:xfrm>
            <a:prstGeom prst="roundRect">
              <a:avLst>
                <a:gd name="adj" fmla="val 21558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هو الشخص الذي يعمل كل شيء بنفسه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027" name="Picture 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295400" y="2133600"/>
              <a:ext cx="7620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مستطيل مستدير الزوايا 6"/>
          <p:cNvSpPr/>
          <p:nvPr/>
        </p:nvSpPr>
        <p:spPr>
          <a:xfrm>
            <a:off x="1157318" y="3590503"/>
            <a:ext cx="6477000" cy="5913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هو الشخص الذي يوجه الافراد نحو انجاز العمل </a:t>
            </a:r>
            <a:endParaRPr lang="ar-SA" sz="3200" b="1" dirty="0"/>
          </a:p>
        </p:txBody>
      </p:sp>
      <p:sp>
        <p:nvSpPr>
          <p:cNvPr id="19" name="مستطيل مستدير الزوايا 6"/>
          <p:cNvSpPr/>
          <p:nvPr/>
        </p:nvSpPr>
        <p:spPr>
          <a:xfrm>
            <a:off x="1157318" y="4734447"/>
            <a:ext cx="6562696" cy="1092438"/>
          </a:xfrm>
          <a:prstGeom prst="roundRect">
            <a:avLst>
              <a:gd name="adj" fmla="val 351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أحد أعضاء المنظمه الذي يحقق تنسيق و تكامل مع الأخرين ن هو المدير؟</a:t>
            </a:r>
            <a:endParaRPr lang="ar-SA" sz="3200" b="1" dirty="0"/>
          </a:p>
        </p:txBody>
      </p:sp>
      <p:sp>
        <p:nvSpPr>
          <p:cNvPr id="21" name="مستطيل مستدير الزوايا 6"/>
          <p:cNvSpPr/>
          <p:nvPr/>
        </p:nvSpPr>
        <p:spPr>
          <a:xfrm>
            <a:off x="1447800" y="1066052"/>
            <a:ext cx="6477000" cy="591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753CA054104E8E5FABDB9842FF5D" ma:contentTypeVersion="0" ma:contentTypeDescription="Create a new document." ma:contentTypeScope="" ma:versionID="a3214b80d57fc2235b1771c8c3b46f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406EA8-D028-4C2B-8C52-3DD86B400A0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7636E3-0237-4318-B625-85593923D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85700B-D086-4D48-A331-90B9F0BDDB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2560</Words>
  <Application>Microsoft Office PowerPoint</Application>
  <PresentationFormat>On-screen Show (4:3)</PresentationFormat>
  <Paragraphs>315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Motken noqta</vt:lpstr>
      <vt:lpstr>Simplified Arabic</vt:lpstr>
      <vt:lpstr>Times New Roman</vt:lpstr>
      <vt:lpstr>Wingdings</vt:lpstr>
      <vt:lpstr>سمة Office</vt:lpstr>
      <vt:lpstr>PowerPoint Presentation</vt:lpstr>
      <vt:lpstr>PowerPoint Presentation</vt:lpstr>
      <vt:lpstr>مفهوم الإدارة</vt:lpstr>
      <vt:lpstr>لا يوجد تعريف محدد للإدارة بل تعريفات متعددة و هذا لا يعني عدم وجود أتفاق بينهم   يمكن تعريف الإدارة  (وظيفة تنفيذ الأعمال عن طريق الإخرين باستخدام التخطيط و التنظيم و التوجه و الرقابة و ذلك من أجل تحقيق أهداف المنظمة بكفاية وفاعلية مع مراعاه المؤثرات الداخلية والخارجية )</vt:lpstr>
      <vt:lpstr>PowerPoint Presentation</vt:lpstr>
      <vt:lpstr>PowerPoint Presentation</vt:lpstr>
      <vt:lpstr>الادارة لا تعمل في فراغ بل تسعى الى تحقيق أهداف محددة هذه الإهداف تعد بميزانيه  أن وجود الأهداف كموجه لنشاط الإدارة لا يعد مطلقا وإنما محكوم بشروط و معاير محددة أبرزها الفعالية و الكفاية   أن تحقيق الأهداف بفاعلية و كفاية يعني أتخاذ القرار السليم حيث تعد عملية أتخاذ القرار الوسيلة الأساسية في كافة المنظمات العامة و الخاصة  الادارة ليش شي ساكنا و ثابتا بل هو عملية متحركة تتجدد و تتأثر في البيئة المحيطة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الأدارة الدنيا </vt:lpstr>
      <vt:lpstr>PowerPoint Presentation</vt:lpstr>
      <vt:lpstr>PowerPoint Presentation</vt:lpstr>
      <vt:lpstr>PowerPoint Presentation</vt:lpstr>
      <vt:lpstr>PowerPoint Presentation</vt:lpstr>
      <vt:lpstr>الأداره علم يدعم هذا الفريق وجهة نظره بالقول ان الإدارة علم راسخ لما تحويه من نظريات عمليه و مبادئ تطبيقية تدرس في كليات متحصصة بل أن الأدارة اصبحت تضم الكثير من فروع المعرفة و التخصصات الفرعية </vt:lpstr>
      <vt:lpstr>الأدارة فن  يدافع هذا الفريق عن وجهة نظرهم هذه بقولهم إن النجاح في تطبيق مبادئ الأدارة و قواعدها يعتمد بل درجة الأولى على خصائص الأشخاص الأداري يولد ولا يصنع يمعنى اخر أن الإدارة موهبة و أستعدا شخصيمع الإنسان لا يكتسب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العملية الأداريه </vt:lpstr>
      <vt:lpstr>عناصر العملية الأدارية </vt:lpstr>
      <vt:lpstr>PowerPoint Presentation</vt:lpstr>
      <vt:lpstr>التطور التاريخي للفكر اللإيداري</vt:lpstr>
      <vt:lpstr>لا يمكن الجزم إطلاقا بأن الإدارة و تطورها قد ارتبط بأمة أو حظارة دون غيرها أو انها وجدت في زمان و مكان محدد </vt:lpstr>
      <vt:lpstr>الحضارة الأسلامية</vt:lpstr>
      <vt:lpstr>الرواد المسلمين في المجال الأداري مثل محمد الفارابي و أبوالحسن الماوردي</vt:lpstr>
      <vt:lpstr>المدرسة الكلاسيكية (التقليدية)</vt:lpstr>
      <vt:lpstr>السمات الأساسية لنموذج ماكس ويبر البيروقراطي</vt:lpstr>
      <vt:lpstr>ماكس ويبر البيروقراطية</vt:lpstr>
      <vt:lpstr>هنري فايول و فردريك تايلور  أشير إلى جهودهما فيما بعد باسم (حركة الأدارة العلمية) </vt:lpstr>
      <vt:lpstr>أبرز الأنتقادات الموجهة إلى نظرية الإدارة الكلاسكية</vt:lpstr>
      <vt:lpstr>نتيجة هذه الانتقادات نشاء انتجاه جديد في نطوير الأداره عرف باسم التحدي الإنساني و من ثم أتخذ مسمى العلاقات الإنسانية في العمل وهو يمثل المرحلة الثانية من تطور الأدارة </vt:lpstr>
      <vt:lpstr>مدرسة العلاقات الأنسانية </vt:lpstr>
      <vt:lpstr>جميع الباحثين في مدرسة العلاقات الإنسانية يختلفون فيما بينهم فيما يتصل بنظرتهم نحو الأسلوب الأمثل في الأدارة ألا أنهم جميعا يشتركون في نفد النظرية التقلدية </vt:lpstr>
      <vt:lpstr>  لماذا ظهرت مدرسة العلاقات  الأنسانية ؟  </vt:lpstr>
      <vt:lpstr>لقد قادت أفكار مدرسة العلاقات الأنسانية إلى ظهورقيم جديدة في الأدارة قائمة على أساس الجريه في العمل</vt:lpstr>
      <vt:lpstr>أوضح ماكجريجور أهمية أنظمة القيم الأدارية و ذلك من خلال تقسيمه للمعتقدات الأدارية الى مجموعتين متفاوتتين اطلق عليها Y   و X</vt:lpstr>
      <vt:lpstr>المديرون الذيت يعمولن وفقا لنظرية Y  يعتقدون أن الناس بطبيعتهم ايجابيون جديرون بالثقة محبون لبعض و أصحاب اراء بناءة</vt:lpstr>
      <vt:lpstr>أهم الانتقدات في مدرسة العلاقات الأنسانية</vt:lpstr>
      <vt:lpstr>المدرسة التجريبية </vt:lpstr>
      <vt:lpstr>المدرسة التجريبية</vt:lpstr>
      <vt:lpstr>ميز أصحاب هذه المدرسة بين مصطلحين هما: الادارة العلمية و علم الأداره</vt:lpstr>
      <vt:lpstr>أهم مبادئ المدرسة التجريبية </vt:lpstr>
      <vt:lpstr>على الرغم من أن المدرسة التجريبية تحاول التأكيد على (مهنية الأدارة) إلا أنها في طرحها لمبادئ أدارة المنضمات نجدها تتشابه كثيرا مع المدرسة الكلاسكية مع ادخال بعض التعديلات عليها </vt:lpstr>
      <vt:lpstr>مدرسة النظم الأجتماعية</vt:lpstr>
      <vt:lpstr>العناصر الأساسية التي يجب مراعاتها عند اجراء دراسة تحليلة لأي منظمة :</vt:lpstr>
      <vt:lpstr>أهم اسهامات مدرسة النظم الأجتماعية</vt:lpstr>
      <vt:lpstr>لقد كانت افكار هذه المدرسة الأساس الذي بنيت عليه نظرية الموقف التي تعد امتدادا فكريا لمنهجية النظم المفتوحة في الإدارة </vt:lpstr>
      <vt:lpstr>تتلخص فكرة نظرية الموقف في ( أن كل شي يعتمد)هذا يعني أن الخصائص التنظيمية و الظواهر السلوكية للمنظمات لا يمكن إدراكها و فهمها بدون الأخذ في الأعتبار عوامل الموقف و ضروفه داخل المنظمة و خارجها </vt:lpstr>
      <vt:lpstr>على هذا الأساس فإن ما توصلت إليه المدارس السابقة (الكلاسيكية-الأنسانية-التجريبية) من نتائج لا يمكن اعتبارها عالمية اي تصلح لكل مكان و زمان أو ثابتة  لكن قد تكون صحيحة و مفيدة في تحليل و فهم الظواهر التنظيمية أو السلوكية تحت ضروف معينة</vt:lpstr>
      <vt:lpstr>المدرسة المعاصرة في الإدارة </vt:lpstr>
      <vt:lpstr>النموذج الياباني في الإدارة </vt:lpstr>
      <vt:lpstr>PowerPoint Presentation</vt:lpstr>
      <vt:lpstr>نظرية الثقافة التنظيمية</vt:lpstr>
      <vt:lpstr>يعد منظور الثقافة التنظيمية منهجا جديدا في إدارة التغير و بخاصة عندما تعمل هذه المنظمات في بيئات غير مستقرة </vt:lpstr>
      <vt:lpstr>إدارة الجودة الشاملة </vt:lpstr>
      <vt:lpstr>- استعانت اليابان بعدد كبير من العلماء في مجال الجودة من اهمهم إدورد ديمنج ....  و بعد ان طبقت الشركات اليابانية مبادئ ديمنج على مدار سنوات عديدة تحسنت الجودة الإنتاجية و التنافسية اليابنية بصوره كبيره ....  بعد ذلك انتشرت أفكار ديمنج في الولايات المتحدة </vt:lpstr>
      <vt:lpstr> أهم متطلبات الجودة </vt:lpstr>
      <vt:lpstr>الهندرة </vt:lpstr>
      <vt:lpstr>يمكن تعريف الهندرة ( وسيلة أداريه منهجيه تقوم على إعادة البناء التنظيمي من جذوره و تعتمد على إعادة هيكلة العمليات ا لأساسية و تصميمها بهدف تحقيق تطوير جوهري و طموح في أداء المنظمات بما يكفل سرعة الأداء و تخفيض التكلفة و جوده المنتج )</vt:lpstr>
      <vt:lpstr>خصائص الهندرة </vt:lpstr>
      <vt:lpstr>إدارة المعرفة </vt:lpstr>
      <vt:lpstr>كما يرى رواد هذا المفهوم أهمية بالغه للمعرفة تفوق باقي عوامل الإنتاج الأساسية (الأرض  و العمل و المال) وهي النوع الجديد كم رأس المال الفكري الذي لا يخضع للتناقض و النضوب </vt:lpstr>
      <vt:lpstr>صنف ميشيل زاك المعرفة الى ثلاثة مستويات </vt:lpstr>
      <vt:lpstr>الاقتصاد المعرفي</vt:lpstr>
      <vt:lpstr>يدعو اقتصاد المعرفة أن تكون المعرفة هي المحرك الرئيسي للنمو الاقتصادي و يعرف الإداريون اقتصاد المعرفة بأنه ( تحويل المعلومة الى سلعه ) و هي دمج للتكنلوجيا الحديثة في عناصر الإنتاج لتسهيل أنتاج السلع و مبادة الخدمات بشكل ابسط وأسرع </vt:lpstr>
      <vt:lpstr>ركائز الاقتصاد المعرفي هي :</vt:lpstr>
      <vt:lpstr>ريادة الأعمال </vt:lpstr>
      <vt:lpstr>تعريف رائد الأعمال أنه ذلك الشخص الذي لديه الإرادة و القدرة لتحويل فكرة جديدة أو اختراع جديد الى ابتكار ناجح </vt:lpstr>
      <vt:lpstr>تعريف ريادة الأعمال (إنشاء عمل حر يتصف بالأبداع ويتسم بالمخاطر) </vt:lpstr>
      <vt:lpstr>نلخص القول أن الفكر الإداري لا يزال في تطور مستمر و سوف يكون خاضعا للتطور في المستقبل طالما أن هناك الكثير من المحركات و الدوافع التي تدفع الى هذا التطور من أبرزها العولمة مطالب منظمة التجارة العالمي </vt:lpstr>
      <vt:lpstr>نشاط جماعي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Kanz</dc:creator>
  <cp:lastModifiedBy>nuha alnumair</cp:lastModifiedBy>
  <cp:revision>113</cp:revision>
  <dcterms:created xsi:type="dcterms:W3CDTF">2010-10-07T18:56:11Z</dcterms:created>
  <dcterms:modified xsi:type="dcterms:W3CDTF">2016-11-03T20:43:49Z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0x01010040F8753CA054104E8E5FABDB9842FF5D</vt:lpwstr>
  </property>
</Properties>
</file>