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324" r:id="rId2"/>
    <p:sldId id="326" r:id="rId3"/>
    <p:sldId id="332" r:id="rId4"/>
    <p:sldId id="334" r:id="rId5"/>
    <p:sldId id="335" r:id="rId6"/>
    <p:sldId id="336" r:id="rId7"/>
    <p:sldId id="337" r:id="rId8"/>
    <p:sldId id="307" r:id="rId9"/>
    <p:sldId id="309" r:id="rId10"/>
    <p:sldId id="310" r:id="rId11"/>
    <p:sldId id="313" r:id="rId12"/>
    <p:sldId id="318" r:id="rId13"/>
    <p:sldId id="295" r:id="rId14"/>
    <p:sldId id="296" r:id="rId15"/>
    <p:sldId id="298" r:id="rId16"/>
    <p:sldId id="303" r:id="rId17"/>
    <p:sldId id="304" r:id="rId18"/>
    <p:sldId id="262" r:id="rId19"/>
    <p:sldId id="276"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1864" autoAdjust="0"/>
  </p:normalViewPr>
  <p:slideViewPr>
    <p:cSldViewPr>
      <p:cViewPr varScale="1">
        <p:scale>
          <a:sx n="67" d="100"/>
          <a:sy n="67" d="100"/>
        </p:scale>
        <p:origin x="147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SA"/>
          </a:p>
        </p:txBody>
      </p:sp>
      <p:sp>
        <p:nvSpPr>
          <p:cNvPr id="4" name="Date Placeholder 3"/>
          <p:cNvSpPr>
            <a:spLocks noGrp="1"/>
          </p:cNvSpPr>
          <p:nvPr>
            <p:ph type="dt" sz="half" idx="10"/>
          </p:nvPr>
        </p:nvSpPr>
        <p:spPr/>
        <p:txBody>
          <a:bodyPr/>
          <a:lstStyle/>
          <a:p>
            <a:fld id="{659F78E1-4BB7-495B-82F1-5C3125926828}" type="datetimeFigureOut">
              <a:rPr lang="ar-SA" smtClean="0"/>
              <a:pPr/>
              <a:t>14/05/38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6A71A00-38C1-43FB-BA13-A03D72EDB444}"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10"/>
          </p:nvPr>
        </p:nvSpPr>
        <p:spPr/>
        <p:txBody>
          <a:bodyPr/>
          <a:lstStyle/>
          <a:p>
            <a:fld id="{659F78E1-4BB7-495B-82F1-5C3125926828}" type="datetimeFigureOut">
              <a:rPr lang="ar-SA" smtClean="0"/>
              <a:pPr/>
              <a:t>14/05/38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6A71A00-38C1-43FB-BA13-A03D72EDB444}"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10"/>
          </p:nvPr>
        </p:nvSpPr>
        <p:spPr/>
        <p:txBody>
          <a:bodyPr/>
          <a:lstStyle/>
          <a:p>
            <a:fld id="{659F78E1-4BB7-495B-82F1-5C3125926828}" type="datetimeFigureOut">
              <a:rPr lang="ar-SA" smtClean="0"/>
              <a:pPr/>
              <a:t>14/05/38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6A71A00-38C1-43FB-BA13-A03D72EDB444}"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10"/>
          </p:nvPr>
        </p:nvSpPr>
        <p:spPr/>
        <p:txBody>
          <a:bodyPr/>
          <a:lstStyle/>
          <a:p>
            <a:fld id="{659F78E1-4BB7-495B-82F1-5C3125926828}" type="datetimeFigureOut">
              <a:rPr lang="ar-SA" smtClean="0"/>
              <a:pPr/>
              <a:t>14/05/38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6A71A00-38C1-43FB-BA13-A03D72EDB444}"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9F78E1-4BB7-495B-82F1-5C3125926828}" type="datetimeFigureOut">
              <a:rPr lang="ar-SA" smtClean="0"/>
              <a:pPr/>
              <a:t>14/05/38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6A71A00-38C1-43FB-BA13-A03D72EDB444}"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Date Placeholder 4"/>
          <p:cNvSpPr>
            <a:spLocks noGrp="1"/>
          </p:cNvSpPr>
          <p:nvPr>
            <p:ph type="dt" sz="half" idx="10"/>
          </p:nvPr>
        </p:nvSpPr>
        <p:spPr/>
        <p:txBody>
          <a:bodyPr/>
          <a:lstStyle/>
          <a:p>
            <a:fld id="{659F78E1-4BB7-495B-82F1-5C3125926828}" type="datetimeFigureOut">
              <a:rPr lang="ar-SA" smtClean="0"/>
              <a:pPr/>
              <a:t>14/05/38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6A71A00-38C1-43FB-BA13-A03D72EDB444}"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Date Placeholder 6"/>
          <p:cNvSpPr>
            <a:spLocks noGrp="1"/>
          </p:cNvSpPr>
          <p:nvPr>
            <p:ph type="dt" sz="half" idx="10"/>
          </p:nvPr>
        </p:nvSpPr>
        <p:spPr/>
        <p:txBody>
          <a:bodyPr/>
          <a:lstStyle/>
          <a:p>
            <a:fld id="{659F78E1-4BB7-495B-82F1-5C3125926828}" type="datetimeFigureOut">
              <a:rPr lang="ar-SA" smtClean="0"/>
              <a:pPr/>
              <a:t>14/05/38</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D6A71A00-38C1-43FB-BA13-A03D72EDB444}"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Date Placeholder 2"/>
          <p:cNvSpPr>
            <a:spLocks noGrp="1"/>
          </p:cNvSpPr>
          <p:nvPr>
            <p:ph type="dt" sz="half" idx="10"/>
          </p:nvPr>
        </p:nvSpPr>
        <p:spPr/>
        <p:txBody>
          <a:bodyPr/>
          <a:lstStyle/>
          <a:p>
            <a:fld id="{659F78E1-4BB7-495B-82F1-5C3125926828}" type="datetimeFigureOut">
              <a:rPr lang="ar-SA" smtClean="0"/>
              <a:pPr/>
              <a:t>14/05/38</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D6A71A00-38C1-43FB-BA13-A03D72EDB444}"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9F78E1-4BB7-495B-82F1-5C3125926828}" type="datetimeFigureOut">
              <a:rPr lang="ar-SA" smtClean="0"/>
              <a:pPr/>
              <a:t>14/05/38</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D6A71A00-38C1-43FB-BA13-A03D72EDB444}"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9F78E1-4BB7-495B-82F1-5C3125926828}" type="datetimeFigureOut">
              <a:rPr lang="ar-SA" smtClean="0"/>
              <a:pPr/>
              <a:t>14/05/38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6A71A00-38C1-43FB-BA13-A03D72EDB444}"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9F78E1-4BB7-495B-82F1-5C3125926828}" type="datetimeFigureOut">
              <a:rPr lang="ar-SA" smtClean="0"/>
              <a:pPr/>
              <a:t>14/05/38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6A71A00-38C1-43FB-BA13-A03D72EDB444}"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59F78E1-4BB7-495B-82F1-5C3125926828}" type="datetimeFigureOut">
              <a:rPr lang="ar-SA" smtClean="0"/>
              <a:pPr/>
              <a:t>14/05/38</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6A71A00-38C1-43FB-BA13-A03D72EDB444}"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838200"/>
            <a:ext cx="8382000" cy="2209800"/>
          </a:xfrm>
          <a:solidFill>
            <a:schemeClr val="bg2"/>
          </a:solidFill>
        </p:spPr>
        <p:txBody>
          <a:bodyPr>
            <a:noAutofit/>
          </a:bodyPr>
          <a:lstStyle/>
          <a:p>
            <a:r>
              <a:rPr lang="ar-SA" b="1" dirty="0"/>
              <a:t>الفصل الأول </a:t>
            </a:r>
            <a:br>
              <a:rPr lang="ar-SA" b="1" dirty="0"/>
            </a:br>
            <a:br>
              <a:rPr lang="ar-SA" b="1" dirty="0"/>
            </a:br>
            <a:r>
              <a:rPr lang="ar-SA" b="1" dirty="0"/>
              <a:t>الإعاقة والتأهيل</a:t>
            </a:r>
          </a:p>
        </p:txBody>
      </p:sp>
      <p:sp>
        <p:nvSpPr>
          <p:cNvPr id="3" name="Subtitle 2"/>
          <p:cNvSpPr>
            <a:spLocks noGrp="1"/>
          </p:cNvSpPr>
          <p:nvPr>
            <p:ph type="subTitle" idx="1"/>
          </p:nvPr>
        </p:nvSpPr>
        <p:spPr>
          <a:xfrm>
            <a:off x="1905000" y="3810000"/>
            <a:ext cx="6172200" cy="2590800"/>
          </a:xfrm>
          <a:ln>
            <a:solidFill>
              <a:schemeClr val="accent4">
                <a:lumMod val="75000"/>
              </a:schemeClr>
            </a:solidFill>
          </a:ln>
        </p:spPr>
        <p:txBody>
          <a:bodyPr>
            <a:normAutofit/>
          </a:bodyPr>
          <a:lstStyle/>
          <a:p>
            <a:pPr algn="r">
              <a:buFont typeface="Wingdings" pitchFamily="2" charset="2"/>
              <a:buChar char="v"/>
            </a:pPr>
            <a:r>
              <a:rPr lang="ar-SA" sz="2500" dirty="0">
                <a:solidFill>
                  <a:srgbClr val="7030A0"/>
                </a:solidFill>
              </a:rPr>
              <a:t>مفهوم الإعاقة</a:t>
            </a:r>
          </a:p>
          <a:p>
            <a:pPr algn="r">
              <a:buFont typeface="Wingdings" pitchFamily="2" charset="2"/>
              <a:buChar char="v"/>
            </a:pPr>
            <a:r>
              <a:rPr lang="ar-SA" sz="2500" dirty="0">
                <a:solidFill>
                  <a:srgbClr val="7030A0"/>
                </a:solidFill>
              </a:rPr>
              <a:t>الأسباب المؤدية للإعاقة </a:t>
            </a:r>
          </a:p>
          <a:p>
            <a:pPr algn="r">
              <a:buFont typeface="Wingdings" pitchFamily="2" charset="2"/>
              <a:buChar char="v"/>
            </a:pPr>
            <a:r>
              <a:rPr lang="ar-SA" sz="2500" dirty="0">
                <a:solidFill>
                  <a:srgbClr val="7030A0"/>
                </a:solidFill>
              </a:rPr>
              <a:t>تصنيف الإعاقات </a:t>
            </a:r>
          </a:p>
          <a:p>
            <a:pPr algn="r">
              <a:buFont typeface="Wingdings" pitchFamily="2" charset="2"/>
              <a:buChar char="v"/>
            </a:pPr>
            <a:r>
              <a:rPr lang="ar-SA" sz="2500" dirty="0">
                <a:solidFill>
                  <a:srgbClr val="7030A0"/>
                </a:solidFill>
              </a:rPr>
              <a:t>الآثار الناجمة عن الإعاقة</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981200"/>
            <a:ext cx="8763000" cy="2283296"/>
          </a:xfrm>
          <a:ln>
            <a:solidFill>
              <a:schemeClr val="accent1"/>
            </a:solidFill>
          </a:ln>
        </p:spPr>
        <p:txBody>
          <a:bodyPr>
            <a:normAutofit/>
          </a:bodyPr>
          <a:lstStyle/>
          <a:p>
            <a:pPr>
              <a:lnSpc>
                <a:spcPct val="150000"/>
              </a:lnSpc>
              <a:buNone/>
            </a:pPr>
            <a:r>
              <a:rPr lang="ar-SA" sz="2200" b="1" dirty="0">
                <a:solidFill>
                  <a:srgbClr val="00B050"/>
                </a:solidFill>
              </a:rPr>
              <a:t>1-الإعاقات الجسمية والصحية :</a:t>
            </a:r>
          </a:p>
          <a:p>
            <a:pPr>
              <a:lnSpc>
                <a:spcPct val="150000"/>
              </a:lnSpc>
              <a:buNone/>
            </a:pPr>
            <a:r>
              <a:rPr lang="ar-SA" sz="2200" dirty="0"/>
              <a:t>يعرف الخطيب(1998)المعاقون جسميا وصحيا بأنهم الأفراد الذين تحد أوضاعهم الجسمية أو مشكلاتهم الصحية من التعلم في المدارس العادية إلى درجة يصبح معها ضروريا تقديم الخدمات التربوية الخاصة والمساندة لهم. </a:t>
            </a:r>
          </a:p>
          <a:p>
            <a:pPr>
              <a:buNone/>
            </a:pPr>
            <a:endParaRPr lang="ar-SA" sz="2200" dirty="0"/>
          </a:p>
        </p:txBody>
      </p:sp>
      <p:sp>
        <p:nvSpPr>
          <p:cNvPr id="4" name="TextBox 2"/>
          <p:cNvSpPr txBox="1"/>
          <p:nvPr/>
        </p:nvSpPr>
        <p:spPr>
          <a:xfrm>
            <a:off x="228600" y="4495800"/>
            <a:ext cx="8763000" cy="1954381"/>
          </a:xfrm>
          <a:prstGeom prst="rect">
            <a:avLst/>
          </a:prstGeom>
          <a:noFill/>
          <a:ln>
            <a:solidFill>
              <a:schemeClr val="accent1"/>
            </a:solidFill>
          </a:ln>
        </p:spPr>
        <p:txBody>
          <a:bodyPr wrap="square" rtlCol="1">
            <a:spAutoFit/>
          </a:bodyPr>
          <a:lstStyle/>
          <a:p>
            <a:pPr>
              <a:lnSpc>
                <a:spcPct val="150000"/>
              </a:lnSpc>
            </a:pPr>
            <a:r>
              <a:rPr lang="ar-SA" sz="2200" b="1" dirty="0">
                <a:solidFill>
                  <a:srgbClr val="00B050"/>
                </a:solidFill>
              </a:rPr>
              <a:t>2-التخلف العقلي أو (الإعاقة الفكرية):</a:t>
            </a:r>
          </a:p>
          <a:p>
            <a:pPr>
              <a:lnSpc>
                <a:spcPct val="150000"/>
              </a:lnSpc>
            </a:pPr>
            <a:r>
              <a:rPr lang="ar-SA" sz="2200" dirty="0"/>
              <a:t>هي حالة من الانخفاض العام في الأداء الوظيفي للقدرات العقلية يصاحبه قصور في مهارات السلوك التكيفي، ويتم تحديد درجة التخلف باستخدام مقاييس الذكاء ومقاييس السلوك التكيفي.</a:t>
            </a:r>
          </a:p>
          <a:p>
            <a:endParaRPr lang="ar-SA" sz="2200" dirty="0"/>
          </a:p>
        </p:txBody>
      </p:sp>
      <p:sp>
        <p:nvSpPr>
          <p:cNvPr id="5" name="مستطيل 4"/>
          <p:cNvSpPr/>
          <p:nvPr/>
        </p:nvSpPr>
        <p:spPr>
          <a:xfrm>
            <a:off x="228600" y="152400"/>
            <a:ext cx="8763000" cy="1731243"/>
          </a:xfrm>
          <a:prstGeom prst="rect">
            <a:avLst/>
          </a:prstGeom>
        </p:spPr>
        <p:txBody>
          <a:bodyPr wrap="square">
            <a:spAutoFit/>
          </a:bodyPr>
          <a:lstStyle/>
          <a:p>
            <a:pPr>
              <a:lnSpc>
                <a:spcPct val="150000"/>
              </a:lnSpc>
              <a:buNone/>
            </a:pPr>
            <a:r>
              <a:rPr lang="ar-SA" sz="2500" b="1" dirty="0">
                <a:solidFill>
                  <a:srgbClr val="00B050"/>
                </a:solidFill>
              </a:rPr>
              <a:t>أولا:أشكال الإعاقة وفقا لنوع العجز :</a:t>
            </a:r>
          </a:p>
          <a:p>
            <a:pPr>
              <a:lnSpc>
                <a:spcPct val="150000"/>
              </a:lnSpc>
              <a:buNone/>
            </a:pPr>
            <a:r>
              <a:rPr lang="ar-SA" sz="2300" b="1" dirty="0"/>
              <a:t>تختلف الإعاقات باختلاف نوع العجز الذي يصيب الفرد،وفي هذا السياق يمكن تصنيف الإعاقات إلى التالية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52400"/>
            <a:ext cx="8568952" cy="1615827"/>
          </a:xfrm>
          <a:prstGeom prst="rect">
            <a:avLst/>
          </a:prstGeom>
          <a:noFill/>
          <a:ln>
            <a:solidFill>
              <a:schemeClr val="accent1"/>
            </a:solidFill>
          </a:ln>
        </p:spPr>
        <p:txBody>
          <a:bodyPr wrap="square" rtlCol="1">
            <a:spAutoFit/>
          </a:bodyPr>
          <a:lstStyle/>
          <a:p>
            <a:pPr>
              <a:lnSpc>
                <a:spcPct val="150000"/>
              </a:lnSpc>
            </a:pPr>
            <a:r>
              <a:rPr lang="ar-SA" sz="2200" b="1" dirty="0">
                <a:solidFill>
                  <a:srgbClr val="00B050"/>
                </a:solidFill>
              </a:rPr>
              <a:t>3-الإعاقة السمعية: </a:t>
            </a:r>
          </a:p>
          <a:p>
            <a:pPr>
              <a:lnSpc>
                <a:spcPct val="150000"/>
              </a:lnSpc>
            </a:pPr>
            <a:r>
              <a:rPr lang="ar-SA" sz="2200" dirty="0"/>
              <a:t>هي حالة من العجز في الجهاز السمعي يؤدي إلى التأثير السلبي على وظائف هذا الجهاز والذي يؤثر على قدرة الفرد على سماع الأصوات والتواصل والتفاعل الاجتماعي مع الآخرين.</a:t>
            </a:r>
          </a:p>
        </p:txBody>
      </p:sp>
      <p:sp>
        <p:nvSpPr>
          <p:cNvPr id="3" name="TextBox 1"/>
          <p:cNvSpPr txBox="1"/>
          <p:nvPr/>
        </p:nvSpPr>
        <p:spPr>
          <a:xfrm>
            <a:off x="304800" y="2133600"/>
            <a:ext cx="8686800" cy="2060885"/>
          </a:xfrm>
          <a:prstGeom prst="rect">
            <a:avLst/>
          </a:prstGeom>
          <a:noFill/>
          <a:ln>
            <a:solidFill>
              <a:schemeClr val="accent1"/>
            </a:solidFill>
          </a:ln>
        </p:spPr>
        <p:txBody>
          <a:bodyPr wrap="square" rtlCol="1">
            <a:spAutoFit/>
          </a:bodyPr>
          <a:lstStyle/>
          <a:p>
            <a:pPr>
              <a:lnSpc>
                <a:spcPct val="150000"/>
              </a:lnSpc>
            </a:pPr>
            <a:r>
              <a:rPr lang="ar-SA" sz="2200" b="1" dirty="0">
                <a:solidFill>
                  <a:srgbClr val="00B050"/>
                </a:solidFill>
              </a:rPr>
              <a:t>4-الإعاقة البصرية:</a:t>
            </a:r>
          </a:p>
          <a:p>
            <a:pPr>
              <a:lnSpc>
                <a:spcPct val="150000"/>
              </a:lnSpc>
            </a:pPr>
            <a:r>
              <a:rPr lang="ar-SA" sz="2200" dirty="0"/>
              <a:t>هي حالة من العجز تصيب الجهاز البصري وتؤدي إلى تأثير سلبي على وظائف الجهاز البصري يتراوح بين كف البصر كليا أو جزئيا الأمر الذي يؤثر على قدرة الشخص على الرؤية وما يتعلق بها من وظائف معرفية أو حسية أو حركية أو اجتماعية.</a:t>
            </a:r>
          </a:p>
        </p:txBody>
      </p:sp>
      <p:sp>
        <p:nvSpPr>
          <p:cNvPr id="4" name="TextBox 1"/>
          <p:cNvSpPr txBox="1"/>
          <p:nvPr/>
        </p:nvSpPr>
        <p:spPr>
          <a:xfrm>
            <a:off x="228600" y="4648200"/>
            <a:ext cx="8686800" cy="1553054"/>
          </a:xfrm>
          <a:prstGeom prst="rect">
            <a:avLst/>
          </a:prstGeom>
          <a:noFill/>
          <a:ln>
            <a:solidFill>
              <a:schemeClr val="accent1"/>
            </a:solidFill>
          </a:ln>
        </p:spPr>
        <p:txBody>
          <a:bodyPr wrap="square" rtlCol="1">
            <a:spAutoFit/>
          </a:bodyPr>
          <a:lstStyle/>
          <a:p>
            <a:pPr>
              <a:lnSpc>
                <a:spcPct val="150000"/>
              </a:lnSpc>
            </a:pPr>
            <a:r>
              <a:rPr lang="ar-SA" sz="2200" b="1" dirty="0">
                <a:solidFill>
                  <a:srgbClr val="00B050"/>
                </a:solidFill>
              </a:rPr>
              <a:t>5-صعوبات التعلم:</a:t>
            </a:r>
          </a:p>
          <a:p>
            <a:pPr>
              <a:lnSpc>
                <a:spcPct val="150000"/>
              </a:lnSpc>
            </a:pPr>
            <a:r>
              <a:rPr lang="ar-SA" sz="2200" dirty="0"/>
              <a:t>تعتبر صعوبات التعلم من أكثر فئات الإعاقة غموضا من حيث التعريف والتصينف والأسباب المؤدية له.</a:t>
            </a:r>
          </a:p>
        </p:txBody>
      </p:sp>
    </p:spTree>
    <p:extLst>
      <p:ext uri="{BB962C8B-B14F-4D97-AF65-F5344CB8AC3E}">
        <p14:creationId xmlns:p14="http://schemas.microsoft.com/office/powerpoint/2010/main" val="1563337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332657"/>
            <a:ext cx="8676456" cy="2462213"/>
          </a:xfrm>
          <a:prstGeom prst="rect">
            <a:avLst/>
          </a:prstGeom>
          <a:ln>
            <a:solidFill>
              <a:schemeClr val="accent1"/>
            </a:solidFill>
          </a:ln>
        </p:spPr>
        <p:txBody>
          <a:bodyPr wrap="square">
            <a:spAutoFit/>
          </a:bodyPr>
          <a:lstStyle/>
          <a:p>
            <a:pPr lvl="0"/>
            <a:endParaRPr lang="ar-SA" sz="2200" dirty="0">
              <a:solidFill>
                <a:srgbClr val="00B050"/>
              </a:solidFill>
            </a:endParaRPr>
          </a:p>
          <a:p>
            <a:pPr lvl="0">
              <a:lnSpc>
                <a:spcPct val="150000"/>
              </a:lnSpc>
            </a:pPr>
            <a:r>
              <a:rPr lang="ar-SA" sz="2200" b="1" dirty="0">
                <a:solidFill>
                  <a:srgbClr val="00B050"/>
                </a:solidFill>
              </a:rPr>
              <a:t>6- اضطرابات التواصل: </a:t>
            </a:r>
          </a:p>
          <a:p>
            <a:pPr lvl="0">
              <a:lnSpc>
                <a:spcPct val="150000"/>
              </a:lnSpc>
            </a:pPr>
            <a:r>
              <a:rPr lang="ar-SA" sz="2200" dirty="0">
                <a:solidFill>
                  <a:prstClr val="black"/>
                </a:solidFill>
              </a:rPr>
              <a:t>يستخدم مصطلح اضطرابات التواصل للدلالة على وجود خلل أو عجز في الاستخدام الطبيعي للنطق واللغة ويشمل ذلك اضطرابات في اللغة التعبيرية أو اللغة الاستقبالية واضطرابات الكلام والنطق والصوت.</a:t>
            </a:r>
          </a:p>
        </p:txBody>
      </p:sp>
      <p:sp>
        <p:nvSpPr>
          <p:cNvPr id="4" name="TextBox 1"/>
          <p:cNvSpPr txBox="1"/>
          <p:nvPr/>
        </p:nvSpPr>
        <p:spPr>
          <a:xfrm>
            <a:off x="304800" y="3581400"/>
            <a:ext cx="8496944" cy="2123658"/>
          </a:xfrm>
          <a:prstGeom prst="rect">
            <a:avLst/>
          </a:prstGeom>
          <a:noFill/>
          <a:ln>
            <a:solidFill>
              <a:schemeClr val="accent1"/>
            </a:solidFill>
          </a:ln>
        </p:spPr>
        <p:txBody>
          <a:bodyPr wrap="square" rtlCol="1">
            <a:spAutoFit/>
          </a:bodyPr>
          <a:lstStyle/>
          <a:p>
            <a:pPr lvl="0">
              <a:lnSpc>
                <a:spcPct val="150000"/>
              </a:lnSpc>
            </a:pPr>
            <a:r>
              <a:rPr lang="ar-SA" sz="2200" b="1" dirty="0">
                <a:solidFill>
                  <a:srgbClr val="00B050"/>
                </a:solidFill>
              </a:rPr>
              <a:t>7- الاضطرابات الانفعالية والسلوكية:</a:t>
            </a:r>
          </a:p>
          <a:p>
            <a:pPr lvl="0">
              <a:lnSpc>
                <a:spcPct val="150000"/>
              </a:lnSpc>
            </a:pPr>
            <a:r>
              <a:rPr lang="ar-SA" sz="2200" dirty="0">
                <a:solidFill>
                  <a:prstClr val="black"/>
                </a:solidFill>
              </a:rPr>
              <a:t>الاضطرابات الانفعالية والسلوكية هي حالة تصف أشخاصا يظهرون وبشكل متكرر انماطا منحرفة أو شاذة من السلوك تختلف اختلافا واضحا عما هو متعارف عليه في المجتمع أو عما هو متوقع من هؤلاء الأشخاص وفقا لأعمارهم ومستوياتهم الثقافية والاجتماعية.</a:t>
            </a:r>
          </a:p>
        </p:txBody>
      </p:sp>
    </p:spTree>
    <p:extLst>
      <p:ext uri="{BB962C8B-B14F-4D97-AF65-F5344CB8AC3E}">
        <p14:creationId xmlns:p14="http://schemas.microsoft.com/office/powerpoint/2010/main" val="2877270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3"/>
            <a:ext cx="8229600" cy="3659088"/>
          </a:xfrm>
          <a:ln>
            <a:solidFill>
              <a:schemeClr val="accent1"/>
            </a:solidFill>
          </a:ln>
        </p:spPr>
        <p:txBody>
          <a:bodyPr>
            <a:normAutofit/>
          </a:bodyPr>
          <a:lstStyle/>
          <a:p>
            <a:pPr algn="r" rtl="1">
              <a:lnSpc>
                <a:spcPct val="150000"/>
              </a:lnSpc>
              <a:buNone/>
            </a:pPr>
            <a:r>
              <a:rPr lang="ar-SA" sz="2200" b="1" dirty="0">
                <a:solidFill>
                  <a:schemeClr val="accent2">
                    <a:lumMod val="75000"/>
                  </a:schemeClr>
                </a:solidFill>
                <a:latin typeface="Arial" pitchFamily="34" charset="0"/>
                <a:cs typeface="Arial" pitchFamily="34" charset="0"/>
              </a:rPr>
              <a:t>ثانياَ:تصنيف الإعاقات على أساس درجة العجز:</a:t>
            </a:r>
          </a:p>
          <a:p>
            <a:pPr algn="r" rtl="1">
              <a:lnSpc>
                <a:spcPct val="150000"/>
              </a:lnSpc>
              <a:buNone/>
            </a:pPr>
            <a:r>
              <a:rPr lang="ar-SA" sz="2200" dirty="0">
                <a:latin typeface="Arial" pitchFamily="34" charset="0"/>
                <a:cs typeface="Arial" pitchFamily="34" charset="0"/>
              </a:rPr>
              <a:t>وهنا يتفق المختصون على تحديد فئات الإعاقة على النحو التالي:</a:t>
            </a:r>
          </a:p>
          <a:p>
            <a:pPr algn="r" rtl="1">
              <a:lnSpc>
                <a:spcPct val="150000"/>
              </a:lnSpc>
              <a:buNone/>
            </a:pPr>
            <a:endParaRPr lang="ar-SA" sz="2200" dirty="0">
              <a:latin typeface="Arial" pitchFamily="34" charset="0"/>
              <a:cs typeface="Arial" pitchFamily="34" charset="0"/>
            </a:endParaRPr>
          </a:p>
          <a:p>
            <a:pPr algn="r" rtl="1">
              <a:lnSpc>
                <a:spcPct val="150000"/>
              </a:lnSpc>
              <a:buNone/>
            </a:pPr>
            <a:r>
              <a:rPr lang="ar-SA" sz="2200" b="1" dirty="0">
                <a:solidFill>
                  <a:schemeClr val="accent6">
                    <a:lumMod val="60000"/>
                    <a:lumOff val="40000"/>
                  </a:schemeClr>
                </a:solidFill>
                <a:latin typeface="Arial" pitchFamily="34" charset="0"/>
                <a:cs typeface="Arial" pitchFamily="34" charset="0"/>
              </a:rPr>
              <a:t>1-الإعاقات البسيطة : </a:t>
            </a:r>
            <a:r>
              <a:rPr lang="ar-SA" sz="2200" dirty="0">
                <a:latin typeface="Arial" pitchFamily="34" charset="0"/>
                <a:cs typeface="Arial" pitchFamily="34" charset="0"/>
              </a:rPr>
              <a:t>وهي أخف حالات الإعاقة .</a:t>
            </a:r>
          </a:p>
          <a:p>
            <a:pPr algn="r" rtl="1">
              <a:lnSpc>
                <a:spcPct val="150000"/>
              </a:lnSpc>
              <a:buNone/>
            </a:pPr>
            <a:r>
              <a:rPr lang="ar-SA" sz="2200" b="1" dirty="0">
                <a:solidFill>
                  <a:schemeClr val="accent6">
                    <a:lumMod val="60000"/>
                    <a:lumOff val="40000"/>
                  </a:schemeClr>
                </a:solidFill>
                <a:latin typeface="Arial" pitchFamily="34" charset="0"/>
                <a:cs typeface="Arial" pitchFamily="34" charset="0"/>
              </a:rPr>
              <a:t>2-الاعاقات المتوسطة : </a:t>
            </a:r>
            <a:r>
              <a:rPr lang="ar-SA" sz="2200" dirty="0">
                <a:latin typeface="Arial" pitchFamily="34" charset="0"/>
                <a:cs typeface="Arial" pitchFamily="34" charset="0"/>
              </a:rPr>
              <a:t>وهي حالات أشد من الإعاقات البسيطة من حيث درجة المعاناة والمشاكل التي يعانون منها .</a:t>
            </a:r>
          </a:p>
          <a:p>
            <a:pPr algn="r" rtl="1">
              <a:buNone/>
            </a:pPr>
            <a:endParaRPr lang="ar-SA"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4179911"/>
          </a:xfrm>
          <a:ln>
            <a:solidFill>
              <a:schemeClr val="accent1"/>
            </a:solidFill>
          </a:ln>
        </p:spPr>
        <p:txBody>
          <a:bodyPr>
            <a:noAutofit/>
          </a:bodyPr>
          <a:lstStyle/>
          <a:p>
            <a:pPr algn="r" rtl="1">
              <a:lnSpc>
                <a:spcPct val="150000"/>
              </a:lnSpc>
              <a:buNone/>
            </a:pPr>
            <a:r>
              <a:rPr lang="ar-SA" sz="2200" b="1" dirty="0">
                <a:solidFill>
                  <a:schemeClr val="accent6">
                    <a:lumMod val="60000"/>
                    <a:lumOff val="40000"/>
                  </a:schemeClr>
                </a:solidFill>
                <a:latin typeface="Arial" pitchFamily="34" charset="0"/>
                <a:cs typeface="Arial" pitchFamily="34" charset="0"/>
              </a:rPr>
              <a:t>3- الإعاقات الشديدة : </a:t>
            </a:r>
            <a:r>
              <a:rPr lang="ar-SA" sz="2200" dirty="0">
                <a:latin typeface="Arial" pitchFamily="34" charset="0"/>
                <a:cs typeface="Arial" pitchFamily="34" charset="0"/>
              </a:rPr>
              <a:t>وهي حالات شديدة تكون نسبة العجز فيها عالية .</a:t>
            </a:r>
          </a:p>
          <a:p>
            <a:pPr algn="r" rtl="1">
              <a:lnSpc>
                <a:spcPct val="150000"/>
              </a:lnSpc>
              <a:buNone/>
            </a:pPr>
            <a:endParaRPr lang="ar-SA" sz="2200" dirty="0">
              <a:latin typeface="Arial" pitchFamily="34" charset="0"/>
              <a:cs typeface="Arial" pitchFamily="34" charset="0"/>
            </a:endParaRPr>
          </a:p>
          <a:p>
            <a:pPr algn="r" rtl="1">
              <a:lnSpc>
                <a:spcPct val="150000"/>
              </a:lnSpc>
              <a:buNone/>
            </a:pPr>
            <a:r>
              <a:rPr lang="ar-SA" sz="2200" b="1" dirty="0">
                <a:solidFill>
                  <a:schemeClr val="accent6">
                    <a:lumMod val="60000"/>
                    <a:lumOff val="40000"/>
                  </a:schemeClr>
                </a:solidFill>
                <a:latin typeface="Arial" pitchFamily="34" charset="0"/>
                <a:cs typeface="Arial" pitchFamily="34" charset="0"/>
              </a:rPr>
              <a:t>4- الإعاقات الشديدة جداَ والاعتمادية </a:t>
            </a:r>
            <a:r>
              <a:rPr lang="en-US" sz="2200" dirty="0">
                <a:solidFill>
                  <a:schemeClr val="accent6">
                    <a:lumMod val="60000"/>
                    <a:lumOff val="40000"/>
                  </a:schemeClr>
                </a:solidFill>
                <a:latin typeface="Arial" pitchFamily="34" charset="0"/>
                <a:cs typeface="Arial" pitchFamily="34" charset="0"/>
              </a:rPr>
              <a:t>:</a:t>
            </a:r>
            <a:r>
              <a:rPr lang="ar-SA" sz="2200" dirty="0">
                <a:latin typeface="Arial" pitchFamily="34" charset="0"/>
                <a:cs typeface="Arial" pitchFamily="34" charset="0"/>
              </a:rPr>
              <a:t>وهي حالات تحتاج إلى برامج تأهيلية خاصة وتحتاج إلى فريق عمل متعدد التخصصات .</a:t>
            </a:r>
          </a:p>
          <a:p>
            <a:pPr algn="r" rtl="1">
              <a:lnSpc>
                <a:spcPct val="150000"/>
              </a:lnSpc>
              <a:buNone/>
            </a:pPr>
            <a:endParaRPr lang="ar-SA" sz="2200" dirty="0">
              <a:latin typeface="Arial" pitchFamily="34" charset="0"/>
              <a:cs typeface="Arial" pitchFamily="34" charset="0"/>
            </a:endParaRPr>
          </a:p>
          <a:p>
            <a:pPr algn="r" rtl="1">
              <a:lnSpc>
                <a:spcPct val="150000"/>
              </a:lnSpc>
              <a:buNone/>
            </a:pPr>
            <a:r>
              <a:rPr lang="ar-SA" sz="2200" b="1" dirty="0">
                <a:solidFill>
                  <a:schemeClr val="accent6">
                    <a:lumMod val="60000"/>
                    <a:lumOff val="40000"/>
                  </a:schemeClr>
                </a:solidFill>
                <a:latin typeface="Arial" pitchFamily="34" charset="0"/>
                <a:cs typeface="Arial" pitchFamily="34" charset="0"/>
              </a:rPr>
              <a:t>5- الإعاقات المتعددة </a:t>
            </a:r>
            <a:r>
              <a:rPr lang="ar-SA" sz="2200" dirty="0">
                <a:solidFill>
                  <a:schemeClr val="accent6">
                    <a:lumMod val="60000"/>
                    <a:lumOff val="40000"/>
                  </a:schemeClr>
                </a:solidFill>
                <a:latin typeface="Arial" pitchFamily="34" charset="0"/>
                <a:cs typeface="Arial" pitchFamily="34" charset="0"/>
              </a:rPr>
              <a:t>: </a:t>
            </a:r>
            <a:r>
              <a:rPr lang="ar-SA" sz="2200" dirty="0">
                <a:latin typeface="Arial" pitchFamily="34" charset="0"/>
                <a:cs typeface="Arial" pitchFamily="34" charset="0"/>
              </a:rPr>
              <a:t>وهي  حالات يكون الفرد فيها مصاباَ بأكثر من نوع من أنواع العجز ، وهي غالباَ تصنف ضمن الإعاقات الاعتمادية.</a:t>
            </a:r>
          </a:p>
          <a:p>
            <a:pPr algn="r" rtl="1">
              <a:buNone/>
            </a:pPr>
            <a:endParaRPr lang="ar-SA" sz="2200" dirty="0">
              <a:latin typeface="Arial" pitchFamily="34" charset="0"/>
              <a:cs typeface="Arial" pitchFamily="34" charset="0"/>
            </a:endParaRPr>
          </a:p>
          <a:p>
            <a:pPr algn="r">
              <a:buNone/>
            </a:pPr>
            <a:endParaRPr lang="ar-SA"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686800" cy="6858000"/>
          </a:xfrm>
        </p:spPr>
        <p:txBody>
          <a:bodyPr>
            <a:normAutofit/>
          </a:bodyPr>
          <a:lstStyle/>
          <a:p>
            <a:pPr algn="r">
              <a:buNone/>
            </a:pPr>
            <a:r>
              <a:rPr lang="ar-SA" sz="1800" dirty="0"/>
              <a:t> </a:t>
            </a:r>
          </a:p>
        </p:txBody>
      </p:sp>
      <p:sp>
        <p:nvSpPr>
          <p:cNvPr id="4" name="مستطيل 3"/>
          <p:cNvSpPr/>
          <p:nvPr/>
        </p:nvSpPr>
        <p:spPr>
          <a:xfrm>
            <a:off x="609600" y="533400"/>
            <a:ext cx="8153400" cy="365760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50000"/>
              </a:lnSpc>
            </a:pPr>
            <a:r>
              <a:rPr lang="ar-SA" sz="2200" b="1" dirty="0">
                <a:solidFill>
                  <a:schemeClr val="accent2">
                    <a:lumMod val="60000"/>
                    <a:lumOff val="40000"/>
                  </a:schemeClr>
                </a:solidFill>
                <a:latin typeface="Arial" pitchFamily="34" charset="0"/>
                <a:cs typeface="Arial" pitchFamily="34" charset="0"/>
              </a:rPr>
              <a:t>ثالثاَ: تصنيف الإعاقات على أساس نظرة المجتمع والقيم الثقافية والاجتماعية السائدة:</a:t>
            </a:r>
          </a:p>
          <a:p>
            <a:pPr>
              <a:lnSpc>
                <a:spcPct val="150000"/>
              </a:lnSpc>
            </a:pPr>
            <a:r>
              <a:rPr lang="ar-SA" sz="2200" dirty="0">
                <a:solidFill>
                  <a:schemeClr val="tx1"/>
                </a:solidFill>
              </a:rPr>
              <a:t>    هناك تصنيفات خاصة تفرضها اتجاهات المجتمع وأن هذه التصنيفات تختلف من مجتمع لآخر، فما قد يعتبر في مجتمع أو بيئة ما إعاقة قد لا تكون كذلك في بيئة أو مجتمع آخر.</a:t>
            </a:r>
          </a:p>
          <a:p>
            <a:pPr>
              <a:lnSpc>
                <a:spcPct val="150000"/>
              </a:lnSpc>
            </a:pPr>
            <a:endParaRPr lang="ar-SA" sz="2200"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32656"/>
            <a:ext cx="8686800" cy="3172544"/>
          </a:xfrm>
          <a:ln>
            <a:solidFill>
              <a:schemeClr val="accent1"/>
            </a:solidFill>
          </a:ln>
        </p:spPr>
        <p:txBody>
          <a:bodyPr>
            <a:normAutofit lnSpcReduction="10000"/>
          </a:bodyPr>
          <a:lstStyle/>
          <a:p>
            <a:pPr>
              <a:lnSpc>
                <a:spcPct val="150000"/>
              </a:lnSpc>
              <a:buNone/>
            </a:pPr>
            <a:r>
              <a:rPr lang="ar-SA" sz="2200" b="1" dirty="0">
                <a:solidFill>
                  <a:srgbClr val="FF0000"/>
                </a:solidFill>
              </a:rPr>
              <a:t>الآثار الناجمة عن الإعاقة : </a:t>
            </a:r>
          </a:p>
          <a:p>
            <a:pPr>
              <a:lnSpc>
                <a:spcPct val="150000"/>
              </a:lnSpc>
              <a:buNone/>
            </a:pPr>
            <a:r>
              <a:rPr lang="ar-SA" sz="2200" b="1" dirty="0">
                <a:solidFill>
                  <a:srgbClr val="FF0000"/>
                </a:solidFill>
              </a:rPr>
              <a:t>أولاَ:أثر الإعاقة على الفرد المعاق نفسه:</a:t>
            </a:r>
            <a:endParaRPr lang="en-US" sz="2200" b="1" dirty="0">
              <a:solidFill>
                <a:srgbClr val="FF0000"/>
              </a:solidFill>
            </a:endParaRPr>
          </a:p>
          <a:p>
            <a:pPr algn="r">
              <a:lnSpc>
                <a:spcPct val="150000"/>
              </a:lnSpc>
              <a:buNone/>
            </a:pPr>
            <a:r>
              <a:rPr lang="ar-SA" sz="2200" b="1" dirty="0"/>
              <a:t>1-الآثار المتصلة بالوظائف البدنية ومطالب الحياة اليومية:</a:t>
            </a:r>
            <a:endParaRPr lang="en-US" sz="2200" b="1" dirty="0"/>
          </a:p>
          <a:p>
            <a:pPr algn="r">
              <a:lnSpc>
                <a:spcPct val="150000"/>
              </a:lnSpc>
              <a:buNone/>
            </a:pPr>
            <a:r>
              <a:rPr lang="ar-SA" sz="2200" dirty="0"/>
              <a:t>وتعتبر وظيفة الحركة والتنقل من أهم الوظائف التي يعاني منها المعوقون جسمياَ والمكفوفين وحالات الإعاقة الشديدة والمتعددة . كما يعاني المعوقون لغوياَ ونطقياَ من صعوبة في التخاطب.</a:t>
            </a:r>
          </a:p>
          <a:p>
            <a:pPr algn="r" rtl="1">
              <a:lnSpc>
                <a:spcPct val="150000"/>
              </a:lnSpc>
              <a:buNone/>
            </a:pPr>
            <a:endParaRPr lang="ar-SA" sz="2200" dirty="0"/>
          </a:p>
          <a:p>
            <a:pPr algn="r" rtl="1">
              <a:buNone/>
            </a:pPr>
            <a:endParaRPr lang="ar-SA" sz="2200" dirty="0"/>
          </a:p>
          <a:p>
            <a:pPr algn="r" rtl="1">
              <a:buNone/>
            </a:pPr>
            <a:endParaRPr lang="ar-SA" sz="2200" dirty="0"/>
          </a:p>
          <a:p>
            <a:pPr algn="r" rtl="1">
              <a:buNone/>
            </a:pPr>
            <a:endParaRPr lang="ar-SA" sz="2200" dirty="0"/>
          </a:p>
        </p:txBody>
      </p:sp>
      <p:sp>
        <p:nvSpPr>
          <p:cNvPr id="5" name="TextBox 2"/>
          <p:cNvSpPr txBox="1"/>
          <p:nvPr/>
        </p:nvSpPr>
        <p:spPr>
          <a:xfrm>
            <a:off x="228600" y="3733800"/>
            <a:ext cx="8686800" cy="2123658"/>
          </a:xfrm>
          <a:prstGeom prst="rect">
            <a:avLst/>
          </a:prstGeom>
          <a:noFill/>
          <a:ln>
            <a:solidFill>
              <a:schemeClr val="accent1"/>
            </a:solidFill>
          </a:ln>
        </p:spPr>
        <p:txBody>
          <a:bodyPr wrap="square" rtlCol="0">
            <a:spAutoFit/>
          </a:bodyPr>
          <a:lstStyle/>
          <a:p>
            <a:pPr algn="r">
              <a:lnSpc>
                <a:spcPct val="150000"/>
              </a:lnSpc>
            </a:pPr>
            <a:r>
              <a:rPr lang="ar-SA" sz="2200" b="1" dirty="0"/>
              <a:t>2-الآثار المتصلة بالجوانب النفسية:</a:t>
            </a:r>
          </a:p>
          <a:p>
            <a:pPr algn="r">
              <a:lnSpc>
                <a:spcPct val="150000"/>
              </a:lnSpc>
            </a:pPr>
            <a:r>
              <a:rPr lang="ar-SA" sz="2200" dirty="0"/>
              <a:t>تتوقف نوعية الآثارالنفسية على الفرد المعاق وحدوثها على العديد من العوامل من أكثرها أهمية عمر الفرد عند حصول الإعاقة. فالفرد الذي يولد معوقاَ يحتاج إلى فترة طويلة كي يبدأ في إدراك  حقيقة عجزه وإعاقته ومدى اختلافه عن الآخرين.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28600" y="304800"/>
            <a:ext cx="8686800" cy="2133600"/>
          </a:xfrm>
          <a:prstGeom prst="rect">
            <a:avLst/>
          </a:prstGeom>
          <a:ln>
            <a:solidFill>
              <a:schemeClr val="accent1"/>
            </a:solidFill>
          </a:ln>
        </p:spPr>
        <p:txBody>
          <a:bodyPr>
            <a:noAutofit/>
          </a:bodyPr>
          <a:lstStyle/>
          <a:p>
            <a:pPr marL="342900" marR="0" lvl="0" indent="-342900" algn="r" defTabSz="914400" rtl="1" eaLnBrk="1" fontAlgn="auto" latinLnBrk="0" hangingPunct="1">
              <a:lnSpc>
                <a:spcPct val="150000"/>
              </a:lnSpc>
              <a:spcBef>
                <a:spcPct val="20000"/>
              </a:spcBef>
              <a:spcAft>
                <a:spcPts val="0"/>
              </a:spcAft>
              <a:buClrTx/>
              <a:buSzTx/>
              <a:buFont typeface="Arial" pitchFamily="34" charset="0"/>
              <a:buNone/>
              <a:tabLst/>
              <a:defRPr/>
            </a:pPr>
            <a:r>
              <a:rPr kumimoji="0" lang="ar-SA" sz="2200" b="1" i="0" u="none" strike="noStrike" kern="1200" cap="none" spc="0" normalizeH="0" baseline="0" noProof="0" dirty="0">
                <a:ln>
                  <a:noFill/>
                </a:ln>
                <a:solidFill>
                  <a:schemeClr val="tx1"/>
                </a:solidFill>
                <a:effectLst/>
                <a:uLnTx/>
                <a:uFillTx/>
                <a:latin typeface="+mn-lt"/>
                <a:ea typeface="+mn-ea"/>
                <a:cs typeface="+mn-cs"/>
              </a:rPr>
              <a:t>3-الآثار المتصلة بالجوانب الاجتماعية:</a:t>
            </a:r>
          </a:p>
          <a:p>
            <a:pPr marL="342900" indent="-342900">
              <a:lnSpc>
                <a:spcPct val="150000"/>
              </a:lnSpc>
              <a:spcBef>
                <a:spcPct val="20000"/>
              </a:spcBef>
            </a:pPr>
            <a:r>
              <a:rPr lang="ar-SA" sz="2200" dirty="0"/>
              <a:t>إن من الآثار الاجتماعية الأخرى التي يمكن أن تنتج عن الإعاقة تتمثل في عدم تمكن الشخص المعوق من الانتماء إلى الجماعات الطبيعية الموجودة في بيئته مثله مثل أي شخص آخر. كما أن الإعاقة تؤثر على تكيف الأشخاص المعوقين مع هذه الجماعات والاستجابة لمتطلباتها.</a:t>
            </a:r>
          </a:p>
          <a:p>
            <a:pPr marL="342900" marR="0" lvl="0" indent="-342900" algn="r" defTabSz="914400" rtl="1" eaLnBrk="1" fontAlgn="auto" latinLnBrk="0" hangingPunct="1">
              <a:lnSpc>
                <a:spcPct val="150000"/>
              </a:lnSpc>
              <a:spcBef>
                <a:spcPct val="20000"/>
              </a:spcBef>
              <a:spcAft>
                <a:spcPts val="0"/>
              </a:spcAft>
              <a:buClrTx/>
              <a:buSzTx/>
              <a:buFont typeface="Arial" pitchFamily="34" charset="0"/>
              <a:buNone/>
              <a:tabLst/>
              <a:defRPr/>
            </a:pPr>
            <a:endParaRPr kumimoji="0" lang="ar-SA" sz="22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50000"/>
              </a:lnSpc>
              <a:spcBef>
                <a:spcPct val="20000"/>
              </a:spcBef>
              <a:spcAft>
                <a:spcPts val="0"/>
              </a:spcAft>
              <a:buClrTx/>
              <a:buSzTx/>
              <a:buFont typeface="Arial" pitchFamily="34" charset="0"/>
              <a:buNone/>
              <a:tabLst/>
              <a:defRPr/>
            </a:pPr>
            <a:endParaRPr kumimoji="0" lang="ar-SA" sz="2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228600" y="2667000"/>
            <a:ext cx="8686800" cy="1676400"/>
          </a:xfrm>
          <a:prstGeom prst="rect">
            <a:avLst/>
          </a:prstGeom>
          <a:ln>
            <a:solidFill>
              <a:schemeClr val="accent1"/>
            </a:solidFill>
          </a:ln>
        </p:spPr>
        <p:txBody>
          <a:bodyPr>
            <a:normAutofit/>
          </a:bodyPr>
          <a:lstStyle/>
          <a:p>
            <a:pPr marL="342900" marR="0" lvl="0" indent="-342900" algn="r" defTabSz="914400" rtl="1" eaLnBrk="1" fontAlgn="auto" latinLnBrk="0" hangingPunct="1">
              <a:lnSpc>
                <a:spcPct val="150000"/>
              </a:lnSpc>
              <a:spcBef>
                <a:spcPct val="20000"/>
              </a:spcBef>
              <a:spcAft>
                <a:spcPts val="0"/>
              </a:spcAft>
              <a:buClrTx/>
              <a:buSzTx/>
              <a:buFont typeface="Arial" pitchFamily="34" charset="0"/>
              <a:buNone/>
              <a:tabLst/>
              <a:defRPr/>
            </a:pPr>
            <a:r>
              <a:rPr kumimoji="0" lang="ar-SA" sz="2200" b="1" i="0" u="none" strike="noStrike" kern="1200" cap="none" spc="0" normalizeH="0" baseline="0" noProof="0" dirty="0">
                <a:ln>
                  <a:noFill/>
                </a:ln>
                <a:solidFill>
                  <a:schemeClr val="tx1"/>
                </a:solidFill>
                <a:effectLst/>
                <a:uLnTx/>
                <a:uFillTx/>
                <a:latin typeface="+mn-lt"/>
                <a:ea typeface="+mn-ea"/>
                <a:cs typeface="+mn-cs"/>
              </a:rPr>
              <a:t>4- الآثار المتصلة بالجوانب المهنية:</a:t>
            </a:r>
          </a:p>
          <a:p>
            <a:pPr marL="342900" marR="0" lvl="0" indent="-342900" algn="r" defTabSz="914400" rtl="1" eaLnBrk="1" fontAlgn="auto" latinLnBrk="0" hangingPunct="1">
              <a:lnSpc>
                <a:spcPct val="150000"/>
              </a:lnSpc>
              <a:spcBef>
                <a:spcPct val="20000"/>
              </a:spcBef>
              <a:spcAft>
                <a:spcPts val="0"/>
              </a:spcAft>
              <a:buClrTx/>
              <a:buSzTx/>
              <a:buFont typeface="Arial" pitchFamily="34" charset="0"/>
              <a:buNone/>
              <a:tabLst/>
              <a:defRPr/>
            </a:pPr>
            <a:r>
              <a:rPr kumimoji="0" lang="ar-SA" sz="2200" b="0" i="0" u="none" strike="noStrike" kern="1200" cap="none" spc="0" normalizeH="0" baseline="0" noProof="0" dirty="0">
                <a:ln>
                  <a:noFill/>
                </a:ln>
                <a:solidFill>
                  <a:schemeClr val="tx1"/>
                </a:solidFill>
                <a:effectLst/>
                <a:uLnTx/>
                <a:uFillTx/>
                <a:latin typeface="+mn-lt"/>
                <a:ea typeface="+mn-ea"/>
                <a:cs typeface="+mn-cs"/>
              </a:rPr>
              <a:t>تعتبر الإعاقة عاملا مهما في إحداث تغيرات واضحة على حياة الشخص المهنية والعملية.</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ar-SA" sz="2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ar-SA" sz="2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228600" y="4648200"/>
            <a:ext cx="8686800" cy="1752600"/>
          </a:xfrm>
          <a:prstGeom prst="rect">
            <a:avLst/>
          </a:prstGeom>
          <a:ln>
            <a:solidFill>
              <a:schemeClr val="accent1"/>
            </a:solidFill>
          </a:ln>
        </p:spPr>
        <p:txBody>
          <a:bodyPr>
            <a:normAutofit/>
          </a:bodyPr>
          <a:lstStyle/>
          <a:p>
            <a:pPr marL="342900" marR="0" lvl="0" indent="-342900" algn="r" defTabSz="914400" rtl="1" eaLnBrk="1" fontAlgn="auto" latinLnBrk="0" hangingPunct="1">
              <a:lnSpc>
                <a:spcPct val="150000"/>
              </a:lnSpc>
              <a:spcBef>
                <a:spcPct val="20000"/>
              </a:spcBef>
              <a:spcAft>
                <a:spcPts val="0"/>
              </a:spcAft>
              <a:buClrTx/>
              <a:buSzTx/>
              <a:buFont typeface="Arial" pitchFamily="34" charset="0"/>
              <a:buNone/>
              <a:tabLst/>
              <a:defRPr/>
            </a:pPr>
            <a:r>
              <a:rPr kumimoji="0" lang="ar-SA" sz="2200" b="1" i="0" u="none" strike="noStrike" kern="1200" cap="none" spc="0" normalizeH="0" baseline="0" noProof="0">
                <a:ln>
                  <a:noFill/>
                </a:ln>
                <a:solidFill>
                  <a:schemeClr val="tx1"/>
                </a:solidFill>
                <a:effectLst/>
                <a:uLnTx/>
                <a:uFillTx/>
                <a:latin typeface="+mn-lt"/>
                <a:ea typeface="+mn-ea"/>
                <a:cs typeface="+mn-cs"/>
              </a:rPr>
              <a:t>5- الآثار المتصلة بالجوانب التعليمية:</a:t>
            </a:r>
          </a:p>
          <a:p>
            <a:pPr marL="342900" marR="0" lvl="0" indent="-342900" algn="r" defTabSz="914400" rtl="1" eaLnBrk="1" fontAlgn="auto" latinLnBrk="0" hangingPunct="1">
              <a:lnSpc>
                <a:spcPct val="150000"/>
              </a:lnSpc>
              <a:spcBef>
                <a:spcPct val="20000"/>
              </a:spcBef>
              <a:spcAft>
                <a:spcPts val="0"/>
              </a:spcAft>
              <a:buClrTx/>
              <a:buSzTx/>
              <a:buFont typeface="Arial" pitchFamily="34" charset="0"/>
              <a:buNone/>
              <a:tabLst/>
              <a:defRPr/>
            </a:pPr>
            <a:r>
              <a:rPr kumimoji="0" lang="ar-SA" sz="2200" b="0" i="0" u="none" strike="noStrike" kern="1200" cap="none" spc="0" normalizeH="0" baseline="0" noProof="0">
                <a:ln>
                  <a:noFill/>
                </a:ln>
                <a:solidFill>
                  <a:schemeClr val="tx1"/>
                </a:solidFill>
                <a:effectLst/>
                <a:uLnTx/>
                <a:uFillTx/>
                <a:latin typeface="+mn-lt"/>
                <a:ea typeface="+mn-ea"/>
                <a:cs typeface="+mn-cs"/>
              </a:rPr>
              <a:t>تترتب على الاعاقة آثار تعليمية متفاوتة بحسب نوع ودرجة الإعاقة ومدى ارتباطها بالقدرات العقلية والمعرفية والحسية وكذلك بحسب زمن حدوث الإعاقة. </a:t>
            </a:r>
            <a:endParaRPr kumimoji="0" lang="ar-SA" sz="2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231169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610600" cy="5791200"/>
          </a:xfrm>
          <a:ln>
            <a:solidFill>
              <a:schemeClr val="accent1"/>
            </a:solidFill>
          </a:ln>
        </p:spPr>
        <p:txBody>
          <a:bodyPr>
            <a:noAutofit/>
          </a:bodyPr>
          <a:lstStyle/>
          <a:p>
            <a:pPr>
              <a:lnSpc>
                <a:spcPct val="150000"/>
              </a:lnSpc>
              <a:buNone/>
            </a:pPr>
            <a:r>
              <a:rPr lang="ar-SA" sz="2200" b="1" dirty="0">
                <a:solidFill>
                  <a:schemeClr val="accent1">
                    <a:lumMod val="60000"/>
                    <a:lumOff val="40000"/>
                  </a:schemeClr>
                </a:solidFill>
              </a:rPr>
              <a:t>ثانيا: أثر الإعاقة على الأسرة:</a:t>
            </a:r>
          </a:p>
          <a:p>
            <a:pPr>
              <a:lnSpc>
                <a:spcPct val="150000"/>
              </a:lnSpc>
              <a:buNone/>
            </a:pPr>
            <a:r>
              <a:rPr lang="ar-SA" sz="2200" dirty="0"/>
              <a:t>وتشير معظم الدراسات التي أجريت في هذا المجال الى أن هناك اختلاف في درجة تأثر الأسر تعود الى عدد من المتغيرات من أهمها :</a:t>
            </a:r>
          </a:p>
          <a:p>
            <a:pPr>
              <a:lnSpc>
                <a:spcPct val="150000"/>
              </a:lnSpc>
              <a:buNone/>
            </a:pPr>
            <a:r>
              <a:rPr lang="ar-SA" sz="2200" dirty="0"/>
              <a:t>1. نوع الإعاقة وشدتها.</a:t>
            </a:r>
          </a:p>
          <a:p>
            <a:pPr>
              <a:lnSpc>
                <a:spcPct val="150000"/>
              </a:lnSpc>
              <a:buNone/>
            </a:pPr>
            <a:r>
              <a:rPr lang="ar-SA" sz="2200" dirty="0"/>
              <a:t>2. نوع المعوق أو جنسه.</a:t>
            </a:r>
          </a:p>
          <a:p>
            <a:pPr>
              <a:lnSpc>
                <a:spcPct val="150000"/>
              </a:lnSpc>
              <a:buNone/>
            </a:pPr>
            <a:r>
              <a:rPr lang="ar-SA" sz="2200" dirty="0"/>
              <a:t>3. العمر عند حصول الإعاقة.</a:t>
            </a:r>
          </a:p>
          <a:p>
            <a:pPr>
              <a:lnSpc>
                <a:spcPct val="150000"/>
              </a:lnSpc>
              <a:buNone/>
            </a:pPr>
            <a:r>
              <a:rPr lang="ar-SA" sz="2200" dirty="0"/>
              <a:t>4. الوالدان وبنية العائلة.</a:t>
            </a:r>
          </a:p>
          <a:p>
            <a:pPr>
              <a:lnSpc>
                <a:spcPct val="150000"/>
              </a:lnSpc>
              <a:buNone/>
            </a:pPr>
            <a:r>
              <a:rPr lang="ar-SA" sz="2200" dirty="0"/>
              <a:t>5. مصادر الدعم الأسري والخدمات المجتمعية.</a:t>
            </a:r>
          </a:p>
          <a:p>
            <a:pPr>
              <a:lnSpc>
                <a:spcPct val="150000"/>
              </a:lnSpc>
              <a:buNone/>
            </a:pPr>
            <a:r>
              <a:rPr lang="ar-SA" sz="2200" dirty="0"/>
              <a:t>6. اتجاهات المجتمع نحو الإعاقة والمعوقين.</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85720" y="428604"/>
            <a:ext cx="8501122" cy="6143668"/>
          </a:xfrm>
          <a:ln>
            <a:solidFill>
              <a:schemeClr val="accent1"/>
            </a:solidFill>
          </a:ln>
        </p:spPr>
        <p:txBody>
          <a:bodyPr>
            <a:normAutofit/>
          </a:bodyPr>
          <a:lstStyle/>
          <a:p>
            <a:pPr algn="r">
              <a:lnSpc>
                <a:spcPct val="200000"/>
              </a:lnSpc>
            </a:pPr>
            <a:r>
              <a:rPr lang="ar-SA" sz="2500" b="1" dirty="0">
                <a:solidFill>
                  <a:schemeClr val="accent4">
                    <a:lumMod val="60000"/>
                    <a:lumOff val="40000"/>
                  </a:schemeClr>
                </a:solidFill>
              </a:rPr>
              <a:t>ثالثاً : أثر الإعاقة على المجتمع :</a:t>
            </a:r>
          </a:p>
          <a:p>
            <a:pPr algn="r">
              <a:lnSpc>
                <a:spcPct val="200000"/>
              </a:lnSpc>
            </a:pPr>
            <a:r>
              <a:rPr lang="ar-SA" sz="2200" dirty="0">
                <a:solidFill>
                  <a:schemeClr val="tx1"/>
                </a:solidFill>
              </a:rPr>
              <a:t>فان المشكلات التي تؤثر على المجتمعات والتي تعود إلى الإعاقة يمكن إجمالها في التالي  : </a:t>
            </a:r>
          </a:p>
          <a:p>
            <a:pPr algn="r">
              <a:lnSpc>
                <a:spcPct val="200000"/>
              </a:lnSpc>
            </a:pPr>
            <a:r>
              <a:rPr lang="ar-SA" sz="2200" b="1" dirty="0">
                <a:solidFill>
                  <a:schemeClr val="tx1"/>
                </a:solidFill>
              </a:rPr>
              <a:t>1 – الإعاقة هي مشكلة إنسانية.              </a:t>
            </a:r>
            <a:r>
              <a:rPr lang="ar-SA" sz="2200" b="1">
                <a:solidFill>
                  <a:schemeClr val="tx1"/>
                </a:solidFill>
              </a:rPr>
              <a:t>......؟</a:t>
            </a:r>
            <a:endParaRPr lang="ar-SA" sz="2200" b="1" dirty="0">
              <a:solidFill>
                <a:schemeClr val="tx1"/>
              </a:solidFill>
            </a:endParaRPr>
          </a:p>
          <a:p>
            <a:pPr algn="r">
              <a:lnSpc>
                <a:spcPct val="200000"/>
              </a:lnSpc>
            </a:pPr>
            <a:r>
              <a:rPr lang="ar-SA" sz="2200" b="1" dirty="0">
                <a:solidFill>
                  <a:schemeClr val="tx1"/>
                </a:solidFill>
              </a:rPr>
              <a:t>2 – الإعاقة هي مشكلة اقتصادية .           .......؟</a:t>
            </a:r>
          </a:p>
          <a:p>
            <a:pPr algn="r">
              <a:lnSpc>
                <a:spcPct val="200000"/>
              </a:lnSpc>
            </a:pPr>
            <a:r>
              <a:rPr lang="ar-SA" sz="2200" b="1" dirty="0">
                <a:solidFill>
                  <a:schemeClr val="tx1"/>
                </a:solidFill>
              </a:rPr>
              <a:t>3- الإعاقة كمشكلة تربوية وتعليمية.         ......؟</a:t>
            </a:r>
          </a:p>
          <a:p>
            <a:pPr algn="r">
              <a:lnSpc>
                <a:spcPct val="200000"/>
              </a:lnSpc>
            </a:pPr>
            <a:r>
              <a:rPr lang="ar-SA" sz="2200" b="1" dirty="0">
                <a:solidFill>
                  <a:schemeClr val="tx1"/>
                </a:solidFill>
              </a:rPr>
              <a:t>4- الإعاقة كمشكلة صحية وطبية.            .......؟</a:t>
            </a:r>
          </a:p>
          <a:p>
            <a:pPr algn="r">
              <a:lnSpc>
                <a:spcPct val="200000"/>
              </a:lnSpc>
            </a:pPr>
            <a:r>
              <a:rPr lang="ar-SA" sz="2200" b="1" dirty="0">
                <a:solidFill>
                  <a:schemeClr val="tx1"/>
                </a:solidFill>
              </a:rPr>
              <a:t>5 – الإعاقة كمشكلة عمالية.                  .......؟</a:t>
            </a:r>
          </a:p>
          <a:p>
            <a:pPr algn="r">
              <a:lnSpc>
                <a:spcPct val="200000"/>
              </a:lnSpc>
            </a:pPr>
            <a:endParaRPr lang="ar-SA" sz="2200" b="1" dirty="0">
              <a:solidFill>
                <a:schemeClr val="tx1"/>
              </a:solidFill>
            </a:endParaRPr>
          </a:p>
          <a:p>
            <a:pPr algn="r">
              <a:lnSpc>
                <a:spcPct val="200000"/>
              </a:lnSpc>
            </a:pPr>
            <a:endParaRPr lang="ar-SA" sz="2200" b="1" dirty="0">
              <a:solidFill>
                <a:schemeClr val="tx1"/>
              </a:solidFill>
            </a:endParaRPr>
          </a:p>
          <a:p>
            <a:pPr algn="r">
              <a:lnSpc>
                <a:spcPct val="200000"/>
              </a:lnSpc>
            </a:pPr>
            <a:endParaRPr lang="ar-SA" sz="2200" b="1" dirty="0">
              <a:solidFill>
                <a:schemeClr val="tx1"/>
              </a:solidFill>
            </a:endParaRPr>
          </a:p>
          <a:p>
            <a:pPr algn="r">
              <a:lnSpc>
                <a:spcPct val="200000"/>
              </a:lnSpc>
            </a:pPr>
            <a:endParaRPr lang="ar-SA" sz="2200" b="1" dirty="0">
              <a:solidFill>
                <a:schemeClr val="tx1"/>
              </a:solidFill>
            </a:endParaRPr>
          </a:p>
          <a:p>
            <a:pPr algn="r">
              <a:lnSpc>
                <a:spcPct val="200000"/>
              </a:lnSpc>
            </a:pPr>
            <a:endParaRPr lang="ar-SA" sz="2200" dirty="0">
              <a:solidFill>
                <a:schemeClr val="tx1"/>
              </a:solidFill>
            </a:endParaRPr>
          </a:p>
          <a:p>
            <a:pPr algn="r">
              <a:lnSpc>
                <a:spcPct val="200000"/>
              </a:lnSpc>
            </a:pPr>
            <a:endParaRPr lang="ar-SA" sz="2200" b="1" dirty="0">
              <a:solidFill>
                <a:schemeClr val="accent4">
                  <a:lumMod val="60000"/>
                  <a:lumOff val="4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1"/>
            <a:ext cx="8229600" cy="3794720"/>
          </a:xfrm>
          <a:ln>
            <a:solidFill>
              <a:schemeClr val="accent1"/>
            </a:solidFill>
          </a:ln>
        </p:spPr>
        <p:txBody>
          <a:bodyPr>
            <a:normAutofit/>
          </a:bodyPr>
          <a:lstStyle/>
          <a:p>
            <a:pPr>
              <a:lnSpc>
                <a:spcPct val="150000"/>
              </a:lnSpc>
              <a:buNone/>
            </a:pPr>
            <a:r>
              <a:rPr lang="ar-SA" sz="2200" dirty="0"/>
              <a:t>ويشير القريوتي وآخرون إلى أن مراحل التعامل مع المعوقين قد مرت تاريخياً بأربع مراحل هي:</a:t>
            </a:r>
          </a:p>
          <a:p>
            <a:pPr>
              <a:lnSpc>
                <a:spcPct val="150000"/>
              </a:lnSpc>
              <a:buNone/>
            </a:pPr>
            <a:r>
              <a:rPr lang="ar-SA" sz="2200" dirty="0"/>
              <a:t> 1/ مرحلة الرفض والعزل</a:t>
            </a:r>
          </a:p>
          <a:p>
            <a:pPr>
              <a:lnSpc>
                <a:spcPct val="150000"/>
              </a:lnSpc>
              <a:buNone/>
            </a:pPr>
            <a:r>
              <a:rPr lang="ar-SA" sz="2200" dirty="0"/>
              <a:t>.2/ مرحلة الرعاية المؤسسية. </a:t>
            </a:r>
          </a:p>
          <a:p>
            <a:pPr>
              <a:lnSpc>
                <a:spcPct val="150000"/>
              </a:lnSpc>
              <a:buNone/>
            </a:pPr>
            <a:r>
              <a:rPr lang="ar-SA" sz="2200" dirty="0"/>
              <a:t>3/ مرحلة التأهيل والتدريب. </a:t>
            </a:r>
          </a:p>
          <a:p>
            <a:pPr>
              <a:lnSpc>
                <a:spcPct val="150000"/>
              </a:lnSpc>
              <a:buNone/>
            </a:pPr>
            <a:r>
              <a:rPr lang="ar-SA" sz="2200" dirty="0"/>
              <a:t>4/ مرحلة الإدماج.</a:t>
            </a:r>
          </a:p>
          <a:p>
            <a:pPr>
              <a:lnSpc>
                <a:spcPct val="150000"/>
              </a:lnSpc>
              <a:buNone/>
            </a:pPr>
            <a:endParaRPr lang="ar-SA" sz="2200" dirty="0"/>
          </a:p>
          <a:p>
            <a:pPr>
              <a:buNone/>
            </a:pPr>
            <a:endParaRPr lang="ar-SA"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57200" y="1828800"/>
            <a:ext cx="8401104" cy="3785652"/>
          </a:xfrm>
          <a:prstGeom prst="rect">
            <a:avLst/>
          </a:prstGeom>
          <a:noFill/>
          <a:ln>
            <a:solidFill>
              <a:schemeClr val="accent1"/>
            </a:solidFill>
          </a:ln>
        </p:spPr>
        <p:txBody>
          <a:bodyPr wrap="square" rtlCol="1">
            <a:spAutoFit/>
          </a:bodyPr>
          <a:lstStyle/>
          <a:p>
            <a:pPr>
              <a:lnSpc>
                <a:spcPct val="150000"/>
              </a:lnSpc>
            </a:pPr>
            <a:r>
              <a:rPr lang="ar-SA" sz="2400" dirty="0"/>
              <a:t>ويرى المؤلف أن الإعاقة لا تقتصر على الجوانب الذاتية المتمثلة في نوع ودرجة الإصابة والعجز</a:t>
            </a:r>
          </a:p>
          <a:p>
            <a:pPr>
              <a:lnSpc>
                <a:spcPct val="150000"/>
              </a:lnSpc>
            </a:pPr>
            <a:r>
              <a:rPr lang="ar-SA" sz="2400" dirty="0"/>
              <a:t> بل تمتد لتشمل البيئة بمكوناتها المادية والاجتماعية ليصل بذلك إلى تعريف الإعاقة على أنها كل ما يعيق الفرد عن أداء وظائف وأدوار تتلاءم مع إمكانياته وقدراته المتبقية. </a:t>
            </a:r>
          </a:p>
          <a:p>
            <a:pPr>
              <a:lnSpc>
                <a:spcPct val="150000"/>
              </a:lnSpc>
            </a:pPr>
            <a:r>
              <a:rPr lang="ar-SA" sz="2400" dirty="0"/>
              <a:t>   </a:t>
            </a:r>
          </a:p>
          <a:p>
            <a:endParaRPr lang="ar-SA" sz="2400" dirty="0"/>
          </a:p>
        </p:txBody>
      </p:sp>
      <p:sp>
        <p:nvSpPr>
          <p:cNvPr id="3" name="مستطيل 2"/>
          <p:cNvSpPr/>
          <p:nvPr/>
        </p:nvSpPr>
        <p:spPr>
          <a:xfrm>
            <a:off x="2057400" y="685800"/>
            <a:ext cx="6324600" cy="901593"/>
          </a:xfrm>
          <a:prstGeom prst="rect">
            <a:avLst/>
          </a:prstGeom>
        </p:spPr>
        <p:txBody>
          <a:bodyPr wrap="square">
            <a:spAutoFit/>
          </a:bodyPr>
          <a:lstStyle/>
          <a:p>
            <a:pPr>
              <a:lnSpc>
                <a:spcPct val="150000"/>
              </a:lnSpc>
              <a:buNone/>
            </a:pPr>
            <a:r>
              <a:rPr lang="ar-SA" sz="4000" b="1" dirty="0">
                <a:solidFill>
                  <a:srgbClr val="7030A0"/>
                </a:solidFill>
              </a:rPr>
              <a:t>تعريف الإعاقة:</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48680"/>
            <a:ext cx="8763000" cy="5928320"/>
          </a:xfrm>
          <a:ln>
            <a:solidFill>
              <a:schemeClr val="accent1"/>
            </a:solidFill>
          </a:ln>
        </p:spPr>
        <p:txBody>
          <a:bodyPr>
            <a:normAutofit lnSpcReduction="10000"/>
          </a:bodyPr>
          <a:lstStyle/>
          <a:p>
            <a:pPr>
              <a:lnSpc>
                <a:spcPct val="150000"/>
              </a:lnSpc>
              <a:buNone/>
            </a:pPr>
            <a:r>
              <a:rPr lang="ar-SA" sz="2200" dirty="0"/>
              <a:t> التركيز يجب أن ينصب في النهاية على توفير البيئة التأهيلية المناسبة للتقليل ما أمكن من النتائج السلبية المترتبة على العجز سواء كانت اجتماعية أم نفسية أم اقتصادية أم تعليمية وليس التركيز على العجز نفسه وإمكانية إصلاحه . وبمعنى آخر فإن مهمة العاملين مع الأشخاص المعوقين يجب أن تنصب على توظيف القدرات وتنميتها وتدريبها وليس على علاج جوانب القصور والعجز التي قد تصل إلى مرحلة لا يمكن تصحيحها أو علاجها. </a:t>
            </a:r>
          </a:p>
          <a:p>
            <a:pPr>
              <a:lnSpc>
                <a:spcPct val="150000"/>
              </a:lnSpc>
              <a:buNone/>
            </a:pPr>
            <a:r>
              <a:rPr lang="ar-SA" sz="3000" b="1" dirty="0">
                <a:solidFill>
                  <a:srgbClr val="00B0F0"/>
                </a:solidFill>
              </a:rPr>
              <a:t>الأسباب المؤدية للإعاقة:</a:t>
            </a:r>
          </a:p>
          <a:p>
            <a:pPr>
              <a:lnSpc>
                <a:spcPct val="150000"/>
              </a:lnSpc>
              <a:buNone/>
            </a:pPr>
            <a:r>
              <a:rPr lang="ar-SA" sz="1800" dirty="0"/>
              <a:t>   </a:t>
            </a:r>
            <a:r>
              <a:rPr lang="ar-SA" sz="2000" b="1" dirty="0">
                <a:solidFill>
                  <a:srgbClr val="00B0F0"/>
                </a:solidFill>
              </a:rPr>
              <a:t>أولا: الأسباب المرضية:</a:t>
            </a:r>
            <a:endParaRPr lang="ar-SA" sz="1800" dirty="0">
              <a:solidFill>
                <a:srgbClr val="00B0F0"/>
              </a:solidFill>
            </a:endParaRPr>
          </a:p>
          <a:p>
            <a:pPr>
              <a:lnSpc>
                <a:spcPct val="150000"/>
              </a:lnSpc>
              <a:buNone/>
            </a:pPr>
            <a:r>
              <a:rPr lang="ar-SA" sz="2200" b="1" dirty="0"/>
              <a:t>   </a:t>
            </a:r>
            <a:r>
              <a:rPr lang="ar-SA" sz="2200" dirty="0"/>
              <a:t>تعتبر الأسباب المرضية من أهم الأسباب التي تؤدي إلى الإعاقات بشتى أشكالها.</a:t>
            </a:r>
          </a:p>
          <a:p>
            <a:pPr>
              <a:lnSpc>
                <a:spcPct val="150000"/>
              </a:lnSpc>
              <a:buNone/>
            </a:pPr>
            <a:r>
              <a:rPr lang="ar-SA" sz="2200" dirty="0"/>
              <a:t>وبوجه عام فالأسباب المرضية قد تكون ولادية أي تحدث منذ الولادة أو بعدها بفترة وجيزة، أو قد تكون مكتسبة أي أنها تحدث لاحقاَ في حياة الإنسان ، أو قد تحدث بعد الولادة وفي أي مرحلة من مراحل العمر المتقدمة.</a:t>
            </a:r>
          </a:p>
          <a:p>
            <a:pPr>
              <a:buNone/>
            </a:pPr>
            <a:endParaRPr lang="ar-SA"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28600" y="260648"/>
            <a:ext cx="8763000" cy="6455613"/>
          </a:xfrm>
          <a:prstGeom prst="rect">
            <a:avLst/>
          </a:prstGeom>
          <a:noFill/>
          <a:ln>
            <a:solidFill>
              <a:schemeClr val="accent1"/>
            </a:solidFill>
          </a:ln>
        </p:spPr>
        <p:txBody>
          <a:bodyPr wrap="square" rtlCol="1">
            <a:spAutoFit/>
          </a:bodyPr>
          <a:lstStyle/>
          <a:p>
            <a:pPr>
              <a:lnSpc>
                <a:spcPct val="150000"/>
              </a:lnSpc>
            </a:pPr>
            <a:r>
              <a:rPr lang="ar-SA" sz="2500" b="1" dirty="0"/>
              <a:t>أغلب الإعاقات قد تنشأ عن الأسباب المرضية التـــــــــــــــــــــــــالية:</a:t>
            </a:r>
          </a:p>
          <a:p>
            <a:pPr>
              <a:lnSpc>
                <a:spcPct val="150000"/>
              </a:lnSpc>
            </a:pPr>
            <a:r>
              <a:rPr lang="ar-SA" sz="2200" b="1" dirty="0">
                <a:solidFill>
                  <a:srgbClr val="00B050"/>
                </a:solidFill>
              </a:rPr>
              <a:t>1/ أسباب تعود إلى أمراض تصيب الأم الحامل :</a:t>
            </a:r>
          </a:p>
          <a:p>
            <a:pPr>
              <a:lnSpc>
                <a:spcPct val="150000"/>
              </a:lnSpc>
            </a:pPr>
            <a:r>
              <a:rPr lang="ar-SA" sz="2200" dirty="0"/>
              <a:t>ومنها الأمراض المعدية والحميات والتي من أبرزها الحصبة الألمانية، مرض البول السكري الذي قد يؤدي في توقف نمو المخ عند الجنين، وأمراض الجهاز الدوري والجدري والتهاب الكبد الوبائي والأمراض الفيروسية وغيرها. وقد تتعرض الأم الحامل إلى مجموعة من المؤثرات التي يمكن أن تؤدي إلى إصابة الجنين ومن أهمها التعرض للأشعة وتناول العقاقير والأدوية بدون استشارة الطبيب وسوء التغذية وممارسة الأم الحامل لبعض الممارسات السلوكية الخاطئة كشرب الكحول والتدخين .</a:t>
            </a:r>
          </a:p>
          <a:p>
            <a:pPr>
              <a:lnSpc>
                <a:spcPct val="150000"/>
              </a:lnSpc>
            </a:pPr>
            <a:r>
              <a:rPr lang="ar-SA" sz="2200" b="1" dirty="0">
                <a:solidFill>
                  <a:srgbClr val="00B050"/>
                </a:solidFill>
              </a:rPr>
              <a:t>2/ الأسباب التي ترتبط بمرحلة الولادة:</a:t>
            </a:r>
          </a:p>
          <a:p>
            <a:pPr>
              <a:lnSpc>
                <a:spcPct val="150000"/>
              </a:lnSpc>
            </a:pPr>
            <a:r>
              <a:rPr lang="ar-SA" sz="2200" dirty="0"/>
              <a:t>الولادة المبكرة والولادة المتعسرة ونقص الأكسجين أو تسمم الحمل، العدوى أو الحالات المرضية التي يمكن أن تنتج عن استخدام بعض الأدوات الطبية كالملقاط أو الآلة الشفط، كما قد يصاب الوليد</a:t>
            </a:r>
          </a:p>
          <a:p>
            <a:r>
              <a:rPr lang="ar-SA" sz="2400" dirty="0"/>
              <a:t>بإصابات فيروسية.</a:t>
            </a:r>
            <a:endParaRPr lang="ar-SA" sz="2200" dirty="0"/>
          </a:p>
          <a:p>
            <a:r>
              <a:rPr lang="ar-SA" sz="2200"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28600" y="428604"/>
            <a:ext cx="8629680" cy="2246769"/>
          </a:xfrm>
          <a:prstGeom prst="rect">
            <a:avLst/>
          </a:prstGeom>
          <a:noFill/>
          <a:ln>
            <a:solidFill>
              <a:schemeClr val="accent1"/>
            </a:solidFill>
          </a:ln>
        </p:spPr>
        <p:txBody>
          <a:bodyPr wrap="square" rtlCol="1">
            <a:spAutoFit/>
          </a:bodyPr>
          <a:lstStyle/>
          <a:p>
            <a:pPr>
              <a:lnSpc>
                <a:spcPct val="150000"/>
              </a:lnSpc>
            </a:pPr>
            <a:r>
              <a:rPr lang="ar-SA" sz="2000" b="1" dirty="0">
                <a:solidFill>
                  <a:srgbClr val="00B050"/>
                </a:solidFill>
              </a:rPr>
              <a:t>3/أسباب مرضية في مرحلة ما بعد الولادة: </a:t>
            </a:r>
          </a:p>
          <a:p>
            <a:pPr>
              <a:lnSpc>
                <a:spcPct val="150000"/>
              </a:lnSpc>
            </a:pPr>
            <a:r>
              <a:rPr lang="ar-SA" sz="2000" dirty="0"/>
              <a:t>من أهمها الحصبة، الجدري، الدفتيريا، والتيفوئيد، حمى النكاف، الحمى القرمزية، والتهاب الأذن الوسطى وشلل الأطفال والنزلات المعوية وارتفاع درجات الحرارة وغيرها. ولا يجب أن ننسى أن الحالات المرضية التي يمكن أن تنتج عن سوء التغذية، والتلوث البيئي والحروق وحوادث السيارات وغيرها.</a:t>
            </a:r>
          </a:p>
          <a:p>
            <a:endParaRPr lang="ar-SA" sz="2000" dirty="0"/>
          </a:p>
        </p:txBody>
      </p:sp>
      <p:sp>
        <p:nvSpPr>
          <p:cNvPr id="3" name="مستطيل 2"/>
          <p:cNvSpPr/>
          <p:nvPr/>
        </p:nvSpPr>
        <p:spPr>
          <a:xfrm>
            <a:off x="304800" y="3048000"/>
            <a:ext cx="8534400" cy="3200400"/>
          </a:xfrm>
          <a:prstGeom prst="rect">
            <a:avLst/>
          </a:prstGeom>
          <a:solidFill>
            <a:schemeClr val="bg1"/>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50000"/>
              </a:lnSpc>
            </a:pPr>
            <a:r>
              <a:rPr lang="ar-SA" sz="2500" b="1" dirty="0">
                <a:solidFill>
                  <a:srgbClr val="00B0F0"/>
                </a:solidFill>
              </a:rPr>
              <a:t>ثانيا: الأسباب الوراثية :</a:t>
            </a:r>
          </a:p>
          <a:p>
            <a:pPr>
              <a:lnSpc>
                <a:spcPct val="150000"/>
              </a:lnSpc>
            </a:pPr>
            <a:r>
              <a:rPr lang="ar-SA" sz="2200" dirty="0">
                <a:solidFill>
                  <a:schemeClr val="tx1"/>
                </a:solidFill>
              </a:rPr>
              <a:t>   تعتبر الوراثة من الأسباب المهمة التي تؤدي إلى الإعاقة خصوصاَ في المجتمعات النامية والمجتمعات العربية على وجه الخصوص لما تتميز </a:t>
            </a:r>
            <a:r>
              <a:rPr lang="ar-SA" sz="2200" dirty="0" err="1">
                <a:solidFill>
                  <a:schemeClr val="tx1"/>
                </a:solidFill>
              </a:rPr>
              <a:t>به</a:t>
            </a:r>
            <a:r>
              <a:rPr lang="ar-SA" sz="2200" dirty="0">
                <a:solidFill>
                  <a:schemeClr val="tx1"/>
                </a:solidFill>
              </a:rPr>
              <a:t> هذه المجتمعات من عادات  وقيم اجتماعية خاصة من أكثرها شيوعاَ زواج الأقارب والزواج المبكر.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28596" y="571480"/>
            <a:ext cx="8358246" cy="4154984"/>
          </a:xfrm>
          <a:prstGeom prst="rect">
            <a:avLst/>
          </a:prstGeom>
          <a:noFill/>
          <a:ln>
            <a:solidFill>
              <a:schemeClr val="accent1"/>
            </a:solidFill>
          </a:ln>
        </p:spPr>
        <p:txBody>
          <a:bodyPr wrap="square" rtlCol="1">
            <a:spAutoFit/>
          </a:bodyPr>
          <a:lstStyle/>
          <a:p>
            <a:pPr>
              <a:lnSpc>
                <a:spcPct val="150000"/>
              </a:lnSpc>
            </a:pPr>
            <a:r>
              <a:rPr lang="ar-SA" sz="2200" b="1" dirty="0">
                <a:solidFill>
                  <a:srgbClr val="00B0F0"/>
                </a:solidFill>
              </a:rPr>
              <a:t>ثالثا: الأسباب النمائية</a:t>
            </a:r>
            <a:r>
              <a:rPr lang="ar-SA" sz="2200" dirty="0">
                <a:solidFill>
                  <a:srgbClr val="00B0F0"/>
                </a:solidFill>
              </a:rPr>
              <a:t>:</a:t>
            </a:r>
          </a:p>
          <a:p>
            <a:pPr>
              <a:lnSpc>
                <a:spcPct val="150000"/>
              </a:lnSpc>
            </a:pPr>
            <a:r>
              <a:rPr lang="ar-SA" sz="2200" dirty="0"/>
              <a:t>ومن الثابت علمياَ أن خصائص الطفل تتغير بتطور مراحل العمر من مرحلة الطفولة المبكرة وحتى مرحلة الرشد، وأن درجة هذا التغيير تختلف من طفل إلى آخر </a:t>
            </a:r>
            <a:r>
              <a:rPr lang="ar-SA" sz="2200"/>
              <a:t>تبعاَ لمبدأ </a:t>
            </a:r>
            <a:r>
              <a:rPr lang="ar-SA" sz="2200" dirty="0"/>
              <a:t>الفروق الفردية وتبعاَ للظروف الاجتماعية والثقافية التي يعيش في ظلها.</a:t>
            </a:r>
          </a:p>
          <a:p>
            <a:pPr>
              <a:lnSpc>
                <a:spcPct val="150000"/>
              </a:lnSpc>
            </a:pPr>
            <a:r>
              <a:rPr lang="ar-SA" sz="2200" dirty="0"/>
              <a:t>    </a:t>
            </a:r>
          </a:p>
          <a:p>
            <a:pPr>
              <a:lnSpc>
                <a:spcPct val="150000"/>
              </a:lnSpc>
            </a:pPr>
            <a:r>
              <a:rPr lang="ar-SA" sz="2200" dirty="0"/>
              <a:t>   إن أي اختلال في عمليات النمو والنضج سوف يؤدي إلى اختلال واضح في أداء الطفل في أي مجال من مجالات النمو وبالتالي سوف يؤدي إلى تأخر الطفل عن أقرانه من نفس الفئة العمرية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533400"/>
            <a:ext cx="8424936" cy="3477875"/>
          </a:xfrm>
          <a:prstGeom prst="rect">
            <a:avLst/>
          </a:prstGeom>
          <a:noFill/>
          <a:ln>
            <a:solidFill>
              <a:schemeClr val="accent1"/>
            </a:solidFill>
          </a:ln>
        </p:spPr>
        <p:txBody>
          <a:bodyPr wrap="square" rtlCol="1">
            <a:spAutoFit/>
          </a:bodyPr>
          <a:lstStyle/>
          <a:p>
            <a:pPr>
              <a:lnSpc>
                <a:spcPct val="150000"/>
              </a:lnSpc>
            </a:pPr>
            <a:endParaRPr lang="ar-SA" sz="2200" dirty="0">
              <a:solidFill>
                <a:srgbClr val="00B0F0"/>
              </a:solidFill>
            </a:endParaRPr>
          </a:p>
          <a:p>
            <a:pPr>
              <a:lnSpc>
                <a:spcPct val="150000"/>
              </a:lnSpc>
            </a:pPr>
            <a:r>
              <a:rPr lang="ar-SA" sz="2200" b="1" dirty="0">
                <a:solidFill>
                  <a:srgbClr val="00B0F0"/>
                </a:solidFill>
              </a:rPr>
              <a:t>رابعا: الأسباب البيئية :</a:t>
            </a:r>
          </a:p>
          <a:p>
            <a:pPr>
              <a:lnSpc>
                <a:spcPct val="150000"/>
              </a:lnSpc>
            </a:pPr>
            <a:r>
              <a:rPr lang="ar-SA" sz="2200" dirty="0"/>
              <a:t>تعتبر البيئة من أكثر أسباب الإعاقة وأكثرها تاثيرا على حياة المعوقين ومستقبلهم ويعتقد المؤلف بأن الإعاقة تكمن في البيئة أولا وليس في العجز أو الإصابة التي يمكن أن تصيب أي فرد في أي مرحلة من مراحل حياته فتؤدي إلى خلل في أحد وظائفه. </a:t>
            </a:r>
          </a:p>
          <a:p>
            <a:pPr>
              <a:lnSpc>
                <a:spcPct val="150000"/>
              </a:lnSpc>
            </a:pPr>
            <a:endParaRPr lang="ar-SA" sz="2200" dirty="0"/>
          </a:p>
          <a:p>
            <a:endParaRPr lang="ar-SA" sz="2200" dirty="0"/>
          </a:p>
        </p:txBody>
      </p:sp>
    </p:spTree>
    <p:extLst>
      <p:ext uri="{BB962C8B-B14F-4D97-AF65-F5344CB8AC3E}">
        <p14:creationId xmlns:p14="http://schemas.microsoft.com/office/powerpoint/2010/main" val="982474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548680"/>
            <a:ext cx="8640960" cy="4247317"/>
          </a:xfrm>
          <a:prstGeom prst="rect">
            <a:avLst/>
          </a:prstGeom>
          <a:noFill/>
          <a:ln>
            <a:solidFill>
              <a:schemeClr val="accent1"/>
            </a:solidFill>
          </a:ln>
        </p:spPr>
        <p:txBody>
          <a:bodyPr wrap="square" rtlCol="1">
            <a:spAutoFit/>
          </a:bodyPr>
          <a:lstStyle/>
          <a:p>
            <a:pPr>
              <a:lnSpc>
                <a:spcPct val="150000"/>
              </a:lnSpc>
            </a:pPr>
            <a:endParaRPr lang="ar-SA" sz="2200" b="1" dirty="0"/>
          </a:p>
          <a:p>
            <a:pPr>
              <a:lnSpc>
                <a:spcPct val="150000"/>
              </a:lnSpc>
            </a:pPr>
            <a:r>
              <a:rPr lang="ar-SA" sz="2600" b="1" dirty="0">
                <a:solidFill>
                  <a:srgbClr val="00B050"/>
                </a:solidFill>
              </a:rPr>
              <a:t>تصنيف الإعاقات :</a:t>
            </a:r>
          </a:p>
          <a:p>
            <a:pPr>
              <a:lnSpc>
                <a:spcPct val="150000"/>
              </a:lnSpc>
            </a:pPr>
            <a:r>
              <a:rPr lang="ar-SA" sz="2200" dirty="0"/>
              <a:t>إن تحديد أشكال الإعاقة يعتمد على المعايير والمحكات التالية : </a:t>
            </a:r>
          </a:p>
          <a:p>
            <a:pPr>
              <a:lnSpc>
                <a:spcPct val="150000"/>
              </a:lnSpc>
            </a:pPr>
            <a:r>
              <a:rPr lang="ar-SA" sz="2200" dirty="0"/>
              <a:t>1-تختلف أشكال الإعاقة باختلاف نوع العجز الذي يعاني منه الفرد.</a:t>
            </a:r>
          </a:p>
          <a:p>
            <a:pPr>
              <a:lnSpc>
                <a:spcPct val="150000"/>
              </a:lnSpc>
            </a:pPr>
            <a:r>
              <a:rPr lang="ar-SA" sz="2200" dirty="0"/>
              <a:t>2-تختلف أشكال الإعاقة باختلاف درجة العجز.</a:t>
            </a:r>
          </a:p>
          <a:p>
            <a:pPr>
              <a:lnSpc>
                <a:spcPct val="150000"/>
              </a:lnSpc>
            </a:pPr>
            <a:r>
              <a:rPr lang="ar-SA" sz="2200" dirty="0"/>
              <a:t>3-تختلف أشكال الإعاقة باختلاف نظرة المجتمع والقيم الثقافية والاجتماعية السائدة فيه.</a:t>
            </a:r>
          </a:p>
          <a:p>
            <a:pPr>
              <a:lnSpc>
                <a:spcPct val="150000"/>
              </a:lnSpc>
            </a:pPr>
            <a:endParaRPr lang="ar-SA" sz="2200" dirty="0"/>
          </a:p>
          <a:p>
            <a:pPr>
              <a:lnSpc>
                <a:spcPct val="150000"/>
              </a:lnSpc>
            </a:pPr>
            <a:endParaRPr lang="ar-SA" sz="2200" dirty="0"/>
          </a:p>
        </p:txBody>
      </p:sp>
    </p:spTree>
    <p:extLst>
      <p:ext uri="{BB962C8B-B14F-4D97-AF65-F5344CB8AC3E}">
        <p14:creationId xmlns:p14="http://schemas.microsoft.com/office/powerpoint/2010/main" val="18040354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905</TotalTime>
  <Words>1395</Words>
  <Application>Microsoft Office PowerPoint</Application>
  <PresentationFormat>عرض على الشاشة (4:3)</PresentationFormat>
  <Paragraphs>106</Paragraphs>
  <Slides>19</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19</vt:i4>
      </vt:variant>
    </vt:vector>
  </HeadingPairs>
  <TitlesOfParts>
    <vt:vector size="24" baseType="lpstr">
      <vt:lpstr>Arial</vt:lpstr>
      <vt:lpstr>Calibri</vt:lpstr>
      <vt:lpstr>Times New Roman</vt:lpstr>
      <vt:lpstr>Wingdings</vt:lpstr>
      <vt:lpstr>Office Theme</vt:lpstr>
      <vt:lpstr>الفصل الأول   الإعاقة والتأهيل</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7</dc:creator>
  <cp:lastModifiedBy>العنود العسكر</cp:lastModifiedBy>
  <cp:revision>93</cp:revision>
  <dcterms:created xsi:type="dcterms:W3CDTF">2014-09-12T22:55:07Z</dcterms:created>
  <dcterms:modified xsi:type="dcterms:W3CDTF">2017-02-10T11:54:45Z</dcterms:modified>
</cp:coreProperties>
</file>