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48" d="100"/>
          <a:sy n="48" d="100"/>
        </p:scale>
        <p:origin x="-11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284B0-0EDC-47C7-84F0-BF5B5268DA6E}" type="datetimeFigureOut">
              <a:rPr lang="ar-SA" smtClean="0"/>
              <a:t>15/05/1439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4475A-AE2A-4D0E-85CB-ACAEE9EEC5F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284B0-0EDC-47C7-84F0-BF5B5268DA6E}" type="datetimeFigureOut">
              <a:rPr lang="ar-SA" smtClean="0"/>
              <a:t>15/05/1439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4475A-AE2A-4D0E-85CB-ACAEE9EEC5F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284B0-0EDC-47C7-84F0-BF5B5268DA6E}" type="datetimeFigureOut">
              <a:rPr lang="ar-SA" smtClean="0"/>
              <a:t>15/05/1439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4475A-AE2A-4D0E-85CB-ACAEE9EEC5F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284B0-0EDC-47C7-84F0-BF5B5268DA6E}" type="datetimeFigureOut">
              <a:rPr lang="ar-SA" smtClean="0"/>
              <a:t>15/05/1439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4475A-AE2A-4D0E-85CB-ACAEE9EEC5F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284B0-0EDC-47C7-84F0-BF5B5268DA6E}" type="datetimeFigureOut">
              <a:rPr lang="ar-SA" smtClean="0"/>
              <a:t>15/05/1439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4475A-AE2A-4D0E-85CB-ACAEE9EEC5F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284B0-0EDC-47C7-84F0-BF5B5268DA6E}" type="datetimeFigureOut">
              <a:rPr lang="ar-SA" smtClean="0"/>
              <a:t>15/05/1439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4475A-AE2A-4D0E-85CB-ACAEE9EEC5F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284B0-0EDC-47C7-84F0-BF5B5268DA6E}" type="datetimeFigureOut">
              <a:rPr lang="ar-SA" smtClean="0"/>
              <a:t>15/05/1439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4475A-AE2A-4D0E-85CB-ACAEE9EEC5F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284B0-0EDC-47C7-84F0-BF5B5268DA6E}" type="datetimeFigureOut">
              <a:rPr lang="ar-SA" smtClean="0"/>
              <a:t>15/05/1439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4475A-AE2A-4D0E-85CB-ACAEE9EEC5F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284B0-0EDC-47C7-84F0-BF5B5268DA6E}" type="datetimeFigureOut">
              <a:rPr lang="ar-SA" smtClean="0"/>
              <a:t>15/05/1439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4475A-AE2A-4D0E-85CB-ACAEE9EEC5F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284B0-0EDC-47C7-84F0-BF5B5268DA6E}" type="datetimeFigureOut">
              <a:rPr lang="ar-SA" smtClean="0"/>
              <a:t>15/05/1439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4475A-AE2A-4D0E-85CB-ACAEE9EEC5F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284B0-0EDC-47C7-84F0-BF5B5268DA6E}" type="datetimeFigureOut">
              <a:rPr lang="ar-SA" smtClean="0"/>
              <a:t>15/05/1439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4475A-AE2A-4D0E-85CB-ACAEE9EEC5F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284B0-0EDC-47C7-84F0-BF5B5268DA6E}" type="datetimeFigureOut">
              <a:rPr lang="ar-SA" smtClean="0"/>
              <a:t>15/05/1439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4475A-AE2A-4D0E-85CB-ACAEE9EEC5F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b="1" dirty="0" smtClean="0"/>
              <a:t>الفصل </a:t>
            </a:r>
            <a:r>
              <a:rPr lang="ar-SA" b="1" dirty="0" err="1" smtClean="0"/>
              <a:t>الأول </a:t>
            </a:r>
            <a:r>
              <a:rPr lang="ar-SA" b="1" dirty="0" smtClean="0"/>
              <a:t>:مقدمة </a:t>
            </a:r>
            <a:endParaRPr lang="ar-SA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ar-SA" sz="2400" b="1" dirty="0" smtClean="0">
                <a:solidFill>
                  <a:schemeClr val="tx1"/>
                </a:solidFill>
              </a:rPr>
              <a:t>سوف يتم التركيز </a:t>
            </a:r>
            <a:r>
              <a:rPr lang="ar-SA" sz="2400" b="1" dirty="0" err="1" smtClean="0">
                <a:solidFill>
                  <a:schemeClr val="tx1"/>
                </a:solidFill>
              </a:rPr>
              <a:t>على :</a:t>
            </a:r>
            <a:endParaRPr lang="ar-SA" sz="2400" b="1" dirty="0" smtClean="0">
              <a:solidFill>
                <a:schemeClr val="tx1"/>
              </a:solidFill>
            </a:endParaRPr>
          </a:p>
          <a:p>
            <a:pPr algn="r">
              <a:buFont typeface="Arial" pitchFamily="34" charset="0"/>
              <a:buChar char="•"/>
            </a:pPr>
            <a:r>
              <a:rPr lang="ar-SA" sz="2400" dirty="0" smtClean="0">
                <a:solidFill>
                  <a:schemeClr val="tx1"/>
                </a:solidFill>
              </a:rPr>
              <a:t>أسباب دراسة المحاسبة بالحاسب.</a:t>
            </a:r>
          </a:p>
          <a:p>
            <a:pPr algn="r">
              <a:buFont typeface="Arial" pitchFamily="34" charset="0"/>
              <a:buChar char="•"/>
            </a:pPr>
            <a:r>
              <a:rPr lang="ar-SA" sz="2400" dirty="0" smtClean="0">
                <a:solidFill>
                  <a:schemeClr val="tx1"/>
                </a:solidFill>
              </a:rPr>
              <a:t>أنواع البرامج المحاسبية ومزايا وعيوب كل منها.</a:t>
            </a:r>
          </a:p>
          <a:p>
            <a:pPr algn="r">
              <a:buFont typeface="Arial" pitchFamily="34" charset="0"/>
              <a:buChar char="•"/>
            </a:pPr>
            <a:r>
              <a:rPr lang="ar-SA" sz="2400" dirty="0" smtClean="0">
                <a:solidFill>
                  <a:schemeClr val="tx1"/>
                </a:solidFill>
              </a:rPr>
              <a:t>أهمية بناء النماذج المحاسبية الخاصة.</a:t>
            </a:r>
            <a:endParaRPr lang="ar-SA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أسباب دراسة المحاسبة بالحاسب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dirty="0" smtClean="0"/>
              <a:t>1- تعامل المحاسب مع نظم المعلومات المحاسبية سواء اكان محاسبا أو مراجع للحصول على المعلومات من النظام من أجل التقارير المالية أو تقييم النظام ومخرجاته.</a:t>
            </a:r>
          </a:p>
          <a:p>
            <a:r>
              <a:rPr lang="ar-SA" dirty="0" smtClean="0"/>
              <a:t>2-اتجاه معظم المنشئات لاستخدام الحاسبات بكافة أنواعها وأحجامها.</a:t>
            </a:r>
          </a:p>
          <a:p>
            <a:r>
              <a:rPr lang="ar-SA" dirty="0" smtClean="0"/>
              <a:t>3- التزايد الكبير في الحاجة الى المعلومات الفعالة المتعلقة باتخاذ </a:t>
            </a:r>
            <a:r>
              <a:rPr lang="ar-SA" dirty="0" err="1" smtClean="0"/>
              <a:t>القرارات .</a:t>
            </a:r>
            <a:endParaRPr lang="ar-SA" dirty="0" smtClean="0"/>
          </a:p>
          <a:p>
            <a:r>
              <a:rPr lang="ar-SA" dirty="0" smtClean="0"/>
              <a:t>4-زيادة المنافسة بين المنشئات لتحقيق أفضل كفاءة ممكنة وتعقد الظروف </a:t>
            </a:r>
            <a:r>
              <a:rPr lang="ar-SA" dirty="0" err="1" smtClean="0"/>
              <a:t>البيئية .</a:t>
            </a: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5- التطور الهائل في مجال تقنية المعلومات في العصر الحاضر.</a:t>
            </a:r>
          </a:p>
          <a:p>
            <a:r>
              <a:rPr lang="ar-SA" dirty="0" smtClean="0"/>
              <a:t>6- الانخفاض المستمر في تكلفة نظم الحاسبات </a:t>
            </a:r>
            <a:r>
              <a:rPr lang="ar-SA" dirty="0" err="1" smtClean="0"/>
              <a:t>بالاضافة</a:t>
            </a:r>
            <a:r>
              <a:rPr lang="ar-SA" dirty="0" smtClean="0"/>
              <a:t> إلى التطور المستمر فيها من حيث الدقة والسرعة وسهولة </a:t>
            </a:r>
            <a:r>
              <a:rPr lang="ar-SA" dirty="0" err="1" smtClean="0"/>
              <a:t>الاستخدام .</a:t>
            </a:r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دور المحاسب في نظم المعلومات المحاسبية 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اصبح دور المحاسب كبيرا نتيجة للتطور الفعال للمعلومات المحاسبية في مجال الأعمال وزيادة حجم المعلومات ودرجة تعقدها من أجل الوصول لمعلومات مناسبة لاتخاذ القرار.</a:t>
            </a:r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نظام الحاسب 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يتكون نظام الحاسب </a:t>
            </a:r>
            <a:r>
              <a:rPr lang="ar-SA" dirty="0" err="1" smtClean="0"/>
              <a:t>من :</a:t>
            </a:r>
            <a:endParaRPr lang="ar-SA" dirty="0" smtClean="0"/>
          </a:p>
          <a:p>
            <a:r>
              <a:rPr lang="ar-SA" dirty="0" smtClean="0">
                <a:solidFill>
                  <a:schemeClr val="accent2"/>
                </a:solidFill>
              </a:rPr>
              <a:t>الأجهزة </a:t>
            </a:r>
            <a:r>
              <a:rPr lang="ar-SA" dirty="0" err="1" smtClean="0">
                <a:solidFill>
                  <a:schemeClr val="accent2"/>
                </a:solidFill>
              </a:rPr>
              <a:t>الملموسة (</a:t>
            </a:r>
            <a:r>
              <a:rPr lang="en-US" dirty="0" smtClean="0">
                <a:solidFill>
                  <a:schemeClr val="accent2"/>
                </a:solidFill>
              </a:rPr>
              <a:t>(Hardware</a:t>
            </a:r>
            <a:r>
              <a:rPr lang="ar-SA" dirty="0" smtClean="0"/>
              <a:t>مثل الشاشات ولوحة المفاتيح ولا تعمل الاجهزة الملموسة إلا باستخدام برامج لا ترى بالعين </a:t>
            </a:r>
            <a:r>
              <a:rPr lang="ar-SA" dirty="0" err="1" smtClean="0"/>
              <a:t>المجردة .</a:t>
            </a:r>
            <a:endParaRPr lang="ar-SA" dirty="0" smtClean="0"/>
          </a:p>
          <a:p>
            <a:r>
              <a:rPr lang="ar-SA" dirty="0" smtClean="0">
                <a:solidFill>
                  <a:schemeClr val="accent2"/>
                </a:solidFill>
              </a:rPr>
              <a:t>نظم </a:t>
            </a:r>
            <a:r>
              <a:rPr lang="ar-SA" dirty="0" err="1" smtClean="0">
                <a:solidFill>
                  <a:schemeClr val="accent2"/>
                </a:solidFill>
              </a:rPr>
              <a:t>البرامج (</a:t>
            </a:r>
            <a:r>
              <a:rPr lang="en-US" dirty="0" smtClean="0">
                <a:solidFill>
                  <a:schemeClr val="accent2"/>
                </a:solidFill>
              </a:rPr>
              <a:t>(Software</a:t>
            </a:r>
            <a:r>
              <a:rPr lang="ar-SA" dirty="0" smtClean="0"/>
              <a:t> ومنها نظم المكونات ونظم البرامج التطبيقية وهي إما جاهزة أو حسب الطلب.</a:t>
            </a:r>
            <a:endParaRPr lang="ar-S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البرامج الجاهزة 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SA" dirty="0" smtClean="0">
                <a:solidFill>
                  <a:schemeClr val="accent2"/>
                </a:solidFill>
              </a:rPr>
              <a:t>البرامج </a:t>
            </a:r>
            <a:r>
              <a:rPr lang="ar-SA" dirty="0" err="1" smtClean="0">
                <a:solidFill>
                  <a:schemeClr val="accent2"/>
                </a:solidFill>
              </a:rPr>
              <a:t>الجاهزة :</a:t>
            </a:r>
            <a:endParaRPr lang="ar-SA" dirty="0" smtClean="0">
              <a:solidFill>
                <a:schemeClr val="accent2"/>
              </a:solidFill>
            </a:endParaRPr>
          </a:p>
          <a:p>
            <a:r>
              <a:rPr lang="ar-SA" dirty="0" smtClean="0"/>
              <a:t>يمكن الحصول عليها عن طريق الشراء من الأسواق ومن الشركات </a:t>
            </a:r>
            <a:r>
              <a:rPr lang="ar-SA" dirty="0" err="1" smtClean="0"/>
              <a:t>المتخصصة .</a:t>
            </a:r>
            <a:endParaRPr lang="ar-SA" dirty="0" smtClean="0"/>
          </a:p>
          <a:p>
            <a:r>
              <a:rPr lang="ar-SA" dirty="0" err="1" smtClean="0">
                <a:solidFill>
                  <a:schemeClr val="accent2"/>
                </a:solidFill>
              </a:rPr>
              <a:t>مميزاتها:</a:t>
            </a:r>
            <a:endParaRPr lang="ar-SA" dirty="0" smtClean="0">
              <a:solidFill>
                <a:schemeClr val="accent2"/>
              </a:solidFill>
            </a:endParaRPr>
          </a:p>
          <a:p>
            <a:r>
              <a:rPr lang="ar-SA" dirty="0" smtClean="0"/>
              <a:t>1- </a:t>
            </a:r>
            <a:r>
              <a:rPr lang="ar-SA" dirty="0" err="1" smtClean="0"/>
              <a:t>العمومية .</a:t>
            </a:r>
            <a:endParaRPr lang="ar-SA" dirty="0" smtClean="0"/>
          </a:p>
          <a:p>
            <a:r>
              <a:rPr lang="ar-SA" dirty="0" smtClean="0"/>
              <a:t>2- سرعة الحصول عليها.</a:t>
            </a:r>
          </a:p>
          <a:p>
            <a:r>
              <a:rPr lang="ar-SA" dirty="0" err="1" smtClean="0">
                <a:solidFill>
                  <a:schemeClr val="accent2"/>
                </a:solidFill>
              </a:rPr>
              <a:t>عيوبها :</a:t>
            </a:r>
            <a:endParaRPr lang="ar-SA" dirty="0" smtClean="0">
              <a:solidFill>
                <a:schemeClr val="accent2"/>
              </a:solidFill>
            </a:endParaRPr>
          </a:p>
          <a:p>
            <a:r>
              <a:rPr lang="ar-SA" dirty="0" smtClean="0"/>
              <a:t>1- صعوبة وفائها بالاحتياجات التفصيلية الخاصة بالمنشأة</a:t>
            </a:r>
          </a:p>
          <a:p>
            <a:r>
              <a:rPr lang="ar-SA" dirty="0" smtClean="0"/>
              <a:t>2-عدم المرونة حيث يصعب تعديلها أو تطويرها.</a:t>
            </a:r>
            <a:endParaRPr lang="ar-S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البرامج حسب الطلب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dirty="0" smtClean="0">
                <a:solidFill>
                  <a:schemeClr val="accent2"/>
                </a:solidFill>
              </a:rPr>
              <a:t>البرامج حسب </a:t>
            </a:r>
            <a:r>
              <a:rPr lang="ar-SA" dirty="0" err="1" smtClean="0">
                <a:solidFill>
                  <a:schemeClr val="accent2"/>
                </a:solidFill>
              </a:rPr>
              <a:t>الطلب</a:t>
            </a:r>
            <a:r>
              <a:rPr lang="ar-SA" dirty="0" err="1" smtClean="0"/>
              <a:t>:</a:t>
            </a:r>
            <a:endParaRPr lang="ar-SA" dirty="0" smtClean="0"/>
          </a:p>
          <a:p>
            <a:r>
              <a:rPr lang="ar-SA" dirty="0" smtClean="0"/>
              <a:t>يتم تصميمها بواسطة مختصين بناء على </a:t>
            </a:r>
            <a:r>
              <a:rPr lang="ar-SA" dirty="0" err="1" smtClean="0"/>
              <a:t>إحتياجات</a:t>
            </a:r>
            <a:r>
              <a:rPr lang="ar-SA" dirty="0" smtClean="0"/>
              <a:t> العميل.</a:t>
            </a:r>
          </a:p>
          <a:p>
            <a:r>
              <a:rPr lang="ar-SA" dirty="0" err="1" smtClean="0">
                <a:solidFill>
                  <a:schemeClr val="accent2"/>
                </a:solidFill>
              </a:rPr>
              <a:t>ميزاتها:</a:t>
            </a:r>
            <a:endParaRPr lang="ar-SA" dirty="0" smtClean="0">
              <a:solidFill>
                <a:schemeClr val="accent2"/>
              </a:solidFill>
            </a:endParaRPr>
          </a:p>
          <a:p>
            <a:r>
              <a:rPr lang="ar-SA" dirty="0" smtClean="0"/>
              <a:t>1- </a:t>
            </a:r>
            <a:r>
              <a:rPr lang="ar-SA" dirty="0" err="1" smtClean="0"/>
              <a:t>المرونة .</a:t>
            </a:r>
            <a:endParaRPr lang="ar-SA" dirty="0" smtClean="0"/>
          </a:p>
          <a:p>
            <a:r>
              <a:rPr lang="ar-SA" dirty="0" smtClean="0"/>
              <a:t>2- السرعة في الحصول على </a:t>
            </a:r>
            <a:r>
              <a:rPr lang="ar-SA" dirty="0" err="1" smtClean="0"/>
              <a:t>المعلومات .</a:t>
            </a:r>
            <a:endParaRPr lang="ar-SA" dirty="0" smtClean="0"/>
          </a:p>
          <a:p>
            <a:r>
              <a:rPr lang="ar-SA" dirty="0" err="1" smtClean="0">
                <a:solidFill>
                  <a:schemeClr val="accent2"/>
                </a:solidFill>
              </a:rPr>
              <a:t>عيوبها:</a:t>
            </a:r>
            <a:endParaRPr lang="ar-SA" dirty="0" smtClean="0">
              <a:solidFill>
                <a:schemeClr val="accent2"/>
              </a:solidFill>
            </a:endParaRPr>
          </a:p>
          <a:p>
            <a:r>
              <a:rPr lang="ar-SA" dirty="0" smtClean="0"/>
              <a:t>1- طول فترة الانتظار للحصول عليها.</a:t>
            </a:r>
          </a:p>
          <a:p>
            <a:r>
              <a:rPr lang="ar-SA" dirty="0" smtClean="0"/>
              <a:t>2-ارتفاع </a:t>
            </a:r>
            <a:r>
              <a:rPr lang="ar-SA" dirty="0" err="1" smtClean="0"/>
              <a:t>التكلفة .</a:t>
            </a:r>
            <a:endParaRPr lang="ar-S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البرامج الجاهزة في المحاسبة 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تنقسم البرامج الجاهزة في المحاسبة إلى </a:t>
            </a:r>
            <a:r>
              <a:rPr lang="ar-SA" dirty="0" err="1" smtClean="0"/>
              <a:t>قسمين:</a:t>
            </a:r>
            <a:endParaRPr lang="ar-SA" dirty="0" smtClean="0"/>
          </a:p>
          <a:p>
            <a:r>
              <a:rPr lang="ar-SA" dirty="0" smtClean="0"/>
              <a:t>1- </a:t>
            </a:r>
            <a:r>
              <a:rPr lang="ar-SA" dirty="0" smtClean="0">
                <a:solidFill>
                  <a:schemeClr val="accent2"/>
                </a:solidFill>
              </a:rPr>
              <a:t>برامج جزئية </a:t>
            </a:r>
            <a:r>
              <a:rPr lang="ar-SA" dirty="0" smtClean="0"/>
              <a:t>لتنفيذ بعض الوظائف المحاسبية وهي رخيصة ومتوفرة في الأسواق.ويعاب عليها عدم المرونة وعدم التكامل مع الانظمة </a:t>
            </a:r>
            <a:r>
              <a:rPr lang="ar-SA" dirty="0" err="1" smtClean="0"/>
              <a:t>الأخرى .</a:t>
            </a:r>
            <a:endParaRPr lang="ar-SA" dirty="0" smtClean="0"/>
          </a:p>
          <a:p>
            <a:r>
              <a:rPr lang="ar-SA" dirty="0" smtClean="0"/>
              <a:t>2- </a:t>
            </a:r>
            <a:r>
              <a:rPr lang="ar-SA" dirty="0" smtClean="0">
                <a:solidFill>
                  <a:schemeClr val="accent2"/>
                </a:solidFill>
              </a:rPr>
              <a:t>برامج متكاملة </a:t>
            </a:r>
            <a:r>
              <a:rPr lang="ar-SA" dirty="0" smtClean="0"/>
              <a:t>ومتطورة وتمتاز بالمرونة والتكامل والشمولية ويعاب عليها ارتفاع أسعارها وتعقدها.</a:t>
            </a:r>
            <a:endParaRPr lang="ar-S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فيم يتعلق بالبرامج الخاصة بالمحاسبة الإدارية فمحدودة  و غير منتشرة وهذا يعود لعدم استقرار في المنهج والمبادئ والوظائف المحاسبية لهذا الفرع من فروع المحاسبة </a:t>
            </a:r>
          </a:p>
          <a:p>
            <a:r>
              <a:rPr lang="ar-SA" dirty="0" smtClean="0"/>
              <a:t>لذلك من أهم البرامج </a:t>
            </a:r>
            <a:r>
              <a:rPr lang="ar-SA" dirty="0" smtClean="0">
                <a:solidFill>
                  <a:schemeClr val="accent2"/>
                </a:solidFill>
              </a:rPr>
              <a:t>برامج صفحات </a:t>
            </a:r>
            <a:r>
              <a:rPr lang="ar-SA" dirty="0" err="1" smtClean="0">
                <a:solidFill>
                  <a:schemeClr val="accent2"/>
                </a:solidFill>
              </a:rPr>
              <a:t>الانتشار</a:t>
            </a:r>
            <a:r>
              <a:rPr lang="ar-SA" dirty="0" err="1" smtClean="0"/>
              <a:t>.</a:t>
            </a:r>
            <a:r>
              <a:rPr lang="ar-SA" dirty="0" smtClean="0"/>
              <a:t> </a:t>
            </a:r>
          </a:p>
          <a:p>
            <a:r>
              <a:rPr lang="ar-SA" dirty="0" smtClean="0"/>
              <a:t>ويعتبر </a:t>
            </a:r>
            <a:r>
              <a:rPr lang="ar-SA" dirty="0" smtClean="0">
                <a:solidFill>
                  <a:schemeClr val="accent2"/>
                </a:solidFill>
              </a:rPr>
              <a:t>برنامج إكسيل </a:t>
            </a:r>
            <a:r>
              <a:rPr lang="en-US" dirty="0" smtClean="0">
                <a:solidFill>
                  <a:schemeClr val="accent2"/>
                </a:solidFill>
              </a:rPr>
              <a:t>Excel</a:t>
            </a:r>
            <a:r>
              <a:rPr lang="ar-SA" dirty="0" smtClean="0"/>
              <a:t> من شركة مايكروسوفت أحد برامج صفحات الانتشار الإلكترونية وهو يسمح للمستخدم أن يحلل كميات هائلة من المعلومات المختلفة.</a:t>
            </a:r>
            <a:endParaRPr lang="ar-S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384</Words>
  <Application>Microsoft Office PowerPoint</Application>
  <PresentationFormat>عرض على الشاشة (3:4)‏</PresentationFormat>
  <Paragraphs>43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سمة Office</vt:lpstr>
      <vt:lpstr>الفصل الأول :مقدمة </vt:lpstr>
      <vt:lpstr>أسباب دراسة المحاسبة بالحاسب</vt:lpstr>
      <vt:lpstr>الشريحة 3</vt:lpstr>
      <vt:lpstr>دور المحاسب في نظم المعلومات المحاسبية </vt:lpstr>
      <vt:lpstr>نظام الحاسب </vt:lpstr>
      <vt:lpstr>البرامج الجاهزة </vt:lpstr>
      <vt:lpstr>البرامج حسب الطلب</vt:lpstr>
      <vt:lpstr>البرامج الجاهزة في المحاسبة </vt:lpstr>
      <vt:lpstr>الشريحة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الأول :مقدمة </dc:title>
  <dc:creator>Amal alfawaz</dc:creator>
  <cp:lastModifiedBy>Amal alfawaz</cp:lastModifiedBy>
  <cp:revision>1</cp:revision>
  <dcterms:created xsi:type="dcterms:W3CDTF">2018-01-31T14:10:53Z</dcterms:created>
  <dcterms:modified xsi:type="dcterms:W3CDTF">2018-01-31T14:49:29Z</dcterms:modified>
</cp:coreProperties>
</file>