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6FB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6D1B41-33BC-4E4D-9EB1-D0A5B27B3E3C}" type="doc">
      <dgm:prSet loTypeId="urn:microsoft.com/office/officeart/2005/8/layout/matrix1" loCatId="matrix" qsTypeId="urn:microsoft.com/office/officeart/2005/8/quickstyle/simple1" qsCatId="simple" csTypeId="urn:microsoft.com/office/officeart/2005/8/colors/colorful1" csCatId="colorful" phldr="1"/>
      <dgm:spPr/>
      <dgm:t>
        <a:bodyPr/>
        <a:lstStyle/>
        <a:p>
          <a:pPr rtl="1"/>
          <a:endParaRPr lang="ar-SA"/>
        </a:p>
      </dgm:t>
    </dgm:pt>
    <dgm:pt modelId="{EB92257C-2B4F-43A2-B2BA-2ECD54848C04}">
      <dgm:prSet phldrT="[Text]"/>
      <dgm:spPr/>
      <dgm:t>
        <a:bodyPr/>
        <a:lstStyle/>
        <a:p>
          <a:pPr rtl="1"/>
          <a:r>
            <a:rPr lang="ar-SA" dirty="0" smtClean="0"/>
            <a:t>الأولوية الأولى إرضاء العميل</a:t>
          </a:r>
          <a:endParaRPr lang="ar-SA" dirty="0"/>
        </a:p>
      </dgm:t>
    </dgm:pt>
    <dgm:pt modelId="{66DFB536-6571-404E-8DFF-C1ABFFF24CBB}" type="parTrans" cxnId="{DAEB09C5-E733-4D40-B7D3-3D9505DA4D5F}">
      <dgm:prSet/>
      <dgm:spPr/>
      <dgm:t>
        <a:bodyPr/>
        <a:lstStyle/>
        <a:p>
          <a:pPr rtl="1"/>
          <a:endParaRPr lang="ar-SA"/>
        </a:p>
      </dgm:t>
    </dgm:pt>
    <dgm:pt modelId="{64EA24F8-D54E-41BD-921B-9AC43DDC9E3F}" type="sibTrans" cxnId="{DAEB09C5-E733-4D40-B7D3-3D9505DA4D5F}">
      <dgm:prSet/>
      <dgm:spPr/>
      <dgm:t>
        <a:bodyPr/>
        <a:lstStyle/>
        <a:p>
          <a:pPr rtl="1"/>
          <a:endParaRPr lang="ar-SA"/>
        </a:p>
      </dgm:t>
    </dgm:pt>
    <dgm:pt modelId="{459EE0D9-3BBD-4C7C-939B-293774AD8AC4}">
      <dgm:prSet phldrT="[Text]"/>
      <dgm:spPr/>
      <dgm:t>
        <a:bodyPr/>
        <a:lstStyle/>
        <a:p>
          <a:pPr rtl="1"/>
          <a:r>
            <a:rPr lang="ar-SA" dirty="0" smtClean="0"/>
            <a:t>تحليل سلسلة القيمة.</a:t>
          </a:r>
          <a:endParaRPr lang="ar-SA" dirty="0"/>
        </a:p>
      </dgm:t>
    </dgm:pt>
    <dgm:pt modelId="{539FA86B-5279-44C6-9F81-8BC7BB69093C}" type="parTrans" cxnId="{3E3E0C5B-ADEF-4FC5-8366-AAF069415C74}">
      <dgm:prSet/>
      <dgm:spPr/>
      <dgm:t>
        <a:bodyPr/>
        <a:lstStyle/>
        <a:p>
          <a:pPr rtl="1"/>
          <a:endParaRPr lang="ar-SA"/>
        </a:p>
      </dgm:t>
    </dgm:pt>
    <dgm:pt modelId="{88ADD6AD-B97F-42F5-BEB2-B3C3B0A6E80F}" type="sibTrans" cxnId="{3E3E0C5B-ADEF-4FC5-8366-AAF069415C74}">
      <dgm:prSet/>
      <dgm:spPr/>
      <dgm:t>
        <a:bodyPr/>
        <a:lstStyle/>
        <a:p>
          <a:pPr rtl="1"/>
          <a:endParaRPr lang="ar-SA"/>
        </a:p>
      </dgm:t>
    </dgm:pt>
    <dgm:pt modelId="{8E8EAFA0-FE05-464C-A01C-F37CD3249624}">
      <dgm:prSet phldrT="[Text]"/>
      <dgm:spPr/>
      <dgm:t>
        <a:bodyPr/>
        <a:lstStyle/>
        <a:p>
          <a:pPr rtl="1"/>
          <a:r>
            <a:rPr lang="ar-SA" dirty="0" smtClean="0"/>
            <a:t>عوامل النجاح الرئيسية:</a:t>
          </a:r>
        </a:p>
        <a:p>
          <a:pPr rtl="1"/>
          <a:r>
            <a:rPr lang="ar-SA" dirty="0" smtClean="0"/>
            <a:t>1- الإبتكار.  2- الوقت.</a:t>
          </a:r>
        </a:p>
        <a:p>
          <a:pPr rtl="1"/>
          <a:r>
            <a:rPr lang="ar-SA" dirty="0" smtClean="0"/>
            <a:t>3- الجودة.  4- التكلفة. </a:t>
          </a:r>
          <a:endParaRPr lang="ar-SA" dirty="0"/>
        </a:p>
      </dgm:t>
    </dgm:pt>
    <dgm:pt modelId="{BCCFF751-3CB4-4B8C-82D0-5C14F9B282E6}" type="parTrans" cxnId="{29357D23-C654-4032-A541-58960EEED955}">
      <dgm:prSet/>
      <dgm:spPr/>
      <dgm:t>
        <a:bodyPr/>
        <a:lstStyle/>
        <a:p>
          <a:pPr rtl="1"/>
          <a:endParaRPr lang="ar-SA"/>
        </a:p>
      </dgm:t>
    </dgm:pt>
    <dgm:pt modelId="{831D576B-A1BF-44E2-BA71-30A44F7347C9}" type="sibTrans" cxnId="{29357D23-C654-4032-A541-58960EEED955}">
      <dgm:prSet/>
      <dgm:spPr/>
      <dgm:t>
        <a:bodyPr/>
        <a:lstStyle/>
        <a:p>
          <a:pPr rtl="1"/>
          <a:endParaRPr lang="ar-SA"/>
        </a:p>
      </dgm:t>
    </dgm:pt>
    <dgm:pt modelId="{61D81E5C-152A-41A2-AEE5-6F031F44135F}">
      <dgm:prSet phldrT="[Text]"/>
      <dgm:spPr/>
      <dgm:t>
        <a:bodyPr/>
        <a:lstStyle/>
        <a:p>
          <a:pPr rtl="1"/>
          <a:r>
            <a:rPr lang="ar-SA" dirty="0" smtClean="0"/>
            <a:t>التحسين المستمر</a:t>
          </a:r>
          <a:endParaRPr lang="ar-SA" dirty="0"/>
        </a:p>
      </dgm:t>
    </dgm:pt>
    <dgm:pt modelId="{A8FE73CF-41B7-4003-B03F-AA7D6563DFF2}" type="parTrans" cxnId="{7A2ABC0A-41EB-47F2-B515-7626E6566D14}">
      <dgm:prSet/>
      <dgm:spPr/>
      <dgm:t>
        <a:bodyPr/>
        <a:lstStyle/>
        <a:p>
          <a:pPr rtl="1"/>
          <a:endParaRPr lang="ar-SA"/>
        </a:p>
      </dgm:t>
    </dgm:pt>
    <dgm:pt modelId="{5ACA1E50-BDA3-4A0A-90D6-5296167AADB4}" type="sibTrans" cxnId="{7A2ABC0A-41EB-47F2-B515-7626E6566D14}">
      <dgm:prSet/>
      <dgm:spPr/>
      <dgm:t>
        <a:bodyPr/>
        <a:lstStyle/>
        <a:p>
          <a:pPr rtl="1"/>
          <a:endParaRPr lang="ar-SA"/>
        </a:p>
      </dgm:t>
    </dgm:pt>
    <dgm:pt modelId="{26EA5FF8-EA5A-49EE-8668-0D0BA0779901}">
      <dgm:prSet phldrT="[Text]"/>
      <dgm:spPr/>
      <dgm:t>
        <a:bodyPr/>
        <a:lstStyle/>
        <a:p>
          <a:pPr rtl="1"/>
          <a:r>
            <a:rPr lang="ar-SA" dirty="0" smtClean="0"/>
            <a:t>المقاييس المرجعية</a:t>
          </a:r>
          <a:endParaRPr lang="ar-SA" dirty="0"/>
        </a:p>
      </dgm:t>
    </dgm:pt>
    <dgm:pt modelId="{42EC7FAF-AA07-4C59-8E2C-0E19CBD54CB0}" type="parTrans" cxnId="{6C9F1C74-4675-41BA-B069-D164B0E73B4D}">
      <dgm:prSet/>
      <dgm:spPr/>
      <dgm:t>
        <a:bodyPr/>
        <a:lstStyle/>
        <a:p>
          <a:pPr rtl="1"/>
          <a:endParaRPr lang="ar-SA"/>
        </a:p>
      </dgm:t>
    </dgm:pt>
    <dgm:pt modelId="{2753E1C1-1E2B-44AA-9505-7A343DC23229}" type="sibTrans" cxnId="{6C9F1C74-4675-41BA-B069-D164B0E73B4D}">
      <dgm:prSet/>
      <dgm:spPr/>
      <dgm:t>
        <a:bodyPr/>
        <a:lstStyle/>
        <a:p>
          <a:pPr rtl="1"/>
          <a:endParaRPr lang="ar-SA"/>
        </a:p>
      </dgm:t>
    </dgm:pt>
    <dgm:pt modelId="{4A498033-D6DF-4DF1-AF58-E2A1CE13B80E}" type="pres">
      <dgm:prSet presAssocID="{426D1B41-33BC-4E4D-9EB1-D0A5B27B3E3C}" presName="diagram" presStyleCnt="0">
        <dgm:presLayoutVars>
          <dgm:chMax val="1"/>
          <dgm:dir/>
          <dgm:animLvl val="ctr"/>
          <dgm:resizeHandles val="exact"/>
        </dgm:presLayoutVars>
      </dgm:prSet>
      <dgm:spPr/>
      <dgm:t>
        <a:bodyPr/>
        <a:lstStyle/>
        <a:p>
          <a:pPr rtl="1"/>
          <a:endParaRPr lang="ar-SA"/>
        </a:p>
      </dgm:t>
    </dgm:pt>
    <dgm:pt modelId="{6D42DC06-6EA2-46E7-A7B8-278027476288}" type="pres">
      <dgm:prSet presAssocID="{426D1B41-33BC-4E4D-9EB1-D0A5B27B3E3C}" presName="matrix" presStyleCnt="0"/>
      <dgm:spPr/>
    </dgm:pt>
    <dgm:pt modelId="{65A0788D-563E-4D8F-A319-562235E11BCD}" type="pres">
      <dgm:prSet presAssocID="{426D1B41-33BC-4E4D-9EB1-D0A5B27B3E3C}" presName="tile1" presStyleLbl="node1" presStyleIdx="0" presStyleCnt="4"/>
      <dgm:spPr/>
      <dgm:t>
        <a:bodyPr/>
        <a:lstStyle/>
        <a:p>
          <a:pPr rtl="1"/>
          <a:endParaRPr lang="ar-SA"/>
        </a:p>
      </dgm:t>
    </dgm:pt>
    <dgm:pt modelId="{CD3C6E11-1463-4944-930C-EA4D0DD241EE}" type="pres">
      <dgm:prSet presAssocID="{426D1B41-33BC-4E4D-9EB1-D0A5B27B3E3C}" presName="tile1text" presStyleLbl="node1" presStyleIdx="0" presStyleCnt="4">
        <dgm:presLayoutVars>
          <dgm:chMax val="0"/>
          <dgm:chPref val="0"/>
          <dgm:bulletEnabled val="1"/>
        </dgm:presLayoutVars>
      </dgm:prSet>
      <dgm:spPr/>
      <dgm:t>
        <a:bodyPr/>
        <a:lstStyle/>
        <a:p>
          <a:pPr rtl="1"/>
          <a:endParaRPr lang="ar-SA"/>
        </a:p>
      </dgm:t>
    </dgm:pt>
    <dgm:pt modelId="{A493F588-BDB0-4187-A07D-2FEB15ADACA3}" type="pres">
      <dgm:prSet presAssocID="{426D1B41-33BC-4E4D-9EB1-D0A5B27B3E3C}" presName="tile2" presStyleLbl="node1" presStyleIdx="1" presStyleCnt="4" custLinFactNeighborX="2500"/>
      <dgm:spPr/>
      <dgm:t>
        <a:bodyPr/>
        <a:lstStyle/>
        <a:p>
          <a:pPr rtl="1"/>
          <a:endParaRPr lang="ar-SA"/>
        </a:p>
      </dgm:t>
    </dgm:pt>
    <dgm:pt modelId="{76BD09F2-8F28-4195-A82A-9B277E03627B}" type="pres">
      <dgm:prSet presAssocID="{426D1B41-33BC-4E4D-9EB1-D0A5B27B3E3C}" presName="tile2text" presStyleLbl="node1" presStyleIdx="1" presStyleCnt="4">
        <dgm:presLayoutVars>
          <dgm:chMax val="0"/>
          <dgm:chPref val="0"/>
          <dgm:bulletEnabled val="1"/>
        </dgm:presLayoutVars>
      </dgm:prSet>
      <dgm:spPr/>
      <dgm:t>
        <a:bodyPr/>
        <a:lstStyle/>
        <a:p>
          <a:pPr rtl="1"/>
          <a:endParaRPr lang="ar-SA"/>
        </a:p>
      </dgm:t>
    </dgm:pt>
    <dgm:pt modelId="{D5C32192-211B-4AB9-BEB1-586690C8892B}" type="pres">
      <dgm:prSet presAssocID="{426D1B41-33BC-4E4D-9EB1-D0A5B27B3E3C}" presName="tile3" presStyleLbl="node1" presStyleIdx="2" presStyleCnt="4"/>
      <dgm:spPr/>
      <dgm:t>
        <a:bodyPr/>
        <a:lstStyle/>
        <a:p>
          <a:pPr rtl="1"/>
          <a:endParaRPr lang="ar-SA"/>
        </a:p>
      </dgm:t>
    </dgm:pt>
    <dgm:pt modelId="{2651D93F-9C1B-4F51-98B9-CC29ED6D7C7F}" type="pres">
      <dgm:prSet presAssocID="{426D1B41-33BC-4E4D-9EB1-D0A5B27B3E3C}" presName="tile3text" presStyleLbl="node1" presStyleIdx="2" presStyleCnt="4">
        <dgm:presLayoutVars>
          <dgm:chMax val="0"/>
          <dgm:chPref val="0"/>
          <dgm:bulletEnabled val="1"/>
        </dgm:presLayoutVars>
      </dgm:prSet>
      <dgm:spPr/>
      <dgm:t>
        <a:bodyPr/>
        <a:lstStyle/>
        <a:p>
          <a:pPr rtl="1"/>
          <a:endParaRPr lang="ar-SA"/>
        </a:p>
      </dgm:t>
    </dgm:pt>
    <dgm:pt modelId="{7F5EE950-CCE6-49ED-9EC5-6483443031DB}" type="pres">
      <dgm:prSet presAssocID="{426D1B41-33BC-4E4D-9EB1-D0A5B27B3E3C}" presName="tile4" presStyleLbl="node1" presStyleIdx="3" presStyleCnt="4"/>
      <dgm:spPr/>
      <dgm:t>
        <a:bodyPr/>
        <a:lstStyle/>
        <a:p>
          <a:pPr rtl="1"/>
          <a:endParaRPr lang="ar-SA"/>
        </a:p>
      </dgm:t>
    </dgm:pt>
    <dgm:pt modelId="{EC719D4B-CDB4-4480-B266-BB95A889C0CC}" type="pres">
      <dgm:prSet presAssocID="{426D1B41-33BC-4E4D-9EB1-D0A5B27B3E3C}" presName="tile4text" presStyleLbl="node1" presStyleIdx="3" presStyleCnt="4">
        <dgm:presLayoutVars>
          <dgm:chMax val="0"/>
          <dgm:chPref val="0"/>
          <dgm:bulletEnabled val="1"/>
        </dgm:presLayoutVars>
      </dgm:prSet>
      <dgm:spPr/>
      <dgm:t>
        <a:bodyPr/>
        <a:lstStyle/>
        <a:p>
          <a:pPr rtl="1"/>
          <a:endParaRPr lang="ar-SA"/>
        </a:p>
      </dgm:t>
    </dgm:pt>
    <dgm:pt modelId="{68C4BE85-7969-4D6F-99FF-04A4AAD75720}" type="pres">
      <dgm:prSet presAssocID="{426D1B41-33BC-4E4D-9EB1-D0A5B27B3E3C}" presName="centerTile" presStyleLbl="fgShp" presStyleIdx="0" presStyleCnt="1">
        <dgm:presLayoutVars>
          <dgm:chMax val="0"/>
          <dgm:chPref val="0"/>
        </dgm:presLayoutVars>
      </dgm:prSet>
      <dgm:spPr/>
      <dgm:t>
        <a:bodyPr/>
        <a:lstStyle/>
        <a:p>
          <a:pPr rtl="1"/>
          <a:endParaRPr lang="ar-SA"/>
        </a:p>
      </dgm:t>
    </dgm:pt>
  </dgm:ptLst>
  <dgm:cxnLst>
    <dgm:cxn modelId="{25A3BC59-7532-403B-8497-959E48233BEB}" type="presOf" srcId="{459EE0D9-3BBD-4C7C-939B-293774AD8AC4}" destId="{CD3C6E11-1463-4944-930C-EA4D0DD241EE}" srcOrd="1" destOrd="0" presId="urn:microsoft.com/office/officeart/2005/8/layout/matrix1"/>
    <dgm:cxn modelId="{0EEB53D7-5FC5-4A23-A3D1-1294F530448D}" type="presOf" srcId="{61D81E5C-152A-41A2-AEE5-6F031F44135F}" destId="{D5C32192-211B-4AB9-BEB1-586690C8892B}" srcOrd="0" destOrd="0" presId="urn:microsoft.com/office/officeart/2005/8/layout/matrix1"/>
    <dgm:cxn modelId="{7A2ABC0A-41EB-47F2-B515-7626E6566D14}" srcId="{EB92257C-2B4F-43A2-B2BA-2ECD54848C04}" destId="{61D81E5C-152A-41A2-AEE5-6F031F44135F}" srcOrd="2" destOrd="0" parTransId="{A8FE73CF-41B7-4003-B03F-AA7D6563DFF2}" sibTransId="{5ACA1E50-BDA3-4A0A-90D6-5296167AADB4}"/>
    <dgm:cxn modelId="{D878EF79-1010-43B9-840B-40E648AAB174}" type="presOf" srcId="{8E8EAFA0-FE05-464C-A01C-F37CD3249624}" destId="{A493F588-BDB0-4187-A07D-2FEB15ADACA3}" srcOrd="0" destOrd="0" presId="urn:microsoft.com/office/officeart/2005/8/layout/matrix1"/>
    <dgm:cxn modelId="{DAEB09C5-E733-4D40-B7D3-3D9505DA4D5F}" srcId="{426D1B41-33BC-4E4D-9EB1-D0A5B27B3E3C}" destId="{EB92257C-2B4F-43A2-B2BA-2ECD54848C04}" srcOrd="0" destOrd="0" parTransId="{66DFB536-6571-404E-8DFF-C1ABFFF24CBB}" sibTransId="{64EA24F8-D54E-41BD-921B-9AC43DDC9E3F}"/>
    <dgm:cxn modelId="{6B6E8E46-BB7B-4546-9ADE-B6A3F307315A}" type="presOf" srcId="{26EA5FF8-EA5A-49EE-8668-0D0BA0779901}" destId="{EC719D4B-CDB4-4480-B266-BB95A889C0CC}" srcOrd="1" destOrd="0" presId="urn:microsoft.com/office/officeart/2005/8/layout/matrix1"/>
    <dgm:cxn modelId="{0FE3DD51-D114-4537-98DD-28339EC1D001}" type="presOf" srcId="{EB92257C-2B4F-43A2-B2BA-2ECD54848C04}" destId="{68C4BE85-7969-4D6F-99FF-04A4AAD75720}" srcOrd="0" destOrd="0" presId="urn:microsoft.com/office/officeart/2005/8/layout/matrix1"/>
    <dgm:cxn modelId="{3E3E0C5B-ADEF-4FC5-8366-AAF069415C74}" srcId="{EB92257C-2B4F-43A2-B2BA-2ECD54848C04}" destId="{459EE0D9-3BBD-4C7C-939B-293774AD8AC4}" srcOrd="0" destOrd="0" parTransId="{539FA86B-5279-44C6-9F81-8BC7BB69093C}" sibTransId="{88ADD6AD-B97F-42F5-BEB2-B3C3B0A6E80F}"/>
    <dgm:cxn modelId="{6C9F1C74-4675-41BA-B069-D164B0E73B4D}" srcId="{EB92257C-2B4F-43A2-B2BA-2ECD54848C04}" destId="{26EA5FF8-EA5A-49EE-8668-0D0BA0779901}" srcOrd="3" destOrd="0" parTransId="{42EC7FAF-AA07-4C59-8E2C-0E19CBD54CB0}" sibTransId="{2753E1C1-1E2B-44AA-9505-7A343DC23229}"/>
    <dgm:cxn modelId="{29357D23-C654-4032-A541-58960EEED955}" srcId="{EB92257C-2B4F-43A2-B2BA-2ECD54848C04}" destId="{8E8EAFA0-FE05-464C-A01C-F37CD3249624}" srcOrd="1" destOrd="0" parTransId="{BCCFF751-3CB4-4B8C-82D0-5C14F9B282E6}" sibTransId="{831D576B-A1BF-44E2-BA71-30A44F7347C9}"/>
    <dgm:cxn modelId="{5A2B5EEC-680E-4FB0-8629-4B4FC9CBC352}" type="presOf" srcId="{426D1B41-33BC-4E4D-9EB1-D0A5B27B3E3C}" destId="{4A498033-D6DF-4DF1-AF58-E2A1CE13B80E}" srcOrd="0" destOrd="0" presId="urn:microsoft.com/office/officeart/2005/8/layout/matrix1"/>
    <dgm:cxn modelId="{54CCCED2-29F3-4D41-B3CA-1C343867C429}" type="presOf" srcId="{459EE0D9-3BBD-4C7C-939B-293774AD8AC4}" destId="{65A0788D-563E-4D8F-A319-562235E11BCD}" srcOrd="0" destOrd="0" presId="urn:microsoft.com/office/officeart/2005/8/layout/matrix1"/>
    <dgm:cxn modelId="{62F42AFE-3BED-4401-B1F1-EC27A877466C}" type="presOf" srcId="{61D81E5C-152A-41A2-AEE5-6F031F44135F}" destId="{2651D93F-9C1B-4F51-98B9-CC29ED6D7C7F}" srcOrd="1" destOrd="0" presId="urn:microsoft.com/office/officeart/2005/8/layout/matrix1"/>
    <dgm:cxn modelId="{EB16AE59-6BCB-46AF-816E-EF226C86CAED}" type="presOf" srcId="{8E8EAFA0-FE05-464C-A01C-F37CD3249624}" destId="{76BD09F2-8F28-4195-A82A-9B277E03627B}" srcOrd="1" destOrd="0" presId="urn:microsoft.com/office/officeart/2005/8/layout/matrix1"/>
    <dgm:cxn modelId="{BF752A9D-21FB-4738-8CD4-AE91F46D3403}" type="presOf" srcId="{26EA5FF8-EA5A-49EE-8668-0D0BA0779901}" destId="{7F5EE950-CCE6-49ED-9EC5-6483443031DB}" srcOrd="0" destOrd="0" presId="urn:microsoft.com/office/officeart/2005/8/layout/matrix1"/>
    <dgm:cxn modelId="{8D6FCAAF-7D21-4432-BBB3-57300EE2A016}" type="presParOf" srcId="{4A498033-D6DF-4DF1-AF58-E2A1CE13B80E}" destId="{6D42DC06-6EA2-46E7-A7B8-278027476288}" srcOrd="0" destOrd="0" presId="urn:microsoft.com/office/officeart/2005/8/layout/matrix1"/>
    <dgm:cxn modelId="{BDB83FC0-02E3-4BE9-B691-26BA2155EEB3}" type="presParOf" srcId="{6D42DC06-6EA2-46E7-A7B8-278027476288}" destId="{65A0788D-563E-4D8F-A319-562235E11BCD}" srcOrd="0" destOrd="0" presId="urn:microsoft.com/office/officeart/2005/8/layout/matrix1"/>
    <dgm:cxn modelId="{66687FE1-734A-4711-8DA9-1D61CB35F8F3}" type="presParOf" srcId="{6D42DC06-6EA2-46E7-A7B8-278027476288}" destId="{CD3C6E11-1463-4944-930C-EA4D0DD241EE}" srcOrd="1" destOrd="0" presId="urn:microsoft.com/office/officeart/2005/8/layout/matrix1"/>
    <dgm:cxn modelId="{06754DD9-5DF7-489F-847D-206E1A84B800}" type="presParOf" srcId="{6D42DC06-6EA2-46E7-A7B8-278027476288}" destId="{A493F588-BDB0-4187-A07D-2FEB15ADACA3}" srcOrd="2" destOrd="0" presId="urn:microsoft.com/office/officeart/2005/8/layout/matrix1"/>
    <dgm:cxn modelId="{940A99DF-9219-4DBD-B467-C131AD26AEBA}" type="presParOf" srcId="{6D42DC06-6EA2-46E7-A7B8-278027476288}" destId="{76BD09F2-8F28-4195-A82A-9B277E03627B}" srcOrd="3" destOrd="0" presId="urn:microsoft.com/office/officeart/2005/8/layout/matrix1"/>
    <dgm:cxn modelId="{E36BC94E-7CC9-40A9-8D06-AE41278A0018}" type="presParOf" srcId="{6D42DC06-6EA2-46E7-A7B8-278027476288}" destId="{D5C32192-211B-4AB9-BEB1-586690C8892B}" srcOrd="4" destOrd="0" presId="urn:microsoft.com/office/officeart/2005/8/layout/matrix1"/>
    <dgm:cxn modelId="{2806AA65-8325-44EC-9A1A-B6B5D9BF100A}" type="presParOf" srcId="{6D42DC06-6EA2-46E7-A7B8-278027476288}" destId="{2651D93F-9C1B-4F51-98B9-CC29ED6D7C7F}" srcOrd="5" destOrd="0" presId="urn:microsoft.com/office/officeart/2005/8/layout/matrix1"/>
    <dgm:cxn modelId="{B33EF68C-E852-4ACE-92C3-AE2FED68109D}" type="presParOf" srcId="{6D42DC06-6EA2-46E7-A7B8-278027476288}" destId="{7F5EE950-CCE6-49ED-9EC5-6483443031DB}" srcOrd="6" destOrd="0" presId="urn:microsoft.com/office/officeart/2005/8/layout/matrix1"/>
    <dgm:cxn modelId="{B1802BED-52DE-4422-BFEE-CE2E98B8F51E}" type="presParOf" srcId="{6D42DC06-6EA2-46E7-A7B8-278027476288}" destId="{EC719D4B-CDB4-4480-B266-BB95A889C0CC}" srcOrd="7" destOrd="0" presId="urn:microsoft.com/office/officeart/2005/8/layout/matrix1"/>
    <dgm:cxn modelId="{8E3B23BF-5C41-47EF-B36F-7063ED09573F}" type="presParOf" srcId="{4A498033-D6DF-4DF1-AF58-E2A1CE13B80E}" destId="{68C4BE85-7969-4D6F-99FF-04A4AAD75720}"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5A0788D-563E-4D8F-A319-562235E11BCD}">
      <dsp:nvSpPr>
        <dsp:cNvPr id="0" name=""/>
        <dsp:cNvSpPr/>
      </dsp:nvSpPr>
      <dsp:spPr>
        <a:xfrm rot="16200000">
          <a:off x="604180" y="-604180"/>
          <a:ext cx="1671960" cy="2880320"/>
        </a:xfrm>
        <a:prstGeom prst="round1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1">
            <a:lnSpc>
              <a:spcPct val="90000"/>
            </a:lnSpc>
            <a:spcBef>
              <a:spcPct val="0"/>
            </a:spcBef>
            <a:spcAft>
              <a:spcPct val="35000"/>
            </a:spcAft>
          </a:pPr>
          <a:r>
            <a:rPr lang="ar-SA" sz="1900" kern="1200" dirty="0" smtClean="0"/>
            <a:t>تحليل سلسلة القيمة.</a:t>
          </a:r>
          <a:endParaRPr lang="ar-SA" sz="1900" kern="1200" dirty="0"/>
        </a:p>
      </dsp:txBody>
      <dsp:txXfrm rot="16200000">
        <a:off x="813175" y="-813175"/>
        <a:ext cx="1253970" cy="2880320"/>
      </dsp:txXfrm>
    </dsp:sp>
    <dsp:sp modelId="{A493F588-BDB0-4187-A07D-2FEB15ADACA3}">
      <dsp:nvSpPr>
        <dsp:cNvPr id="0" name=""/>
        <dsp:cNvSpPr/>
      </dsp:nvSpPr>
      <dsp:spPr>
        <a:xfrm>
          <a:off x="2880320" y="0"/>
          <a:ext cx="2880320" cy="1671960"/>
        </a:xfrm>
        <a:prstGeom prst="round1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1">
            <a:lnSpc>
              <a:spcPct val="90000"/>
            </a:lnSpc>
            <a:spcBef>
              <a:spcPct val="0"/>
            </a:spcBef>
            <a:spcAft>
              <a:spcPct val="35000"/>
            </a:spcAft>
          </a:pPr>
          <a:r>
            <a:rPr lang="ar-SA" sz="1900" kern="1200" dirty="0" smtClean="0"/>
            <a:t>عوامل النجاح الرئيسية:</a:t>
          </a:r>
        </a:p>
        <a:p>
          <a:pPr lvl="0" algn="ctr" defTabSz="844550" rtl="1">
            <a:lnSpc>
              <a:spcPct val="90000"/>
            </a:lnSpc>
            <a:spcBef>
              <a:spcPct val="0"/>
            </a:spcBef>
            <a:spcAft>
              <a:spcPct val="35000"/>
            </a:spcAft>
          </a:pPr>
          <a:r>
            <a:rPr lang="ar-SA" sz="1900" kern="1200" dirty="0" smtClean="0"/>
            <a:t>1- الإبتكار.  2- الوقت.</a:t>
          </a:r>
        </a:p>
        <a:p>
          <a:pPr lvl="0" algn="ctr" defTabSz="844550" rtl="1">
            <a:lnSpc>
              <a:spcPct val="90000"/>
            </a:lnSpc>
            <a:spcBef>
              <a:spcPct val="0"/>
            </a:spcBef>
            <a:spcAft>
              <a:spcPct val="35000"/>
            </a:spcAft>
          </a:pPr>
          <a:r>
            <a:rPr lang="ar-SA" sz="1900" kern="1200" dirty="0" smtClean="0"/>
            <a:t>3- الجودة.  4- التكلفة. </a:t>
          </a:r>
          <a:endParaRPr lang="ar-SA" sz="1900" kern="1200" dirty="0"/>
        </a:p>
      </dsp:txBody>
      <dsp:txXfrm>
        <a:off x="2880320" y="0"/>
        <a:ext cx="2880320" cy="1253970"/>
      </dsp:txXfrm>
    </dsp:sp>
    <dsp:sp modelId="{D5C32192-211B-4AB9-BEB1-586690C8892B}">
      <dsp:nvSpPr>
        <dsp:cNvPr id="0" name=""/>
        <dsp:cNvSpPr/>
      </dsp:nvSpPr>
      <dsp:spPr>
        <a:xfrm rot="10800000">
          <a:off x="0" y="1671960"/>
          <a:ext cx="2880320" cy="1671960"/>
        </a:xfrm>
        <a:prstGeom prst="round1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1">
            <a:lnSpc>
              <a:spcPct val="90000"/>
            </a:lnSpc>
            <a:spcBef>
              <a:spcPct val="0"/>
            </a:spcBef>
            <a:spcAft>
              <a:spcPct val="35000"/>
            </a:spcAft>
          </a:pPr>
          <a:r>
            <a:rPr lang="ar-SA" sz="1900" kern="1200" dirty="0" smtClean="0"/>
            <a:t>التحسين المستمر</a:t>
          </a:r>
          <a:endParaRPr lang="ar-SA" sz="1900" kern="1200" dirty="0"/>
        </a:p>
      </dsp:txBody>
      <dsp:txXfrm rot="10800000">
        <a:off x="0" y="2089950"/>
        <a:ext cx="2880320" cy="1253970"/>
      </dsp:txXfrm>
    </dsp:sp>
    <dsp:sp modelId="{7F5EE950-CCE6-49ED-9EC5-6483443031DB}">
      <dsp:nvSpPr>
        <dsp:cNvPr id="0" name=""/>
        <dsp:cNvSpPr/>
      </dsp:nvSpPr>
      <dsp:spPr>
        <a:xfrm rot="5400000">
          <a:off x="3484500" y="1067780"/>
          <a:ext cx="1671960" cy="2880320"/>
        </a:xfrm>
        <a:prstGeom prst="round1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1">
            <a:lnSpc>
              <a:spcPct val="90000"/>
            </a:lnSpc>
            <a:spcBef>
              <a:spcPct val="0"/>
            </a:spcBef>
            <a:spcAft>
              <a:spcPct val="35000"/>
            </a:spcAft>
          </a:pPr>
          <a:r>
            <a:rPr lang="ar-SA" sz="1900" kern="1200" dirty="0" smtClean="0"/>
            <a:t>المقاييس المرجعية</a:t>
          </a:r>
          <a:endParaRPr lang="ar-SA" sz="1900" kern="1200" dirty="0"/>
        </a:p>
      </dsp:txBody>
      <dsp:txXfrm rot="5400000">
        <a:off x="3693495" y="1276775"/>
        <a:ext cx="1253970" cy="2880320"/>
      </dsp:txXfrm>
    </dsp:sp>
    <dsp:sp modelId="{68C4BE85-7969-4D6F-99FF-04A4AAD75720}">
      <dsp:nvSpPr>
        <dsp:cNvPr id="0" name=""/>
        <dsp:cNvSpPr/>
      </dsp:nvSpPr>
      <dsp:spPr>
        <a:xfrm>
          <a:off x="2016224" y="1253970"/>
          <a:ext cx="1728192" cy="835980"/>
        </a:xfrm>
        <a:prstGeom prst="roundRect">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SA" sz="1900" kern="1200" dirty="0" smtClean="0"/>
            <a:t>الأولوية الأولى إرضاء العميل</a:t>
          </a:r>
          <a:endParaRPr lang="ar-SA" sz="1900" kern="1200" dirty="0"/>
        </a:p>
      </dsp:txBody>
      <dsp:txXfrm>
        <a:off x="2016224" y="1253970"/>
        <a:ext cx="1728192" cy="835980"/>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B82E146-109F-48D5-B2B7-748CA11F7993}" type="datetimeFigureOut">
              <a:rPr lang="ar-SA" smtClean="0"/>
              <a:pPr/>
              <a:t>13/11/35</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0AD3609-7243-4654-B36C-E24377B33942}"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E9747A7-3632-4379-B6EC-92DD2C8B2D5B}" type="datetime1">
              <a:rPr lang="ar-SA" smtClean="0"/>
              <a:pPr/>
              <a:t>13/11/35</a:t>
            </a:fld>
            <a:endParaRPr lang="ar-SA"/>
          </a:p>
        </p:txBody>
      </p:sp>
      <p:sp>
        <p:nvSpPr>
          <p:cNvPr id="17" name="Footer Placeholder 16"/>
          <p:cNvSpPr>
            <a:spLocks noGrp="1"/>
          </p:cNvSpPr>
          <p:nvPr>
            <p:ph type="ftr" sz="quarter" idx="11"/>
          </p:nvPr>
        </p:nvSpPr>
        <p:spPr/>
        <p:txBody>
          <a:bodyPr/>
          <a:lstStyle/>
          <a:p>
            <a:r>
              <a:rPr lang="ar-SA" smtClean="0"/>
              <a:t>أ. منيرة الحمّادي</a:t>
            </a:r>
            <a:endParaRPr lang="ar-SA"/>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99DCF6B-072D-4CD2-9099-4CCFB62CA2F1}" type="slidenum">
              <a:rPr lang="ar-SA" smtClean="0"/>
              <a:pPr/>
              <a:t>‹#›</a:t>
            </a:fld>
            <a:endParaRPr lang="ar-SA"/>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83D06A-E510-4C93-BDB4-7EF38E396064}" type="datetime1">
              <a:rPr lang="ar-SA" smtClean="0"/>
              <a:pPr/>
              <a:t>13/11/35</a:t>
            </a:fld>
            <a:endParaRPr lang="ar-SA"/>
          </a:p>
        </p:txBody>
      </p:sp>
      <p:sp>
        <p:nvSpPr>
          <p:cNvPr id="5" name="Footer Placeholder 4"/>
          <p:cNvSpPr>
            <a:spLocks noGrp="1"/>
          </p:cNvSpPr>
          <p:nvPr>
            <p:ph type="ftr" sz="quarter" idx="11"/>
          </p:nvPr>
        </p:nvSpPr>
        <p:spPr/>
        <p:txBody>
          <a:bodyPr/>
          <a:lstStyle/>
          <a:p>
            <a:r>
              <a:rPr lang="ar-SA" smtClean="0"/>
              <a:t>أ. منيرة الحمّادي</a:t>
            </a:r>
            <a:endParaRPr lang="ar-SA"/>
          </a:p>
        </p:txBody>
      </p:sp>
      <p:sp>
        <p:nvSpPr>
          <p:cNvPr id="6" name="Slide Number Placeholder 5"/>
          <p:cNvSpPr>
            <a:spLocks noGrp="1"/>
          </p:cNvSpPr>
          <p:nvPr>
            <p:ph type="sldNum" sz="quarter" idx="12"/>
          </p:nvPr>
        </p:nvSpPr>
        <p:spPr/>
        <p:txBody>
          <a:bodyPr/>
          <a:lstStyle/>
          <a:p>
            <a:fld id="{799DCF6B-072D-4CD2-9099-4CCFB62CA2F1}" type="slidenum">
              <a:rPr lang="ar-SA" smtClean="0"/>
              <a:pPr/>
              <a:t>‹#›</a:t>
            </a:fld>
            <a:endParaRPr lang="ar-SA"/>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42F93A-F825-4B3E-B9FA-0AE5B4CCCF5A}" type="datetime1">
              <a:rPr lang="ar-SA" smtClean="0"/>
              <a:pPr/>
              <a:t>13/11/35</a:t>
            </a:fld>
            <a:endParaRPr lang="ar-SA"/>
          </a:p>
        </p:txBody>
      </p:sp>
      <p:sp>
        <p:nvSpPr>
          <p:cNvPr id="5" name="Footer Placeholder 4"/>
          <p:cNvSpPr>
            <a:spLocks noGrp="1"/>
          </p:cNvSpPr>
          <p:nvPr>
            <p:ph type="ftr" sz="quarter" idx="11"/>
          </p:nvPr>
        </p:nvSpPr>
        <p:spPr/>
        <p:txBody>
          <a:bodyPr/>
          <a:lstStyle/>
          <a:p>
            <a:r>
              <a:rPr lang="ar-SA" smtClean="0"/>
              <a:t>أ. منيرة الحمّادي</a:t>
            </a:r>
            <a:endParaRPr lang="ar-SA"/>
          </a:p>
        </p:txBody>
      </p:sp>
      <p:sp>
        <p:nvSpPr>
          <p:cNvPr id="6" name="Slide Number Placeholder 5"/>
          <p:cNvSpPr>
            <a:spLocks noGrp="1"/>
          </p:cNvSpPr>
          <p:nvPr>
            <p:ph type="sldNum" sz="quarter" idx="12"/>
          </p:nvPr>
        </p:nvSpPr>
        <p:spPr/>
        <p:txBody>
          <a:bodyPr/>
          <a:lstStyle/>
          <a:p>
            <a:fld id="{799DCF6B-072D-4CD2-9099-4CCFB62CA2F1}" type="slidenum">
              <a:rPr lang="ar-SA" smtClean="0"/>
              <a:pPr/>
              <a:t>‹#›</a:t>
            </a:fld>
            <a:endParaRPr lang="ar-SA"/>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12BE94C-D787-4952-A613-8613F1DCF870}" type="datetime1">
              <a:rPr lang="ar-SA" smtClean="0"/>
              <a:pPr/>
              <a:t>13/11/35</a:t>
            </a:fld>
            <a:endParaRPr lang="ar-SA"/>
          </a:p>
        </p:txBody>
      </p:sp>
      <p:sp>
        <p:nvSpPr>
          <p:cNvPr id="5" name="Footer Placeholder 4"/>
          <p:cNvSpPr>
            <a:spLocks noGrp="1"/>
          </p:cNvSpPr>
          <p:nvPr>
            <p:ph type="ftr" sz="quarter" idx="11"/>
          </p:nvPr>
        </p:nvSpPr>
        <p:spPr/>
        <p:txBody>
          <a:bodyPr/>
          <a:lstStyle/>
          <a:p>
            <a:r>
              <a:rPr lang="ar-SA" smtClean="0"/>
              <a:t>أ. منيرة الحمّادي</a:t>
            </a:r>
            <a:endParaRPr lang="ar-SA"/>
          </a:p>
        </p:txBody>
      </p:sp>
      <p:sp>
        <p:nvSpPr>
          <p:cNvPr id="6" name="Slide Number Placeholder 5"/>
          <p:cNvSpPr>
            <a:spLocks noGrp="1"/>
          </p:cNvSpPr>
          <p:nvPr>
            <p:ph type="sldNum" sz="quarter" idx="12"/>
          </p:nvPr>
        </p:nvSpPr>
        <p:spPr/>
        <p:txBody>
          <a:bodyPr/>
          <a:lstStyle/>
          <a:p>
            <a:fld id="{799DCF6B-072D-4CD2-9099-4CCFB62CA2F1}" type="slidenum">
              <a:rPr lang="ar-SA" smtClean="0"/>
              <a:pPr/>
              <a:t>‹#›</a:t>
            </a:fld>
            <a:endParaRPr lang="ar-SA"/>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61E3C66-D42B-4366-A129-1541B28800B8}" type="datetime1">
              <a:rPr lang="ar-SA" smtClean="0"/>
              <a:pPr/>
              <a:t>13/11/35</a:t>
            </a:fld>
            <a:endParaRPr lang="ar-SA"/>
          </a:p>
        </p:txBody>
      </p:sp>
      <p:sp>
        <p:nvSpPr>
          <p:cNvPr id="5" name="Footer Placeholder 4"/>
          <p:cNvSpPr>
            <a:spLocks noGrp="1"/>
          </p:cNvSpPr>
          <p:nvPr>
            <p:ph type="ftr" sz="quarter" idx="11"/>
          </p:nvPr>
        </p:nvSpPr>
        <p:spPr>
          <a:xfrm>
            <a:off x="800100" y="6172200"/>
            <a:ext cx="4000500" cy="457200"/>
          </a:xfrm>
        </p:spPr>
        <p:txBody>
          <a:bodyPr/>
          <a:lstStyle/>
          <a:p>
            <a:r>
              <a:rPr lang="ar-SA" smtClean="0"/>
              <a:t>أ. منيرة الحمّادي</a:t>
            </a:r>
            <a:endParaRPr lang="ar-SA"/>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99DCF6B-072D-4CD2-9099-4CCFB62CA2F1}"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D1B75C3-3567-4D6D-B67C-0BCD434F6EBB}" type="datetime1">
              <a:rPr lang="ar-SA" smtClean="0"/>
              <a:pPr/>
              <a:t>13/11/35</a:t>
            </a:fld>
            <a:endParaRPr lang="ar-SA"/>
          </a:p>
        </p:txBody>
      </p:sp>
      <p:sp>
        <p:nvSpPr>
          <p:cNvPr id="6" name="Footer Placeholder 5"/>
          <p:cNvSpPr>
            <a:spLocks noGrp="1"/>
          </p:cNvSpPr>
          <p:nvPr>
            <p:ph type="ftr" sz="quarter" idx="11"/>
          </p:nvPr>
        </p:nvSpPr>
        <p:spPr/>
        <p:txBody>
          <a:bodyPr/>
          <a:lstStyle/>
          <a:p>
            <a:r>
              <a:rPr lang="ar-SA" smtClean="0"/>
              <a:t>أ. منيرة الحمّادي</a:t>
            </a:r>
            <a:endParaRPr lang="ar-SA"/>
          </a:p>
        </p:txBody>
      </p:sp>
      <p:sp>
        <p:nvSpPr>
          <p:cNvPr id="7" name="Slide Number Placeholder 6"/>
          <p:cNvSpPr>
            <a:spLocks noGrp="1"/>
          </p:cNvSpPr>
          <p:nvPr>
            <p:ph type="sldNum" sz="quarter" idx="12"/>
          </p:nvPr>
        </p:nvSpPr>
        <p:spPr/>
        <p:txBody>
          <a:bodyPr/>
          <a:lstStyle/>
          <a:p>
            <a:fld id="{799DCF6B-072D-4CD2-9099-4CCFB62CA2F1}" type="slidenum">
              <a:rPr lang="ar-SA" smtClean="0"/>
              <a:pPr/>
              <a:t>‹#›</a:t>
            </a:fld>
            <a:endParaRPr lang="ar-SA"/>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CB591DB-6AC8-4575-8D47-268E3FEFE8DB}" type="datetime1">
              <a:rPr lang="ar-SA" smtClean="0"/>
              <a:pPr/>
              <a:t>13/11/35</a:t>
            </a:fld>
            <a:endParaRPr lang="ar-SA"/>
          </a:p>
        </p:txBody>
      </p:sp>
      <p:sp>
        <p:nvSpPr>
          <p:cNvPr id="8" name="Footer Placeholder 7"/>
          <p:cNvSpPr>
            <a:spLocks noGrp="1"/>
          </p:cNvSpPr>
          <p:nvPr>
            <p:ph type="ftr" sz="quarter" idx="11"/>
          </p:nvPr>
        </p:nvSpPr>
        <p:spPr/>
        <p:txBody>
          <a:bodyPr/>
          <a:lstStyle/>
          <a:p>
            <a:r>
              <a:rPr lang="ar-SA" smtClean="0"/>
              <a:t>أ. منيرة الحمّادي</a:t>
            </a:r>
            <a:endParaRPr lang="ar-SA"/>
          </a:p>
        </p:txBody>
      </p:sp>
      <p:sp>
        <p:nvSpPr>
          <p:cNvPr id="9" name="Slide Number Placeholder 8"/>
          <p:cNvSpPr>
            <a:spLocks noGrp="1"/>
          </p:cNvSpPr>
          <p:nvPr>
            <p:ph type="sldNum" sz="quarter" idx="12"/>
          </p:nvPr>
        </p:nvSpPr>
        <p:spPr/>
        <p:txBody>
          <a:bodyPr/>
          <a:lstStyle/>
          <a:p>
            <a:fld id="{799DCF6B-072D-4CD2-9099-4CCFB62CA2F1}" type="slidenum">
              <a:rPr lang="ar-SA" smtClean="0"/>
              <a:pPr/>
              <a:t>‹#›</a:t>
            </a:fld>
            <a:endParaRPr lang="ar-SA"/>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8B1D4EA-79FD-4F05-B929-65208F5D215B}" type="datetime1">
              <a:rPr lang="ar-SA" smtClean="0"/>
              <a:pPr/>
              <a:t>13/11/35</a:t>
            </a:fld>
            <a:endParaRPr lang="ar-SA"/>
          </a:p>
        </p:txBody>
      </p:sp>
      <p:sp>
        <p:nvSpPr>
          <p:cNvPr id="4" name="Footer Placeholder 3"/>
          <p:cNvSpPr>
            <a:spLocks noGrp="1"/>
          </p:cNvSpPr>
          <p:nvPr>
            <p:ph type="ftr" sz="quarter" idx="11"/>
          </p:nvPr>
        </p:nvSpPr>
        <p:spPr/>
        <p:txBody>
          <a:bodyPr/>
          <a:lstStyle/>
          <a:p>
            <a:r>
              <a:rPr lang="ar-SA" smtClean="0"/>
              <a:t>أ. منيرة الحمّادي</a:t>
            </a:r>
            <a:endParaRPr lang="ar-SA"/>
          </a:p>
        </p:txBody>
      </p:sp>
      <p:sp>
        <p:nvSpPr>
          <p:cNvPr id="5" name="Slide Number Placeholder 4"/>
          <p:cNvSpPr>
            <a:spLocks noGrp="1"/>
          </p:cNvSpPr>
          <p:nvPr>
            <p:ph type="sldNum" sz="quarter" idx="12"/>
          </p:nvPr>
        </p:nvSpPr>
        <p:spPr/>
        <p:txBody>
          <a:bodyPr/>
          <a:lstStyle/>
          <a:p>
            <a:fld id="{799DCF6B-072D-4CD2-9099-4CCFB62CA2F1}" type="slidenum">
              <a:rPr lang="ar-SA" smtClean="0"/>
              <a:pPr/>
              <a:t>‹#›</a:t>
            </a:fld>
            <a:endParaRPr lang="ar-SA"/>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53E217-9034-47C8-BB2D-365BE91EAD46}" type="datetime1">
              <a:rPr lang="ar-SA" smtClean="0"/>
              <a:pPr/>
              <a:t>13/11/35</a:t>
            </a:fld>
            <a:endParaRPr lang="ar-SA"/>
          </a:p>
        </p:txBody>
      </p:sp>
      <p:sp>
        <p:nvSpPr>
          <p:cNvPr id="3" name="Footer Placeholder 2"/>
          <p:cNvSpPr>
            <a:spLocks noGrp="1"/>
          </p:cNvSpPr>
          <p:nvPr>
            <p:ph type="ftr" sz="quarter" idx="11"/>
          </p:nvPr>
        </p:nvSpPr>
        <p:spPr/>
        <p:txBody>
          <a:bodyPr/>
          <a:lstStyle/>
          <a:p>
            <a:r>
              <a:rPr lang="ar-SA" smtClean="0"/>
              <a:t>أ. منيرة الحمّادي</a:t>
            </a:r>
            <a:endParaRPr lang="ar-SA"/>
          </a:p>
        </p:txBody>
      </p:sp>
      <p:sp>
        <p:nvSpPr>
          <p:cNvPr id="4" name="Slide Number Placeholder 3"/>
          <p:cNvSpPr>
            <a:spLocks noGrp="1"/>
          </p:cNvSpPr>
          <p:nvPr>
            <p:ph type="sldNum" sz="quarter" idx="12"/>
          </p:nvPr>
        </p:nvSpPr>
        <p:spPr/>
        <p:txBody>
          <a:bodyPr/>
          <a:lstStyle/>
          <a:p>
            <a:fld id="{799DCF6B-072D-4CD2-9099-4CCFB62CA2F1}" type="slidenum">
              <a:rPr lang="ar-SA" smtClean="0"/>
              <a:pPr/>
              <a:t>‹#›</a:t>
            </a:fld>
            <a:endParaRPr lang="ar-SA"/>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E38583-2F3A-4577-ADEC-731C9186E3F5}" type="datetime1">
              <a:rPr lang="ar-SA" smtClean="0"/>
              <a:pPr/>
              <a:t>13/11/35</a:t>
            </a:fld>
            <a:endParaRPr lang="ar-SA"/>
          </a:p>
        </p:txBody>
      </p:sp>
      <p:sp>
        <p:nvSpPr>
          <p:cNvPr id="6" name="Footer Placeholder 5"/>
          <p:cNvSpPr>
            <a:spLocks noGrp="1"/>
          </p:cNvSpPr>
          <p:nvPr>
            <p:ph type="ftr" sz="quarter" idx="11"/>
          </p:nvPr>
        </p:nvSpPr>
        <p:spPr/>
        <p:txBody>
          <a:bodyPr/>
          <a:lstStyle/>
          <a:p>
            <a:r>
              <a:rPr lang="ar-SA" smtClean="0"/>
              <a:t>أ. منيرة الحمّادي</a:t>
            </a:r>
            <a:endParaRPr lang="ar-SA"/>
          </a:p>
        </p:txBody>
      </p:sp>
      <p:sp>
        <p:nvSpPr>
          <p:cNvPr id="7" name="Slide Number Placeholder 6"/>
          <p:cNvSpPr>
            <a:spLocks noGrp="1"/>
          </p:cNvSpPr>
          <p:nvPr>
            <p:ph type="sldNum" sz="quarter" idx="12"/>
          </p:nvPr>
        </p:nvSpPr>
        <p:spPr/>
        <p:txBody>
          <a:bodyPr/>
          <a:lstStyle/>
          <a:p>
            <a:fld id="{799DCF6B-072D-4CD2-9099-4CCFB62CA2F1}" type="slidenum">
              <a:rPr lang="ar-SA" smtClean="0"/>
              <a:pPr/>
              <a:t>‹#›</a:t>
            </a:fld>
            <a:endParaRPr lang="ar-SA"/>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5F98CF6-2D3B-4548-93C1-9E5D69552809}" type="datetime1">
              <a:rPr lang="ar-SA" smtClean="0"/>
              <a:pPr/>
              <a:t>13/11/35</a:t>
            </a:fld>
            <a:endParaRPr lang="ar-SA"/>
          </a:p>
        </p:txBody>
      </p:sp>
      <p:sp>
        <p:nvSpPr>
          <p:cNvPr id="6" name="Footer Placeholder 5"/>
          <p:cNvSpPr>
            <a:spLocks noGrp="1"/>
          </p:cNvSpPr>
          <p:nvPr>
            <p:ph type="ftr" sz="quarter" idx="11"/>
          </p:nvPr>
        </p:nvSpPr>
        <p:spPr>
          <a:xfrm>
            <a:off x="914400" y="6172200"/>
            <a:ext cx="3886200" cy="457200"/>
          </a:xfrm>
        </p:spPr>
        <p:txBody>
          <a:bodyPr/>
          <a:lstStyle/>
          <a:p>
            <a:r>
              <a:rPr lang="ar-SA" smtClean="0"/>
              <a:t>أ. منيرة الحمّادي</a:t>
            </a:r>
            <a:endParaRPr lang="ar-SA"/>
          </a:p>
        </p:txBody>
      </p:sp>
      <p:sp>
        <p:nvSpPr>
          <p:cNvPr id="7" name="Slide Number Placeholder 6"/>
          <p:cNvSpPr>
            <a:spLocks noGrp="1"/>
          </p:cNvSpPr>
          <p:nvPr>
            <p:ph type="sldNum" sz="quarter" idx="12"/>
          </p:nvPr>
        </p:nvSpPr>
        <p:spPr>
          <a:xfrm>
            <a:off x="146304" y="6208776"/>
            <a:ext cx="457200" cy="457200"/>
          </a:xfrm>
        </p:spPr>
        <p:txBody>
          <a:bodyPr/>
          <a:lstStyle/>
          <a:p>
            <a:fld id="{799DCF6B-072D-4CD2-9099-4CCFB62CA2F1}" type="slidenum">
              <a:rPr lang="ar-SA" smtClean="0"/>
              <a:pPr/>
              <a:t>‹#›</a:t>
            </a:fld>
            <a:endParaRPr lang="ar-SA"/>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4E5D11B-05F0-4E03-A318-E2CE10D2C918}" type="datetime1">
              <a:rPr lang="ar-SA" smtClean="0"/>
              <a:pPr/>
              <a:t>13/11/35</a:t>
            </a:fld>
            <a:endParaRPr lang="ar-SA"/>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ar-SA" smtClean="0"/>
              <a:t>أ. منيرة الحمّادي</a:t>
            </a:r>
            <a:endParaRPr lang="ar-SA"/>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99DCF6B-072D-4CD2-9099-4CCFB62CA2F1}"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dt="0"/>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ar-SA" dirty="0" smtClean="0"/>
              <a:t>الفصل الأول </a:t>
            </a:r>
          </a:p>
          <a:p>
            <a:r>
              <a:rPr lang="ar-SA" dirty="0" smtClean="0"/>
              <a:t>أ. منيرة الحمّادي</a:t>
            </a:r>
            <a:endParaRPr lang="ar-SA" dirty="0"/>
          </a:p>
        </p:txBody>
      </p:sp>
      <p:sp>
        <p:nvSpPr>
          <p:cNvPr id="2" name="Title 1"/>
          <p:cNvSpPr>
            <a:spLocks noGrp="1"/>
          </p:cNvSpPr>
          <p:nvPr>
            <p:ph type="ctrTitle"/>
          </p:nvPr>
        </p:nvSpPr>
        <p:spPr/>
        <p:txBody>
          <a:bodyPr/>
          <a:lstStyle/>
          <a:p>
            <a:r>
              <a:rPr lang="ar-SA" dirty="0" smtClean="0"/>
              <a:t>إدارة التكلفة</a:t>
            </a:r>
            <a:endParaRPr lang="ar-SA"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76672"/>
            <a:ext cx="7772400" cy="634082"/>
          </a:xfrm>
        </p:spPr>
        <p:txBody>
          <a:bodyPr>
            <a:normAutofit fontScale="90000"/>
          </a:bodyPr>
          <a:lstStyle/>
          <a:p>
            <a:pPr algn="r"/>
            <a:r>
              <a:rPr lang="ar-SA" sz="3600" dirty="0" smtClean="0">
                <a:solidFill>
                  <a:schemeClr val="accent1">
                    <a:lumMod val="50000"/>
                  </a:schemeClr>
                </a:solidFill>
              </a:rPr>
              <a:t>تعريف محاسبة إدارة التكلفة:</a:t>
            </a:r>
            <a:endParaRPr lang="ar-SA" dirty="0">
              <a:solidFill>
                <a:schemeClr val="accent1">
                  <a:lumMod val="50000"/>
                </a:schemeClr>
              </a:solidFill>
            </a:endParaRPr>
          </a:p>
        </p:txBody>
      </p:sp>
      <p:sp>
        <p:nvSpPr>
          <p:cNvPr id="3" name="Content Placeholder 2"/>
          <p:cNvSpPr>
            <a:spLocks noGrp="1"/>
          </p:cNvSpPr>
          <p:nvPr>
            <p:ph sz="quarter" idx="1"/>
          </p:nvPr>
        </p:nvSpPr>
        <p:spPr>
          <a:xfrm>
            <a:off x="683568" y="1340768"/>
            <a:ext cx="7988424" cy="4896544"/>
          </a:xfrm>
        </p:spPr>
        <p:txBody>
          <a:bodyPr>
            <a:noAutofit/>
          </a:bodyPr>
          <a:lstStyle/>
          <a:p>
            <a:pPr>
              <a:buNone/>
            </a:pPr>
            <a:r>
              <a:rPr lang="ar-SA" sz="2000" dirty="0" smtClean="0"/>
              <a:t>هي مجموعة من الأدوات أو الأساليب التي تهدف إلى توفير البيانات والمعلومات اللازمة لتدعيم المركز التنافسي للشركات عن طريق تحديد الدقة في قياس التكلفة والعمل على تخفيضها بقدر الإمكان مع المحافظة على مستوى الجودة. </a:t>
            </a:r>
          </a:p>
          <a:p>
            <a:pPr>
              <a:buNone/>
            </a:pPr>
            <a:r>
              <a:rPr lang="ar-SA" sz="2000" dirty="0" smtClean="0">
                <a:solidFill>
                  <a:schemeClr val="accent1">
                    <a:lumMod val="75000"/>
                  </a:schemeClr>
                </a:solidFill>
              </a:rPr>
              <a:t>ويتضح من التعريف السابق اختلاف الدور الذي تلعبه إدارة التكلفة عن محاسبة التكاليف كالآتي:-</a:t>
            </a:r>
          </a:p>
          <a:p>
            <a:pPr>
              <a:buNone/>
            </a:pPr>
            <a:r>
              <a:rPr lang="ar-SA" sz="2000" dirty="0" smtClean="0"/>
              <a:t>دور محاسبة التكاليف </a:t>
            </a:r>
            <a:r>
              <a:rPr lang="ar-SA" sz="2000" b="1" dirty="0" smtClean="0"/>
              <a:t>هو دور إعلامي </a:t>
            </a:r>
            <a:r>
              <a:rPr lang="ar-SA" sz="2000" dirty="0" smtClean="0"/>
              <a:t>بمعنى توفير المعلومات </a:t>
            </a:r>
            <a:r>
              <a:rPr lang="ar-SA" sz="2000" b="1" u="sng" dirty="0" smtClean="0"/>
              <a:t>مثلاً</a:t>
            </a:r>
            <a:r>
              <a:rPr lang="ar-SA" sz="2000" u="sng" dirty="0" smtClean="0"/>
              <a:t> </a:t>
            </a:r>
            <a:r>
              <a:rPr lang="ar-SA" sz="2000" dirty="0" smtClean="0"/>
              <a:t>تكلفة الوحدة  ١٠ ريالات دور إدارة التكلفة </a:t>
            </a:r>
            <a:r>
              <a:rPr lang="ar-SA" sz="2000" b="1" dirty="0" smtClean="0"/>
              <a:t>هو دور تأثيري </a:t>
            </a:r>
            <a:r>
              <a:rPr lang="ar-SA" sz="2000" dirty="0" smtClean="0"/>
              <a:t>بمعنى كيف أجعل10ريال  ٩ريال بدون التأثير على مستوى الجودة وذلك لتدعيم القدرة التنافسية للشركة.</a:t>
            </a:r>
          </a:p>
          <a:p>
            <a:pPr>
              <a:buNone/>
            </a:pPr>
            <a:r>
              <a:rPr lang="ar-SA" sz="2000" dirty="0" smtClean="0"/>
              <a:t>وقد ظهر مفهوم أو مدخل إدارة التكلفة نتيجة للتغيرات الجوهرية التي تتصف بها بيئة التصنيع في الوقت الحاضر. </a:t>
            </a:r>
          </a:p>
          <a:p>
            <a:pPr>
              <a:buNone/>
            </a:pPr>
            <a:r>
              <a:rPr lang="ar-SA" sz="2000" dirty="0" smtClean="0"/>
              <a:t>لذلك سوف نعرض </a:t>
            </a:r>
            <a:r>
              <a:rPr lang="ar-SA" sz="2100" b="1" dirty="0" smtClean="0">
                <a:solidFill>
                  <a:schemeClr val="tx2">
                    <a:lumMod val="50000"/>
                  </a:schemeClr>
                </a:solidFill>
              </a:rPr>
              <a:t>أولاً</a:t>
            </a:r>
            <a:r>
              <a:rPr lang="ar-SA" sz="2000" b="1" dirty="0" smtClean="0">
                <a:solidFill>
                  <a:schemeClr val="tx2">
                    <a:lumMod val="50000"/>
                  </a:schemeClr>
                </a:solidFill>
              </a:rPr>
              <a:t> </a:t>
            </a:r>
            <a:r>
              <a:rPr lang="ar-SA" sz="2000" dirty="0" smtClean="0"/>
              <a:t>أهم ملامح بيئة التصنيع الحديثة وأثرها على المحاسبة التكاليف والمحاسبه الادارية ، </a:t>
            </a:r>
            <a:r>
              <a:rPr lang="ar-SA" sz="2100" b="1" dirty="0" smtClean="0">
                <a:solidFill>
                  <a:schemeClr val="tx2">
                    <a:lumMod val="50000"/>
                  </a:schemeClr>
                </a:solidFill>
              </a:rPr>
              <a:t>ثم</a:t>
            </a:r>
            <a:r>
              <a:rPr lang="ar-SA" sz="2000" dirty="0" smtClean="0"/>
              <a:t> نعرض بعد ذلك في باقي المنهج أهم ادوات إدارة التكلفة </a:t>
            </a:r>
            <a:r>
              <a:rPr lang="ar-SA" sz="2000" b="1" u="sng" dirty="0" smtClean="0"/>
              <a:t>مثل</a:t>
            </a:r>
            <a:r>
              <a:rPr lang="ar-SA" sz="2000" dirty="0" smtClean="0"/>
              <a:t> نظام التكاليف على اساس النشاط ، وأسلوب التكلفة المستهدفة وغيرها من أدوات إدارة التكلفة. </a:t>
            </a:r>
          </a:p>
          <a:p>
            <a:pPr>
              <a:buNone/>
            </a:pPr>
            <a:endParaRPr lang="ar-SA" sz="2000" dirty="0"/>
          </a:p>
        </p:txBody>
      </p:sp>
      <p:sp>
        <p:nvSpPr>
          <p:cNvPr id="4" name="Slide Number Placeholder 3"/>
          <p:cNvSpPr>
            <a:spLocks noGrp="1"/>
          </p:cNvSpPr>
          <p:nvPr>
            <p:ph type="sldNum" sz="quarter" idx="12"/>
          </p:nvPr>
        </p:nvSpPr>
        <p:spPr/>
        <p:txBody>
          <a:bodyPr/>
          <a:lstStyle/>
          <a:p>
            <a:fld id="{799DCF6B-072D-4CD2-9099-4CCFB62CA2F1}" type="slidenum">
              <a:rPr lang="ar-SA" smtClean="0"/>
              <a:pPr/>
              <a:t>2</a:t>
            </a:fld>
            <a:endParaRPr lang="ar-SA"/>
          </a:p>
        </p:txBody>
      </p:sp>
      <p:sp>
        <p:nvSpPr>
          <p:cNvPr id="5" name="Footer Placeholder 4"/>
          <p:cNvSpPr>
            <a:spLocks noGrp="1"/>
          </p:cNvSpPr>
          <p:nvPr>
            <p:ph type="ftr" sz="quarter" idx="11"/>
          </p:nvPr>
        </p:nvSpPr>
        <p:spPr/>
        <p:txBody>
          <a:bodyPr/>
          <a:lstStyle/>
          <a:p>
            <a:pPr algn="l"/>
            <a:r>
              <a:rPr lang="ar-SA" dirty="0" smtClean="0"/>
              <a:t>أ. منيرة الحمّادي</a:t>
            </a:r>
            <a:endParaRPr lang="ar-SA"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94122"/>
          </a:xfrm>
        </p:spPr>
        <p:txBody>
          <a:bodyPr>
            <a:normAutofit/>
          </a:bodyPr>
          <a:lstStyle/>
          <a:p>
            <a:pPr algn="r"/>
            <a:r>
              <a:rPr lang="ar-SA" sz="3200" dirty="0" smtClean="0">
                <a:solidFill>
                  <a:schemeClr val="accent1">
                    <a:lumMod val="50000"/>
                  </a:schemeClr>
                </a:solidFill>
              </a:rPr>
              <a:t>الملامح الأساسية لبيئة التصنيع الحديثة :</a:t>
            </a:r>
            <a:endParaRPr lang="ar-SA" sz="3200" dirty="0">
              <a:solidFill>
                <a:schemeClr val="accent1">
                  <a:lumMod val="50000"/>
                </a:schemeClr>
              </a:solidFill>
            </a:endParaRPr>
          </a:p>
        </p:txBody>
      </p:sp>
      <p:sp>
        <p:nvSpPr>
          <p:cNvPr id="3" name="Content Placeholder 2"/>
          <p:cNvSpPr>
            <a:spLocks noGrp="1"/>
          </p:cNvSpPr>
          <p:nvPr>
            <p:ph sz="quarter" idx="1"/>
          </p:nvPr>
        </p:nvSpPr>
        <p:spPr>
          <a:xfrm>
            <a:off x="899592" y="1556792"/>
            <a:ext cx="7772400" cy="4572000"/>
          </a:xfrm>
        </p:spPr>
        <p:txBody>
          <a:bodyPr>
            <a:normAutofit/>
          </a:bodyPr>
          <a:lstStyle/>
          <a:p>
            <a:pPr>
              <a:buNone/>
            </a:pPr>
            <a:r>
              <a:rPr lang="ar-SA" sz="2400" dirty="0" smtClean="0"/>
              <a:t>تتصف بيئة التصنيع </a:t>
            </a:r>
            <a:r>
              <a:rPr lang="ar-SA" sz="2400" dirty="0" smtClean="0"/>
              <a:t>الحديثة </a:t>
            </a:r>
            <a:r>
              <a:rPr lang="ar-SA" sz="2400" dirty="0" smtClean="0"/>
              <a:t>بأنها بيئة متطورة سريعة التغيير ويرجع ذلك إلى :</a:t>
            </a:r>
          </a:p>
          <a:p>
            <a:pPr marL="457200" indent="-457200">
              <a:buFont typeface="+mj-cs"/>
              <a:buAutoNum type="arabic2Minus"/>
            </a:pPr>
            <a:r>
              <a:rPr lang="ar-SA" sz="2400" dirty="0" smtClean="0"/>
              <a:t>زيادة حدة المنافسة والتي أصبحت عالمية وليست </a:t>
            </a:r>
            <a:r>
              <a:rPr lang="ar-SA" sz="2400" dirty="0" smtClean="0"/>
              <a:t>محلية.</a:t>
            </a:r>
            <a:endParaRPr lang="ar-SA" sz="2400" dirty="0" smtClean="0"/>
          </a:p>
          <a:p>
            <a:pPr marL="457200" indent="-457200">
              <a:buFont typeface="+mj-cs"/>
              <a:buAutoNum type="arabic2Minus"/>
            </a:pPr>
            <a:r>
              <a:rPr lang="ar-SA" sz="2400" dirty="0" smtClean="0"/>
              <a:t>التقدم التكنلوجي الهائل في أساليب الانتاج ووسائل الاتصال.</a:t>
            </a:r>
          </a:p>
          <a:p>
            <a:pPr marL="457200" indent="-457200">
              <a:buFont typeface="+mj-cs"/>
              <a:buAutoNum type="arabic2Minus"/>
            </a:pPr>
            <a:r>
              <a:rPr lang="ar-SA" sz="2400" dirty="0" smtClean="0"/>
              <a:t>تقدر احتياجات و رغبات الطلاب [جودة مرتفعة، تكلفة منخفضة، تسليم أسرع].</a:t>
            </a:r>
          </a:p>
          <a:p>
            <a:pPr marL="457200" indent="-457200">
              <a:buFont typeface="+mj-cs"/>
              <a:buAutoNum type="arabic2Minus"/>
            </a:pPr>
            <a:r>
              <a:rPr lang="ar-SA" sz="2400" dirty="0" smtClean="0"/>
              <a:t>تقدر المنجات وقصر دورة حياتها.</a:t>
            </a:r>
          </a:p>
          <a:p>
            <a:pPr>
              <a:buNone/>
            </a:pPr>
            <a:r>
              <a:rPr lang="ar-SA" sz="2400" dirty="0" smtClean="0"/>
              <a:t/>
            </a:r>
            <a:br>
              <a:rPr lang="ar-SA" sz="2400" dirty="0" smtClean="0"/>
            </a:br>
            <a:endParaRPr lang="ar-SA" sz="2400" dirty="0"/>
          </a:p>
        </p:txBody>
      </p:sp>
      <p:sp>
        <p:nvSpPr>
          <p:cNvPr id="4" name="Slide Number Placeholder 3"/>
          <p:cNvSpPr>
            <a:spLocks noGrp="1"/>
          </p:cNvSpPr>
          <p:nvPr>
            <p:ph type="sldNum" sz="quarter" idx="12"/>
          </p:nvPr>
        </p:nvSpPr>
        <p:spPr/>
        <p:txBody>
          <a:bodyPr/>
          <a:lstStyle/>
          <a:p>
            <a:fld id="{799DCF6B-072D-4CD2-9099-4CCFB62CA2F1}" type="slidenum">
              <a:rPr lang="ar-SA" smtClean="0"/>
              <a:pPr/>
              <a:t>3</a:t>
            </a:fld>
            <a:endParaRPr lang="ar-SA"/>
          </a:p>
        </p:txBody>
      </p:sp>
      <p:sp>
        <p:nvSpPr>
          <p:cNvPr id="5" name="Footer Placeholder 4"/>
          <p:cNvSpPr>
            <a:spLocks noGrp="1"/>
          </p:cNvSpPr>
          <p:nvPr>
            <p:ph type="ftr" sz="quarter" idx="11"/>
          </p:nvPr>
        </p:nvSpPr>
        <p:spPr/>
        <p:txBody>
          <a:bodyPr/>
          <a:lstStyle/>
          <a:p>
            <a:pPr algn="l"/>
            <a:r>
              <a:rPr lang="ar-SA" dirty="0" smtClean="0"/>
              <a:t>أ. منيرة الحمّادي</a:t>
            </a:r>
            <a:endParaRPr lang="ar-SA"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3568" y="548680"/>
            <a:ext cx="7988424" cy="2664296"/>
          </a:xfrm>
        </p:spPr>
        <p:txBody>
          <a:bodyPr>
            <a:noAutofit/>
          </a:bodyPr>
          <a:lstStyle/>
          <a:p>
            <a:pPr algn="just">
              <a:buNone/>
            </a:pPr>
            <a:r>
              <a:rPr lang="ar-SA" sz="2200" dirty="0" smtClean="0"/>
              <a:t>وقد ترتب على هذه التغيرات في بيئة التصنيع الحديثة ظهور مجموعة من الأفكار الإدارية الجديدة التي تعتبر بمثابة  إرشادات المديرين في الوقت الحاضر حتى تستطيع شركاتهم أن تواجه المنافسة وتشتري الأسواق, كما يجب أن يعمل المدراء على تحقيقها وتتمثل هذه الافكار الجديدة في </a:t>
            </a:r>
            <a:r>
              <a:rPr lang="ar-SA" sz="2200" b="1" dirty="0" smtClean="0">
                <a:solidFill>
                  <a:schemeClr val="accent1">
                    <a:lumMod val="50000"/>
                  </a:schemeClr>
                </a:solidFill>
              </a:rPr>
              <a:t>أن الأولوية الأولى هي إرضاء العملاء</a:t>
            </a:r>
            <a:r>
              <a:rPr lang="ar-SA" sz="2200" dirty="0" smtClean="0"/>
              <a:t> ويتحقق ذلك عن طريق التركيز على أربع مجالات رئيسية هي:- </a:t>
            </a:r>
          </a:p>
          <a:p>
            <a:pPr algn="just">
              <a:buNone/>
            </a:pPr>
            <a:r>
              <a:rPr lang="ar-SA" sz="2200" dirty="0" smtClean="0"/>
              <a:t>عوامل النجاح ، سلسلة القيمة ، المقاييس المرجعية ، التحسين المستمر، ويمكين عرض هذه الافكار الجديدة في الشكل التالي :- </a:t>
            </a:r>
          </a:p>
          <a:p>
            <a:pPr algn="just">
              <a:buNone/>
            </a:pPr>
            <a:endParaRPr lang="ar-SA" sz="2200" dirty="0"/>
          </a:p>
        </p:txBody>
      </p:sp>
      <p:sp>
        <p:nvSpPr>
          <p:cNvPr id="4" name="Slide Number Placeholder 3"/>
          <p:cNvSpPr>
            <a:spLocks noGrp="1"/>
          </p:cNvSpPr>
          <p:nvPr>
            <p:ph type="sldNum" sz="quarter" idx="12"/>
          </p:nvPr>
        </p:nvSpPr>
        <p:spPr/>
        <p:txBody>
          <a:bodyPr/>
          <a:lstStyle/>
          <a:p>
            <a:fld id="{799DCF6B-072D-4CD2-9099-4CCFB62CA2F1}" type="slidenum">
              <a:rPr lang="ar-SA" smtClean="0"/>
              <a:pPr/>
              <a:t>4</a:t>
            </a:fld>
            <a:endParaRPr lang="ar-SA"/>
          </a:p>
        </p:txBody>
      </p:sp>
      <p:sp>
        <p:nvSpPr>
          <p:cNvPr id="5" name="Footer Placeholder 4"/>
          <p:cNvSpPr>
            <a:spLocks noGrp="1"/>
          </p:cNvSpPr>
          <p:nvPr>
            <p:ph type="ftr" sz="quarter" idx="11"/>
          </p:nvPr>
        </p:nvSpPr>
        <p:spPr/>
        <p:txBody>
          <a:bodyPr/>
          <a:lstStyle/>
          <a:p>
            <a:pPr algn="l"/>
            <a:r>
              <a:rPr lang="ar-SA" dirty="0" smtClean="0"/>
              <a:t>أ. منيرة الحمّادي</a:t>
            </a:r>
            <a:endParaRPr lang="ar-SA" dirty="0"/>
          </a:p>
        </p:txBody>
      </p:sp>
      <p:graphicFrame>
        <p:nvGraphicFramePr>
          <p:cNvPr id="6" name="Diagram 5"/>
          <p:cNvGraphicFramePr/>
          <p:nvPr/>
        </p:nvGraphicFramePr>
        <p:xfrm>
          <a:off x="1907704" y="3181424"/>
          <a:ext cx="5760640" cy="334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098"/>
          </a:xfrm>
        </p:spPr>
        <p:txBody>
          <a:bodyPr>
            <a:normAutofit/>
          </a:bodyPr>
          <a:lstStyle/>
          <a:p>
            <a:pPr algn="r"/>
            <a:r>
              <a:rPr lang="ar-SA" sz="2800" dirty="0" smtClean="0"/>
              <a:t>وفيما يلي شرح مختصر لهذه الأفكار:</a:t>
            </a:r>
            <a:endParaRPr lang="ar-SA" sz="3600" dirty="0"/>
          </a:p>
        </p:txBody>
      </p:sp>
      <p:sp>
        <p:nvSpPr>
          <p:cNvPr id="3" name="Content Placeholder 2"/>
          <p:cNvSpPr>
            <a:spLocks noGrp="1"/>
          </p:cNvSpPr>
          <p:nvPr>
            <p:ph sz="quarter" idx="1"/>
          </p:nvPr>
        </p:nvSpPr>
        <p:spPr>
          <a:xfrm>
            <a:off x="914400" y="1196752"/>
            <a:ext cx="7772400" cy="4823048"/>
          </a:xfrm>
        </p:spPr>
        <p:txBody>
          <a:bodyPr>
            <a:normAutofit fontScale="92500"/>
          </a:bodyPr>
          <a:lstStyle/>
          <a:p>
            <a:pPr>
              <a:buNone/>
            </a:pPr>
            <a:r>
              <a:rPr lang="ar-SA" dirty="0" smtClean="0">
                <a:solidFill>
                  <a:schemeClr val="accent6">
                    <a:lumMod val="50000"/>
                  </a:schemeClr>
                </a:solidFill>
              </a:rPr>
              <a:t>١)إرضاء العملاء:</a:t>
            </a:r>
          </a:p>
          <a:p>
            <a:pPr>
              <a:buNone/>
            </a:pPr>
            <a:r>
              <a:rPr lang="ar-SA" sz="2400" dirty="0" smtClean="0"/>
              <a:t>يقصد برضا العملاء الوفاء بإحتياجاتهم ورغباتهم لأنهم المصد الرئيسي لإيرادات الشركة والتي تقوم في تغطية التكاليف ومازاد عن ذلك يكون ربح.</a:t>
            </a:r>
          </a:p>
          <a:p>
            <a:pPr>
              <a:buNone/>
            </a:pPr>
            <a:r>
              <a:rPr lang="ar-SA" dirty="0" smtClean="0">
                <a:solidFill>
                  <a:schemeClr val="accent6">
                    <a:lumMod val="50000"/>
                  </a:schemeClr>
                </a:solidFill>
              </a:rPr>
              <a:t>٢)عوامل النجاح الرئيسية:</a:t>
            </a:r>
          </a:p>
          <a:p>
            <a:pPr>
              <a:buNone/>
            </a:pPr>
            <a:r>
              <a:rPr lang="ar-SA" sz="2400" dirty="0" smtClean="0"/>
              <a:t>تنافس الشركات في الوقت الحاضر على أربع عوامل أو مقاييس هي:</a:t>
            </a:r>
          </a:p>
          <a:p>
            <a:pPr>
              <a:buNone/>
            </a:pPr>
            <a:r>
              <a:rPr lang="ar-SA" dirty="0" smtClean="0">
                <a:solidFill>
                  <a:schemeClr val="accent3">
                    <a:lumMod val="50000"/>
                  </a:schemeClr>
                </a:solidFill>
              </a:rPr>
              <a:t>١</a:t>
            </a:r>
            <a:r>
              <a:rPr lang="ar-SA" sz="2400" dirty="0" smtClean="0">
                <a:solidFill>
                  <a:schemeClr val="accent3">
                    <a:lumMod val="50000"/>
                  </a:schemeClr>
                </a:solidFill>
              </a:rPr>
              <a:t>- الإبتكار: </a:t>
            </a:r>
            <a:r>
              <a:rPr lang="ar-SA" sz="2400" dirty="0" smtClean="0"/>
              <a:t>استمرار الشركة في تقديم منتجات وخدمات جديدة بسبب زيادة حدة المنافسة والتغير في أذواق العملاء.</a:t>
            </a:r>
          </a:p>
          <a:p>
            <a:pPr>
              <a:buNone/>
            </a:pPr>
            <a:r>
              <a:rPr lang="ar-SA" sz="2400" dirty="0" smtClean="0">
                <a:solidFill>
                  <a:schemeClr val="accent3">
                    <a:lumMod val="50000"/>
                  </a:schemeClr>
                </a:solidFill>
              </a:rPr>
              <a:t>٢- الوقت: </a:t>
            </a:r>
            <a:r>
              <a:rPr lang="ar-SA" sz="2400" dirty="0" smtClean="0"/>
              <a:t>السرعة في الإستجابة لطلبات ورغبات العملاء ودقة مواعيد التسليم.</a:t>
            </a:r>
          </a:p>
          <a:p>
            <a:pPr>
              <a:buNone/>
            </a:pPr>
            <a:r>
              <a:rPr lang="ar-SA" sz="2400" dirty="0" smtClean="0">
                <a:solidFill>
                  <a:schemeClr val="accent3">
                    <a:lumMod val="50000"/>
                  </a:schemeClr>
                </a:solidFill>
              </a:rPr>
              <a:t>٣-الجودة: </a:t>
            </a:r>
            <a:r>
              <a:rPr lang="ar-SA" sz="2400" dirty="0" smtClean="0"/>
              <a:t>مدى توافق المنتجات أو الخدمات مع المواصفات التي يرغبها العملاء.</a:t>
            </a:r>
          </a:p>
          <a:p>
            <a:pPr>
              <a:buNone/>
            </a:pPr>
            <a:r>
              <a:rPr lang="ar-SA" sz="2400" dirty="0" smtClean="0">
                <a:solidFill>
                  <a:schemeClr val="accent3">
                    <a:lumMod val="50000"/>
                  </a:schemeClr>
                </a:solidFill>
              </a:rPr>
              <a:t>٤-التكلفة: </a:t>
            </a:r>
            <a:r>
              <a:rPr lang="ar-SA" sz="2400" dirty="0" smtClean="0"/>
              <a:t>العمل على تخفيض التكلفة حيث يرغب العملاء في الحصول على منتجات بأعلى جودة وأقل تكلفة، حيث أدت المنافسة إلى عدم امكانية زيادة سعر البيع.</a:t>
            </a:r>
          </a:p>
          <a:p>
            <a:pPr>
              <a:buNone/>
            </a:pPr>
            <a:endParaRPr lang="ar-SA" dirty="0"/>
          </a:p>
        </p:txBody>
      </p:sp>
      <p:sp>
        <p:nvSpPr>
          <p:cNvPr id="4" name="Slide Number Placeholder 3"/>
          <p:cNvSpPr>
            <a:spLocks noGrp="1"/>
          </p:cNvSpPr>
          <p:nvPr>
            <p:ph type="sldNum" sz="quarter" idx="12"/>
          </p:nvPr>
        </p:nvSpPr>
        <p:spPr/>
        <p:txBody>
          <a:bodyPr/>
          <a:lstStyle/>
          <a:p>
            <a:fld id="{799DCF6B-072D-4CD2-9099-4CCFB62CA2F1}" type="slidenum">
              <a:rPr lang="ar-SA" smtClean="0"/>
              <a:pPr/>
              <a:t>5</a:t>
            </a:fld>
            <a:endParaRPr lang="ar-SA"/>
          </a:p>
        </p:txBody>
      </p:sp>
      <p:sp>
        <p:nvSpPr>
          <p:cNvPr id="5" name="Footer Placeholder 4"/>
          <p:cNvSpPr>
            <a:spLocks noGrp="1"/>
          </p:cNvSpPr>
          <p:nvPr>
            <p:ph type="ftr" sz="quarter" idx="11"/>
          </p:nvPr>
        </p:nvSpPr>
        <p:spPr/>
        <p:txBody>
          <a:bodyPr/>
          <a:lstStyle/>
          <a:p>
            <a:pPr algn="l"/>
            <a:r>
              <a:rPr lang="ar-SA" dirty="0" smtClean="0"/>
              <a:t>أ. منيرة الحمّادي</a:t>
            </a:r>
            <a:endParaRPr lang="ar-SA"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476672"/>
            <a:ext cx="8132440" cy="3816424"/>
          </a:xfrm>
        </p:spPr>
        <p:txBody>
          <a:bodyPr>
            <a:normAutofit/>
          </a:bodyPr>
          <a:lstStyle/>
          <a:p>
            <a:pPr>
              <a:buNone/>
            </a:pPr>
            <a:r>
              <a:rPr lang="ar-SA" sz="2400" dirty="0" smtClean="0">
                <a:solidFill>
                  <a:schemeClr val="accent6">
                    <a:lumMod val="50000"/>
                  </a:schemeClr>
                </a:solidFill>
              </a:rPr>
              <a:t>٣)التحسين المستمر: </a:t>
            </a:r>
          </a:p>
          <a:p>
            <a:pPr>
              <a:buNone/>
            </a:pPr>
            <a:r>
              <a:rPr lang="ar-SA" sz="2200" dirty="0" smtClean="0"/>
              <a:t>يجب إن تعمل الشركة على تحسين منتجاتها وخدماتها [وأن تعرف أن تحسين هدف لا نهاية له وأن هناك دائماً ماهو الأفضل].</a:t>
            </a:r>
          </a:p>
          <a:p>
            <a:pPr>
              <a:buNone/>
            </a:pPr>
            <a:r>
              <a:rPr lang="ar-SA" sz="2400" dirty="0" smtClean="0">
                <a:solidFill>
                  <a:schemeClr val="accent6">
                    <a:lumMod val="50000"/>
                  </a:schemeClr>
                </a:solidFill>
              </a:rPr>
              <a:t>٤) المقاييس المرجعية:</a:t>
            </a:r>
          </a:p>
          <a:p>
            <a:pPr>
              <a:buNone/>
            </a:pPr>
            <a:r>
              <a:rPr lang="ar-SA" sz="2400" dirty="0" smtClean="0">
                <a:solidFill>
                  <a:schemeClr val="accent6">
                    <a:lumMod val="50000"/>
                  </a:schemeClr>
                </a:solidFill>
              </a:rPr>
              <a:t> </a:t>
            </a:r>
            <a:r>
              <a:rPr lang="ar-SA" sz="2200" dirty="0" smtClean="0"/>
              <a:t>يجب أن تقارن الشركة مستويات أدائها مع مستويات أداء أفضل المنافسين ويعتبر هذا الأسلوب أفضل طريقة لتطبيق مفهوم (التحسين المستمر).</a:t>
            </a:r>
          </a:p>
          <a:p>
            <a:pPr>
              <a:buNone/>
            </a:pPr>
            <a:r>
              <a:rPr lang="ar-SA" sz="2400" dirty="0" smtClean="0">
                <a:solidFill>
                  <a:schemeClr val="accent6">
                    <a:lumMod val="50000"/>
                  </a:schemeClr>
                </a:solidFill>
              </a:rPr>
              <a:t>٥) تحليل سلسلة القيمة:</a:t>
            </a:r>
          </a:p>
          <a:p>
            <a:pPr>
              <a:buNone/>
            </a:pPr>
            <a:r>
              <a:rPr lang="ar-SA" sz="2400" dirty="0" smtClean="0">
                <a:solidFill>
                  <a:schemeClr val="accent6">
                    <a:lumMod val="50000"/>
                  </a:schemeClr>
                </a:solidFill>
              </a:rPr>
              <a:t> </a:t>
            </a:r>
            <a:r>
              <a:rPr lang="ar-SA" sz="2200" dirty="0" smtClean="0"/>
              <a:t>ويقصد بها مجموعة الوظائف أو الأنشطة التي يتم من خلالها إضافة قيمة المنتج من البداية عندما يكون مجرد فكرة إلى أن يصل للعملاء، </a:t>
            </a:r>
            <a:r>
              <a:rPr lang="ar-SA" sz="2200" b="1" dirty="0" smtClean="0">
                <a:solidFill>
                  <a:schemeClr val="tx2">
                    <a:lumMod val="75000"/>
                  </a:schemeClr>
                </a:solidFill>
              </a:rPr>
              <a:t>ويمكن التعبير عنها كالآتي:</a:t>
            </a:r>
            <a:r>
              <a:rPr lang="ar-SA" sz="2200" dirty="0" smtClean="0"/>
              <a:t> </a:t>
            </a:r>
          </a:p>
          <a:p>
            <a:pPr>
              <a:buNone/>
            </a:pPr>
            <a:endParaRPr lang="ar-SA" sz="2400" dirty="0"/>
          </a:p>
        </p:txBody>
      </p:sp>
      <p:sp>
        <p:nvSpPr>
          <p:cNvPr id="4" name="Slide Number Placeholder 3"/>
          <p:cNvSpPr>
            <a:spLocks noGrp="1"/>
          </p:cNvSpPr>
          <p:nvPr>
            <p:ph type="sldNum" sz="quarter" idx="12"/>
          </p:nvPr>
        </p:nvSpPr>
        <p:spPr/>
        <p:txBody>
          <a:bodyPr/>
          <a:lstStyle/>
          <a:p>
            <a:fld id="{799DCF6B-072D-4CD2-9099-4CCFB62CA2F1}" type="slidenum">
              <a:rPr lang="ar-SA" smtClean="0"/>
              <a:pPr/>
              <a:t>6</a:t>
            </a:fld>
            <a:endParaRPr lang="ar-SA"/>
          </a:p>
        </p:txBody>
      </p:sp>
      <p:sp>
        <p:nvSpPr>
          <p:cNvPr id="5" name="Footer Placeholder 4"/>
          <p:cNvSpPr>
            <a:spLocks noGrp="1"/>
          </p:cNvSpPr>
          <p:nvPr>
            <p:ph type="ftr" sz="quarter" idx="11"/>
          </p:nvPr>
        </p:nvSpPr>
        <p:spPr/>
        <p:txBody>
          <a:bodyPr/>
          <a:lstStyle/>
          <a:p>
            <a:pPr algn="l"/>
            <a:r>
              <a:rPr lang="ar-SA" dirty="0" smtClean="0"/>
              <a:t>أ. منيرة الحمّادي</a:t>
            </a:r>
            <a:endParaRPr lang="ar-SA" dirty="0"/>
          </a:p>
        </p:txBody>
      </p:sp>
      <p:grpSp>
        <p:nvGrpSpPr>
          <p:cNvPr id="25" name="Group 24"/>
          <p:cNvGrpSpPr/>
          <p:nvPr/>
        </p:nvGrpSpPr>
        <p:grpSpPr>
          <a:xfrm>
            <a:off x="549840" y="4293096"/>
            <a:ext cx="8486656" cy="864096"/>
            <a:chOff x="549840" y="4293096"/>
            <a:chExt cx="8486656" cy="864096"/>
          </a:xfrm>
        </p:grpSpPr>
        <p:grpSp>
          <p:nvGrpSpPr>
            <p:cNvPr id="16" name="Group 15"/>
            <p:cNvGrpSpPr/>
            <p:nvPr/>
          </p:nvGrpSpPr>
          <p:grpSpPr>
            <a:xfrm flipH="1">
              <a:off x="4654295" y="4293096"/>
              <a:ext cx="4382201" cy="864096"/>
              <a:chOff x="1525785" y="2993826"/>
              <a:chExt cx="5793247" cy="870346"/>
            </a:xfrm>
          </p:grpSpPr>
          <p:sp>
            <p:nvSpPr>
              <p:cNvPr id="17" name="Freeform 16"/>
              <p:cNvSpPr/>
              <p:nvPr/>
            </p:nvSpPr>
            <p:spPr>
              <a:xfrm>
                <a:off x="1525785"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555188" tIns="40005" rIns="475178" bIns="40005" numCol="1" spcCol="1270" anchor="ctr" anchorCtr="0">
                <a:noAutofit/>
              </a:bodyPr>
              <a:lstStyle/>
              <a:p>
                <a:pPr lvl="0" algn="ctr" defTabSz="1333500" rtl="1">
                  <a:lnSpc>
                    <a:spcPct val="90000"/>
                  </a:lnSpc>
                  <a:spcBef>
                    <a:spcPct val="0"/>
                  </a:spcBef>
                  <a:spcAft>
                    <a:spcPct val="35000"/>
                  </a:spcAft>
                </a:pPr>
                <a:r>
                  <a:rPr lang="ar-SA" sz="1700" b="1" kern="1200" dirty="0" smtClean="0">
                    <a:effectLst>
                      <a:outerShdw blurRad="38100" dist="38100" dir="2700000" algn="tl">
                        <a:srgbClr val="000000">
                          <a:alpha val="43137"/>
                        </a:srgbClr>
                      </a:outerShdw>
                    </a:effectLst>
                  </a:rPr>
                  <a:t>البحث والتطوير</a:t>
                </a:r>
                <a:endParaRPr lang="ar-SA" sz="1700" b="1" kern="1200" dirty="0">
                  <a:effectLst>
                    <a:outerShdw blurRad="38100" dist="38100" dir="2700000" algn="tl">
                      <a:srgbClr val="000000">
                        <a:alpha val="43137"/>
                      </a:srgbClr>
                    </a:outerShdw>
                  </a:effectLst>
                </a:endParaRPr>
              </a:p>
            </p:txBody>
          </p:sp>
          <p:sp>
            <p:nvSpPr>
              <p:cNvPr id="18" name="Freeform 17"/>
              <p:cNvSpPr/>
              <p:nvPr/>
            </p:nvSpPr>
            <p:spPr>
              <a:xfrm>
                <a:off x="3334475"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p:spPr>
            <p:style>
              <a:lnRef idx="2">
                <a:schemeClr val="lt1">
                  <a:hueOff val="0"/>
                  <a:satOff val="0"/>
                  <a:lumOff val="0"/>
                  <a:alphaOff val="0"/>
                </a:schemeClr>
              </a:lnRef>
              <a:fillRef idx="1">
                <a:schemeClr val="accent4">
                  <a:hueOff val="-2288640"/>
                  <a:satOff val="-3925"/>
                  <a:lumOff val="-2843"/>
                  <a:alphaOff val="0"/>
                </a:schemeClr>
              </a:fillRef>
              <a:effectRef idx="0">
                <a:schemeClr val="accent4">
                  <a:hueOff val="-2288640"/>
                  <a:satOff val="-3925"/>
                  <a:lumOff val="-2843"/>
                  <a:alphaOff val="0"/>
                </a:schemeClr>
              </a:effectRef>
              <a:fontRef idx="minor">
                <a:schemeClr val="lt1"/>
              </a:fontRef>
            </p:style>
            <p:txBody>
              <a:bodyPr spcFirstLastPara="0" vert="horz" wrap="square" lIns="555188" tIns="40005" rIns="475178" bIns="40005" numCol="1" spcCol="1270" anchor="ctr" anchorCtr="0">
                <a:noAutofit/>
              </a:bodyPr>
              <a:lstStyle/>
              <a:p>
                <a:pPr lvl="0" algn="ctr" defTabSz="1333500" rtl="1">
                  <a:lnSpc>
                    <a:spcPct val="90000"/>
                  </a:lnSpc>
                  <a:spcBef>
                    <a:spcPct val="0"/>
                  </a:spcBef>
                  <a:spcAft>
                    <a:spcPct val="35000"/>
                  </a:spcAft>
                </a:pPr>
                <a:r>
                  <a:rPr lang="ar-SA" sz="1750" b="1" kern="1200" dirty="0" smtClean="0">
                    <a:effectLst>
                      <a:outerShdw blurRad="38100" dist="38100" dir="2700000" algn="tl">
                        <a:srgbClr val="000000">
                          <a:alpha val="43137"/>
                        </a:srgbClr>
                      </a:outerShdw>
                    </a:effectLst>
                  </a:rPr>
                  <a:t>التصميم الهندسي</a:t>
                </a:r>
                <a:endParaRPr lang="ar-SA" sz="1750" b="1" kern="1200" dirty="0">
                  <a:effectLst>
                    <a:outerShdw blurRad="38100" dist="38100" dir="2700000" algn="tl">
                      <a:srgbClr val="000000">
                        <a:alpha val="43137"/>
                      </a:srgbClr>
                    </a:outerShdw>
                  </a:effectLst>
                </a:endParaRPr>
              </a:p>
            </p:txBody>
          </p:sp>
          <p:sp>
            <p:nvSpPr>
              <p:cNvPr id="19" name="Freeform 18"/>
              <p:cNvSpPr/>
              <p:nvPr/>
            </p:nvSpPr>
            <p:spPr>
              <a:xfrm>
                <a:off x="5143165" y="2993826"/>
                <a:ext cx="2175867" cy="870346"/>
              </a:xfrm>
              <a:custGeom>
                <a:avLst/>
                <a:gdLst>
                  <a:gd name="connsiteX0" fmla="*/ 0 w 2175867"/>
                  <a:gd name="connsiteY0" fmla="*/ 0 h 870346"/>
                  <a:gd name="connsiteX1" fmla="*/ 1740694 w 2175867"/>
                  <a:gd name="connsiteY1" fmla="*/ 0 h 870346"/>
                  <a:gd name="connsiteX2" fmla="*/ 2175867 w 2175867"/>
                  <a:gd name="connsiteY2" fmla="*/ 435173 h 870346"/>
                  <a:gd name="connsiteX3" fmla="*/ 1740694 w 2175867"/>
                  <a:gd name="connsiteY3" fmla="*/ 870346 h 870346"/>
                  <a:gd name="connsiteX4" fmla="*/ 0 w 2175867"/>
                  <a:gd name="connsiteY4" fmla="*/ 870346 h 870346"/>
                  <a:gd name="connsiteX5" fmla="*/ 435173 w 2175867"/>
                  <a:gd name="connsiteY5" fmla="*/ 435173 h 870346"/>
                  <a:gd name="connsiteX6" fmla="*/ 0 w 2175867"/>
                  <a:gd name="connsiteY6" fmla="*/ 0 h 87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5867" h="870346">
                    <a:moveTo>
                      <a:pt x="0" y="0"/>
                    </a:moveTo>
                    <a:lnTo>
                      <a:pt x="1740694" y="0"/>
                    </a:lnTo>
                    <a:lnTo>
                      <a:pt x="2175867" y="435173"/>
                    </a:lnTo>
                    <a:lnTo>
                      <a:pt x="1740694" y="870346"/>
                    </a:lnTo>
                    <a:lnTo>
                      <a:pt x="0" y="870346"/>
                    </a:lnTo>
                    <a:lnTo>
                      <a:pt x="435173" y="435173"/>
                    </a:lnTo>
                    <a:lnTo>
                      <a:pt x="0" y="0"/>
                    </a:lnTo>
                    <a:close/>
                  </a:path>
                </a:pathLst>
              </a:custGeom>
              <a:solidFill>
                <a:srgbClr val="8A6FB5"/>
              </a:solidFill>
            </p:spPr>
            <p:style>
              <a:lnRef idx="2">
                <a:schemeClr val="lt1">
                  <a:hueOff val="0"/>
                  <a:satOff val="0"/>
                  <a:lumOff val="0"/>
                  <a:alphaOff val="0"/>
                </a:schemeClr>
              </a:lnRef>
              <a:fillRef idx="1">
                <a:schemeClr val="accent4">
                  <a:hueOff val="-4577280"/>
                  <a:satOff val="-7851"/>
                  <a:lumOff val="-5686"/>
                  <a:alphaOff val="0"/>
                </a:schemeClr>
              </a:fillRef>
              <a:effectRef idx="0">
                <a:schemeClr val="accent4">
                  <a:hueOff val="-4577280"/>
                  <a:satOff val="-7851"/>
                  <a:lumOff val="-5686"/>
                  <a:alphaOff val="0"/>
                </a:schemeClr>
              </a:effectRef>
              <a:fontRef idx="minor">
                <a:schemeClr val="lt1"/>
              </a:fontRef>
            </p:style>
            <p:txBody>
              <a:bodyPr spcFirstLastPara="0" vert="horz" wrap="square" lIns="555188" tIns="40005" rIns="475178" bIns="40005" numCol="1" spcCol="1270" anchor="ctr" anchorCtr="0">
                <a:noAutofit/>
              </a:bodyPr>
              <a:lstStyle/>
              <a:p>
                <a:pPr lvl="0" algn="ctr" defTabSz="1333500" rtl="1">
                  <a:lnSpc>
                    <a:spcPct val="90000"/>
                  </a:lnSpc>
                  <a:spcBef>
                    <a:spcPct val="0"/>
                  </a:spcBef>
                  <a:spcAft>
                    <a:spcPct val="35000"/>
                  </a:spcAft>
                </a:pPr>
                <a:r>
                  <a:rPr lang="ar-SA" sz="2000" b="1" kern="1200" dirty="0" smtClean="0">
                    <a:solidFill>
                      <a:schemeClr val="bg1"/>
                    </a:solidFill>
                    <a:effectLst>
                      <a:outerShdw blurRad="38100" dist="38100" dir="2700000" algn="tl">
                        <a:srgbClr val="000000">
                          <a:alpha val="43137"/>
                        </a:srgbClr>
                      </a:outerShdw>
                    </a:effectLst>
                  </a:rPr>
                  <a:t>الإنتاج</a:t>
                </a:r>
                <a:endParaRPr lang="ar-SA" sz="2000" b="1" kern="1200" dirty="0">
                  <a:solidFill>
                    <a:schemeClr val="bg1"/>
                  </a:solidFill>
                  <a:effectLst>
                    <a:outerShdw blurRad="38100" dist="38100" dir="2700000" algn="tl">
                      <a:srgbClr val="000000">
                        <a:alpha val="43137"/>
                      </a:srgbClr>
                    </a:outerShdw>
                  </a:effectLst>
                </a:endParaRPr>
              </a:p>
            </p:txBody>
          </p:sp>
        </p:grpSp>
        <p:grpSp>
          <p:nvGrpSpPr>
            <p:cNvPr id="21" name="Group 20"/>
            <p:cNvGrpSpPr/>
            <p:nvPr/>
          </p:nvGrpSpPr>
          <p:grpSpPr>
            <a:xfrm flipH="1">
              <a:off x="549840" y="4293096"/>
              <a:ext cx="4382200" cy="864096"/>
              <a:chOff x="1549210" y="4730556"/>
              <a:chExt cx="5018008" cy="753879"/>
            </a:xfrm>
          </p:grpSpPr>
          <p:sp>
            <p:nvSpPr>
              <p:cNvPr id="22" name="Freeform 21"/>
              <p:cNvSpPr/>
              <p:nvPr/>
            </p:nvSpPr>
            <p:spPr>
              <a:xfrm>
                <a:off x="1549210" y="4730556"/>
                <a:ext cx="1884697" cy="753879"/>
              </a:xfrm>
              <a:custGeom>
                <a:avLst/>
                <a:gdLst>
                  <a:gd name="connsiteX0" fmla="*/ 0 w 1884697"/>
                  <a:gd name="connsiteY0" fmla="*/ 0 h 753879"/>
                  <a:gd name="connsiteX1" fmla="*/ 1507758 w 1884697"/>
                  <a:gd name="connsiteY1" fmla="*/ 0 h 753879"/>
                  <a:gd name="connsiteX2" fmla="*/ 1884697 w 1884697"/>
                  <a:gd name="connsiteY2" fmla="*/ 376940 h 753879"/>
                  <a:gd name="connsiteX3" fmla="*/ 1507758 w 1884697"/>
                  <a:gd name="connsiteY3" fmla="*/ 753879 h 753879"/>
                  <a:gd name="connsiteX4" fmla="*/ 0 w 1884697"/>
                  <a:gd name="connsiteY4" fmla="*/ 753879 h 753879"/>
                  <a:gd name="connsiteX5" fmla="*/ 376940 w 1884697"/>
                  <a:gd name="connsiteY5" fmla="*/ 376940 h 753879"/>
                  <a:gd name="connsiteX6" fmla="*/ 0 w 1884697"/>
                  <a:gd name="connsiteY6" fmla="*/ 0 h 753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697" h="753879">
                    <a:moveTo>
                      <a:pt x="0" y="0"/>
                    </a:moveTo>
                    <a:lnTo>
                      <a:pt x="1507758" y="0"/>
                    </a:lnTo>
                    <a:lnTo>
                      <a:pt x="1884697" y="376940"/>
                    </a:lnTo>
                    <a:lnTo>
                      <a:pt x="1507758" y="753879"/>
                    </a:lnTo>
                    <a:lnTo>
                      <a:pt x="0" y="753879"/>
                    </a:lnTo>
                    <a:lnTo>
                      <a:pt x="376940" y="376940"/>
                    </a:lnTo>
                    <a:lnTo>
                      <a:pt x="0" y="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440948" tIns="21336" rIns="398275" bIns="21336" numCol="1" spcCol="1270" anchor="ctr" anchorCtr="0">
                <a:noAutofit/>
              </a:bodyPr>
              <a:lstStyle/>
              <a:p>
                <a:pPr lvl="0" algn="ctr" defTabSz="711200" rtl="1">
                  <a:lnSpc>
                    <a:spcPct val="90000"/>
                  </a:lnSpc>
                  <a:spcBef>
                    <a:spcPct val="0"/>
                  </a:spcBef>
                  <a:spcAft>
                    <a:spcPct val="35000"/>
                  </a:spcAft>
                </a:pPr>
                <a:r>
                  <a:rPr lang="ar-SA" sz="2000" b="1" kern="1200" dirty="0" smtClean="0">
                    <a:effectLst>
                      <a:outerShdw blurRad="38100" dist="38100" dir="2700000" algn="tl">
                        <a:srgbClr val="000000">
                          <a:alpha val="43137"/>
                        </a:srgbClr>
                      </a:outerShdw>
                    </a:effectLst>
                  </a:rPr>
                  <a:t>التسويق</a:t>
                </a:r>
                <a:endParaRPr lang="ar-SA" sz="2000" b="1" kern="1200" dirty="0">
                  <a:effectLst>
                    <a:outerShdw blurRad="38100" dist="38100" dir="2700000" algn="tl">
                      <a:srgbClr val="000000">
                        <a:alpha val="43137"/>
                      </a:srgbClr>
                    </a:outerShdw>
                  </a:effectLst>
                </a:endParaRPr>
              </a:p>
            </p:txBody>
          </p:sp>
          <p:sp>
            <p:nvSpPr>
              <p:cNvPr id="23" name="Freeform 22"/>
              <p:cNvSpPr/>
              <p:nvPr/>
            </p:nvSpPr>
            <p:spPr>
              <a:xfrm>
                <a:off x="3127646" y="4730556"/>
                <a:ext cx="1884697" cy="753879"/>
              </a:xfrm>
              <a:custGeom>
                <a:avLst/>
                <a:gdLst>
                  <a:gd name="connsiteX0" fmla="*/ 0 w 1884697"/>
                  <a:gd name="connsiteY0" fmla="*/ 0 h 753879"/>
                  <a:gd name="connsiteX1" fmla="*/ 1507758 w 1884697"/>
                  <a:gd name="connsiteY1" fmla="*/ 0 h 753879"/>
                  <a:gd name="connsiteX2" fmla="*/ 1884697 w 1884697"/>
                  <a:gd name="connsiteY2" fmla="*/ 376940 h 753879"/>
                  <a:gd name="connsiteX3" fmla="*/ 1507758 w 1884697"/>
                  <a:gd name="connsiteY3" fmla="*/ 753879 h 753879"/>
                  <a:gd name="connsiteX4" fmla="*/ 0 w 1884697"/>
                  <a:gd name="connsiteY4" fmla="*/ 753879 h 753879"/>
                  <a:gd name="connsiteX5" fmla="*/ 376940 w 1884697"/>
                  <a:gd name="connsiteY5" fmla="*/ 376940 h 753879"/>
                  <a:gd name="connsiteX6" fmla="*/ 0 w 1884697"/>
                  <a:gd name="connsiteY6" fmla="*/ 0 h 753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697" h="753879">
                    <a:moveTo>
                      <a:pt x="0" y="0"/>
                    </a:moveTo>
                    <a:lnTo>
                      <a:pt x="1507758" y="0"/>
                    </a:lnTo>
                    <a:lnTo>
                      <a:pt x="1884697" y="376940"/>
                    </a:lnTo>
                    <a:lnTo>
                      <a:pt x="1507758" y="753879"/>
                    </a:lnTo>
                    <a:lnTo>
                      <a:pt x="0" y="753879"/>
                    </a:lnTo>
                    <a:lnTo>
                      <a:pt x="376940" y="376940"/>
                    </a:lnTo>
                    <a:lnTo>
                      <a:pt x="0" y="0"/>
                    </a:lnTo>
                    <a:close/>
                  </a:path>
                </a:pathLst>
              </a:custGeom>
            </p:spPr>
            <p:style>
              <a:lnRef idx="2">
                <a:schemeClr val="lt1">
                  <a:hueOff val="0"/>
                  <a:satOff val="0"/>
                  <a:lumOff val="0"/>
                  <a:alphaOff val="0"/>
                </a:schemeClr>
              </a:lnRef>
              <a:fillRef idx="1">
                <a:schemeClr val="accent5">
                  <a:hueOff val="-1519836"/>
                  <a:satOff val="1607"/>
                  <a:lumOff val="-295"/>
                  <a:alphaOff val="0"/>
                </a:schemeClr>
              </a:fillRef>
              <a:effectRef idx="0">
                <a:schemeClr val="accent5">
                  <a:hueOff val="-1519836"/>
                  <a:satOff val="1607"/>
                  <a:lumOff val="-295"/>
                  <a:alphaOff val="0"/>
                </a:schemeClr>
              </a:effectRef>
              <a:fontRef idx="minor">
                <a:schemeClr val="lt1"/>
              </a:fontRef>
            </p:style>
            <p:txBody>
              <a:bodyPr spcFirstLastPara="0" vert="horz" wrap="square" lIns="440948" tIns="21336" rIns="398275" bIns="21336" numCol="1" spcCol="1270" anchor="ctr" anchorCtr="0">
                <a:noAutofit/>
              </a:bodyPr>
              <a:lstStyle/>
              <a:p>
                <a:pPr lvl="0" algn="ctr" defTabSz="711200" rtl="1">
                  <a:lnSpc>
                    <a:spcPct val="90000"/>
                  </a:lnSpc>
                  <a:spcBef>
                    <a:spcPct val="0"/>
                  </a:spcBef>
                  <a:spcAft>
                    <a:spcPct val="35000"/>
                  </a:spcAft>
                </a:pPr>
                <a:r>
                  <a:rPr lang="ar-SA" sz="2000" b="1" kern="1200" dirty="0" smtClean="0">
                    <a:effectLst>
                      <a:outerShdw blurRad="38100" dist="38100" dir="2700000" algn="tl">
                        <a:srgbClr val="000000">
                          <a:alpha val="43137"/>
                        </a:srgbClr>
                      </a:outerShdw>
                    </a:effectLst>
                  </a:rPr>
                  <a:t>التوزيع</a:t>
                </a:r>
                <a:endParaRPr lang="ar-SA" sz="2000" b="1" kern="1200" dirty="0">
                  <a:effectLst>
                    <a:outerShdw blurRad="38100" dist="38100" dir="2700000" algn="tl">
                      <a:srgbClr val="000000">
                        <a:alpha val="43137"/>
                      </a:srgbClr>
                    </a:outerShdw>
                  </a:effectLst>
                </a:endParaRPr>
              </a:p>
            </p:txBody>
          </p:sp>
          <p:sp>
            <p:nvSpPr>
              <p:cNvPr id="24" name="Freeform 23"/>
              <p:cNvSpPr/>
              <p:nvPr/>
            </p:nvSpPr>
            <p:spPr>
              <a:xfrm>
                <a:off x="4682521" y="4730556"/>
                <a:ext cx="1884697" cy="753879"/>
              </a:xfrm>
              <a:custGeom>
                <a:avLst/>
                <a:gdLst>
                  <a:gd name="connsiteX0" fmla="*/ 0 w 1884697"/>
                  <a:gd name="connsiteY0" fmla="*/ 0 h 753879"/>
                  <a:gd name="connsiteX1" fmla="*/ 1507758 w 1884697"/>
                  <a:gd name="connsiteY1" fmla="*/ 0 h 753879"/>
                  <a:gd name="connsiteX2" fmla="*/ 1884697 w 1884697"/>
                  <a:gd name="connsiteY2" fmla="*/ 376940 h 753879"/>
                  <a:gd name="connsiteX3" fmla="*/ 1507758 w 1884697"/>
                  <a:gd name="connsiteY3" fmla="*/ 753879 h 753879"/>
                  <a:gd name="connsiteX4" fmla="*/ 0 w 1884697"/>
                  <a:gd name="connsiteY4" fmla="*/ 753879 h 753879"/>
                  <a:gd name="connsiteX5" fmla="*/ 376940 w 1884697"/>
                  <a:gd name="connsiteY5" fmla="*/ 376940 h 753879"/>
                  <a:gd name="connsiteX6" fmla="*/ 0 w 1884697"/>
                  <a:gd name="connsiteY6" fmla="*/ 0 h 753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697" h="753879">
                    <a:moveTo>
                      <a:pt x="0" y="0"/>
                    </a:moveTo>
                    <a:lnTo>
                      <a:pt x="1507758" y="0"/>
                    </a:lnTo>
                    <a:lnTo>
                      <a:pt x="1884697" y="376940"/>
                    </a:lnTo>
                    <a:lnTo>
                      <a:pt x="1507758" y="753879"/>
                    </a:lnTo>
                    <a:lnTo>
                      <a:pt x="0" y="753879"/>
                    </a:lnTo>
                    <a:lnTo>
                      <a:pt x="376940" y="376940"/>
                    </a:lnTo>
                    <a:lnTo>
                      <a:pt x="0" y="0"/>
                    </a:lnTo>
                    <a:close/>
                  </a:path>
                </a:pathLst>
              </a:custGeom>
            </p:spPr>
            <p:style>
              <a:lnRef idx="2">
                <a:schemeClr val="lt1">
                  <a:hueOff val="0"/>
                  <a:satOff val="0"/>
                  <a:lumOff val="0"/>
                  <a:alphaOff val="0"/>
                </a:schemeClr>
              </a:lnRef>
              <a:fillRef idx="1">
                <a:schemeClr val="accent5">
                  <a:hueOff val="-3039673"/>
                  <a:satOff val="3213"/>
                  <a:lumOff val="-589"/>
                  <a:alphaOff val="0"/>
                </a:schemeClr>
              </a:fillRef>
              <a:effectRef idx="0">
                <a:schemeClr val="accent5">
                  <a:hueOff val="-3039673"/>
                  <a:satOff val="3213"/>
                  <a:lumOff val="-589"/>
                  <a:alphaOff val="0"/>
                </a:schemeClr>
              </a:effectRef>
              <a:fontRef idx="minor">
                <a:schemeClr val="lt1"/>
              </a:fontRef>
            </p:style>
            <p:txBody>
              <a:bodyPr spcFirstLastPara="0" vert="horz" wrap="square" lIns="440948" tIns="21336" rIns="398275" bIns="21336"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1400" b="1" kern="1200" dirty="0" smtClean="0">
                    <a:solidFill>
                      <a:schemeClr val="bg1"/>
                    </a:solidFill>
                    <a:effectLst>
                      <a:outerShdw blurRad="38100" dist="38100" dir="2700000" algn="tl">
                        <a:srgbClr val="000000">
                          <a:alpha val="43137"/>
                        </a:srgbClr>
                      </a:outerShdw>
                    </a:effectLst>
                  </a:rPr>
                  <a:t>خدمات مابعد التوزيع</a:t>
                </a:r>
              </a:p>
            </p:txBody>
          </p:sp>
        </p:grpSp>
      </p:grpSp>
      <p:sp>
        <p:nvSpPr>
          <p:cNvPr id="26" name="TextBox 25"/>
          <p:cNvSpPr txBox="1"/>
          <p:nvPr/>
        </p:nvSpPr>
        <p:spPr>
          <a:xfrm>
            <a:off x="1043608" y="5661248"/>
            <a:ext cx="7776864" cy="461665"/>
          </a:xfrm>
          <a:prstGeom prst="rect">
            <a:avLst/>
          </a:prstGeom>
          <a:noFill/>
        </p:spPr>
        <p:txBody>
          <a:bodyPr wrap="square" rtlCol="1">
            <a:spAutoFit/>
          </a:bodyPr>
          <a:lstStyle/>
          <a:p>
            <a:r>
              <a:rPr lang="ar-SA" sz="2400" dirty="0" smtClean="0">
                <a:solidFill>
                  <a:schemeClr val="accent4">
                    <a:lumMod val="50000"/>
                  </a:schemeClr>
                </a:solidFill>
              </a:rPr>
              <a:t>أنشطة ماقبل الإنتاج        </a:t>
            </a:r>
            <a:r>
              <a:rPr lang="ar-SA" sz="2400" dirty="0" smtClean="0">
                <a:solidFill>
                  <a:schemeClr val="accent5">
                    <a:lumMod val="50000"/>
                  </a:schemeClr>
                </a:solidFill>
              </a:rPr>
              <a:t>نشاط الإنتاج               </a:t>
            </a:r>
            <a:r>
              <a:rPr lang="ar-SA" sz="2400" dirty="0" smtClean="0">
                <a:solidFill>
                  <a:schemeClr val="accent6">
                    <a:lumMod val="50000"/>
                  </a:schemeClr>
                </a:solidFill>
              </a:rPr>
              <a:t>أنشطة مابعد الإنتاج </a:t>
            </a:r>
            <a:endParaRPr lang="ar-SA" sz="2400" dirty="0">
              <a:solidFill>
                <a:schemeClr val="accent6">
                  <a:lumMod val="50000"/>
                </a:schemeClr>
              </a:solidFill>
            </a:endParaRPr>
          </a:p>
        </p:txBody>
      </p:sp>
      <p:sp>
        <p:nvSpPr>
          <p:cNvPr id="27" name="Right Brace 26"/>
          <p:cNvSpPr/>
          <p:nvPr/>
        </p:nvSpPr>
        <p:spPr>
          <a:xfrm rot="5400000">
            <a:off x="7740352" y="4797152"/>
            <a:ext cx="288032" cy="1296144"/>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28" name="Right Brace 27"/>
          <p:cNvSpPr/>
          <p:nvPr/>
        </p:nvSpPr>
        <p:spPr>
          <a:xfrm rot="5400000">
            <a:off x="2879812" y="4113076"/>
            <a:ext cx="288032" cy="2664296"/>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cxnSp>
        <p:nvCxnSpPr>
          <p:cNvPr id="30" name="Straight Arrow Connector 29"/>
          <p:cNvCxnSpPr/>
          <p:nvPr/>
        </p:nvCxnSpPr>
        <p:spPr>
          <a:xfrm>
            <a:off x="5652120" y="5229200"/>
            <a:ext cx="0" cy="3600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lgn="l"/>
            <a:r>
              <a:rPr lang="ar-SA" dirty="0" smtClean="0"/>
              <a:t>أ. منيرة الحمّادي</a:t>
            </a:r>
            <a:endParaRPr lang="ar-SA" dirty="0"/>
          </a:p>
        </p:txBody>
      </p:sp>
      <p:sp>
        <p:nvSpPr>
          <p:cNvPr id="4" name="Slide Number Placeholder 3"/>
          <p:cNvSpPr>
            <a:spLocks noGrp="1"/>
          </p:cNvSpPr>
          <p:nvPr>
            <p:ph type="sldNum" sz="quarter" idx="12"/>
          </p:nvPr>
        </p:nvSpPr>
        <p:spPr/>
        <p:txBody>
          <a:bodyPr/>
          <a:lstStyle/>
          <a:p>
            <a:fld id="{799DCF6B-072D-4CD2-9099-4CCFB62CA2F1}" type="slidenum">
              <a:rPr lang="ar-SA" smtClean="0"/>
              <a:pPr/>
              <a:t>7</a:t>
            </a:fld>
            <a:endParaRPr lang="ar-SA"/>
          </a:p>
        </p:txBody>
      </p:sp>
      <p:sp>
        <p:nvSpPr>
          <p:cNvPr id="5" name="Content Placeholder 4"/>
          <p:cNvSpPr>
            <a:spLocks noGrp="1"/>
          </p:cNvSpPr>
          <p:nvPr>
            <p:ph sz="quarter" idx="1"/>
          </p:nvPr>
        </p:nvSpPr>
        <p:spPr>
          <a:xfrm>
            <a:off x="914400" y="1412776"/>
            <a:ext cx="7772400" cy="4607024"/>
          </a:xfrm>
        </p:spPr>
        <p:txBody>
          <a:bodyPr>
            <a:normAutofit/>
          </a:bodyPr>
          <a:lstStyle/>
          <a:p>
            <a:pPr algn="just">
              <a:buNone/>
            </a:pPr>
            <a:r>
              <a:rPr lang="ar-SA" sz="2400" dirty="0" smtClean="0"/>
              <a:t>ويفيد التركيز على تحليل أنشطة سلسلة القيمة إلى معرفة الأنشطة التي تضيف قيمة للمنتج ومحاولة تدعيمها ومعرفة الأنشطة الغير ضرورية التي لا تضيف قيمة للمنتج ومحاولة التخلص منها بهدف تخفيض التكلفة.</a:t>
            </a:r>
          </a:p>
          <a:p>
            <a:pPr algn="just">
              <a:buNone/>
            </a:pPr>
            <a:endParaRPr lang="ar-SA" sz="2400" dirty="0" smtClean="0"/>
          </a:p>
          <a:p>
            <a:pPr algn="just">
              <a:buNone/>
            </a:pPr>
            <a:r>
              <a:rPr lang="ar-SA" sz="2400" dirty="0" smtClean="0"/>
              <a:t>ويتضح مماتقدم أنه نتيجة للتغيرات في بيئة التصنيع الحديثة وظهور الأفكار الإدارية الجديدة كان لابد أن نطور محاسبة التكاليف والمحاسبة الإدارية أساليبها وأدواتها لمواكبة هذه التطورات ومن هنا ظهرت فكرة إدارة التكلفة بهدف تخفيضها لتدعيم القدرة التنافسية للشركة وسوف تعرض في باقي المنهج أهم أدوات إدارة التكلفة.</a:t>
            </a:r>
          </a:p>
          <a:p>
            <a:pPr algn="just">
              <a:buNone/>
            </a:pPr>
            <a:endParaRPr lang="ar-SA" sz="24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06090"/>
          </a:xfrm>
        </p:spPr>
        <p:txBody>
          <a:bodyPr>
            <a:normAutofit/>
          </a:bodyPr>
          <a:lstStyle/>
          <a:p>
            <a:pPr algn="r"/>
            <a:r>
              <a:rPr lang="ar-SA" sz="2800" dirty="0" smtClean="0">
                <a:solidFill>
                  <a:schemeClr val="accent2">
                    <a:lumMod val="75000"/>
                  </a:schemeClr>
                </a:solidFill>
              </a:rPr>
              <a:t>مثال على سلسلة القيمة:</a:t>
            </a:r>
            <a:endParaRPr lang="ar-SA" sz="3200" dirty="0">
              <a:solidFill>
                <a:schemeClr val="accent2">
                  <a:lumMod val="75000"/>
                </a:schemeClr>
              </a:solidFill>
            </a:endParaRPr>
          </a:p>
        </p:txBody>
      </p:sp>
      <p:sp>
        <p:nvSpPr>
          <p:cNvPr id="3" name="Footer Placeholder 2"/>
          <p:cNvSpPr>
            <a:spLocks noGrp="1"/>
          </p:cNvSpPr>
          <p:nvPr>
            <p:ph type="ftr" sz="quarter" idx="11"/>
          </p:nvPr>
        </p:nvSpPr>
        <p:spPr/>
        <p:txBody>
          <a:bodyPr/>
          <a:lstStyle/>
          <a:p>
            <a:r>
              <a:rPr lang="ar-SA" dirty="0" smtClean="0"/>
              <a:t>أ. منيرة الحمّادي</a:t>
            </a:r>
            <a:endParaRPr lang="ar-SA" dirty="0"/>
          </a:p>
        </p:txBody>
      </p:sp>
      <p:sp>
        <p:nvSpPr>
          <p:cNvPr id="4" name="Slide Number Placeholder 3"/>
          <p:cNvSpPr>
            <a:spLocks noGrp="1"/>
          </p:cNvSpPr>
          <p:nvPr>
            <p:ph type="sldNum" sz="quarter" idx="12"/>
          </p:nvPr>
        </p:nvSpPr>
        <p:spPr/>
        <p:txBody>
          <a:bodyPr/>
          <a:lstStyle/>
          <a:p>
            <a:fld id="{799DCF6B-072D-4CD2-9099-4CCFB62CA2F1}" type="slidenum">
              <a:rPr lang="ar-SA" smtClean="0"/>
              <a:pPr/>
              <a:t>8</a:t>
            </a:fld>
            <a:endParaRPr lang="ar-SA"/>
          </a:p>
        </p:txBody>
      </p:sp>
      <p:sp>
        <p:nvSpPr>
          <p:cNvPr id="5" name="Content Placeholder 4"/>
          <p:cNvSpPr>
            <a:spLocks noGrp="1"/>
          </p:cNvSpPr>
          <p:nvPr>
            <p:ph sz="quarter" idx="1"/>
          </p:nvPr>
        </p:nvSpPr>
        <p:spPr>
          <a:xfrm>
            <a:off x="0" y="1340768"/>
            <a:ext cx="8671992" cy="4572000"/>
          </a:xfrm>
        </p:spPr>
        <p:txBody>
          <a:bodyPr>
            <a:normAutofit/>
          </a:bodyPr>
          <a:lstStyle/>
          <a:p>
            <a:pPr>
              <a:buNone/>
            </a:pPr>
            <a:r>
              <a:rPr lang="ar-SA" sz="2400" dirty="0" smtClean="0">
                <a:solidFill>
                  <a:schemeClr val="accent1">
                    <a:lumMod val="50000"/>
                  </a:schemeClr>
                </a:solidFill>
              </a:rPr>
              <a:t>فيما يلي بعض عناصر التكاليف في إحدى شركات انتاج الحاسبات الآلية والمطلوب</a:t>
            </a:r>
          </a:p>
          <a:p>
            <a:pPr>
              <a:buNone/>
            </a:pPr>
            <a:r>
              <a:rPr lang="ar-SA" sz="2400" dirty="0" smtClean="0">
                <a:solidFill>
                  <a:schemeClr val="accent1">
                    <a:lumMod val="50000"/>
                  </a:schemeClr>
                </a:solidFill>
              </a:rPr>
              <a:t>تبويب هذه العناصر وفقاً لتحليل سلسلة القيمة:</a:t>
            </a:r>
          </a:p>
          <a:p>
            <a:pPr>
              <a:buNone/>
            </a:pPr>
            <a:r>
              <a:rPr lang="ar-SA" sz="2400" dirty="0" smtClean="0"/>
              <a:t>١- تكاليف التيار الكهربائي لمصنع تجميع أحد المنتجات.                    (                 )  </a:t>
            </a:r>
          </a:p>
          <a:p>
            <a:pPr>
              <a:buNone/>
            </a:pPr>
            <a:r>
              <a:rPr lang="ar-SA" sz="2400" dirty="0" smtClean="0"/>
              <a:t>٢-تكاليف شحن البرامج الجاهزة إلى تجّار التجزئة.                           (                 )</a:t>
            </a:r>
          </a:p>
          <a:p>
            <a:pPr>
              <a:buNone/>
            </a:pPr>
            <a:r>
              <a:rPr lang="ar-SA" sz="2400" dirty="0" smtClean="0"/>
              <a:t>٣-المبالغ المدفوعة لأحد المهندسين لتصميم نوع من الحاسبات المحمولة. (                )</a:t>
            </a:r>
          </a:p>
          <a:p>
            <a:pPr>
              <a:buNone/>
            </a:pPr>
            <a:r>
              <a:rPr lang="ar-SA" sz="2400" dirty="0" smtClean="0"/>
              <a:t>٤- مرتبات المتخصصين في تصميم الأجيال الجديدة من الحاسب الآلي.   (                )</a:t>
            </a:r>
          </a:p>
          <a:p>
            <a:pPr>
              <a:buNone/>
            </a:pPr>
            <a:r>
              <a:rPr lang="ar-SA" sz="2400" dirty="0" smtClean="0"/>
              <a:t>٥-تكاليف زيادة موظفي الشركة للعملاء لتوضيح امكانية الحاسب الآلي.  (                )</a:t>
            </a:r>
          </a:p>
          <a:p>
            <a:pPr>
              <a:buNone/>
            </a:pPr>
            <a:r>
              <a:rPr lang="ar-SA" sz="2400" dirty="0" smtClean="0"/>
              <a:t>٦- تكاليف الحملة الإعلانية بالتلفزيون.                                          (                )</a:t>
            </a:r>
          </a:p>
          <a:p>
            <a:pPr>
              <a:buNone/>
            </a:pPr>
            <a:r>
              <a:rPr lang="ar-SA" sz="2400" dirty="0" smtClean="0"/>
              <a:t>٧- تكاليف شراء كابلات من مورد خارجي لإستخدامها مع الطابعة.       (                )</a:t>
            </a:r>
          </a:p>
          <a:p>
            <a:pPr>
              <a:buNone/>
            </a:pPr>
            <a:endParaRPr lang="ar-SA" sz="2400"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102</TotalTime>
  <Words>590</Words>
  <Application>Microsoft Office PowerPoint</Application>
  <PresentationFormat>On-screen Show (4:3)</PresentationFormat>
  <Paragraphs>74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إدارة التكلفة</vt:lpstr>
      <vt:lpstr>تعريف محاسبة إدارة التكلفة:</vt:lpstr>
      <vt:lpstr>الملامح الأساسية لبيئة التصنيع الحديثة :</vt:lpstr>
      <vt:lpstr>Slide 4</vt:lpstr>
      <vt:lpstr>وفيما يلي شرح مختصر لهذه الأفكار:</vt:lpstr>
      <vt:lpstr>Slide 6</vt:lpstr>
      <vt:lpstr>Slide 7</vt:lpstr>
      <vt:lpstr>مثال على سلسلة القيمة: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التكلفة</dc:title>
  <dc:creator>Feras</dc:creator>
  <cp:lastModifiedBy>Feras</cp:lastModifiedBy>
  <cp:revision>3</cp:revision>
  <dcterms:created xsi:type="dcterms:W3CDTF">2014-09-07T00:04:37Z</dcterms:created>
  <dcterms:modified xsi:type="dcterms:W3CDTF">2014-09-07T10:49:06Z</dcterms:modified>
</cp:coreProperties>
</file>