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5412" autoAdjust="0"/>
    <p:restoredTop sz="86364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1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14FE80-58B1-45F5-A0AA-B6E3BE3DD3D2}" type="datetimeFigureOut">
              <a:rPr lang="ar-SA" smtClean="0"/>
              <a:pPr/>
              <a:t>29/12/1437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B1E5DA-0770-4CBC-B1F5-D5DEF0352B9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6957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DC8-FF33-4987-B266-202ECFF2A78B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353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B296-47FB-463C-8A8C-F9B160C7DC88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5112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4D9A-981A-4226-92EC-97AD3A3D7E5C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742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9EC6-98A2-4D31-8F12-6DAECD91A594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8807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FF13-51C0-4C8A-9392-8F80BB36EB9E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081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5186-34E8-4C93-803F-C628E93916D9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0373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8A21-639A-473F-B285-5B9509CCFFE5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153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6D8-5A4A-4843-A56F-2782E75B2314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4434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B85-C9D1-4F33-AC1D-9166E9D7DEDB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5518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341D-0D16-4CBE-BB95-BDE20B6BB55A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0923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2338-F261-4CE0-9E3C-13C41AE727ED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9181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25B0-C38F-48A6-9E99-E116E99D2006}" type="datetime1">
              <a:rPr lang="ar-SA" smtClean="0"/>
              <a:pPr/>
              <a:t>29/12/1437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AA60-B5B4-4371-B6B4-21BFE913F1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71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560839" cy="462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النقود والبنوك والاسواق المالية (211 قصد)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8244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لماذا ندرس النقود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والبنوك </a:t>
            </a:r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والأسواق المالية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ثالثاً: أهمية دراسة الأسواق المالية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الأنواع المختلفة للأسواق المالية وأهم أدواتها: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933056"/>
            <a:ext cx="8229600" cy="66313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1.	أسواق النقد</a:t>
            </a:r>
            <a:endParaRPr lang="ar-SA" sz="30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4797152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	أسواق راس المال.</a:t>
            </a:r>
            <a:endParaRPr lang="en-US" sz="30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828" y="558924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3.	أسواق الصرف الأجنبي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0613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المرجع المقرر: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1336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 النقود و البنوك و الأسواق المالية"، </a:t>
            </a:r>
            <a:endParaRPr lang="ar-SA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عبد الرحمن عبد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الله الحميدي و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د. عبد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الرحمن عبد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المحسن الخلف،   </a:t>
            </a:r>
          </a:p>
          <a:p>
            <a:pPr marL="0" indent="0" algn="ctr">
              <a:buNone/>
            </a:pP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الطبعة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الثالثة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، مطابع الفرزدق،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الرياض، السعودية، 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1430هـ</a:t>
            </a:r>
            <a:r>
              <a:rPr lang="ar-SA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ar-SA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المقرر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33015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</a:bodyPr>
          <a:lstStyle/>
          <a:p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أهداف المقرر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1.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استكمال دراسة الاقتصاد الكلي من خلال تعميق الفهم الخاص بالدور الاقتصادي للنقود.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3097560"/>
            <a:ext cx="8445624" cy="820688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3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فهم الدور الخاص بمؤسسات وأسواق المال في النمو </a:t>
            </a:r>
            <a:r>
              <a:rPr lang="ar-SA" sz="33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الاقتصادي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0147" y="3861048"/>
            <a:ext cx="8229600" cy="66313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3.	التعرف على اساسيات النظام  النقدي والسياسة النقدية.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2494" y="444624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4.	التعرف على دور النقود والبنوك والأسواق المالية في ظل 	العولمة المالية.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5376" y="544522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يتطلب نمو سوق راس المال السعودي (سوق الأسهم) فهم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أعمق لأساسيات </a:t>
            </a:r>
            <a:r>
              <a:rPr lang="ar-SA" sz="28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الاستثمار المالي ومكونات المحافظ . </a:t>
            </a:r>
            <a:r>
              <a:rPr lang="ar-SA" sz="28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ar-SA" sz="28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3138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لماذا ندرس النقود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والبنوك </a:t>
            </a:r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والأسواق المالية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؟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أولاً: أهمية دراسة النقود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773982"/>
            <a:ext cx="8229600" cy="66313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	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التعرف على دور النقود في نقل السلع والخدمات من المنتجين 	إلي المستهلكين. </a:t>
            </a:r>
          </a:p>
          <a:p>
            <a:pPr marL="0" indent="0">
              <a:buNone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0739" y="48691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	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فهم أثر النقود في زيادة معدلات التشغيل والتوظف.</a:t>
            </a:r>
            <a:endParaRPr lang="en-US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828" y="558924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	</a:t>
            </a:r>
            <a:r>
              <a:rPr lang="ar-SA" sz="2800" dirty="0"/>
              <a:t>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التعرف على دور النقود في الإسراع بالنمو الاقتصادي</a:t>
            </a:r>
            <a:r>
              <a:rPr lang="ar-SA" sz="2800" dirty="0"/>
              <a:t>.</a:t>
            </a:r>
            <a:endParaRPr lang="en-US" sz="2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95536" y="2996952"/>
            <a:ext cx="8284803" cy="66313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	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فهم دور النقود في الوصول بالتخصص وتقسيم العمل إلي أقصاه.</a:t>
            </a: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42771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أولاً: أهمية دراسة النقود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9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فهم دور النقود في تفسير ظواهر ومشكلات عديدة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أولاً:	التضخم: 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773982"/>
            <a:ext cx="8229600" cy="275136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كما سنرى لاحقا، عندما 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يجد الأفراد أن لديهم زيادة في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الأرصدة 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النقدية عما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يحتاجون؛ 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فإنهم يزيدون الطلب علي السلع والخدمات، وفي ظل ضعف مرونة العرض فإن زيادة الطلب تنعكس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على 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الأسعار.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237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أولاً: أهمية دراسة النقود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9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فهم دور النقود في تفسير ظواهر ومشكلات عديدة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ثانياً: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سعر الفائدة: 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773982"/>
            <a:ext cx="8229600" cy="275136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سنتعرض لاحقا لنظريات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سعر الفائدة المختلفة، نظراً لكون سعر الفائدة هو احد أهم ثلاث أسعار كلية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GB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Macroeconomic </a:t>
            </a:r>
            <a:r>
              <a:rPr lang="en-GB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Prices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بالإضافة لسعر الصرف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والمستوى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العام للأسعار. 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488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أولاً: أهمية دراسة النقود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9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فهم دور النقود في تفسير ظواهر ومشكلات عديدة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ثالثاً:</a:t>
            </a:r>
            <a:r>
              <a:rPr lang="ar-SA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الدورات الاقتصادية: 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773982"/>
            <a:ext cx="8229600" cy="275136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سنتناول لاحقا دور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النقود في التقليل – أو زيادة – التقلبات في مستوي النشاط الاقتصادي، فمن خلال نموذج </a:t>
            </a:r>
            <a:r>
              <a:rPr lang="en-GB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AS-AD </a:t>
            </a: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نتعرض باختصار لما يعرف في الأدب الاقتصادي بنموذج دورة الأعمال الاسمية </a:t>
            </a:r>
            <a:r>
              <a:rPr lang="en-GB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Nominal Business Cycle.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1470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1556792"/>
            <a:ext cx="8229600" cy="8206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أولاً: أهمية دراسة النقود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227687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9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5.	فهم دور النقود في تفسير ظواهر ومشكلات عديدة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986009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رابعاً: عجز الموازنة العامة: 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773982"/>
            <a:ext cx="8229600" cy="275136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وهي احد نقاط الربط القوية بين السياسة المالية والنقدية، فسياسة عجز الموازنة تخضع في تشكيلها إلي كلفة التمويل والتي في النهاية احد أهم نتائج السياسة النقدية.</a:t>
            </a:r>
            <a:endParaRPr lang="ar-SA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2193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0" y="609600"/>
            <a:ext cx="8229600" cy="82068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لماذا ندرس النقود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والبنوك </a:t>
            </a:r>
            <a:r>
              <a:rPr lang="ar-SA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والأسواق المالية </a:t>
            </a:r>
            <a:r>
              <a:rPr lang="ar-SA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endParaRPr lang="ar-SA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884" y="1905000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</a:t>
            </a:r>
            <a:r>
              <a:rPr lang="ar-SA" b="1" dirty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b="1" dirty="0" smtClean="0">
                <a:ln>
                  <a:solidFill>
                    <a:sysClr val="windowText" lastClr="00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ثانياً: أهمية دراسة البنوك والمؤسسات المالية</a:t>
            </a:r>
          </a:p>
          <a:p>
            <a:pPr marL="0" indent="0" algn="ctr">
              <a:buNone/>
            </a:pPr>
            <a:endParaRPr lang="ar-SA" b="1" dirty="0">
              <a:ln>
                <a:solidFill>
                  <a:sysClr val="windowText" lastClr="00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5284" y="278931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sz="30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5376" y="3933056"/>
            <a:ext cx="8229600" cy="66313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</a:t>
            </a: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خلق النقود </a:t>
            </a: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وزيادة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معدلات النمو الاقتصادي.</a:t>
            </a: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4797152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3.</a:t>
            </a:r>
            <a:r>
              <a:rPr lang="ar-S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000" dirty="0"/>
              <a:t> </a:t>
            </a: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تنفيذ السياسات النقدية.</a:t>
            </a:r>
            <a:endParaRPr lang="en-US" sz="30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828" y="558924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1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4.</a:t>
            </a:r>
            <a:r>
              <a:rPr lang="ar-S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3000" dirty="0"/>
              <a:t> </a:t>
            </a:r>
            <a:r>
              <a:rPr lang="ar-SA" sz="30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مساندة السياسة المالية (سداد عجز الموازنة)</a:t>
            </a:r>
            <a:endParaRPr lang="en-US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3887" y="3097560"/>
            <a:ext cx="8229600" cy="663130"/>
          </a:xfrm>
          <a:prstGeom prst="rect">
            <a:avLst/>
          </a:prstGeom>
        </p:spPr>
        <p:txBody>
          <a:bodyPr vert="horz" lIns="91440" tIns="45720" rIns="91440" bIns="45720" rtlCol="1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1.</a:t>
            </a:r>
            <a:r>
              <a:rPr lang="ar-SA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ar-SA" sz="2700" b="1" dirty="0" smtClean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الوساطة </a:t>
            </a:r>
            <a:r>
              <a:rPr lang="ar-SA" sz="2700" b="1" dirty="0">
                <a:ln>
                  <a:solidFill>
                    <a:srgbClr val="FF0000"/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المالية وتقدير فرص الاستثمار</a:t>
            </a:r>
          </a:p>
          <a:p>
            <a:pPr marL="0" indent="0">
              <a:buNone/>
            </a:pPr>
            <a:endParaRPr lang="ar-SA" sz="2700" b="1" dirty="0">
              <a:ln>
                <a:solidFill>
                  <a:srgbClr val="FF0000"/>
                </a:solidFill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AA60-B5B4-4371-B6B4-21BFE913F1AA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9149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15000">
        <p14:prism dir="r" isContent="1" isInverted="1"/>
        <p:sndAc>
          <p:stSnd>
            <p:snd r:embed="rId3" name="chimes.wav"/>
          </p:stSnd>
        </p:sndAc>
      </p:transition>
    </mc:Choice>
    <mc:Fallback>
      <p:transition spd="slow" advTm="1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1" grpId="0"/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300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النقود والبنوك والاسواق المالية (211 قصد)</vt:lpstr>
      <vt:lpstr>المقرر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النقود والبنوك والاسواق المالية (211 قصد)</dc:title>
  <dc:creator>AYMAN HENDY</dc:creator>
  <cp:lastModifiedBy>Ahmad</cp:lastModifiedBy>
  <cp:revision>35</cp:revision>
  <dcterms:created xsi:type="dcterms:W3CDTF">2013-03-24T14:02:01Z</dcterms:created>
  <dcterms:modified xsi:type="dcterms:W3CDTF">2016-10-01T19:12:00Z</dcterms:modified>
</cp:coreProperties>
</file>