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DF4DF3-D032-48C9-A0FA-33C88A6A6BB4}" type="datetimeFigureOut">
              <a:rPr lang="ar-SA" smtClean="0"/>
              <a:t>04/12/36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AAA1B7-4DE0-4848-880B-FC617C4261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1258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8F5E1-733F-4EFA-AA54-3E010D9E98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2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28F5E1-733F-4EFA-AA54-3E010D9E98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35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28F5E1-733F-4EFA-AA54-3E010D9E98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3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741E-A19D-4CE9-90EB-072E16C514C2}" type="datetime1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33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4173-F57C-409F-B603-FF8BB6918070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5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8ED7-E6BB-40FA-A7D6-9BC459917B89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9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63C0-81BE-41DC-A0B8-D068C589B2F9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0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FDF3-DB50-496D-BC97-4582077E09EA}" type="datetime1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53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35EF-9577-49BE-9F3C-86BE178AD9CD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0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04B3-1991-4310-A68C-A55D5F242D78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8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3E91-E12F-42B2-B0B9-89C40E0A80EA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6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940C-EA0B-4828-A8E8-F8308CC51F31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AF878-3559-4FF7-B5C5-829CDAD9552F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7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22D-285B-4939-BB96-F13E4327BF3F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0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5A6CD977-F6AE-45A2-8522-DFF5901734E0}" type="datetime1">
              <a:rPr lang="en-GB" smtClean="0">
                <a:solidFill>
                  <a:srgbClr val="04617B">
                    <a:shade val="90000"/>
                  </a:srgbClr>
                </a:solidFill>
              </a:rPr>
              <a:pPr rtl="0"/>
              <a:t>17/09/2015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 rtl="0"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23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36304"/>
            <a:ext cx="7851648" cy="182880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الفصل </a:t>
            </a:r>
            <a:r>
              <a:rPr lang="ar-SA" smtClean="0">
                <a:solidFill>
                  <a:schemeClr val="tx1"/>
                </a:solidFill>
              </a:rPr>
              <a:t>الأول:حول</a:t>
            </a:r>
            <a:r>
              <a:rPr lang="ar-SA" dirty="0" smtClean="0">
                <a:solidFill>
                  <a:schemeClr val="tx1"/>
                </a:solidFill>
              </a:rPr>
              <a:t> منهجية الاقتصاد و أهمية دراسته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8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245"/>
    </mc:Choice>
    <mc:Fallback xmlns="">
      <p:transition spd="slow" advTm="19224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تعريفات: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علم الاقتصاد</a:t>
            </a:r>
            <a:r>
              <a:rPr lang="en-GB" b="1" dirty="0" smtClean="0">
                <a:solidFill>
                  <a:schemeClr val="tx2"/>
                </a:solidFill>
              </a:rPr>
              <a:t> Economics </a:t>
            </a:r>
            <a:r>
              <a:rPr lang="ar-SA" b="1" dirty="0" smtClean="0">
                <a:solidFill>
                  <a:schemeClr val="tx2"/>
                </a:solidFill>
              </a:rPr>
              <a:t>: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 </a:t>
            </a:r>
            <a:r>
              <a:rPr lang="ar-SA" b="1" dirty="0" smtClean="0">
                <a:solidFill>
                  <a:schemeClr val="tx2"/>
                </a:solidFill>
              </a:rPr>
              <a:t>         </a:t>
            </a:r>
            <a:r>
              <a:rPr lang="ar-SA" dirty="0" smtClean="0"/>
              <a:t>العلم الذي يهتم بدراسة الثروة.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</a:t>
            </a:r>
            <a:r>
              <a:rPr lang="ar-SA" b="1" dirty="0" smtClean="0">
                <a:solidFill>
                  <a:schemeClr val="accent1"/>
                </a:solidFill>
              </a:rPr>
              <a:t> أو </a:t>
            </a:r>
            <a:r>
              <a:rPr lang="ar-SA" dirty="0" smtClean="0"/>
              <a:t>العلم الذي يهتم بكيفية تحسين الحياة المادية للإنسان والمجتمع.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</a:t>
            </a:r>
            <a:r>
              <a:rPr lang="ar-SA" b="1" dirty="0" smtClean="0">
                <a:solidFill>
                  <a:schemeClr val="accent1"/>
                </a:solidFill>
              </a:rPr>
              <a:t> أو </a:t>
            </a:r>
            <a:r>
              <a:rPr lang="ar-SA" dirty="0" smtClean="0"/>
              <a:t>العلم الذي يهتم بكيفية إشباع حاجات الإنسان اللامحدودة باستخدام موارده المحدودة.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النظرية </a:t>
            </a:r>
            <a:r>
              <a:rPr lang="en-GB" b="1" dirty="0" smtClean="0">
                <a:solidFill>
                  <a:schemeClr val="tx2"/>
                </a:solidFill>
              </a:rPr>
              <a:t>Theory</a:t>
            </a:r>
            <a:r>
              <a:rPr lang="ar-SA" b="1" dirty="0" smtClean="0">
                <a:solidFill>
                  <a:schemeClr val="tx2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>
                <a:solidFill>
                  <a:schemeClr val="tx2"/>
                </a:solidFill>
              </a:rPr>
              <a:t>         </a:t>
            </a:r>
            <a:r>
              <a:rPr lang="ar-SA" dirty="0" smtClean="0"/>
              <a:t>تبسيط (تجريد) لعلاقات قائمة كمحاولة لإيجاد تفسيرات للأسباب والنتائج المتصلة بظاهرة معينة.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تهدف النظرية إلى: </a:t>
            </a:r>
            <a:r>
              <a:rPr lang="ar-SA" dirty="0"/>
              <a:t>تفسير ما يحدث أو محاولة توقعه</a:t>
            </a:r>
            <a:r>
              <a:rPr lang="ar-SA" dirty="0" smtClean="0"/>
              <a:t>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2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"/>
    </mc:Choice>
    <mc:Fallback xmlns="">
      <p:transition spd="slow" advTm="95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النظريات الاقتصادية: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النظرية الاقتصادية </a:t>
            </a:r>
            <a:r>
              <a:rPr lang="en-GB" b="1" dirty="0" smtClean="0">
                <a:solidFill>
                  <a:schemeClr val="tx2"/>
                </a:solidFill>
              </a:rPr>
              <a:t>Economic Theory</a:t>
            </a:r>
            <a:r>
              <a:rPr lang="ar-SA" b="1" dirty="0" smtClean="0">
                <a:solidFill>
                  <a:schemeClr val="tx2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>
                <a:solidFill>
                  <a:schemeClr val="tx2"/>
                </a:solidFill>
              </a:rPr>
              <a:t>         </a:t>
            </a:r>
            <a:r>
              <a:rPr lang="ar-SA" dirty="0" smtClean="0"/>
              <a:t>مجموعة من التعميمات المتعلقة بنشاط الإنسان الإنتاجي والاستهلاكي. تكون تلك التعميمات صحيحة عند تحقق افتراض معين أو مجموعة من الافتراضات عن الظاهرة المعنية.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الشروط الأساسية لبناء النظرية:</a:t>
            </a:r>
          </a:p>
          <a:p>
            <a:pPr marL="1154430" lvl="2" indent="-514350" algn="r" rtl="1">
              <a:buSzPct val="100000"/>
              <a:buFont typeface="+mj-lt"/>
              <a:buAutoNum type="arabicPeriod"/>
            </a:pPr>
            <a:r>
              <a:rPr lang="ar-SA" sz="2600" dirty="0" smtClean="0"/>
              <a:t>وجود فرضية </a:t>
            </a:r>
            <a:r>
              <a:rPr lang="en-GB" sz="2600" dirty="0" smtClean="0"/>
              <a:t>Assumption</a:t>
            </a:r>
            <a:r>
              <a:rPr lang="ar-SA" sz="2600" dirty="0" smtClean="0"/>
              <a:t> (أو أكثر) يمكن اختبار صحتها.</a:t>
            </a:r>
          </a:p>
          <a:p>
            <a:pPr marL="1154430" lvl="2" indent="-514350" algn="r" rtl="1">
              <a:buSzPct val="100000"/>
              <a:buFont typeface="+mj-lt"/>
              <a:buAutoNum type="arabicPeriod"/>
            </a:pPr>
            <a:r>
              <a:rPr lang="ar-SA" sz="2600" dirty="0" smtClean="0"/>
              <a:t>وجود استنتاج</a:t>
            </a:r>
            <a:r>
              <a:rPr lang="en-GB" sz="2600" dirty="0" smtClean="0"/>
              <a:t> Conclusion </a:t>
            </a:r>
            <a:r>
              <a:rPr lang="ar-SA" sz="2600" dirty="0" smtClean="0"/>
              <a:t>يتبع الفرضية.</a:t>
            </a:r>
          </a:p>
          <a:p>
            <a:pPr marL="1154430" lvl="2" indent="-514350" algn="r" rtl="1">
              <a:buSzPct val="100000"/>
              <a:buFont typeface="+mj-lt"/>
              <a:buAutoNum type="arabicPeriod"/>
            </a:pPr>
            <a:r>
              <a:rPr lang="ar-SA" sz="2600" dirty="0" smtClean="0"/>
              <a:t>وجود علاقة منطقية بين الفرضية و الاستنتاج.</a:t>
            </a:r>
          </a:p>
          <a:p>
            <a:pPr marL="0" indent="0" algn="r" rtl="1">
              <a:buSzPct val="100000"/>
              <a:buNone/>
            </a:pPr>
            <a:endParaRPr 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6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001"/>
    </mc:Choice>
    <mc:Fallback xmlns="">
      <p:transition spd="slow" advTm="350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النظريات الاقتصادية: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dirty="0"/>
              <a:t>قد تكون الفرضية صحيحة ولكن الاستنتاج غير منطقي، و قد تكون الفرضية غير صحيحة و الاستنتاج منطقي، أو تكون الفرضية غير صحيحة و الاستنتاج خاطئ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b="1" dirty="0" smtClean="0">
              <a:solidFill>
                <a:schemeClr val="tx2"/>
              </a:solidFill>
            </a:endParaRP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التجريد </a:t>
            </a:r>
            <a:r>
              <a:rPr lang="en-GB" b="1" dirty="0" smtClean="0">
                <a:solidFill>
                  <a:schemeClr val="tx2"/>
                </a:solidFill>
              </a:rPr>
              <a:t>Abstraction</a:t>
            </a:r>
            <a:r>
              <a:rPr lang="ar-SA" b="1" dirty="0" smtClean="0">
                <a:solidFill>
                  <a:schemeClr val="tx2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>
                <a:solidFill>
                  <a:schemeClr val="tx2"/>
                </a:solidFill>
              </a:rPr>
              <a:t>         </a:t>
            </a:r>
            <a:r>
              <a:rPr lang="ar-SA" dirty="0" smtClean="0"/>
              <a:t>وضع الفرضيات التي مهمتها التسهيل بغية الوصول إلى تعميمات.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5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001"/>
    </mc:Choice>
    <mc:Fallback xmlns="">
      <p:transition spd="slow" advTm="3500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فروع علم الاقتصاد وصلاته بالعلوم الأخرى: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ينقسم التحليل الاقتصادي إلى قمسين أساسيين: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chemeClr val="tx2"/>
                </a:solidFill>
              </a:rPr>
              <a:t>التحليل الاقتصادي الجزئي </a:t>
            </a:r>
            <a:r>
              <a:rPr lang="en-GB" b="1" dirty="0" smtClean="0">
                <a:solidFill>
                  <a:schemeClr val="tx2"/>
                </a:solidFill>
              </a:rPr>
              <a:t>Microeconomics</a:t>
            </a:r>
            <a:r>
              <a:rPr lang="ar-SA" b="1" dirty="0" smtClean="0">
                <a:solidFill>
                  <a:schemeClr val="tx2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SA" dirty="0" smtClean="0"/>
              <a:t>          يُعنى بوحدات القرار الاقتصادي كالمنتج والمستهلك.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ar-SA" b="1" dirty="0" smtClean="0">
                <a:solidFill>
                  <a:schemeClr val="tx2"/>
                </a:solidFill>
              </a:rPr>
              <a:t>التحليل الاقتصادي الكلي </a:t>
            </a:r>
            <a:r>
              <a:rPr lang="en-GB" b="1" dirty="0" smtClean="0">
                <a:solidFill>
                  <a:schemeClr val="tx2"/>
                </a:solidFill>
              </a:rPr>
              <a:t>Macroeconomics</a:t>
            </a:r>
            <a:r>
              <a:rPr lang="ar-SA" b="1" dirty="0" smtClean="0">
                <a:solidFill>
                  <a:schemeClr val="tx2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>
                <a:solidFill>
                  <a:schemeClr val="tx2"/>
                </a:solidFill>
              </a:rPr>
              <a:t>         </a:t>
            </a:r>
            <a:r>
              <a:rPr lang="ar-SA" dirty="0" smtClean="0"/>
              <a:t>يُعنى بالكيفية التي يعمل بها الاقتصاد الوطني بمجموعه لأنه يهتم بدراسة مستوى الإنتاج والدخل على مستوى الدولة ويبحث في أسباب التقلبات الاقتصادية وعوامل النمو والانكماش الاقتصادي وغير ذلك.</a:t>
            </a:r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7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135"/>
    </mc:Choice>
    <mc:Fallback xmlns="">
      <p:transition spd="slow" advTm="58913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فروع علم الاقتصاد وصلاته بالعلوم الأخرى: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علاقة علم الاقتصاد بالعلوم الأخرى:</a:t>
            </a:r>
          </a:p>
          <a:p>
            <a:pPr algn="r" rtl="1">
              <a:buNone/>
            </a:pPr>
            <a:r>
              <a:rPr lang="ar-SA" dirty="0" smtClean="0"/>
              <a:t>          يرتبط علم الاقتصاد بالعلوم الأخرى مثل:</a:t>
            </a:r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6423"/>
              </p:ext>
            </p:extLst>
          </p:nvPr>
        </p:nvGraphicFramePr>
        <p:xfrm>
          <a:off x="785786" y="3214686"/>
          <a:ext cx="7358114" cy="2286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71966"/>
                <a:gridCol w="328614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0" dirty="0" smtClean="0"/>
                        <a:t>الحاسب الآلي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0" dirty="0" smtClean="0"/>
                        <a:t>علم النفس</a:t>
                      </a:r>
                      <a:endParaRPr lang="en-GB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علم تطور الإنسان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علم الاجتماع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إدارة الأعمال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التاريخ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السياسة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الجغرافيا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dirty="0" smtClean="0"/>
                        <a:t>الإحصاء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0" dirty="0" smtClean="0"/>
                        <a:t>الرياضيات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85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135"/>
    </mc:Choice>
    <mc:Fallback xmlns="">
      <p:transition spd="slow" advTm="58913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الخلاصة: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dirty="0" smtClean="0"/>
              <a:t>يهتم علم الاقتصاد </a:t>
            </a:r>
            <a:r>
              <a:rPr lang="ar-SA" sz="2800" dirty="0"/>
              <a:t>بكيفية إشباع حاجات الإنسان باستخدام موارده </a:t>
            </a:r>
            <a:r>
              <a:rPr lang="ar-SA" sz="2800" dirty="0" smtClean="0"/>
              <a:t>المحدودة.</a:t>
            </a:r>
          </a:p>
          <a:p>
            <a:pPr algn="r" rtl="1"/>
            <a:r>
              <a:rPr lang="ar-SA" dirty="0" smtClean="0"/>
              <a:t>يهدف علم الاقتصاد إلى عرض النظريات الاقتصادية لاستيعاب الظواهر الاقتصادية المختلفة.</a:t>
            </a:r>
          </a:p>
          <a:p>
            <a:pPr algn="r" rtl="1"/>
            <a:r>
              <a:rPr lang="ar-SA" dirty="0" smtClean="0"/>
              <a:t>يكون التحليل الاقتصادي جزئي على مستوى الفرد أو كلي على مستوى الدولة.</a:t>
            </a:r>
          </a:p>
          <a:p>
            <a:pPr algn="r" rtl="1"/>
            <a:r>
              <a:rPr lang="ar-SA" dirty="0" smtClean="0"/>
              <a:t>لعلم الاقتصاد علاقة بالعلوم الاجتماعية والعلوم الأخرى.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14"/>
    </mc:Choice>
    <mc:Fallback xmlns="">
      <p:transition spd="slow" advTm="36514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عرض على الشاشة (3:4)‏</PresentationFormat>
  <Paragraphs>54</Paragraphs>
  <Slides>7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Flow</vt:lpstr>
      <vt:lpstr>الفصل الأول:حول منهجية الاقتصاد و أهمية دراسته</vt:lpstr>
      <vt:lpstr>تعريفات:</vt:lpstr>
      <vt:lpstr>النظريات الاقتصادية:</vt:lpstr>
      <vt:lpstr>النظريات الاقتصادية:</vt:lpstr>
      <vt:lpstr>فروع علم الاقتصاد وصلاته بالعلوم الأخرى:</vt:lpstr>
      <vt:lpstr>فروع علم الاقتصاد وصلاته بالعلوم الأخرى:</vt:lpstr>
      <vt:lpstr>الخلاصة: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الأول:حول منهجية الاقتصاد و أهمية دراسته</dc:title>
  <dc:creator>user</dc:creator>
  <cp:lastModifiedBy>user</cp:lastModifiedBy>
  <cp:revision>1</cp:revision>
  <dcterms:created xsi:type="dcterms:W3CDTF">2015-09-17T06:03:38Z</dcterms:created>
  <dcterms:modified xsi:type="dcterms:W3CDTF">2015-09-17T06:05:40Z</dcterms:modified>
</cp:coreProperties>
</file>