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9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BEDF4DF3-D032-48C9-A0FA-33C88A6A6BB4}" type="datetimeFigureOut">
              <a:rPr lang="ar-SA" smtClean="0"/>
              <a:t>04/12/36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BDAAA1B7-4DE0-4848-880B-FC617C426113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5212585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28F5E1-733F-4EFA-AA54-3E010D9E98C3}" type="slidenum">
              <a:rPr lang="en-GB" smtClean="0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796249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28F5E1-733F-4EFA-AA54-3E010D9E98C3}" type="slidenum">
              <a:rPr lang="en-GB" smtClean="0">
                <a:solidFill>
                  <a:prstClr val="black"/>
                </a:solidFill>
              </a:rPr>
              <a:pPr/>
              <a:t>3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535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928F5E1-733F-4EFA-AA54-3E010D9E98C3}" type="slidenum">
              <a:rPr lang="en-GB" smtClean="0">
                <a:solidFill>
                  <a:prstClr val="black"/>
                </a:solidFill>
              </a:rPr>
              <a:pPr/>
              <a:t>4</a:t>
            </a:fld>
            <a:endParaRPr lang="en-GB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535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45741E-A19D-4CE9-90EB-072E16C514C2}" type="datetime1">
              <a:rPr lang="en-GB" smtClean="0">
                <a:solidFill>
                  <a:srgbClr val="DBF5F9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83371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F84173-F57C-409F-B603-FF8BB6918070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2547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98ED7-E6BB-40FA-A7D6-9BC459917B89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5954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B163C0-81BE-41DC-A0B8-D068C589B2F9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4903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9FDF3-DB50-496D-BC97-4582077E09EA}" type="datetime1">
              <a:rPr lang="en-GB" smtClean="0">
                <a:solidFill>
                  <a:srgbClr val="DBF5F9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DBF5F9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1253332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C35EF-9577-49BE-9F3C-86BE178AD9CD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5403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CB04B3-1991-4310-A68C-A55D5F242D78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4585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D33E91-E12F-42B2-B0B9-89C40E0A80EA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796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F940C-EA0B-4828-A8E8-F8308CC51F31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3388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1AF878-3559-4FF7-B5C5-829CDAD9552F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23745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en-US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F322D-285B-4939-BB96-F13E4327BF3F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1054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algn="l" rtl="0"/>
            <a:endParaRPr lang="en-US">
              <a:solidFill>
                <a:prstClr val="black"/>
              </a:solidFill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fld id="{5A6CD977-F6AE-45A2-8522-DFF5901734E0}" type="datetime1">
              <a:rPr lang="en-GB" smtClean="0">
                <a:solidFill>
                  <a:srgbClr val="04617B">
                    <a:shade val="90000"/>
                  </a:srgbClr>
                </a:solidFill>
              </a:rPr>
              <a:pPr rtl="0"/>
              <a:t>17/09/2015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 rtl="0"/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 rtl="0"/>
              <a:t>‹#›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l" rtl="0"/>
              <a:endParaRPr lang="en-US">
                <a:solidFill>
                  <a:prstClr val="black"/>
                </a:solidFill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pPr algn="l" rtl="0"/>
              <a:endParaRPr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04237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536304"/>
            <a:ext cx="7851648" cy="1828800"/>
          </a:xfrm>
        </p:spPr>
        <p:txBody>
          <a:bodyPr/>
          <a:lstStyle/>
          <a:p>
            <a:pPr algn="ctr"/>
            <a:r>
              <a:rPr lang="ar-SA" dirty="0" smtClean="0">
                <a:solidFill>
                  <a:schemeClr val="tx1"/>
                </a:solidFill>
              </a:rPr>
              <a:t>الفصل </a:t>
            </a:r>
            <a:r>
              <a:rPr lang="ar-SA" smtClean="0">
                <a:solidFill>
                  <a:schemeClr val="tx1"/>
                </a:solidFill>
              </a:rPr>
              <a:t>الأول:حول</a:t>
            </a:r>
            <a:r>
              <a:rPr lang="ar-SA" dirty="0" smtClean="0">
                <a:solidFill>
                  <a:schemeClr val="tx1"/>
                </a:solidFill>
              </a:rPr>
              <a:t> منهجية الاقتصاد و أهمية دراسته</a:t>
            </a:r>
            <a:endParaRPr lang="en-GB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62842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92245"/>
    </mc:Choice>
    <mc:Fallback xmlns="">
      <p:transition spd="slow" advTm="192245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تعريفات: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661872"/>
          </a:xfrm>
        </p:spPr>
        <p:txBody>
          <a:bodyPr>
            <a:normAutofit/>
          </a:bodyPr>
          <a:lstStyle/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علم الاقتصاد</a:t>
            </a:r>
            <a:r>
              <a:rPr lang="en-GB" b="1" dirty="0" smtClean="0">
                <a:solidFill>
                  <a:schemeClr val="tx2"/>
                </a:solidFill>
              </a:rPr>
              <a:t> Economics </a:t>
            </a:r>
            <a:r>
              <a:rPr lang="ar-SA" b="1" dirty="0" smtClean="0">
                <a:solidFill>
                  <a:schemeClr val="tx2"/>
                </a:solidFill>
              </a:rPr>
              <a:t>: </a:t>
            </a:r>
            <a:endParaRPr lang="ar-SA" dirty="0" smtClean="0"/>
          </a:p>
          <a:p>
            <a:pPr marL="0" indent="0" algn="r" rtl="1">
              <a:buNone/>
            </a:pPr>
            <a:r>
              <a:rPr lang="ar-SA" b="1" dirty="0">
                <a:solidFill>
                  <a:schemeClr val="tx2"/>
                </a:solidFill>
              </a:rPr>
              <a:t> </a:t>
            </a:r>
            <a:r>
              <a:rPr lang="ar-SA" b="1" dirty="0" smtClean="0">
                <a:solidFill>
                  <a:schemeClr val="tx2"/>
                </a:solidFill>
              </a:rPr>
              <a:t>         </a:t>
            </a:r>
            <a:r>
              <a:rPr lang="ar-SA" dirty="0" smtClean="0"/>
              <a:t>العلم الذي يهتم بدراسة الثروة.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</a:t>
            </a:r>
            <a:r>
              <a:rPr lang="ar-SA" b="1" dirty="0" smtClean="0">
                <a:solidFill>
                  <a:schemeClr val="accent1"/>
                </a:solidFill>
              </a:rPr>
              <a:t> أو </a:t>
            </a:r>
            <a:r>
              <a:rPr lang="ar-SA" dirty="0" smtClean="0"/>
              <a:t>العلم الذي يهتم بكيفية تحسين الحياة المادية للإنسان والمجتمع.</a:t>
            </a:r>
          </a:p>
          <a:p>
            <a:pPr marL="0" indent="0" algn="r" rtl="1">
              <a:buNone/>
            </a:pPr>
            <a:r>
              <a:rPr lang="ar-SA" dirty="0"/>
              <a:t> </a:t>
            </a:r>
            <a:r>
              <a:rPr lang="ar-SA" dirty="0" smtClean="0"/>
              <a:t>     </a:t>
            </a:r>
            <a:r>
              <a:rPr lang="ar-SA" b="1" dirty="0" smtClean="0">
                <a:solidFill>
                  <a:schemeClr val="accent1"/>
                </a:solidFill>
              </a:rPr>
              <a:t> أو </a:t>
            </a:r>
            <a:r>
              <a:rPr lang="ar-SA" dirty="0" smtClean="0"/>
              <a:t>العلم الذي يهتم بكيفية إشباع حاجات الإنسان اللامحدودة باستخدام موارده المحدودة.</a:t>
            </a:r>
          </a:p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النظرية </a:t>
            </a:r>
            <a:r>
              <a:rPr lang="en-GB" b="1" dirty="0" smtClean="0">
                <a:solidFill>
                  <a:schemeClr val="tx2"/>
                </a:solidFill>
              </a:rPr>
              <a:t>Theory</a:t>
            </a:r>
            <a:r>
              <a:rPr lang="ar-SA" b="1" dirty="0" smtClean="0">
                <a:solidFill>
                  <a:schemeClr val="tx2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SA" dirty="0">
                <a:solidFill>
                  <a:schemeClr val="tx2"/>
                </a:solidFill>
              </a:rPr>
              <a:t> </a:t>
            </a:r>
            <a:r>
              <a:rPr lang="ar-SA" dirty="0" smtClean="0">
                <a:solidFill>
                  <a:schemeClr val="tx2"/>
                </a:solidFill>
              </a:rPr>
              <a:t>         </a:t>
            </a:r>
            <a:r>
              <a:rPr lang="ar-SA" dirty="0" smtClean="0"/>
              <a:t>تبسيط (تجريد) لعلاقات قائمة كمحاولة لإيجاد تفسيرات للأسباب والنتائج المتصلة بظاهرة معينة.</a:t>
            </a:r>
          </a:p>
          <a:p>
            <a:pPr marL="0" indent="0" algn="r" rtl="1">
              <a:buNone/>
            </a:pPr>
            <a:r>
              <a:rPr lang="ar-SA" b="1" dirty="0">
                <a:solidFill>
                  <a:schemeClr val="tx2"/>
                </a:solidFill>
              </a:rPr>
              <a:t>تهدف النظرية إلى: </a:t>
            </a:r>
            <a:r>
              <a:rPr lang="ar-SA" dirty="0"/>
              <a:t>تفسير ما يحدث أو محاولة توقعه</a:t>
            </a:r>
            <a:r>
              <a:rPr lang="ar-SA" dirty="0" smtClean="0"/>
              <a:t>.</a:t>
            </a: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2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7217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952"/>
    </mc:Choice>
    <mc:Fallback xmlns="">
      <p:transition spd="slow" advTm="952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النظريات الاقتصادية: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النظرية الاقتصادية </a:t>
            </a:r>
            <a:r>
              <a:rPr lang="en-GB" b="1" dirty="0" smtClean="0">
                <a:solidFill>
                  <a:schemeClr val="tx2"/>
                </a:solidFill>
              </a:rPr>
              <a:t>Economic Theory</a:t>
            </a:r>
            <a:r>
              <a:rPr lang="ar-SA" b="1" dirty="0" smtClean="0">
                <a:solidFill>
                  <a:schemeClr val="tx2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SA" dirty="0">
                <a:solidFill>
                  <a:schemeClr val="tx2"/>
                </a:solidFill>
              </a:rPr>
              <a:t> </a:t>
            </a:r>
            <a:r>
              <a:rPr lang="ar-SA" dirty="0" smtClean="0">
                <a:solidFill>
                  <a:schemeClr val="tx2"/>
                </a:solidFill>
              </a:rPr>
              <a:t>         </a:t>
            </a:r>
            <a:r>
              <a:rPr lang="ar-SA" dirty="0" smtClean="0"/>
              <a:t>مجموعة من التعميمات المتعلقة بنشاط الإنسان الإنتاجي والاستهلاكي. تكون تلك التعميمات صحيحة عند تحقق افتراض معين أو مجموعة من الافتراضات عن الظاهرة المعنية.</a:t>
            </a:r>
          </a:p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الشروط الأساسية لبناء النظرية:</a:t>
            </a:r>
          </a:p>
          <a:p>
            <a:pPr marL="1154430" lvl="2" indent="-514350" algn="r" rtl="1">
              <a:buSzPct val="100000"/>
              <a:buFont typeface="+mj-lt"/>
              <a:buAutoNum type="arabicPeriod"/>
            </a:pPr>
            <a:r>
              <a:rPr lang="ar-SA" sz="2600" dirty="0" smtClean="0"/>
              <a:t>وجود فرضية </a:t>
            </a:r>
            <a:r>
              <a:rPr lang="en-GB" sz="2600" dirty="0" smtClean="0"/>
              <a:t>Assumption</a:t>
            </a:r>
            <a:r>
              <a:rPr lang="ar-SA" sz="2600" dirty="0" smtClean="0"/>
              <a:t> (أو أكثر) يمكن اختبار صحتها.</a:t>
            </a:r>
          </a:p>
          <a:p>
            <a:pPr marL="1154430" lvl="2" indent="-514350" algn="r" rtl="1">
              <a:buSzPct val="100000"/>
              <a:buFont typeface="+mj-lt"/>
              <a:buAutoNum type="arabicPeriod"/>
            </a:pPr>
            <a:r>
              <a:rPr lang="ar-SA" sz="2600" dirty="0" smtClean="0"/>
              <a:t>وجود استنتاج</a:t>
            </a:r>
            <a:r>
              <a:rPr lang="en-GB" sz="2600" dirty="0" smtClean="0"/>
              <a:t> Conclusion </a:t>
            </a:r>
            <a:r>
              <a:rPr lang="ar-SA" sz="2600" dirty="0" smtClean="0"/>
              <a:t>يتبع الفرضية.</a:t>
            </a:r>
          </a:p>
          <a:p>
            <a:pPr marL="1154430" lvl="2" indent="-514350" algn="r" rtl="1">
              <a:buSzPct val="100000"/>
              <a:buFont typeface="+mj-lt"/>
              <a:buAutoNum type="arabicPeriod"/>
            </a:pPr>
            <a:r>
              <a:rPr lang="ar-SA" sz="2600" dirty="0" smtClean="0"/>
              <a:t>وجود علاقة منطقية بين الفرضية و الاستنتاج.</a:t>
            </a:r>
          </a:p>
          <a:p>
            <a:pPr marL="0" indent="0" algn="r" rtl="1">
              <a:buSzPct val="100000"/>
              <a:buNone/>
            </a:pPr>
            <a:endParaRPr lang="ar-SA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3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0769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001"/>
    </mc:Choice>
    <mc:Fallback xmlns="">
      <p:transition spd="slow" advTm="35001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النظريات الاقتصادية: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dirty="0"/>
              <a:t>قد تكون الفرضية صحيحة ولكن الاستنتاج غير منطقي، و قد تكون الفرضية غير صحيحة و الاستنتاج منطقي، أو تكون الفرضية غير صحيحة و الاستنتاج خاطئ</a:t>
            </a:r>
            <a:r>
              <a:rPr lang="ar-SA" dirty="0" smtClean="0"/>
              <a:t>.</a:t>
            </a:r>
          </a:p>
          <a:p>
            <a:pPr marL="0" indent="0" algn="r" rtl="1">
              <a:buNone/>
            </a:pPr>
            <a:endParaRPr lang="ar-SA" b="1" dirty="0" smtClean="0">
              <a:solidFill>
                <a:schemeClr val="tx2"/>
              </a:solidFill>
            </a:endParaRPr>
          </a:p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التجريد </a:t>
            </a:r>
            <a:r>
              <a:rPr lang="en-GB" b="1" dirty="0" smtClean="0">
                <a:solidFill>
                  <a:schemeClr val="tx2"/>
                </a:solidFill>
              </a:rPr>
              <a:t>Abstraction</a:t>
            </a:r>
            <a:r>
              <a:rPr lang="ar-SA" b="1" dirty="0" smtClean="0">
                <a:solidFill>
                  <a:schemeClr val="tx2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SA" dirty="0">
                <a:solidFill>
                  <a:schemeClr val="tx2"/>
                </a:solidFill>
              </a:rPr>
              <a:t> </a:t>
            </a:r>
            <a:r>
              <a:rPr lang="ar-SA" dirty="0" smtClean="0">
                <a:solidFill>
                  <a:schemeClr val="tx2"/>
                </a:solidFill>
              </a:rPr>
              <a:t>         </a:t>
            </a:r>
            <a:r>
              <a:rPr lang="ar-SA" dirty="0" smtClean="0"/>
              <a:t>وضع الفرضيات التي مهمتها التسهيل بغية الوصول إلى تعميمات.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4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75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5001"/>
    </mc:Choice>
    <mc:Fallback xmlns="">
      <p:transition spd="slow" advTm="35001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فروع علم الاقتصاد وصلاته بالعلوم الأخرى: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ينقسم التحليل الاقتصادي إلى قمسين أساسيين:</a:t>
            </a:r>
          </a:p>
          <a:p>
            <a:pPr marL="514350" indent="-514350" algn="r" rtl="1">
              <a:buFont typeface="+mj-lt"/>
              <a:buAutoNum type="arabicPeriod"/>
            </a:pPr>
            <a:r>
              <a:rPr lang="ar-SA" b="1" dirty="0" smtClean="0">
                <a:solidFill>
                  <a:schemeClr val="tx2"/>
                </a:solidFill>
              </a:rPr>
              <a:t>التحليل الاقتصادي الجزئي </a:t>
            </a:r>
            <a:r>
              <a:rPr lang="en-GB" b="1" dirty="0" smtClean="0">
                <a:solidFill>
                  <a:schemeClr val="tx2"/>
                </a:solidFill>
              </a:rPr>
              <a:t>Microeconomics</a:t>
            </a:r>
            <a:r>
              <a:rPr lang="ar-SA" b="1" dirty="0" smtClean="0">
                <a:solidFill>
                  <a:schemeClr val="tx2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SA" dirty="0" smtClean="0"/>
              <a:t>          يُعنى بوحدات القرار الاقتصادي كالمنتج والمستهلك.</a:t>
            </a:r>
          </a:p>
          <a:p>
            <a:pPr marL="514350" indent="-514350" algn="r" rtl="1">
              <a:buFont typeface="+mj-lt"/>
              <a:buAutoNum type="arabicPeriod" startAt="2"/>
            </a:pPr>
            <a:r>
              <a:rPr lang="ar-SA" b="1" dirty="0" smtClean="0">
                <a:solidFill>
                  <a:schemeClr val="tx2"/>
                </a:solidFill>
              </a:rPr>
              <a:t>التحليل الاقتصادي الكلي </a:t>
            </a:r>
            <a:r>
              <a:rPr lang="en-GB" b="1" dirty="0" smtClean="0">
                <a:solidFill>
                  <a:schemeClr val="tx2"/>
                </a:solidFill>
              </a:rPr>
              <a:t>Macroeconomics</a:t>
            </a:r>
            <a:r>
              <a:rPr lang="ar-SA" b="1" dirty="0" smtClean="0">
                <a:solidFill>
                  <a:schemeClr val="tx2"/>
                </a:solidFill>
              </a:rPr>
              <a:t>:</a:t>
            </a:r>
          </a:p>
          <a:p>
            <a:pPr marL="0" indent="0" algn="r" rtl="1">
              <a:buNone/>
            </a:pPr>
            <a:r>
              <a:rPr lang="ar-SA" dirty="0">
                <a:solidFill>
                  <a:schemeClr val="tx2"/>
                </a:solidFill>
              </a:rPr>
              <a:t> </a:t>
            </a:r>
            <a:r>
              <a:rPr lang="ar-SA" dirty="0" smtClean="0">
                <a:solidFill>
                  <a:schemeClr val="tx2"/>
                </a:solidFill>
              </a:rPr>
              <a:t>         </a:t>
            </a:r>
            <a:r>
              <a:rPr lang="ar-SA" dirty="0" smtClean="0"/>
              <a:t>يُعنى بالكيفية التي يعمل بها الاقتصاد الوطني بمجموعه لأنه يهتم بدراسة مستوى الإنتاج والدخل على مستوى الدولة ويبحث في أسباب التقلبات الاقتصادية وعوامل النمو والانكماش الاقتصادي وغير ذلك.</a:t>
            </a:r>
          </a:p>
          <a:p>
            <a:pPr marL="0" indent="0" algn="r" rtl="1">
              <a:buNone/>
            </a:pP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5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74179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9135"/>
    </mc:Choice>
    <mc:Fallback xmlns="">
      <p:transition spd="slow" advTm="589135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فروع علم الاقتصاد وصلاته بالعلوم الأخرى: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r" rtl="1"/>
            <a:r>
              <a:rPr lang="ar-SA" b="1" dirty="0" smtClean="0">
                <a:solidFill>
                  <a:schemeClr val="tx2"/>
                </a:solidFill>
              </a:rPr>
              <a:t>علاقة علم الاقتصاد بالعلوم الأخرى:</a:t>
            </a:r>
          </a:p>
          <a:p>
            <a:pPr algn="r" rtl="1">
              <a:buNone/>
            </a:pPr>
            <a:r>
              <a:rPr lang="ar-SA" dirty="0" smtClean="0"/>
              <a:t>          يرتبط علم الاقتصاد بالعلوم الأخرى مثل:</a:t>
            </a:r>
          </a:p>
          <a:p>
            <a:pPr marL="0" indent="0" algn="r" rtl="1">
              <a:buNone/>
            </a:pPr>
            <a:endParaRPr lang="ar-S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6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06423"/>
              </p:ext>
            </p:extLst>
          </p:nvPr>
        </p:nvGraphicFramePr>
        <p:xfrm>
          <a:off x="785786" y="3214686"/>
          <a:ext cx="7358114" cy="2286000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071966"/>
                <a:gridCol w="3286148"/>
              </a:tblGrid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0" dirty="0" smtClean="0"/>
                        <a:t>الحاسب الآلي</a:t>
                      </a:r>
                      <a:endParaRPr lang="en-GB" sz="24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0" dirty="0" smtClean="0"/>
                        <a:t>علم النفس</a:t>
                      </a:r>
                      <a:endParaRPr lang="en-GB" sz="2400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علم تطور الإنسان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علم الاجتماع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إدارة الأعمال</a:t>
                      </a:r>
                      <a:endParaRPr lang="en-GB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التاريخ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dirty="0" smtClean="0"/>
                        <a:t>السياسة</a:t>
                      </a:r>
                      <a:endParaRPr lang="en-GB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dirty="0" smtClean="0"/>
                        <a:t>الجغرافيا</a:t>
                      </a:r>
                      <a:endParaRPr lang="en-GB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ar-SA" sz="2400" b="0" dirty="0" smtClean="0"/>
                        <a:t>الإحصاء</a:t>
                      </a:r>
                      <a:endParaRPr lang="en-GB" sz="2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ar-SA" sz="2400" b="0" dirty="0" smtClean="0"/>
                        <a:t>الرياضيات</a:t>
                      </a:r>
                      <a:endParaRPr lang="en-GB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42859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589135"/>
    </mc:Choice>
    <mc:Fallback xmlns="">
      <p:transition spd="slow" advTm="589135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ar-SA" b="1" dirty="0" smtClean="0"/>
              <a:t>الخلاصة: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2800" dirty="0" smtClean="0"/>
              <a:t>يهتم علم الاقتصاد </a:t>
            </a:r>
            <a:r>
              <a:rPr lang="ar-SA" sz="2800" dirty="0"/>
              <a:t>بكيفية إشباع حاجات الإنسان باستخدام موارده </a:t>
            </a:r>
            <a:r>
              <a:rPr lang="ar-SA" sz="2800" dirty="0" smtClean="0"/>
              <a:t>المحدودة.</a:t>
            </a:r>
          </a:p>
          <a:p>
            <a:pPr algn="r" rtl="1"/>
            <a:r>
              <a:rPr lang="ar-SA" dirty="0" smtClean="0"/>
              <a:t>يهدف علم الاقتصاد إلى عرض النظريات الاقتصادية لاستيعاب الظواهر الاقتصادية المختلفة.</a:t>
            </a:r>
          </a:p>
          <a:p>
            <a:pPr algn="r" rtl="1"/>
            <a:r>
              <a:rPr lang="ar-SA" dirty="0" smtClean="0"/>
              <a:t>يكون التحليل الاقتصادي جزئي على مستوى الفرد أو كلي على مستوى الدولة.</a:t>
            </a:r>
          </a:p>
          <a:p>
            <a:pPr algn="r" rtl="1"/>
            <a:r>
              <a:rPr lang="ar-SA" dirty="0" smtClean="0"/>
              <a:t>لعلم الاقتصاد علاقة بالعلوم الاجتماعية والعلوم الأخرى.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479F48-4CAD-4BFD-9532-EE4074B0349C}" type="slidenum">
              <a:rPr lang="en-GB" smtClean="0">
                <a:solidFill>
                  <a:srgbClr val="04617B">
                    <a:shade val="90000"/>
                  </a:srgbClr>
                </a:solidFill>
              </a:rPr>
              <a:pPr/>
              <a:t>7</a:t>
            </a:fld>
            <a:endParaRPr lang="en-GB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6642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6514"/>
    </mc:Choice>
    <mc:Fallback xmlns="">
      <p:transition spd="slow" advTm="36514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339</Words>
  <Application>Microsoft Office PowerPoint</Application>
  <PresentationFormat>عرض على الشاشة (3:4)‏</PresentationFormat>
  <Paragraphs>54</Paragraphs>
  <Slides>7</Slides>
  <Notes>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Flow</vt:lpstr>
      <vt:lpstr>الفصل الأول:حول منهجية الاقتصاد و أهمية دراسته</vt:lpstr>
      <vt:lpstr>تعريفات:</vt:lpstr>
      <vt:lpstr>النظريات الاقتصادية:</vt:lpstr>
      <vt:lpstr>النظريات الاقتصادية:</vt:lpstr>
      <vt:lpstr>فروع علم الاقتصاد وصلاته بالعلوم الأخرى:</vt:lpstr>
      <vt:lpstr>فروع علم الاقتصاد وصلاته بالعلوم الأخرى:</vt:lpstr>
      <vt:lpstr>الخلاصة: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الفصل الأول:حول منهجية الاقتصاد و أهمية دراسته</dc:title>
  <dc:creator>user</dc:creator>
  <cp:lastModifiedBy>user</cp:lastModifiedBy>
  <cp:revision>1</cp:revision>
  <dcterms:created xsi:type="dcterms:W3CDTF">2015-09-17T06:03:38Z</dcterms:created>
  <dcterms:modified xsi:type="dcterms:W3CDTF">2015-09-17T06:05:40Z</dcterms:modified>
</cp:coreProperties>
</file>