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5"/>
  </p:notesMasterIdLst>
  <p:handoutMasterIdLst>
    <p:handoutMasterId r:id="rId16"/>
  </p:handoutMasterIdLst>
  <p:sldIdLst>
    <p:sldId id="256" r:id="rId2"/>
    <p:sldId id="257" r:id="rId3"/>
    <p:sldId id="258" r:id="rId4"/>
    <p:sldId id="259" r:id="rId5"/>
    <p:sldId id="260" r:id="rId6"/>
    <p:sldId id="263" r:id="rId7"/>
    <p:sldId id="264" r:id="rId8"/>
    <p:sldId id="269" r:id="rId9"/>
    <p:sldId id="270" r:id="rId10"/>
    <p:sldId id="272" r:id="rId11"/>
    <p:sldId id="261" r:id="rId12"/>
    <p:sldId id="274" r:id="rId13"/>
    <p:sldId id="27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40" autoAdjust="0"/>
    <p:restoredTop sz="94660"/>
  </p:normalViewPr>
  <p:slideViewPr>
    <p:cSldViewPr>
      <p:cViewPr>
        <p:scale>
          <a:sx n="94" d="100"/>
          <a:sy n="94" d="100"/>
        </p:scale>
        <p:origin x="-804" y="-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smtClean="0"/>
              <a:t>أ. بدور الحميد</a:t>
            </a: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FD732E-8050-44CB-84C6-10965C71754C}" type="datetimeFigureOut">
              <a:rPr lang="en-GB" smtClean="0"/>
              <a:pPr/>
              <a:t>13/02/2017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B23658F-7000-471F-872B-05AE78E09FC2}" type="slidenum">
              <a:rPr lang="en-GB" smtClean="0"/>
              <a:pPr/>
              <a:t>‹#›</a:t>
            </a:fld>
            <a:endParaRPr lang="en-GB"/>
          </a:p>
        </p:txBody>
      </p:sp>
    </p:spTree>
    <p:extLst>
      <p:ext uri="{BB962C8B-B14F-4D97-AF65-F5344CB8AC3E}">
        <p14:creationId xmlns:p14="http://schemas.microsoft.com/office/powerpoint/2010/main" val="589112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smtClean="0"/>
              <a:t>أ. بدور الحميد</a:t>
            </a: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8C6AC7-82CF-4DE3-8C7E-6BD13E21395B}" type="datetimeFigureOut">
              <a:rPr lang="en-GB" smtClean="0"/>
              <a:pPr/>
              <a:t>13/02/2017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28F5E1-733F-4EFA-AA54-3E010D9E98C3}" type="slidenum">
              <a:rPr lang="en-GB" smtClean="0"/>
              <a:pPr/>
              <a:t>‹#›</a:t>
            </a:fld>
            <a:endParaRPr lang="en-GB"/>
          </a:p>
        </p:txBody>
      </p:sp>
    </p:spTree>
    <p:extLst>
      <p:ext uri="{BB962C8B-B14F-4D97-AF65-F5344CB8AC3E}">
        <p14:creationId xmlns:p14="http://schemas.microsoft.com/office/powerpoint/2010/main" val="100591011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28F5E1-733F-4EFA-AA54-3E010D9E98C3}" type="slidenum">
              <a:rPr lang="en-GB" smtClean="0"/>
              <a:pPr/>
              <a:t>1</a:t>
            </a:fld>
            <a:endParaRPr lang="en-GB"/>
          </a:p>
        </p:txBody>
      </p:sp>
    </p:spTree>
    <p:extLst>
      <p:ext uri="{BB962C8B-B14F-4D97-AF65-F5344CB8AC3E}">
        <p14:creationId xmlns:p14="http://schemas.microsoft.com/office/powerpoint/2010/main" val="2379624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5" name="Slide Number Placeholder 4"/>
          <p:cNvSpPr>
            <a:spLocks noGrp="1"/>
          </p:cNvSpPr>
          <p:nvPr>
            <p:ph type="sldNum" sz="quarter" idx="11"/>
          </p:nvPr>
        </p:nvSpPr>
        <p:spPr/>
        <p:txBody>
          <a:bodyPr/>
          <a:lstStyle/>
          <a:p>
            <a:fld id="{C928F5E1-733F-4EFA-AA54-3E010D9E98C3}" type="slidenum">
              <a:rPr lang="en-GB" smtClean="0"/>
              <a:pPr/>
              <a:t>3</a:t>
            </a:fld>
            <a:endParaRPr lang="en-GB"/>
          </a:p>
        </p:txBody>
      </p:sp>
    </p:spTree>
    <p:extLst>
      <p:ext uri="{BB962C8B-B14F-4D97-AF65-F5344CB8AC3E}">
        <p14:creationId xmlns:p14="http://schemas.microsoft.com/office/powerpoint/2010/main" val="886535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7592A8D-4327-4DB9-BC02-81CA89D7D743}" type="datetime1">
              <a:rPr lang="en-GB" smtClean="0"/>
              <a:t>13/02/2017</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8C479F48-4CAD-4BFD-9532-EE4074B0349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280611E-45FC-4AF4-AB4B-8EEF956FAA9D}"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A20121-6B0B-4CB2-9BED-53A09AFBEF92}"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D7C6EA3-2413-4AE1-B478-26F5C37BA30B}"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BBCEC50-0A18-4B99-8EC1-CA49F2F1F4B2}"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479F48-4CAD-4BFD-9532-EE4074B0349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E161E99-5132-4E6B-8E51-C14572A7AA66}"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E439EAB-69E4-4819-BF63-7CB80E61CDD6}" type="datetime1">
              <a:rPr lang="en-GB" smtClean="0"/>
              <a:t>13/02/2017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A9BF9F3-3A64-4DFD-8C31-B0A78FEDD8B9}" type="datetime1">
              <a:rPr lang="en-GB" smtClean="0"/>
              <a:t>13/02/2017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AF9498-E4A1-4CF5-9B5A-A0D2BC4380AB}" type="datetime1">
              <a:rPr lang="en-GB" smtClean="0"/>
              <a:t>13/02/2017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2B13D41-F4EE-4383-BA8F-4711404B12A9}"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B2E78B5-6B1F-4E23-9D08-81FB6CC4715F}"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8C479F48-4CAD-4BFD-9532-EE4074B0349C}"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04297C4-55BE-4291-B570-20A2BC539520}" type="datetime1">
              <a:rPr lang="en-GB" smtClean="0"/>
              <a:t>13/02/2017</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C479F48-4CAD-4BFD-9532-EE4074B0349C}"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60240"/>
            <a:ext cx="7851648" cy="1828800"/>
          </a:xfrm>
        </p:spPr>
        <p:txBody>
          <a:bodyPr/>
          <a:lstStyle/>
          <a:p>
            <a:pPr algn="ctr"/>
            <a:r>
              <a:rPr lang="ar-SA" dirty="0" smtClean="0">
                <a:solidFill>
                  <a:schemeClr val="tx1"/>
                </a:solidFill>
              </a:rPr>
              <a:t>الفصل الأول: مقدمة في علم الاقتصاد </a:t>
            </a:r>
            <a:endParaRPr lang="en-GB" dirty="0">
              <a:solidFill>
                <a:schemeClr val="tx1"/>
              </a:solidFill>
            </a:endParaRPr>
          </a:p>
        </p:txBody>
      </p:sp>
    </p:spTree>
    <p:extLst>
      <p:ext uri="{BB962C8B-B14F-4D97-AF65-F5344CB8AC3E}">
        <p14:creationId xmlns:p14="http://schemas.microsoft.com/office/powerpoint/2010/main" val="548186374"/>
      </p:ext>
    </p:extLst>
  </p:cSld>
  <p:clrMapOvr>
    <a:masterClrMapping/>
  </p:clrMapOvr>
  <mc:AlternateContent xmlns:mc="http://schemas.openxmlformats.org/markup-compatibility/2006" xmlns:p14="http://schemas.microsoft.com/office/powerpoint/2010/main">
    <mc:Choice Requires="p14">
      <p:transition spd="slow" p14:dur="2000" advTm="192245"/>
    </mc:Choice>
    <mc:Fallback xmlns="">
      <p:transition spd="slow" advTm="19224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بعض المفاهيم و الفرضيات المستخدمة:</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الدخل و الثروة </a:t>
            </a:r>
            <a:r>
              <a:rPr lang="en-GB" b="1" dirty="0" smtClean="0">
                <a:solidFill>
                  <a:schemeClr val="tx2"/>
                </a:solidFill>
              </a:rPr>
              <a:t>Income and Wealth</a:t>
            </a:r>
            <a:r>
              <a:rPr lang="ar-SA" b="1" dirty="0" smtClean="0">
                <a:solidFill>
                  <a:schemeClr val="tx2"/>
                </a:solidFill>
              </a:rPr>
              <a:t>:</a:t>
            </a:r>
            <a:endParaRPr lang="en-GB" b="1" dirty="0" smtClean="0">
              <a:solidFill>
                <a:schemeClr val="tx2"/>
              </a:solidFill>
            </a:endParaRPr>
          </a:p>
          <a:p>
            <a:pPr marL="0" indent="0" algn="r" rtl="1">
              <a:buNone/>
            </a:pPr>
            <a:r>
              <a:rPr lang="ar-SA" b="1" dirty="0" smtClean="0">
                <a:solidFill>
                  <a:schemeClr val="tx2"/>
                </a:solidFill>
              </a:rPr>
              <a:t>الدخل: </a:t>
            </a:r>
            <a:r>
              <a:rPr lang="ar-SA" dirty="0" smtClean="0"/>
              <a:t>تدفق نقدي يعطي الأفراد قوة شرائية. (عملية متكررة)</a:t>
            </a:r>
          </a:p>
          <a:p>
            <a:pPr marL="0" indent="0" algn="r" rtl="1">
              <a:buNone/>
            </a:pPr>
            <a:r>
              <a:rPr lang="ar-SA" b="1" dirty="0" smtClean="0">
                <a:solidFill>
                  <a:schemeClr val="tx2"/>
                </a:solidFill>
              </a:rPr>
              <a:t>الثروة: </a:t>
            </a:r>
            <a:r>
              <a:rPr lang="ar-SA" dirty="0" smtClean="0"/>
              <a:t>رصيد نقدي في لحظة معينة من السلع المادية و غير المادية.</a:t>
            </a:r>
          </a:p>
          <a:p>
            <a:pPr marL="0" indent="0" algn="r" rtl="1">
              <a:buNone/>
            </a:pPr>
            <a:endParaRPr lang="ar-SA" dirty="0" smtClean="0"/>
          </a:p>
          <a:p>
            <a:pPr marL="0" indent="0" algn="r" rtl="1">
              <a:buNone/>
            </a:pPr>
            <a:r>
              <a:rPr lang="ar-SA" b="1" dirty="0" smtClean="0">
                <a:solidFill>
                  <a:schemeClr val="tx2"/>
                </a:solidFill>
              </a:rPr>
              <a:t>مثال: </a:t>
            </a:r>
            <a:r>
              <a:rPr lang="ar-SA" dirty="0" smtClean="0"/>
              <a:t>الإيجار الشهري لمنزل ما يعتبر دخلاً (تدفقاً) شهرياً لمالكه، أما قيمة أو ثمن ذلك المنزل في لحظة ما تعتبر ثروة صاحبها.</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12910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تقسيم علم الاقتصاد:</a:t>
            </a:r>
            <a:endParaRPr lang="en-GB" b="1" dirty="0"/>
          </a:p>
        </p:txBody>
      </p:sp>
      <p:sp>
        <p:nvSpPr>
          <p:cNvPr id="3" name="Content Placeholder 2"/>
          <p:cNvSpPr>
            <a:spLocks noGrp="1"/>
          </p:cNvSpPr>
          <p:nvPr>
            <p:ph idx="1"/>
          </p:nvPr>
        </p:nvSpPr>
        <p:spPr/>
        <p:txBody>
          <a:bodyPr>
            <a:normAutofit/>
          </a:bodyPr>
          <a:lstStyle/>
          <a:p>
            <a:pPr marL="514350" indent="-514350" algn="r" rtl="1">
              <a:buFont typeface="+mj-lt"/>
              <a:buAutoNum type="arabicPeriod"/>
            </a:pPr>
            <a:r>
              <a:rPr lang="ar-SA" b="1" dirty="0" smtClean="0">
                <a:solidFill>
                  <a:schemeClr val="tx2"/>
                </a:solidFill>
              </a:rPr>
              <a:t>الاقتصاد الجزئي </a:t>
            </a:r>
            <a:r>
              <a:rPr lang="en-GB" b="1" dirty="0" smtClean="0">
                <a:solidFill>
                  <a:schemeClr val="tx2"/>
                </a:solidFill>
              </a:rPr>
              <a:t>Microeconomics</a:t>
            </a:r>
            <a:r>
              <a:rPr lang="ar-SA" b="1" dirty="0" smtClean="0">
                <a:solidFill>
                  <a:schemeClr val="tx2"/>
                </a:solidFill>
              </a:rPr>
              <a:t>:</a:t>
            </a:r>
          </a:p>
          <a:p>
            <a:pPr marL="0" indent="0" algn="r" rtl="1">
              <a:buNone/>
            </a:pPr>
            <a:r>
              <a:rPr lang="ar-SA" dirty="0" smtClean="0"/>
              <a:t>          يستخدم لمعالجة المشاكل أو الظواهر الاقتصادية على المستوى الجزئي (الفرد، العائلة، المشروع) </a:t>
            </a:r>
            <a:r>
              <a:rPr lang="ar-SA" b="1" dirty="0" smtClean="0">
                <a:solidFill>
                  <a:schemeClr val="tx2"/>
                </a:solidFill>
              </a:rPr>
              <a:t>مثل: </a:t>
            </a:r>
            <a:r>
              <a:rPr lang="ar-SA" dirty="0" smtClean="0"/>
              <a:t>تحديد السعر، تحديد الوضع التوازني.</a:t>
            </a:r>
          </a:p>
          <a:p>
            <a:pPr marL="457200" indent="-457200" algn="r" rtl="1">
              <a:buFont typeface="+mj-lt"/>
              <a:buAutoNum type="arabicPeriod" startAt="2"/>
            </a:pPr>
            <a:r>
              <a:rPr lang="ar-SA" b="1" dirty="0" smtClean="0">
                <a:solidFill>
                  <a:schemeClr val="tx2"/>
                </a:solidFill>
              </a:rPr>
              <a:t>الاقتصاد الكلي </a:t>
            </a:r>
            <a:r>
              <a:rPr lang="en-GB" b="1" dirty="0" smtClean="0">
                <a:solidFill>
                  <a:schemeClr val="tx2"/>
                </a:solidFill>
              </a:rPr>
              <a:t>Macroeconomics</a:t>
            </a:r>
            <a:r>
              <a:rPr lang="ar-SA" b="1" dirty="0" smtClean="0">
                <a:solidFill>
                  <a:schemeClr val="tx2"/>
                </a:solidFill>
              </a:rPr>
              <a:t>:</a:t>
            </a:r>
          </a:p>
          <a:p>
            <a:pPr marL="0" indent="0" algn="r" rtl="1">
              <a:buNone/>
            </a:pPr>
            <a:r>
              <a:rPr lang="ar-SA" dirty="0">
                <a:solidFill>
                  <a:schemeClr val="tx2"/>
                </a:solidFill>
              </a:rPr>
              <a:t> </a:t>
            </a:r>
            <a:r>
              <a:rPr lang="ar-SA" dirty="0" smtClean="0">
                <a:solidFill>
                  <a:schemeClr val="tx2"/>
                </a:solidFill>
              </a:rPr>
              <a:t>          </a:t>
            </a:r>
            <a:r>
              <a:rPr lang="ar-SA" dirty="0" smtClean="0"/>
              <a:t>يستخدم </a:t>
            </a:r>
            <a:r>
              <a:rPr lang="ar-SA" dirty="0"/>
              <a:t>لمعالجة </a:t>
            </a:r>
            <a:r>
              <a:rPr lang="ar-SA" dirty="0" smtClean="0"/>
              <a:t>أو التخفيف من حدة المشاكل </a:t>
            </a:r>
            <a:r>
              <a:rPr lang="ar-SA" dirty="0"/>
              <a:t>أو الظواهر </a:t>
            </a:r>
            <a:r>
              <a:rPr lang="ar-SA" dirty="0" smtClean="0"/>
              <a:t>الاقتصادية التي تواجه الاقتصاد القومي ككل </a:t>
            </a:r>
            <a:r>
              <a:rPr lang="ar-SA" b="1" dirty="0" smtClean="0">
                <a:solidFill>
                  <a:schemeClr val="tx2"/>
                </a:solidFill>
              </a:rPr>
              <a:t>مثل: </a:t>
            </a:r>
            <a:r>
              <a:rPr lang="ar-SA" dirty="0" smtClean="0"/>
              <a:t>الأزمات الاقتصادية، الركود والتضخم الاقتصادي، النمو والتنمية الاقتصادية.</a:t>
            </a:r>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064346983"/>
      </p:ext>
    </p:extLst>
  </p:cSld>
  <p:clrMapOvr>
    <a:masterClrMapping/>
  </p:clrMapOvr>
  <mc:AlternateContent xmlns:mc="http://schemas.openxmlformats.org/markup-compatibility/2006" xmlns:p14="http://schemas.microsoft.com/office/powerpoint/2010/main">
    <mc:Choice Requires="p14">
      <p:transition spd="slow" p14:dur="2000" advTm="589135"/>
    </mc:Choice>
    <mc:Fallback xmlns="">
      <p:transition spd="slow" advTm="589135"/>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تقسيم علم الاقتصاد:</a:t>
            </a:r>
            <a:endParaRPr lang="en-GB" b="1" dirty="0"/>
          </a:p>
        </p:txBody>
      </p:sp>
      <p:sp>
        <p:nvSpPr>
          <p:cNvPr id="3" name="Content Placeholder 2"/>
          <p:cNvSpPr>
            <a:spLocks noGrp="1"/>
          </p:cNvSpPr>
          <p:nvPr>
            <p:ph idx="1"/>
          </p:nvPr>
        </p:nvSpPr>
        <p:spPr/>
        <p:txBody>
          <a:bodyPr>
            <a:normAutofit/>
          </a:bodyPr>
          <a:lstStyle/>
          <a:p>
            <a:pPr algn="r" rtl="1"/>
            <a:r>
              <a:rPr lang="ar-SA" dirty="0"/>
              <a:t>الأدوات والأساليب التي تستخدم لمعالجة المشاكل القومية تختلف عن تلك المستخدمة في معالجة المشاكل الجزئية</a:t>
            </a:r>
            <a:r>
              <a:rPr lang="ar-SA" dirty="0" smtClean="0"/>
              <a:t>.</a:t>
            </a:r>
          </a:p>
          <a:p>
            <a:pPr marL="0" indent="0" algn="r" rtl="1">
              <a:buNone/>
            </a:pPr>
            <a:endParaRPr lang="ar-SA" dirty="0"/>
          </a:p>
          <a:p>
            <a:pPr marL="0" indent="0" algn="r" rtl="1">
              <a:buNone/>
            </a:pPr>
            <a:r>
              <a:rPr lang="ar-SA" b="1" dirty="0" smtClean="0">
                <a:solidFill>
                  <a:schemeClr val="tx2"/>
                </a:solidFill>
              </a:rPr>
              <a:t>مثال1: </a:t>
            </a:r>
            <a:r>
              <a:rPr lang="ar-SA" dirty="0" smtClean="0"/>
              <a:t>تحديد السعر لسلعة أو خدمة معينة من خلال قوى العرض والطلب في السوق يختلف عن طريقة النظر للمستوى العام للأسعار على مستوى الاقتصاد القومي.</a:t>
            </a:r>
          </a:p>
          <a:p>
            <a:pPr marL="0" indent="0" algn="r" rtl="1">
              <a:buNone/>
            </a:pPr>
            <a:r>
              <a:rPr lang="ar-SA" b="1" dirty="0" smtClean="0">
                <a:solidFill>
                  <a:schemeClr val="tx2"/>
                </a:solidFill>
              </a:rPr>
              <a:t>مثال2: </a:t>
            </a:r>
            <a:r>
              <a:rPr lang="ar-SA" dirty="0" smtClean="0"/>
              <a:t>معالجة البطالة على مستوى المشروع يختلف عن معالجته على مستوى الاقتصاد القومي.</a:t>
            </a:r>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332121626"/>
      </p:ext>
    </p:extLst>
  </p:cSld>
  <p:clrMapOvr>
    <a:masterClrMapping/>
  </p:clrMapOvr>
  <mc:AlternateContent xmlns:mc="http://schemas.openxmlformats.org/markup-compatibility/2006" xmlns:p14="http://schemas.microsoft.com/office/powerpoint/2010/main">
    <mc:Choice Requires="p14">
      <p:transition spd="slow" p14:dur="2000" advTm="589135"/>
    </mc:Choice>
    <mc:Fallback xmlns="">
      <p:transition spd="slow" advTm="589135"/>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الخلاصة:</a:t>
            </a:r>
            <a:endParaRPr lang="en-US" b="1" dirty="0"/>
          </a:p>
        </p:txBody>
      </p:sp>
      <p:sp>
        <p:nvSpPr>
          <p:cNvPr id="3" name="Content Placeholder 2"/>
          <p:cNvSpPr>
            <a:spLocks noGrp="1"/>
          </p:cNvSpPr>
          <p:nvPr>
            <p:ph idx="1"/>
          </p:nvPr>
        </p:nvSpPr>
        <p:spPr/>
        <p:txBody>
          <a:bodyPr/>
          <a:lstStyle/>
          <a:p>
            <a:pPr algn="r" rtl="1"/>
            <a:r>
              <a:rPr lang="ar-SA" dirty="0" smtClean="0"/>
              <a:t>علم الاقتصاد هو العلم الذي يدرس السلوك كعلاقة بين الحاجات البشرية غير المحدودة والموارد الاقتصادية النادرة ذات الاستعمالات البديلة.</a:t>
            </a:r>
          </a:p>
          <a:p>
            <a:pPr algn="r" rtl="1"/>
            <a:r>
              <a:rPr lang="ar-SA" dirty="0" smtClean="0"/>
              <a:t>تقسم الموارد إلى موارد اقتصادية (نادرة نسبياً ولها ثمن) و موارد حرة. كما تقسم الحاجات لحاجات أساسية و حاجات كمالية.</a:t>
            </a:r>
          </a:p>
          <a:p>
            <a:pPr algn="r" rtl="1"/>
            <a:r>
              <a:rPr lang="ar-SA" dirty="0" smtClean="0"/>
              <a:t>الكمية المقاسة في لحظة زمنية معينة تعتبر رصيد، بينما تلك المقاسة خلال فترة زمنية تسمى تدفقاً.</a:t>
            </a:r>
          </a:p>
          <a:p>
            <a:pPr algn="r" rtl="1"/>
            <a:r>
              <a:rPr lang="ar-SA" dirty="0" smtClean="0"/>
              <a:t>تعتبر الثروة رصيداً نقدياً بينما الدخل تدفقاً نقدياً.</a:t>
            </a:r>
          </a:p>
          <a:p>
            <a:pPr algn="r" rtl="1"/>
            <a:r>
              <a:rPr lang="ar-SA" dirty="0" smtClean="0"/>
              <a:t>لمعالجة المشاكل أو الظواهر الاقتصادية على المستوى الجزئي يُستخدم الاقتصاد الجزئي بينما الاقتصاد الكلي يستخدم للمعالجة على مستوى الاقتصاد القومي ككل.</a:t>
            </a:r>
          </a:p>
          <a:p>
            <a:pPr algn="r" rtl="1"/>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a:xfrm>
            <a:off x="214282" y="1935480"/>
            <a:ext cx="8643998" cy="4661872"/>
          </a:xfrm>
        </p:spPr>
        <p:txBody>
          <a:bodyPr>
            <a:normAutofit/>
          </a:bodyPr>
          <a:lstStyle/>
          <a:p>
            <a:pPr algn="r" rtl="1"/>
            <a:r>
              <a:rPr lang="ar-SA" b="1" dirty="0" smtClean="0">
                <a:solidFill>
                  <a:schemeClr val="tx2"/>
                </a:solidFill>
              </a:rPr>
              <a:t>المشكلة الاقتصادية:</a:t>
            </a:r>
          </a:p>
          <a:p>
            <a:pPr marL="0" indent="0" algn="r" rtl="1">
              <a:buNone/>
            </a:pPr>
            <a:r>
              <a:rPr lang="ar-SA" dirty="0" smtClean="0">
                <a:solidFill>
                  <a:schemeClr val="tx2"/>
                </a:solidFill>
              </a:rPr>
              <a:t>        </a:t>
            </a:r>
            <a:r>
              <a:rPr lang="ar-SA" dirty="0" smtClean="0"/>
              <a:t>تعدد الحاجات الإنسانية في مقابل ندرة الموارد الاقتصادية المتاحة</a:t>
            </a:r>
            <a:r>
              <a:rPr lang="en-US" dirty="0" smtClean="0"/>
              <a:t> </a:t>
            </a:r>
            <a:r>
              <a:rPr lang="ar-SA" dirty="0" smtClean="0"/>
              <a:t>للمجتمع.</a:t>
            </a:r>
            <a:endParaRPr lang="en-US" b="1" dirty="0" smtClean="0">
              <a:solidFill>
                <a:schemeClr val="tx2"/>
              </a:solidFill>
            </a:endParaRPr>
          </a:p>
          <a:p>
            <a:pPr algn="r" rtl="1"/>
            <a:r>
              <a:rPr lang="ar-SA" b="1" dirty="0" smtClean="0">
                <a:solidFill>
                  <a:schemeClr val="tx2"/>
                </a:solidFill>
              </a:rPr>
              <a:t>الحاجة لدراسة علم الاقتصاد: </a:t>
            </a:r>
            <a:endParaRPr lang="ar-SA" dirty="0" smtClean="0"/>
          </a:p>
          <a:p>
            <a:pPr marL="0" indent="0" algn="r" rtl="1">
              <a:buNone/>
            </a:pPr>
            <a:r>
              <a:rPr lang="ar-SA" b="1" dirty="0">
                <a:solidFill>
                  <a:schemeClr val="tx2"/>
                </a:solidFill>
              </a:rPr>
              <a:t> </a:t>
            </a:r>
            <a:r>
              <a:rPr lang="ar-SA" b="1" dirty="0" smtClean="0">
                <a:solidFill>
                  <a:schemeClr val="tx2"/>
                </a:solidFill>
              </a:rPr>
              <a:t>         </a:t>
            </a:r>
            <a:r>
              <a:rPr lang="ar-SA" dirty="0" smtClean="0"/>
              <a:t>لمعالجة المشاكل الاقتصادية وإيجاد حلول ملائمة لها على</a:t>
            </a:r>
            <a:r>
              <a:rPr lang="ar-SA" dirty="0"/>
              <a:t> </a:t>
            </a:r>
            <a:r>
              <a:rPr lang="ar-SA" dirty="0" smtClean="0"/>
              <a:t>جميع المستويات (الفرد، المنشأة، الاقتصاد القومي، الاقتصاد العالمي).</a:t>
            </a:r>
            <a:endParaRPr lang="en-US" dirty="0" smtClean="0"/>
          </a:p>
          <a:p>
            <a:pPr algn="r" rtl="1"/>
            <a:r>
              <a:rPr lang="ar-SA" b="1" dirty="0" smtClean="0">
                <a:solidFill>
                  <a:schemeClr val="tx2"/>
                </a:solidFill>
              </a:rPr>
              <a:t>تقسم الحاجات الإنسانية إلى:</a:t>
            </a:r>
          </a:p>
          <a:p>
            <a:pPr marL="457200" indent="-457200" algn="r" rtl="1">
              <a:buFont typeface="+mj-lt"/>
              <a:buAutoNum type="arabicPeriod"/>
            </a:pPr>
            <a:r>
              <a:rPr lang="ar-SA" dirty="0" smtClean="0">
                <a:solidFill>
                  <a:schemeClr val="tx2"/>
                </a:solidFill>
              </a:rPr>
              <a:t>حاجات أساسية (ضرورية): </a:t>
            </a:r>
            <a:r>
              <a:rPr lang="ar-SA" dirty="0" smtClean="0"/>
              <a:t>ترتبط باستمرار حياة الإنسان على الوجه المناسب. </a:t>
            </a:r>
            <a:r>
              <a:rPr lang="ar-SA" b="1" dirty="0" smtClean="0">
                <a:solidFill>
                  <a:schemeClr val="tx2"/>
                </a:solidFill>
              </a:rPr>
              <a:t>مثل: </a:t>
            </a:r>
            <a:r>
              <a:rPr lang="ar-SA" dirty="0" smtClean="0"/>
              <a:t>المأكل، الملبس، المسكن.</a:t>
            </a:r>
          </a:p>
          <a:p>
            <a:pPr marL="457200" indent="-457200" algn="r" rtl="1">
              <a:buFont typeface="+mj-lt"/>
              <a:buAutoNum type="arabicPeriod"/>
            </a:pPr>
            <a:r>
              <a:rPr lang="ar-SA" dirty="0" smtClean="0">
                <a:solidFill>
                  <a:schemeClr val="tx2"/>
                </a:solidFill>
              </a:rPr>
              <a:t>حاجات كمالية (رفاهية): </a:t>
            </a:r>
            <a:r>
              <a:rPr lang="ar-SA" dirty="0" smtClean="0"/>
              <a:t>يختلف النظر إليها بحسب مستوى دخل الفرد. </a:t>
            </a:r>
            <a:r>
              <a:rPr lang="ar-SA" b="1" dirty="0" smtClean="0">
                <a:solidFill>
                  <a:schemeClr val="tx2"/>
                </a:solidFill>
              </a:rPr>
              <a:t>مثل: </a:t>
            </a:r>
            <a:r>
              <a:rPr lang="ar-SA" dirty="0" smtClean="0"/>
              <a:t>التلفاز، الهاتف المحمول.</a:t>
            </a:r>
          </a:p>
          <a:p>
            <a:pPr marL="0" indent="0" algn="r" rtl="1">
              <a:buNone/>
            </a:pPr>
            <a:endParaRPr lang="ar-SA" dirty="0" smtClean="0"/>
          </a:p>
          <a:p>
            <a:pPr marL="0" indent="0" algn="r" rtl="1">
              <a:buNone/>
            </a:pPr>
            <a:endParaRPr lang="en-GB" dirty="0" smtClean="0"/>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332559626"/>
      </p:ext>
    </p:extLst>
  </p:cSld>
  <p:clrMapOvr>
    <a:masterClrMapping/>
  </p:clrMapOvr>
  <mc:AlternateContent xmlns:mc="http://schemas.openxmlformats.org/markup-compatibility/2006" xmlns:p14="http://schemas.microsoft.com/office/powerpoint/2010/main">
    <mc:Choice Requires="p14">
      <p:transition spd="slow" p14:dur="2000" advTm="952"/>
    </mc:Choice>
    <mc:Fallback xmlns="">
      <p:transition spd="slow" advTm="952"/>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p:txBody>
          <a:bodyPr>
            <a:noAutofit/>
          </a:bodyPr>
          <a:lstStyle/>
          <a:p>
            <a:pPr algn="r" rtl="1"/>
            <a:r>
              <a:rPr lang="ar-SA" dirty="0" smtClean="0"/>
              <a:t>الحاجات البشرية تتجدد و تتغير بشكل مستمر نتيجة التطور التقني الدائم واختلاف أنماط الحياة التي يعيشها الفرد ومستويات الدخل التي يمر بها.</a:t>
            </a:r>
            <a:endParaRPr lang="en-US" dirty="0" smtClean="0"/>
          </a:p>
          <a:p>
            <a:pPr algn="r" rtl="1">
              <a:buNone/>
            </a:pPr>
            <a:endParaRPr lang="ar-SA" dirty="0" smtClean="0"/>
          </a:p>
          <a:p>
            <a:pPr algn="r" rtl="1"/>
            <a:r>
              <a:rPr lang="ar-SA" dirty="0" smtClean="0"/>
              <a:t>كثير من السلع قد تكون </a:t>
            </a:r>
            <a:r>
              <a:rPr lang="ar-SA" dirty="0" smtClean="0">
                <a:solidFill>
                  <a:schemeClr val="tx2"/>
                </a:solidFill>
              </a:rPr>
              <a:t>كمالية</a:t>
            </a:r>
            <a:r>
              <a:rPr lang="ar-SA" dirty="0" smtClean="0"/>
              <a:t> للفرد عندما يكون دخله </a:t>
            </a:r>
            <a:r>
              <a:rPr lang="ar-SA" dirty="0" smtClean="0">
                <a:solidFill>
                  <a:schemeClr val="tx2"/>
                </a:solidFill>
              </a:rPr>
              <a:t>منخفض</a:t>
            </a:r>
            <a:r>
              <a:rPr lang="ar-SA" dirty="0" smtClean="0"/>
              <a:t>، إلا أنها تصبح </a:t>
            </a:r>
            <a:r>
              <a:rPr lang="ar-SA" dirty="0" smtClean="0">
                <a:solidFill>
                  <a:schemeClr val="tx2"/>
                </a:solidFill>
              </a:rPr>
              <a:t>ضرورية</a:t>
            </a:r>
            <a:r>
              <a:rPr lang="ar-SA" dirty="0" smtClean="0"/>
              <a:t> له عندما يكون دخله </a:t>
            </a:r>
            <a:r>
              <a:rPr lang="ar-SA" dirty="0" smtClean="0">
                <a:solidFill>
                  <a:schemeClr val="tx2"/>
                </a:solidFill>
              </a:rPr>
              <a:t>متوسط</a:t>
            </a:r>
            <a:r>
              <a:rPr lang="ar-SA" dirty="0" smtClean="0"/>
              <a:t> ثم إذا أصبح من ذوي الدخل </a:t>
            </a:r>
            <a:r>
              <a:rPr lang="ar-SA" dirty="0" smtClean="0">
                <a:solidFill>
                  <a:schemeClr val="tx2"/>
                </a:solidFill>
              </a:rPr>
              <a:t>المرتفع أحجم </a:t>
            </a:r>
            <a:r>
              <a:rPr lang="ar-SA" dirty="0" smtClean="0"/>
              <a:t>عن هذه السلعة </a:t>
            </a:r>
            <a:r>
              <a:rPr lang="ar-SA" b="1" dirty="0" smtClean="0">
                <a:solidFill>
                  <a:schemeClr val="tx2"/>
                </a:solidFill>
              </a:rPr>
              <a:t>مثل: </a:t>
            </a:r>
            <a:r>
              <a:rPr lang="ar-SA" dirty="0" smtClean="0"/>
              <a:t>السيارة الصغيرة الاقتصادية.</a:t>
            </a:r>
          </a:p>
          <a:p>
            <a:pPr marL="0" indent="0" algn="r" rtl="1">
              <a:buSzPct val="100000"/>
              <a:buNone/>
            </a:pPr>
            <a:r>
              <a:rPr lang="ar-SA" dirty="0" smtClean="0"/>
              <a:t>          </a:t>
            </a:r>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911485302"/>
      </p:ext>
    </p:extLst>
  </p:cSld>
  <p:clrMapOvr>
    <a:masterClrMapping/>
  </p:clrMapOvr>
  <mc:AlternateContent xmlns:mc="http://schemas.openxmlformats.org/markup-compatibility/2006" xmlns:p14="http://schemas.microsoft.com/office/powerpoint/2010/main">
    <mc:Choice Requires="p14">
      <p:transition spd="slow" p14:dur="2000" advTm="35001"/>
    </mc:Choice>
    <mc:Fallback xmlns="">
      <p:transition spd="slow" advTm="35001"/>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a:xfrm>
            <a:off x="169168" y="1920200"/>
            <a:ext cx="8579296" cy="4389120"/>
          </a:xfrm>
        </p:spPr>
        <p:txBody>
          <a:bodyPr>
            <a:noAutofit/>
          </a:bodyPr>
          <a:lstStyle/>
          <a:p>
            <a:pPr algn="r" rtl="1"/>
            <a:r>
              <a:rPr lang="ar-SA" b="1" dirty="0" smtClean="0">
                <a:solidFill>
                  <a:schemeClr val="tx2"/>
                </a:solidFill>
              </a:rPr>
              <a:t>أنواع الموارد:</a:t>
            </a:r>
          </a:p>
          <a:p>
            <a:pPr marL="457200" indent="-457200" algn="r" rtl="1">
              <a:buFont typeface="+mj-lt"/>
              <a:buAutoNum type="arabicPeriod"/>
            </a:pPr>
            <a:r>
              <a:rPr lang="ar-SA" dirty="0" smtClean="0">
                <a:solidFill>
                  <a:schemeClr val="tx2"/>
                </a:solidFill>
              </a:rPr>
              <a:t>موارد اقتصادية </a:t>
            </a:r>
            <a:r>
              <a:rPr lang="en-GB" dirty="0" smtClean="0">
                <a:solidFill>
                  <a:schemeClr val="tx2"/>
                </a:solidFill>
              </a:rPr>
              <a:t>Economic Resources</a:t>
            </a:r>
            <a:r>
              <a:rPr lang="ar-SA" dirty="0" smtClean="0">
                <a:solidFill>
                  <a:schemeClr val="tx2"/>
                </a:solidFill>
              </a:rPr>
              <a:t>: </a:t>
            </a:r>
            <a:r>
              <a:rPr lang="ar-SA" dirty="0"/>
              <a:t>ما يسره الله عز و جل من مصادر (طبيعية، بشرية) يؤدي استخدامها إلى إنتاج السلع و الخدمات التي تشبع القدر الأكبر من الحاجات غير المحدودة للإنسان</a:t>
            </a:r>
            <a:r>
              <a:rPr lang="ar-SA" dirty="0" smtClean="0"/>
              <a:t>. تتسم هذه الموارد بأنها محدودة و نادرة </a:t>
            </a:r>
            <a:r>
              <a:rPr lang="ar-SA" dirty="0"/>
              <a:t>ندرة </a:t>
            </a:r>
            <a:r>
              <a:rPr lang="ar-SA" dirty="0" smtClean="0"/>
              <a:t>نسبية</a:t>
            </a:r>
            <a:r>
              <a:rPr lang="ar-SA" b="1" dirty="0">
                <a:solidFill>
                  <a:schemeClr val="tx2"/>
                </a:solidFill>
              </a:rPr>
              <a:t> مثل: </a:t>
            </a:r>
            <a:r>
              <a:rPr lang="ar-SA" dirty="0" smtClean="0"/>
              <a:t>المياه، الكهرباء، البترول.</a:t>
            </a:r>
            <a:endParaRPr lang="ar-SA" dirty="0"/>
          </a:p>
          <a:p>
            <a:pPr marL="457200" indent="-457200" algn="r" rtl="1">
              <a:buFont typeface="+mj-lt"/>
              <a:buAutoNum type="arabicPeriod"/>
            </a:pPr>
            <a:r>
              <a:rPr lang="ar-SA" dirty="0" smtClean="0">
                <a:solidFill>
                  <a:schemeClr val="tx2"/>
                </a:solidFill>
              </a:rPr>
              <a:t>موارد حرة (غير اقتصادية)</a:t>
            </a:r>
            <a:r>
              <a:rPr lang="en-GB" dirty="0" smtClean="0">
                <a:solidFill>
                  <a:schemeClr val="tx2"/>
                </a:solidFill>
              </a:rPr>
              <a:t>Free Resources </a:t>
            </a:r>
            <a:r>
              <a:rPr lang="ar-SA" dirty="0" smtClean="0">
                <a:solidFill>
                  <a:schemeClr val="tx2"/>
                </a:solidFill>
              </a:rPr>
              <a:t>: </a:t>
            </a:r>
            <a:r>
              <a:rPr lang="ar-SA" dirty="0" smtClean="0"/>
              <a:t>الموارد التي تتسم بعدم محدوديتها أو ندرتها بالرغم من أهميتها لحياة البشر </a:t>
            </a:r>
            <a:r>
              <a:rPr lang="ar-SA" b="1" dirty="0" smtClean="0">
                <a:solidFill>
                  <a:schemeClr val="tx2"/>
                </a:solidFill>
              </a:rPr>
              <a:t>مثل: </a:t>
            </a:r>
            <a:r>
              <a:rPr lang="ar-SA" dirty="0" smtClean="0"/>
              <a:t>الهواء.</a:t>
            </a:r>
          </a:p>
          <a:p>
            <a:pPr algn="r" rtl="1"/>
            <a:r>
              <a:rPr lang="ar-SA" b="1" dirty="0" smtClean="0">
                <a:solidFill>
                  <a:schemeClr val="tx2"/>
                </a:solidFill>
              </a:rPr>
              <a:t>الندرة أو المحدودية:</a:t>
            </a:r>
          </a:p>
          <a:p>
            <a:pPr marL="0" indent="0" algn="r" rtl="1">
              <a:buNone/>
            </a:pPr>
            <a:r>
              <a:rPr lang="ar-SA" dirty="0">
                <a:solidFill>
                  <a:schemeClr val="tx2"/>
                </a:solidFill>
              </a:rPr>
              <a:t> </a:t>
            </a:r>
            <a:r>
              <a:rPr lang="ar-SA" dirty="0" smtClean="0">
                <a:solidFill>
                  <a:schemeClr val="tx2"/>
                </a:solidFill>
              </a:rPr>
              <a:t>         </a:t>
            </a:r>
            <a:r>
              <a:rPr lang="ar-SA" dirty="0" smtClean="0"/>
              <a:t>الموارد محدودة نسبة إلى الحاجات التي يمكن أن تلبيها أي أنها لاتكفي لإشباع الحاجات المتعددة التي يرغب الإنسان الحصول عليها من تلك الموارد.</a:t>
            </a:r>
            <a:endParaRPr lang="ar-SA" dirty="0"/>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657886237"/>
      </p:ext>
    </p:extLst>
  </p:cSld>
  <p:clrMapOvr>
    <a:masterClrMapping/>
  </p:clrMapOvr>
  <mc:AlternateContent xmlns:mc="http://schemas.openxmlformats.org/markup-compatibility/2006" xmlns:p14="http://schemas.microsoft.com/office/powerpoint/2010/main">
    <mc:Choice Requires="p14">
      <p:transition spd="slow" p14:dur="2000" advTm="114991"/>
    </mc:Choice>
    <mc:Fallback xmlns="">
      <p:transition spd="slow" advTm="114991"/>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a:xfrm>
            <a:off x="179512" y="1935480"/>
            <a:ext cx="8507288" cy="4389120"/>
          </a:xfrm>
        </p:spPr>
        <p:txBody>
          <a:bodyPr>
            <a:noAutofit/>
          </a:bodyPr>
          <a:lstStyle/>
          <a:p>
            <a:pPr algn="r" rtl="1"/>
            <a:r>
              <a:rPr lang="ar-SA" dirty="0" smtClean="0"/>
              <a:t>في ظل ندرة الموارد الاقتصادية فإنه يتحتم على الفرد أن يستغل موارده بأفضل الطرق عن طريق ترتيب أولوياته وفقاً لأهميتها.</a:t>
            </a:r>
          </a:p>
          <a:p>
            <a:pPr algn="r" rtl="1"/>
            <a:r>
              <a:rPr lang="ar-SA" b="1" dirty="0" smtClean="0">
                <a:solidFill>
                  <a:schemeClr val="tx2"/>
                </a:solidFill>
              </a:rPr>
              <a:t>قياس الندرة يعتمد على:</a:t>
            </a:r>
          </a:p>
          <a:p>
            <a:pPr marL="0" indent="0" algn="r" rtl="1">
              <a:buNone/>
            </a:pPr>
            <a:r>
              <a:rPr lang="ar-SA" dirty="0"/>
              <a:t> </a:t>
            </a:r>
            <a:r>
              <a:rPr lang="ar-SA" dirty="0" smtClean="0"/>
              <a:t>         الطلب على المورد و على استخداماته المختلفة.</a:t>
            </a:r>
          </a:p>
          <a:p>
            <a:pPr marL="457200" indent="-457200" algn="r" rtl="1">
              <a:buFont typeface="+mj-lt"/>
              <a:buAutoNum type="arabicPeriod"/>
            </a:pPr>
            <a:r>
              <a:rPr lang="ar-SA" dirty="0" smtClean="0"/>
              <a:t>إذا كان الطلب قليل و الكمية المتاحة من المورد قليلة       مورد غير نادر.</a:t>
            </a:r>
          </a:p>
          <a:p>
            <a:pPr marL="457200" indent="-457200" algn="r" rtl="1">
              <a:buFont typeface="+mj-lt"/>
              <a:buAutoNum type="arabicPeriod"/>
            </a:pPr>
            <a:r>
              <a:rPr lang="ar-SA" dirty="0"/>
              <a:t>إذا كان </a:t>
            </a:r>
            <a:r>
              <a:rPr lang="ar-SA" dirty="0" smtClean="0"/>
              <a:t>الطلب كثير و أكثر من </a:t>
            </a:r>
            <a:r>
              <a:rPr lang="ar-SA" dirty="0"/>
              <a:t>الكمية المتاحة من المورد </a:t>
            </a:r>
            <a:r>
              <a:rPr lang="ar-SA" dirty="0" smtClean="0"/>
              <a:t>      مورد نادر حتى لو وجد بكميات كبيرة.</a:t>
            </a:r>
            <a:endParaRPr lang="ar-SA" dirty="0"/>
          </a:p>
          <a:p>
            <a:pPr algn="r" rtl="1"/>
            <a:r>
              <a:rPr lang="ar-SA" dirty="0" smtClean="0"/>
              <a:t>المورد الذي لا يعتبر نادراً في وقت ما قد يصبح نادراً في وقت آخر نظراً لظهور أهميته </a:t>
            </a:r>
            <a:r>
              <a:rPr lang="ar-SA" b="1" dirty="0" smtClean="0">
                <a:solidFill>
                  <a:schemeClr val="tx2"/>
                </a:solidFill>
              </a:rPr>
              <a:t>مثل: </a:t>
            </a:r>
            <a:r>
              <a:rPr lang="ar-SA" dirty="0" smtClean="0"/>
              <a:t>النفط.</a:t>
            </a:r>
          </a:p>
        </p:txBody>
      </p:sp>
      <p:sp>
        <p:nvSpPr>
          <p:cNvPr id="5" name="Footer Placeholder 4"/>
          <p:cNvSpPr>
            <a:spLocks noGrp="1"/>
          </p:cNvSpPr>
          <p:nvPr>
            <p:ph type="ftr" sz="quarter" idx="11"/>
          </p:nvPr>
        </p:nvSpPr>
        <p:spPr/>
        <p:txBody>
          <a:bodyPr/>
          <a:lstStyle/>
          <a:p>
            <a:endParaRPr lang="en-GB"/>
          </a:p>
        </p:txBody>
      </p:sp>
      <p:cxnSp>
        <p:nvCxnSpPr>
          <p:cNvPr id="7" name="Straight Arrow Connector 6"/>
          <p:cNvCxnSpPr/>
          <p:nvPr/>
        </p:nvCxnSpPr>
        <p:spPr>
          <a:xfrm flipH="1">
            <a:off x="2195736" y="4005064"/>
            <a:ext cx="432048"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1763688" y="4509120"/>
            <a:ext cx="432048"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1121121"/>
      </p:ext>
    </p:extLst>
  </p:cSld>
  <p:clrMapOvr>
    <a:masterClrMapping/>
  </p:clrMapOvr>
  <mc:AlternateContent xmlns:mc="http://schemas.openxmlformats.org/markup-compatibility/2006" xmlns:p14="http://schemas.microsoft.com/office/powerpoint/2010/main">
    <mc:Choice Requires="p14">
      <p:transition spd="slow" p14:dur="2000" advTm="144679"/>
    </mc:Choice>
    <mc:Fallback xmlns="">
      <p:transition spd="slow" advTm="144679"/>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تعريف علم الاقتصاد:</a:t>
            </a:r>
            <a:endParaRPr lang="en-GB" b="1" dirty="0"/>
          </a:p>
        </p:txBody>
      </p:sp>
      <p:sp>
        <p:nvSpPr>
          <p:cNvPr id="3" name="Content Placeholder 2"/>
          <p:cNvSpPr>
            <a:spLocks noGrp="1"/>
          </p:cNvSpPr>
          <p:nvPr>
            <p:ph idx="1"/>
          </p:nvPr>
        </p:nvSpPr>
        <p:spPr>
          <a:xfrm>
            <a:off x="323528" y="1935480"/>
            <a:ext cx="8507288" cy="4589864"/>
          </a:xfrm>
        </p:spPr>
        <p:txBody>
          <a:bodyPr>
            <a:normAutofit/>
          </a:bodyPr>
          <a:lstStyle/>
          <a:p>
            <a:pPr algn="r" rtl="1"/>
            <a:r>
              <a:rPr lang="ar-SA" b="1" dirty="0" smtClean="0">
                <a:solidFill>
                  <a:schemeClr val="tx2"/>
                </a:solidFill>
              </a:rPr>
              <a:t>لعلم الاقتصاد تعاريف عدة، منها:</a:t>
            </a:r>
          </a:p>
          <a:p>
            <a:pPr marL="514350" indent="-514350" algn="r" rtl="1">
              <a:buFont typeface="+mj-lt"/>
              <a:buAutoNum type="arabicPeriod"/>
            </a:pPr>
            <a:r>
              <a:rPr lang="ar-SA" dirty="0" smtClean="0"/>
              <a:t>أحد العلوم الاجتماعية الذي يهتم بالطريقة التي يوظف فيها المجتمع موارده الإنتاجية النادرة لتحقيق أهدافه الاقتصادية المتعددة.</a:t>
            </a:r>
          </a:p>
          <a:p>
            <a:pPr marL="514350" indent="-514350" algn="r" rtl="1">
              <a:buFont typeface="+mj-lt"/>
              <a:buAutoNum type="arabicPeriod"/>
            </a:pPr>
            <a:r>
              <a:rPr lang="ar-SA" dirty="0"/>
              <a:t>أحد العلوم الاجتماعية </a:t>
            </a:r>
            <a:r>
              <a:rPr lang="ar-SA" dirty="0" smtClean="0"/>
              <a:t>الذي يدرس السلوك الإنساني من حيث التوزيع الأمثل للموارد الاقتصادية المحدودة على حاجات المجتمع غير المحدودة.</a:t>
            </a:r>
          </a:p>
          <a:p>
            <a:pPr marL="514350" indent="-514350" algn="r" rtl="1">
              <a:buFont typeface="+mj-lt"/>
              <a:buAutoNum type="arabicPeriod"/>
            </a:pPr>
            <a:r>
              <a:rPr lang="ar-SA" dirty="0" smtClean="0"/>
              <a:t>علم اجتماعي يبحث الاستخدامات المتعددة للموارد المحدودة لإنتاج السلع و توزيعها للاستهلاك بين أفراد المجتمع و بين الحاضر و المستقبل.</a:t>
            </a:r>
          </a:p>
          <a:p>
            <a:pPr algn="r" rtl="1"/>
            <a:r>
              <a:rPr lang="ar-SA" b="1" dirty="0" smtClean="0">
                <a:solidFill>
                  <a:schemeClr val="tx2"/>
                </a:solidFill>
              </a:rPr>
              <a:t>تعريف عام: </a:t>
            </a:r>
          </a:p>
          <a:p>
            <a:pPr marL="0" indent="0" algn="r" rtl="1">
              <a:buNone/>
            </a:pPr>
            <a:r>
              <a:rPr lang="ar-SA" b="1" dirty="0">
                <a:solidFill>
                  <a:schemeClr val="tx2"/>
                </a:solidFill>
              </a:rPr>
              <a:t> </a:t>
            </a:r>
            <a:r>
              <a:rPr lang="ar-SA" b="1" dirty="0" smtClean="0">
                <a:solidFill>
                  <a:schemeClr val="tx2"/>
                </a:solidFill>
              </a:rPr>
              <a:t>         </a:t>
            </a:r>
            <a:r>
              <a:rPr lang="ar-SA" dirty="0" smtClean="0"/>
              <a:t>العلم الذي يدرس السلوك كعلاقة بين الحاجات البشرية غير المحدودة والموارد الاقتصادية النادرة ذات الاستعمالات البديلة.</a:t>
            </a:r>
            <a:endParaRPr lang="en-GB" b="1"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916830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t>تعريف علم الاقتصاد:</a:t>
            </a:r>
            <a:endParaRPr lang="en-GB" dirty="0"/>
          </a:p>
        </p:txBody>
      </p:sp>
      <p:sp>
        <p:nvSpPr>
          <p:cNvPr id="3" name="Content Placeholder 2"/>
          <p:cNvSpPr>
            <a:spLocks noGrp="1"/>
          </p:cNvSpPr>
          <p:nvPr>
            <p:ph idx="1"/>
          </p:nvPr>
        </p:nvSpPr>
        <p:spPr/>
        <p:txBody>
          <a:bodyPr/>
          <a:lstStyle/>
          <a:p>
            <a:pPr algn="r" rtl="1"/>
            <a:r>
              <a:rPr lang="ar-SA" b="1" dirty="0" smtClean="0">
                <a:solidFill>
                  <a:schemeClr val="tx2"/>
                </a:solidFill>
              </a:rPr>
              <a:t>لاعتبار المورد مورداً اقتصادياً لابد من توافر ما يلي:</a:t>
            </a:r>
          </a:p>
          <a:p>
            <a:pPr marL="514350" indent="-514350" algn="r" rtl="1">
              <a:buFont typeface="+mj-lt"/>
              <a:buAutoNum type="arabicPeriod"/>
            </a:pPr>
            <a:r>
              <a:rPr lang="ar-SA" dirty="0" smtClean="0"/>
              <a:t>الندرة (المحدودية) النسبية حيث يكون المورد نادر (محدود) نسبة إلى الحاجات التي يمكن أن يشبعها.</a:t>
            </a:r>
          </a:p>
          <a:p>
            <a:pPr marL="514350" indent="-514350" algn="r" rtl="1">
              <a:buFont typeface="+mj-lt"/>
              <a:buAutoNum type="arabicPeriod"/>
            </a:pPr>
            <a:r>
              <a:rPr lang="ar-SA" dirty="0" smtClean="0"/>
              <a:t>وجود ثمن (سعر) للمورد، فكلما كان المورد أكثر ندرة كلما ارتفع ثمنه.</a:t>
            </a:r>
          </a:p>
          <a:p>
            <a:pPr marL="514350" indent="-514350" algn="r" rtl="1">
              <a:buFont typeface="+mj-lt"/>
              <a:buAutoNum type="arabicPeriod"/>
            </a:pPr>
            <a:r>
              <a:rPr lang="ar-SA" dirty="0" smtClean="0"/>
              <a:t>ارتباط الحصول على المورد الاقتصادي بجهد و وقت و مال.</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6926549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بعض المفاهيم و الفرضيات المستخدمة:</a:t>
            </a:r>
            <a:endParaRPr lang="en-GB" b="1" dirty="0"/>
          </a:p>
        </p:txBody>
      </p:sp>
      <p:sp>
        <p:nvSpPr>
          <p:cNvPr id="3" name="Content Placeholder 2"/>
          <p:cNvSpPr>
            <a:spLocks noGrp="1"/>
          </p:cNvSpPr>
          <p:nvPr>
            <p:ph idx="1"/>
          </p:nvPr>
        </p:nvSpPr>
        <p:spPr>
          <a:xfrm>
            <a:off x="313184" y="1935480"/>
            <a:ext cx="8435280" cy="4389120"/>
          </a:xfrm>
        </p:spPr>
        <p:txBody>
          <a:bodyPr/>
          <a:lstStyle/>
          <a:p>
            <a:pPr algn="r" rtl="1"/>
            <a:r>
              <a:rPr lang="ar-SA" b="1" dirty="0" smtClean="0">
                <a:solidFill>
                  <a:schemeClr val="tx2"/>
                </a:solidFill>
              </a:rPr>
              <a:t>الرصيد و التدفق </a:t>
            </a:r>
            <a:r>
              <a:rPr lang="en-US" b="1" dirty="0" smtClean="0">
                <a:solidFill>
                  <a:schemeClr val="tx2"/>
                </a:solidFill>
              </a:rPr>
              <a:t>Stock and Flow</a:t>
            </a:r>
            <a:r>
              <a:rPr lang="ar-SA" b="1" dirty="0" smtClean="0">
                <a:solidFill>
                  <a:schemeClr val="tx2"/>
                </a:solidFill>
              </a:rPr>
              <a:t>:</a:t>
            </a:r>
            <a:endParaRPr lang="en-US" b="1" dirty="0" smtClean="0">
              <a:solidFill>
                <a:schemeClr val="tx2"/>
              </a:solidFill>
            </a:endParaRPr>
          </a:p>
          <a:p>
            <a:pPr marL="0" indent="0" algn="r" rtl="1">
              <a:buNone/>
            </a:pPr>
            <a:r>
              <a:rPr lang="ar-SA" dirty="0"/>
              <a:t> </a:t>
            </a:r>
            <a:r>
              <a:rPr lang="ar-SA" dirty="0" smtClean="0"/>
              <a:t>         التدفقات (التيارات) و الأرصدة متغيرات مرتبطة ببعضها البعض في المجال الاقتصادي، كما أنها تتغير مع مرور الزمن.</a:t>
            </a:r>
          </a:p>
          <a:p>
            <a:pPr marL="0" indent="0" algn="r" rtl="1">
              <a:buNone/>
            </a:pPr>
            <a:r>
              <a:rPr lang="ar-SA" b="1" dirty="0" smtClean="0">
                <a:solidFill>
                  <a:schemeClr val="tx2"/>
                </a:solidFill>
              </a:rPr>
              <a:t>الرصيد: </a:t>
            </a:r>
            <a:r>
              <a:rPr lang="ar-SA" dirty="0" smtClean="0"/>
              <a:t>كمية مقاسة في لحظة زمنية معينة - </a:t>
            </a:r>
            <a:r>
              <a:rPr lang="ar-SA" dirty="0" smtClean="0">
                <a:solidFill>
                  <a:schemeClr val="tx2"/>
                </a:solidFill>
              </a:rPr>
              <a:t>ثابت</a:t>
            </a:r>
            <a:r>
              <a:rPr lang="ar-SA" dirty="0" smtClean="0"/>
              <a:t>.</a:t>
            </a:r>
          </a:p>
          <a:p>
            <a:pPr marL="0" indent="0" algn="r" rtl="1">
              <a:buNone/>
            </a:pPr>
            <a:r>
              <a:rPr lang="ar-SA" b="1" dirty="0" smtClean="0">
                <a:solidFill>
                  <a:schemeClr val="tx2"/>
                </a:solidFill>
              </a:rPr>
              <a:t>التدفق (التيار): </a:t>
            </a:r>
            <a:r>
              <a:rPr lang="ar-SA" dirty="0" smtClean="0"/>
              <a:t>كمية مقاسة خلال فترة من الزمن -</a:t>
            </a:r>
            <a:r>
              <a:rPr lang="ar-SA" dirty="0" smtClean="0">
                <a:solidFill>
                  <a:schemeClr val="tx2"/>
                </a:solidFill>
              </a:rPr>
              <a:t> متغير</a:t>
            </a:r>
            <a:r>
              <a:rPr lang="ar-SA" dirty="0" smtClean="0"/>
              <a:t>.</a:t>
            </a:r>
          </a:p>
          <a:p>
            <a:pPr marL="0" indent="0" algn="r" rtl="1">
              <a:buNone/>
            </a:pPr>
            <a:endParaRPr lang="ar-SA" dirty="0" smtClean="0"/>
          </a:p>
          <a:p>
            <a:pPr marL="0" indent="0" algn="r" rtl="1">
              <a:buNone/>
            </a:pPr>
            <a:r>
              <a:rPr lang="ar-SA" b="1" dirty="0" smtClean="0">
                <a:solidFill>
                  <a:schemeClr val="tx2"/>
                </a:solidFill>
              </a:rPr>
              <a:t>مثال: </a:t>
            </a:r>
            <a:r>
              <a:rPr lang="ar-SA" dirty="0" smtClean="0"/>
              <a:t>رصيد حساب شخص ما في البنك يعتبر رصيداً أما راتبه الذي يدخل في حسابه شهرياً فيعتبر تدفقاً.</a:t>
            </a:r>
          </a:p>
          <a:p>
            <a:pPr marL="0" indent="0" algn="r" rtl="1">
              <a:buNone/>
            </a:pP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070696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بعض المفاهيم و الفرضيات المستخدمة:</a:t>
            </a:r>
            <a:endParaRPr lang="en-GB" b="1" dirty="0"/>
          </a:p>
        </p:txBody>
      </p:sp>
      <p:sp>
        <p:nvSpPr>
          <p:cNvPr id="3" name="Content Placeholder 2"/>
          <p:cNvSpPr>
            <a:spLocks noGrp="1"/>
          </p:cNvSpPr>
          <p:nvPr>
            <p:ph idx="1"/>
          </p:nvPr>
        </p:nvSpPr>
        <p:spPr/>
        <p:txBody>
          <a:bodyPr>
            <a:normAutofit/>
          </a:bodyPr>
          <a:lstStyle/>
          <a:p>
            <a:pPr marL="0" indent="0" algn="r" rtl="1">
              <a:buNone/>
            </a:pPr>
            <a:r>
              <a:rPr lang="ar-SA" b="1" dirty="0" smtClean="0">
                <a:solidFill>
                  <a:schemeClr val="tx2"/>
                </a:solidFill>
              </a:rPr>
              <a:t>مثال للعلاقة بين التدفق و الرصيد: </a:t>
            </a:r>
          </a:p>
          <a:p>
            <a:pPr marL="0" indent="0" algn="r" rtl="1">
              <a:buNone/>
            </a:pPr>
            <a:r>
              <a:rPr lang="ar-SA" b="1" dirty="0" smtClean="0">
                <a:solidFill>
                  <a:schemeClr val="tx2"/>
                </a:solidFill>
              </a:rPr>
              <a:t>          </a:t>
            </a:r>
            <a:r>
              <a:rPr lang="ar-SA" dirty="0" smtClean="0"/>
              <a:t>العلاقة بين الاستثمار و رصيد رأس المال حيث أن الاستثمار تدفق يمثل تغير في رصيد رأس المال. يمكن زيادة رصيد رأس المال بزيادة التدفق في الاستثمار في السلع الرأسمالية (كالآلات، المعدات، المباني) لإحلالها محل المستهلَك منها خلال فترة زمنية معينة (اهتلاك رأس المال). </a:t>
            </a:r>
          </a:p>
          <a:p>
            <a:pPr marL="0" indent="0" algn="r" rtl="1">
              <a:buNone/>
            </a:pPr>
            <a:endParaRPr lang="ar-SA" dirty="0" smtClean="0"/>
          </a:p>
          <a:p>
            <a:pPr marL="0" indent="0" algn="ctr" rtl="1">
              <a:buNone/>
            </a:pPr>
            <a:r>
              <a:rPr lang="ar-SA" b="1" dirty="0" smtClean="0">
                <a:solidFill>
                  <a:schemeClr val="tx2"/>
                </a:solidFill>
              </a:rPr>
              <a:t>بحيث أن: </a:t>
            </a:r>
            <a:r>
              <a:rPr lang="ar-SA" dirty="0" smtClean="0"/>
              <a:t>زيادة التدفق في الاستثمار في السلع الرأسمالية &gt; اهتلاك رأس المال </a:t>
            </a:r>
            <a:r>
              <a:rPr lang="ar-SA" dirty="0"/>
              <a:t> </a:t>
            </a:r>
            <a:r>
              <a:rPr lang="ar-SA" dirty="0" smtClean="0"/>
              <a:t>    زيادة رصيد المجتمع من رأس المال.</a:t>
            </a:r>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flipH="1">
            <a:off x="6000760" y="5214950"/>
            <a:ext cx="432048" cy="0"/>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66355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445</TotalTime>
  <Words>971</Words>
  <Application>Microsoft Office PowerPoint</Application>
  <PresentationFormat>عرض على الشاشة (3:4)‏</PresentationFormat>
  <Paragraphs>75</Paragraphs>
  <Slides>13</Slides>
  <Notes>2</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Flow</vt:lpstr>
      <vt:lpstr>الفصل الأول: مقدمة في علم الاقتصاد </vt:lpstr>
      <vt:lpstr>مقدمة:</vt:lpstr>
      <vt:lpstr>مقدمة:</vt:lpstr>
      <vt:lpstr>مقدمة:</vt:lpstr>
      <vt:lpstr>مقدمة:</vt:lpstr>
      <vt:lpstr>تعريف علم الاقتصاد:</vt:lpstr>
      <vt:lpstr>تعريف علم الاقتصاد:</vt:lpstr>
      <vt:lpstr>بعض المفاهيم و الفرضيات المستخدمة:</vt:lpstr>
      <vt:lpstr>بعض المفاهيم و الفرضيات المستخدمة:</vt:lpstr>
      <vt:lpstr>بعض المفاهيم و الفرضيات المستخدمة:</vt:lpstr>
      <vt:lpstr>تقسيم علم الاقتصاد:</vt:lpstr>
      <vt:lpstr>تقسيم علم الاقتصاد:</vt:lpstr>
      <vt:lpstr>الخلاصة: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 حول منهجية الاقتصاد و أهمية دراسته</dc:title>
  <dc:creator>Bodour</dc:creator>
  <cp:lastModifiedBy>user</cp:lastModifiedBy>
  <cp:revision>61</cp:revision>
  <dcterms:created xsi:type="dcterms:W3CDTF">2013-01-04T12:29:44Z</dcterms:created>
  <dcterms:modified xsi:type="dcterms:W3CDTF">2017-02-13T04:50:18Z</dcterms:modified>
</cp:coreProperties>
</file>