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0" r:id="rId4"/>
    <p:sldId id="286" r:id="rId5"/>
    <p:sldId id="292" r:id="rId6"/>
    <p:sldId id="291" r:id="rId7"/>
    <p:sldId id="290" r:id="rId8"/>
    <p:sldId id="287" r:id="rId9"/>
    <p:sldId id="288" r:id="rId10"/>
    <p:sldId id="289" r:id="rId11"/>
    <p:sldId id="293" r:id="rId12"/>
    <p:sldId id="294" r:id="rId13"/>
    <p:sldId id="295" r:id="rId14"/>
    <p:sldId id="301" r:id="rId15"/>
    <p:sldId id="300" r:id="rId16"/>
    <p:sldId id="296" r:id="rId17"/>
    <p:sldId id="299" r:id="rId18"/>
    <p:sldId id="297" r:id="rId19"/>
    <p:sldId id="298" r:id="rId20"/>
    <p:sldId id="302" r:id="rId21"/>
    <p:sldId id="30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p:scale>
          <a:sx n="94" d="100"/>
          <a:sy n="94" d="100"/>
        </p:scale>
        <p:origin x="-99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65367-67E7-4163-8450-30586E4FB9B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3D40CEE-1151-4015-8341-1BA498799356}">
      <dgm:prSet phldrT="[Text]" custT="1"/>
      <dgm:spPr/>
      <dgm:t>
        <a:bodyPr/>
        <a:lstStyle/>
        <a:p>
          <a:r>
            <a:rPr lang="ar-SA" sz="2400" b="1" dirty="0" smtClean="0">
              <a:solidFill>
                <a:schemeClr val="tx2"/>
              </a:solidFill>
            </a:rPr>
            <a:t>السياسة النقدية</a:t>
          </a:r>
          <a:endParaRPr lang="en-US" sz="2400" b="1" dirty="0">
            <a:solidFill>
              <a:schemeClr val="tx2"/>
            </a:solidFill>
          </a:endParaRPr>
        </a:p>
      </dgm:t>
    </dgm:pt>
    <dgm:pt modelId="{EE622772-F9F2-430C-871C-3B6258E70A1B}" type="parTrans" cxnId="{48ABBDED-FF44-4072-9318-C4C1B9EB6BD2}">
      <dgm:prSet/>
      <dgm:spPr/>
      <dgm:t>
        <a:bodyPr/>
        <a:lstStyle/>
        <a:p>
          <a:endParaRPr lang="en-US" sz="1600"/>
        </a:p>
      </dgm:t>
    </dgm:pt>
    <dgm:pt modelId="{EA4FDCEA-CD24-4A21-8F73-0E786FD2D2EE}" type="sibTrans" cxnId="{48ABBDED-FF44-4072-9318-C4C1B9EB6BD2}">
      <dgm:prSet/>
      <dgm:spPr/>
      <dgm:t>
        <a:bodyPr/>
        <a:lstStyle/>
        <a:p>
          <a:endParaRPr lang="en-US" sz="1600"/>
        </a:p>
      </dgm:t>
    </dgm:pt>
    <dgm:pt modelId="{F742069F-C4E1-46FA-96E6-D7BFFE491EE5}">
      <dgm:prSet phldrT="[Text]" custT="1"/>
      <dgm:spPr>
        <a:ln>
          <a:solidFill>
            <a:srgbClr val="C00000"/>
          </a:solidFill>
        </a:ln>
      </dgm:spPr>
      <dgm:t>
        <a:bodyPr/>
        <a:lstStyle/>
        <a:p>
          <a:r>
            <a:rPr lang="ar-SA" sz="2400" b="1" dirty="0" smtClean="0">
              <a:solidFill>
                <a:srgbClr val="C00000"/>
              </a:solidFill>
            </a:rPr>
            <a:t>سياسة انكماشية</a:t>
          </a:r>
          <a:endParaRPr lang="en-US" sz="2400" b="1" dirty="0">
            <a:solidFill>
              <a:srgbClr val="C00000"/>
            </a:solidFill>
          </a:endParaRPr>
        </a:p>
      </dgm:t>
    </dgm:pt>
    <dgm:pt modelId="{A176A3AD-F16C-4AEF-B5C1-983763B071C4}" type="parTrans" cxnId="{BF1E4397-F2E1-456E-81ED-3A75FBE8F68C}">
      <dgm:prSet/>
      <dgm:spPr/>
      <dgm:t>
        <a:bodyPr/>
        <a:lstStyle/>
        <a:p>
          <a:endParaRPr lang="en-US" sz="2400"/>
        </a:p>
      </dgm:t>
    </dgm:pt>
    <dgm:pt modelId="{5E41F649-ABB5-4AD6-A64A-838BE06CF246}" type="sibTrans" cxnId="{BF1E4397-F2E1-456E-81ED-3A75FBE8F68C}">
      <dgm:prSet/>
      <dgm:spPr/>
      <dgm:t>
        <a:bodyPr/>
        <a:lstStyle/>
        <a:p>
          <a:endParaRPr lang="en-US" sz="1600"/>
        </a:p>
      </dgm:t>
    </dgm:pt>
    <dgm:pt modelId="{9E83A90B-8E16-4D8F-B9D9-622FEEEC6980}">
      <dgm:prSet phldrT="[Text]" custT="1"/>
      <dgm:spPr>
        <a:ln>
          <a:solidFill>
            <a:srgbClr val="C00000"/>
          </a:solidFill>
        </a:ln>
      </dgm:spPr>
      <dgm:t>
        <a:bodyPr/>
        <a:lstStyle/>
        <a:p>
          <a:r>
            <a:rPr lang="ar-SA" sz="1800" dirty="0" smtClean="0"/>
            <a:t>رفع سعر الخصم</a:t>
          </a:r>
          <a:endParaRPr lang="en-US" sz="1800" dirty="0"/>
        </a:p>
      </dgm:t>
    </dgm:pt>
    <dgm:pt modelId="{B571A697-8759-40CF-A982-8C007EB1F8DC}" type="parTrans" cxnId="{479CDADD-709A-4519-949E-7F73817C857A}">
      <dgm:prSet/>
      <dgm:spPr>
        <a:solidFill>
          <a:srgbClr val="C00000"/>
        </a:solidFill>
        <a:ln>
          <a:solidFill>
            <a:srgbClr val="C00000"/>
          </a:solidFill>
        </a:ln>
      </dgm:spPr>
      <dgm:t>
        <a:bodyPr/>
        <a:lstStyle/>
        <a:p>
          <a:endParaRPr lang="en-US" sz="2400"/>
        </a:p>
      </dgm:t>
    </dgm:pt>
    <dgm:pt modelId="{9364D3AF-5AB7-48A4-B84F-A66E26E85D6A}" type="sibTrans" cxnId="{479CDADD-709A-4519-949E-7F73817C857A}">
      <dgm:prSet/>
      <dgm:spPr/>
      <dgm:t>
        <a:bodyPr/>
        <a:lstStyle/>
        <a:p>
          <a:endParaRPr lang="en-US" sz="1600"/>
        </a:p>
      </dgm:t>
    </dgm:pt>
    <dgm:pt modelId="{3B1BD18E-939C-487A-81C0-8E67241A1407}">
      <dgm:prSet phldrT="[Text]" custT="1"/>
      <dgm:spPr>
        <a:ln>
          <a:solidFill>
            <a:srgbClr val="C00000"/>
          </a:solidFill>
        </a:ln>
      </dgm:spPr>
      <dgm:t>
        <a:bodyPr/>
        <a:lstStyle/>
        <a:p>
          <a:r>
            <a:rPr lang="ar-SA" sz="1800" dirty="0" smtClean="0"/>
            <a:t>رفع نسبة الاحتياطي النظامي</a:t>
          </a:r>
          <a:endParaRPr lang="en-US" sz="1800" dirty="0"/>
        </a:p>
      </dgm:t>
    </dgm:pt>
    <dgm:pt modelId="{924DA213-67A4-4F8E-9640-7945A26EDD18}" type="parTrans" cxnId="{5196F9BF-22EA-4266-8911-4F2389028E1F}">
      <dgm:prSet/>
      <dgm:spPr>
        <a:ln>
          <a:solidFill>
            <a:srgbClr val="C00000"/>
          </a:solidFill>
        </a:ln>
      </dgm:spPr>
      <dgm:t>
        <a:bodyPr/>
        <a:lstStyle/>
        <a:p>
          <a:endParaRPr lang="en-US" sz="2400"/>
        </a:p>
      </dgm:t>
    </dgm:pt>
    <dgm:pt modelId="{05AA789F-3DD6-49D5-9695-A692340EBD18}" type="sibTrans" cxnId="{5196F9BF-22EA-4266-8911-4F2389028E1F}">
      <dgm:prSet/>
      <dgm:spPr/>
      <dgm:t>
        <a:bodyPr/>
        <a:lstStyle/>
        <a:p>
          <a:endParaRPr lang="en-US" sz="1600"/>
        </a:p>
      </dgm:t>
    </dgm:pt>
    <dgm:pt modelId="{BF286B3D-7150-4DB1-90BE-D8FA65E07043}">
      <dgm:prSet phldrT="[Text]" custT="1"/>
      <dgm:spPr>
        <a:ln>
          <a:solidFill>
            <a:srgbClr val="00B050"/>
          </a:solidFill>
        </a:ln>
      </dgm:spPr>
      <dgm:t>
        <a:bodyPr/>
        <a:lstStyle/>
        <a:p>
          <a:r>
            <a:rPr lang="ar-SA" sz="2400" b="1" dirty="0" smtClean="0">
              <a:solidFill>
                <a:srgbClr val="00B050"/>
              </a:solidFill>
            </a:rPr>
            <a:t>سياسة توسعية</a:t>
          </a:r>
          <a:endParaRPr lang="en-US" sz="2400" b="1" dirty="0">
            <a:solidFill>
              <a:srgbClr val="00B050"/>
            </a:solidFill>
          </a:endParaRPr>
        </a:p>
      </dgm:t>
    </dgm:pt>
    <dgm:pt modelId="{D9337A6E-3AC5-4E2E-AB25-5C5D5FE4D749}" type="parTrans" cxnId="{84CB1A68-C3BB-458D-94D9-E0971CF6B67F}">
      <dgm:prSet/>
      <dgm:spPr/>
      <dgm:t>
        <a:bodyPr/>
        <a:lstStyle/>
        <a:p>
          <a:endParaRPr lang="en-US" sz="2400"/>
        </a:p>
      </dgm:t>
    </dgm:pt>
    <dgm:pt modelId="{70355E6D-958A-45EB-804D-57856A0857E3}" type="sibTrans" cxnId="{84CB1A68-C3BB-458D-94D9-E0971CF6B67F}">
      <dgm:prSet/>
      <dgm:spPr/>
      <dgm:t>
        <a:bodyPr/>
        <a:lstStyle/>
        <a:p>
          <a:endParaRPr lang="en-US" sz="1600"/>
        </a:p>
      </dgm:t>
    </dgm:pt>
    <dgm:pt modelId="{71E4C478-16C5-4232-B321-7F184DAD5162}">
      <dgm:prSet phldrT="[Text]" custT="1"/>
      <dgm:spPr>
        <a:ln>
          <a:solidFill>
            <a:srgbClr val="00B050"/>
          </a:solidFill>
        </a:ln>
      </dgm:spPr>
      <dgm:t>
        <a:bodyPr/>
        <a:lstStyle/>
        <a:p>
          <a:r>
            <a:rPr lang="ar-SA" sz="1800" dirty="0" smtClean="0"/>
            <a:t>خفض سعر الخصم</a:t>
          </a:r>
          <a:endParaRPr lang="en-US" sz="1800" dirty="0"/>
        </a:p>
      </dgm:t>
    </dgm:pt>
    <dgm:pt modelId="{9032018E-4FF4-45DD-8C82-2E42AFFEE9F0}" type="parTrans" cxnId="{F0BD2B34-6905-4275-93C0-FCF1B54C2B78}">
      <dgm:prSet/>
      <dgm:spPr>
        <a:solidFill>
          <a:srgbClr val="00B050"/>
        </a:solidFill>
        <a:ln>
          <a:solidFill>
            <a:srgbClr val="00B050"/>
          </a:solidFill>
        </a:ln>
      </dgm:spPr>
      <dgm:t>
        <a:bodyPr/>
        <a:lstStyle/>
        <a:p>
          <a:endParaRPr lang="en-US" sz="2400"/>
        </a:p>
      </dgm:t>
    </dgm:pt>
    <dgm:pt modelId="{6502B802-F2DE-4ADD-B072-0402AF61AC0E}" type="sibTrans" cxnId="{F0BD2B34-6905-4275-93C0-FCF1B54C2B78}">
      <dgm:prSet/>
      <dgm:spPr/>
      <dgm:t>
        <a:bodyPr/>
        <a:lstStyle/>
        <a:p>
          <a:endParaRPr lang="en-US" sz="1600"/>
        </a:p>
      </dgm:t>
    </dgm:pt>
    <dgm:pt modelId="{77DAFC71-A9CF-4408-B77A-228E8283386E}">
      <dgm:prSet phldrT="[Text]" custT="1"/>
      <dgm:spPr>
        <a:ln>
          <a:solidFill>
            <a:srgbClr val="C00000"/>
          </a:solidFill>
        </a:ln>
      </dgm:spPr>
      <dgm:t>
        <a:bodyPr/>
        <a:lstStyle/>
        <a:p>
          <a:r>
            <a:rPr lang="ar-SA" sz="1800" dirty="0" smtClean="0"/>
            <a:t>بيع السندات الحكومية</a:t>
          </a:r>
          <a:endParaRPr lang="en-US" sz="1800" dirty="0"/>
        </a:p>
      </dgm:t>
    </dgm:pt>
    <dgm:pt modelId="{2793EAF2-1DA8-4ACA-83CB-16636F8934F2}" type="parTrans" cxnId="{FE32D6F0-A78A-4996-8EF5-59AD1138A894}">
      <dgm:prSet/>
      <dgm:spPr>
        <a:solidFill>
          <a:srgbClr val="C00000"/>
        </a:solidFill>
        <a:ln>
          <a:solidFill>
            <a:srgbClr val="C00000"/>
          </a:solidFill>
        </a:ln>
      </dgm:spPr>
      <dgm:t>
        <a:bodyPr/>
        <a:lstStyle/>
        <a:p>
          <a:endParaRPr lang="en-US" sz="2400"/>
        </a:p>
      </dgm:t>
    </dgm:pt>
    <dgm:pt modelId="{7A57846F-4002-4A0D-AA40-DFE90A2E3DD3}" type="sibTrans" cxnId="{FE32D6F0-A78A-4996-8EF5-59AD1138A894}">
      <dgm:prSet/>
      <dgm:spPr/>
      <dgm:t>
        <a:bodyPr/>
        <a:lstStyle/>
        <a:p>
          <a:endParaRPr lang="en-US" sz="1600"/>
        </a:p>
      </dgm:t>
    </dgm:pt>
    <dgm:pt modelId="{25950153-69B4-43DC-818E-A095B57377B0}">
      <dgm:prSet phldrT="[Text]" custT="1"/>
      <dgm:spPr>
        <a:ln>
          <a:solidFill>
            <a:srgbClr val="00B050"/>
          </a:solidFill>
        </a:ln>
      </dgm:spPr>
      <dgm:t>
        <a:bodyPr/>
        <a:lstStyle/>
        <a:p>
          <a:r>
            <a:rPr lang="ar-SA" sz="1800" dirty="0" smtClean="0"/>
            <a:t>خفض نسبة الاحتياطي النظامي</a:t>
          </a:r>
          <a:endParaRPr lang="en-US" sz="1800" dirty="0"/>
        </a:p>
      </dgm:t>
    </dgm:pt>
    <dgm:pt modelId="{A8588F1E-AF94-49ED-AE7C-0D797E881643}" type="parTrans" cxnId="{5F8C76E6-13AB-40E7-B70C-E0D90566F849}">
      <dgm:prSet/>
      <dgm:spPr>
        <a:ln>
          <a:solidFill>
            <a:srgbClr val="00B050"/>
          </a:solidFill>
        </a:ln>
      </dgm:spPr>
      <dgm:t>
        <a:bodyPr/>
        <a:lstStyle/>
        <a:p>
          <a:endParaRPr lang="en-US" sz="2400"/>
        </a:p>
      </dgm:t>
    </dgm:pt>
    <dgm:pt modelId="{4FB279BB-EC82-4842-8645-D93F3EA52959}" type="sibTrans" cxnId="{5F8C76E6-13AB-40E7-B70C-E0D90566F849}">
      <dgm:prSet/>
      <dgm:spPr/>
      <dgm:t>
        <a:bodyPr/>
        <a:lstStyle/>
        <a:p>
          <a:endParaRPr lang="en-US" sz="1600"/>
        </a:p>
      </dgm:t>
    </dgm:pt>
    <dgm:pt modelId="{9779F2B8-0B66-4771-A8D0-476CFB13FC82}">
      <dgm:prSet phldrT="[Text]" custT="1"/>
      <dgm:spPr>
        <a:ln>
          <a:solidFill>
            <a:srgbClr val="00B050"/>
          </a:solidFill>
        </a:ln>
      </dgm:spPr>
      <dgm:t>
        <a:bodyPr/>
        <a:lstStyle/>
        <a:p>
          <a:r>
            <a:rPr lang="ar-SA" sz="1800" dirty="0" smtClean="0"/>
            <a:t>شراء السندات الحكومية</a:t>
          </a:r>
          <a:endParaRPr lang="en-US" sz="1800" dirty="0"/>
        </a:p>
      </dgm:t>
    </dgm:pt>
    <dgm:pt modelId="{A3A223AF-9C3C-453A-9A34-DF8E571049B5}" type="parTrans" cxnId="{BC8A21F9-74B5-41E8-BBB7-498E506CF0DF}">
      <dgm:prSet/>
      <dgm:spPr>
        <a:solidFill>
          <a:srgbClr val="00B050"/>
        </a:solidFill>
        <a:ln>
          <a:solidFill>
            <a:srgbClr val="00B050"/>
          </a:solidFill>
        </a:ln>
      </dgm:spPr>
      <dgm:t>
        <a:bodyPr/>
        <a:lstStyle/>
        <a:p>
          <a:endParaRPr lang="en-US" sz="2400"/>
        </a:p>
      </dgm:t>
    </dgm:pt>
    <dgm:pt modelId="{23B371E5-BCC3-4A8C-A855-89F1CAA22087}" type="sibTrans" cxnId="{BC8A21F9-74B5-41E8-BBB7-498E506CF0DF}">
      <dgm:prSet/>
      <dgm:spPr/>
      <dgm:t>
        <a:bodyPr/>
        <a:lstStyle/>
        <a:p>
          <a:endParaRPr lang="en-US" sz="1600"/>
        </a:p>
      </dgm:t>
    </dgm:pt>
    <dgm:pt modelId="{E505C5E8-E4A3-4463-9AD9-691E737F4FA2}" type="pres">
      <dgm:prSet presAssocID="{52665367-67E7-4163-8450-30586E4FB9B3}" presName="hierChild1" presStyleCnt="0">
        <dgm:presLayoutVars>
          <dgm:chPref val="1"/>
          <dgm:dir/>
          <dgm:animOne val="branch"/>
          <dgm:animLvl val="lvl"/>
          <dgm:resizeHandles/>
        </dgm:presLayoutVars>
      </dgm:prSet>
      <dgm:spPr/>
      <dgm:t>
        <a:bodyPr/>
        <a:lstStyle/>
        <a:p>
          <a:endParaRPr lang="en-US"/>
        </a:p>
      </dgm:t>
    </dgm:pt>
    <dgm:pt modelId="{0605032A-9490-4E2B-ACAD-AC4E01BDC722}" type="pres">
      <dgm:prSet presAssocID="{93D40CEE-1151-4015-8341-1BA498799356}" presName="hierRoot1" presStyleCnt="0"/>
      <dgm:spPr/>
    </dgm:pt>
    <dgm:pt modelId="{14AB40D2-8861-4E83-B5CC-192B94EE0BBC}" type="pres">
      <dgm:prSet presAssocID="{93D40CEE-1151-4015-8341-1BA498799356}" presName="composite" presStyleCnt="0"/>
      <dgm:spPr/>
    </dgm:pt>
    <dgm:pt modelId="{4D42FA01-6FB8-4670-8AD0-D17062447600}" type="pres">
      <dgm:prSet presAssocID="{93D40CEE-1151-4015-8341-1BA498799356}" presName="background" presStyleLbl="node0" presStyleIdx="0" presStyleCnt="1"/>
      <dgm:spPr/>
    </dgm:pt>
    <dgm:pt modelId="{3FF00DE8-B8E2-4AEC-B100-95C3F203C8CA}" type="pres">
      <dgm:prSet presAssocID="{93D40CEE-1151-4015-8341-1BA498799356}" presName="text" presStyleLbl="fgAcc0" presStyleIdx="0" presStyleCnt="1">
        <dgm:presLayoutVars>
          <dgm:chPref val="3"/>
        </dgm:presLayoutVars>
      </dgm:prSet>
      <dgm:spPr/>
      <dgm:t>
        <a:bodyPr/>
        <a:lstStyle/>
        <a:p>
          <a:endParaRPr lang="en-US"/>
        </a:p>
      </dgm:t>
    </dgm:pt>
    <dgm:pt modelId="{21B7E6C0-8F9A-48F9-BDB8-27EF2181E2FE}" type="pres">
      <dgm:prSet presAssocID="{93D40CEE-1151-4015-8341-1BA498799356}" presName="hierChild2" presStyleCnt="0"/>
      <dgm:spPr/>
    </dgm:pt>
    <dgm:pt modelId="{56D26345-8B45-4EE6-8A0F-EC9367664BF0}" type="pres">
      <dgm:prSet presAssocID="{A176A3AD-F16C-4AEF-B5C1-983763B071C4}" presName="Name10" presStyleLbl="parChTrans1D2" presStyleIdx="0" presStyleCnt="2"/>
      <dgm:spPr/>
      <dgm:t>
        <a:bodyPr/>
        <a:lstStyle/>
        <a:p>
          <a:endParaRPr lang="en-US"/>
        </a:p>
      </dgm:t>
    </dgm:pt>
    <dgm:pt modelId="{9C1772BF-13EB-4E07-9F4C-DBEE8064894B}" type="pres">
      <dgm:prSet presAssocID="{F742069F-C4E1-46FA-96E6-D7BFFE491EE5}" presName="hierRoot2" presStyleCnt="0"/>
      <dgm:spPr/>
    </dgm:pt>
    <dgm:pt modelId="{E6147439-C1D1-42D1-BAD7-0ED771EC734C}" type="pres">
      <dgm:prSet presAssocID="{F742069F-C4E1-46FA-96E6-D7BFFE491EE5}" presName="composite2" presStyleCnt="0"/>
      <dgm:spPr/>
    </dgm:pt>
    <dgm:pt modelId="{66D05F96-1A50-4ACF-AAE4-F1B76A71FBF9}" type="pres">
      <dgm:prSet presAssocID="{F742069F-C4E1-46FA-96E6-D7BFFE491EE5}" presName="background2" presStyleLbl="node2" presStyleIdx="0" presStyleCnt="2"/>
      <dgm:spPr>
        <a:solidFill>
          <a:srgbClr val="C00000"/>
        </a:solidFill>
        <a:ln>
          <a:solidFill>
            <a:srgbClr val="C00000"/>
          </a:solidFill>
        </a:ln>
      </dgm:spPr>
      <dgm:t>
        <a:bodyPr/>
        <a:lstStyle/>
        <a:p>
          <a:endParaRPr lang="en-US"/>
        </a:p>
      </dgm:t>
    </dgm:pt>
    <dgm:pt modelId="{CB940864-1837-4989-AD5A-A78DF9C081D4}" type="pres">
      <dgm:prSet presAssocID="{F742069F-C4E1-46FA-96E6-D7BFFE491EE5}" presName="text2" presStyleLbl="fgAcc2" presStyleIdx="0" presStyleCnt="2">
        <dgm:presLayoutVars>
          <dgm:chPref val="3"/>
        </dgm:presLayoutVars>
      </dgm:prSet>
      <dgm:spPr/>
      <dgm:t>
        <a:bodyPr/>
        <a:lstStyle/>
        <a:p>
          <a:endParaRPr lang="en-US"/>
        </a:p>
      </dgm:t>
    </dgm:pt>
    <dgm:pt modelId="{A1408F5F-9DC4-481D-ACD2-EE2DF09917F8}" type="pres">
      <dgm:prSet presAssocID="{F742069F-C4E1-46FA-96E6-D7BFFE491EE5}" presName="hierChild3" presStyleCnt="0"/>
      <dgm:spPr/>
    </dgm:pt>
    <dgm:pt modelId="{310D6CC7-C871-4640-8CCC-1AAB9F11DA3F}" type="pres">
      <dgm:prSet presAssocID="{B571A697-8759-40CF-A982-8C007EB1F8DC}" presName="Name17" presStyleLbl="parChTrans1D3" presStyleIdx="0" presStyleCnt="6"/>
      <dgm:spPr/>
      <dgm:t>
        <a:bodyPr/>
        <a:lstStyle/>
        <a:p>
          <a:endParaRPr lang="en-US"/>
        </a:p>
      </dgm:t>
    </dgm:pt>
    <dgm:pt modelId="{085646FA-4D54-44BA-982A-E4B5C288345B}" type="pres">
      <dgm:prSet presAssocID="{9E83A90B-8E16-4D8F-B9D9-622FEEEC6980}" presName="hierRoot3" presStyleCnt="0"/>
      <dgm:spPr/>
    </dgm:pt>
    <dgm:pt modelId="{C1D828C2-A095-4B13-B83B-4A87DD96A3D8}" type="pres">
      <dgm:prSet presAssocID="{9E83A90B-8E16-4D8F-B9D9-622FEEEC6980}" presName="composite3" presStyleCnt="0"/>
      <dgm:spPr/>
    </dgm:pt>
    <dgm:pt modelId="{A4F81F7E-9566-40A8-8BB2-0AD382175E14}" type="pres">
      <dgm:prSet presAssocID="{9E83A90B-8E16-4D8F-B9D9-622FEEEC6980}" presName="background3" presStyleLbl="node3" presStyleIdx="0" presStyleCnt="6"/>
      <dgm:spPr>
        <a:solidFill>
          <a:srgbClr val="C00000"/>
        </a:solidFill>
        <a:ln>
          <a:solidFill>
            <a:srgbClr val="C00000"/>
          </a:solidFill>
        </a:ln>
      </dgm:spPr>
      <dgm:t>
        <a:bodyPr/>
        <a:lstStyle/>
        <a:p>
          <a:endParaRPr lang="en-US"/>
        </a:p>
      </dgm:t>
    </dgm:pt>
    <dgm:pt modelId="{15242204-09E6-4492-9C72-D942FDFFB1AA}" type="pres">
      <dgm:prSet presAssocID="{9E83A90B-8E16-4D8F-B9D9-622FEEEC6980}" presName="text3" presStyleLbl="fgAcc3" presStyleIdx="0" presStyleCnt="6">
        <dgm:presLayoutVars>
          <dgm:chPref val="3"/>
        </dgm:presLayoutVars>
      </dgm:prSet>
      <dgm:spPr/>
      <dgm:t>
        <a:bodyPr/>
        <a:lstStyle/>
        <a:p>
          <a:endParaRPr lang="en-US"/>
        </a:p>
      </dgm:t>
    </dgm:pt>
    <dgm:pt modelId="{8C6984BF-7010-4BA3-8AAA-E4DD6E8345CC}" type="pres">
      <dgm:prSet presAssocID="{9E83A90B-8E16-4D8F-B9D9-622FEEEC6980}" presName="hierChild4" presStyleCnt="0"/>
      <dgm:spPr/>
    </dgm:pt>
    <dgm:pt modelId="{9ED7099B-0797-41D8-93A5-573284BDC4F0}" type="pres">
      <dgm:prSet presAssocID="{924DA213-67A4-4F8E-9640-7945A26EDD18}" presName="Name17" presStyleLbl="parChTrans1D3" presStyleIdx="1" presStyleCnt="6"/>
      <dgm:spPr/>
      <dgm:t>
        <a:bodyPr/>
        <a:lstStyle/>
        <a:p>
          <a:endParaRPr lang="en-US"/>
        </a:p>
      </dgm:t>
    </dgm:pt>
    <dgm:pt modelId="{E16A45C9-44BF-4D1E-B2A3-83AD55CB152E}" type="pres">
      <dgm:prSet presAssocID="{3B1BD18E-939C-487A-81C0-8E67241A1407}" presName="hierRoot3" presStyleCnt="0"/>
      <dgm:spPr/>
    </dgm:pt>
    <dgm:pt modelId="{EF54FD57-BE08-4FEB-B33D-E47185B34FA3}" type="pres">
      <dgm:prSet presAssocID="{3B1BD18E-939C-487A-81C0-8E67241A1407}" presName="composite3" presStyleCnt="0"/>
      <dgm:spPr/>
    </dgm:pt>
    <dgm:pt modelId="{BA0ECB95-9BBD-4EE4-900C-ADF486B6CAAB}" type="pres">
      <dgm:prSet presAssocID="{3B1BD18E-939C-487A-81C0-8E67241A1407}" presName="background3" presStyleLbl="node3" presStyleIdx="1" presStyleCnt="6"/>
      <dgm:spPr>
        <a:solidFill>
          <a:srgbClr val="C00000"/>
        </a:solidFill>
        <a:ln>
          <a:solidFill>
            <a:srgbClr val="C00000"/>
          </a:solidFill>
        </a:ln>
      </dgm:spPr>
      <dgm:t>
        <a:bodyPr/>
        <a:lstStyle/>
        <a:p>
          <a:endParaRPr lang="en-US"/>
        </a:p>
      </dgm:t>
    </dgm:pt>
    <dgm:pt modelId="{5D13D934-487D-412A-B6E7-4D07B73E53FD}" type="pres">
      <dgm:prSet presAssocID="{3B1BD18E-939C-487A-81C0-8E67241A1407}" presName="text3" presStyleLbl="fgAcc3" presStyleIdx="1" presStyleCnt="6">
        <dgm:presLayoutVars>
          <dgm:chPref val="3"/>
        </dgm:presLayoutVars>
      </dgm:prSet>
      <dgm:spPr/>
      <dgm:t>
        <a:bodyPr/>
        <a:lstStyle/>
        <a:p>
          <a:endParaRPr lang="en-US"/>
        </a:p>
      </dgm:t>
    </dgm:pt>
    <dgm:pt modelId="{832E9DE5-2B4E-4F85-884A-4BF46CEE6547}" type="pres">
      <dgm:prSet presAssocID="{3B1BD18E-939C-487A-81C0-8E67241A1407}" presName="hierChild4" presStyleCnt="0"/>
      <dgm:spPr/>
    </dgm:pt>
    <dgm:pt modelId="{ED5380FA-3E36-4364-BC58-87D31304C47A}" type="pres">
      <dgm:prSet presAssocID="{2793EAF2-1DA8-4ACA-83CB-16636F8934F2}" presName="Name17" presStyleLbl="parChTrans1D3" presStyleIdx="2" presStyleCnt="6"/>
      <dgm:spPr/>
      <dgm:t>
        <a:bodyPr/>
        <a:lstStyle/>
        <a:p>
          <a:endParaRPr lang="en-US"/>
        </a:p>
      </dgm:t>
    </dgm:pt>
    <dgm:pt modelId="{BAA861FF-BDC8-4414-A062-F0CBDD22939E}" type="pres">
      <dgm:prSet presAssocID="{77DAFC71-A9CF-4408-B77A-228E8283386E}" presName="hierRoot3" presStyleCnt="0"/>
      <dgm:spPr/>
    </dgm:pt>
    <dgm:pt modelId="{BF457FCB-CE4B-47CC-A713-33BC7A53AFEE}" type="pres">
      <dgm:prSet presAssocID="{77DAFC71-A9CF-4408-B77A-228E8283386E}" presName="composite3" presStyleCnt="0"/>
      <dgm:spPr/>
    </dgm:pt>
    <dgm:pt modelId="{0DE4D91C-5FB7-4468-9277-85E48B1869BE}" type="pres">
      <dgm:prSet presAssocID="{77DAFC71-A9CF-4408-B77A-228E8283386E}" presName="background3" presStyleLbl="node3" presStyleIdx="2" presStyleCnt="6"/>
      <dgm:spPr>
        <a:solidFill>
          <a:srgbClr val="C00000"/>
        </a:solidFill>
        <a:ln>
          <a:solidFill>
            <a:srgbClr val="C00000"/>
          </a:solidFill>
        </a:ln>
      </dgm:spPr>
      <dgm:t>
        <a:bodyPr/>
        <a:lstStyle/>
        <a:p>
          <a:endParaRPr lang="en-US"/>
        </a:p>
      </dgm:t>
    </dgm:pt>
    <dgm:pt modelId="{D3A851CC-32A6-487C-B914-C5A554DA9BFA}" type="pres">
      <dgm:prSet presAssocID="{77DAFC71-A9CF-4408-B77A-228E8283386E}" presName="text3" presStyleLbl="fgAcc3" presStyleIdx="2" presStyleCnt="6">
        <dgm:presLayoutVars>
          <dgm:chPref val="3"/>
        </dgm:presLayoutVars>
      </dgm:prSet>
      <dgm:spPr/>
      <dgm:t>
        <a:bodyPr/>
        <a:lstStyle/>
        <a:p>
          <a:endParaRPr lang="en-US"/>
        </a:p>
      </dgm:t>
    </dgm:pt>
    <dgm:pt modelId="{31A9DE38-74D2-4AC7-85E9-97149CA1875C}" type="pres">
      <dgm:prSet presAssocID="{77DAFC71-A9CF-4408-B77A-228E8283386E}" presName="hierChild4" presStyleCnt="0"/>
      <dgm:spPr/>
    </dgm:pt>
    <dgm:pt modelId="{49937A70-2F3F-4FC4-B0B1-0716ACD47830}" type="pres">
      <dgm:prSet presAssocID="{D9337A6E-3AC5-4E2E-AB25-5C5D5FE4D749}" presName="Name10" presStyleLbl="parChTrans1D2" presStyleIdx="1" presStyleCnt="2"/>
      <dgm:spPr/>
      <dgm:t>
        <a:bodyPr/>
        <a:lstStyle/>
        <a:p>
          <a:endParaRPr lang="en-US"/>
        </a:p>
      </dgm:t>
    </dgm:pt>
    <dgm:pt modelId="{078199A9-317D-4C2E-9BB4-7BE5204B7C27}" type="pres">
      <dgm:prSet presAssocID="{BF286B3D-7150-4DB1-90BE-D8FA65E07043}" presName="hierRoot2" presStyleCnt="0"/>
      <dgm:spPr/>
    </dgm:pt>
    <dgm:pt modelId="{316464B9-8551-4F11-8C44-4094B7AA489A}" type="pres">
      <dgm:prSet presAssocID="{BF286B3D-7150-4DB1-90BE-D8FA65E07043}" presName="composite2" presStyleCnt="0"/>
      <dgm:spPr/>
    </dgm:pt>
    <dgm:pt modelId="{AFDBA5FF-1261-4607-AA98-5B238E5849C2}" type="pres">
      <dgm:prSet presAssocID="{BF286B3D-7150-4DB1-90BE-D8FA65E07043}" presName="background2" presStyleLbl="node2" presStyleIdx="1" presStyleCnt="2"/>
      <dgm:spPr>
        <a:solidFill>
          <a:srgbClr val="00B050"/>
        </a:solidFill>
        <a:ln>
          <a:solidFill>
            <a:srgbClr val="00B050"/>
          </a:solidFill>
        </a:ln>
      </dgm:spPr>
      <dgm:t>
        <a:bodyPr/>
        <a:lstStyle/>
        <a:p>
          <a:endParaRPr lang="en-US"/>
        </a:p>
      </dgm:t>
    </dgm:pt>
    <dgm:pt modelId="{DD70E67A-6B7D-47C7-990E-323EA184A9E9}" type="pres">
      <dgm:prSet presAssocID="{BF286B3D-7150-4DB1-90BE-D8FA65E07043}" presName="text2" presStyleLbl="fgAcc2" presStyleIdx="1" presStyleCnt="2">
        <dgm:presLayoutVars>
          <dgm:chPref val="3"/>
        </dgm:presLayoutVars>
      </dgm:prSet>
      <dgm:spPr/>
      <dgm:t>
        <a:bodyPr/>
        <a:lstStyle/>
        <a:p>
          <a:endParaRPr lang="en-US"/>
        </a:p>
      </dgm:t>
    </dgm:pt>
    <dgm:pt modelId="{1200DB23-F93F-4800-8B28-E927DC88C6AA}" type="pres">
      <dgm:prSet presAssocID="{BF286B3D-7150-4DB1-90BE-D8FA65E07043}" presName="hierChild3" presStyleCnt="0"/>
      <dgm:spPr/>
    </dgm:pt>
    <dgm:pt modelId="{109AB53E-C2ED-4FC4-B00E-D53C612E5BDB}" type="pres">
      <dgm:prSet presAssocID="{9032018E-4FF4-45DD-8C82-2E42AFFEE9F0}" presName="Name17" presStyleLbl="parChTrans1D3" presStyleIdx="3" presStyleCnt="6"/>
      <dgm:spPr/>
      <dgm:t>
        <a:bodyPr/>
        <a:lstStyle/>
        <a:p>
          <a:endParaRPr lang="en-US"/>
        </a:p>
      </dgm:t>
    </dgm:pt>
    <dgm:pt modelId="{EA439E39-C3EE-4E9E-B634-F42014056AAD}" type="pres">
      <dgm:prSet presAssocID="{71E4C478-16C5-4232-B321-7F184DAD5162}" presName="hierRoot3" presStyleCnt="0"/>
      <dgm:spPr/>
    </dgm:pt>
    <dgm:pt modelId="{B6F2CA16-4ACF-4917-A296-DB812E1BB35C}" type="pres">
      <dgm:prSet presAssocID="{71E4C478-16C5-4232-B321-7F184DAD5162}" presName="composite3" presStyleCnt="0"/>
      <dgm:spPr/>
    </dgm:pt>
    <dgm:pt modelId="{4EF46B72-B14F-48BE-9B20-9E88917884BF}" type="pres">
      <dgm:prSet presAssocID="{71E4C478-16C5-4232-B321-7F184DAD5162}" presName="background3" presStyleLbl="node3" presStyleIdx="3" presStyleCnt="6"/>
      <dgm:spPr>
        <a:solidFill>
          <a:srgbClr val="00B050"/>
        </a:solidFill>
        <a:ln>
          <a:solidFill>
            <a:srgbClr val="00B050"/>
          </a:solidFill>
        </a:ln>
      </dgm:spPr>
      <dgm:t>
        <a:bodyPr/>
        <a:lstStyle/>
        <a:p>
          <a:endParaRPr lang="en-US"/>
        </a:p>
      </dgm:t>
    </dgm:pt>
    <dgm:pt modelId="{1C993788-9013-4AF6-8243-E9067310DAE9}" type="pres">
      <dgm:prSet presAssocID="{71E4C478-16C5-4232-B321-7F184DAD5162}" presName="text3" presStyleLbl="fgAcc3" presStyleIdx="3" presStyleCnt="6">
        <dgm:presLayoutVars>
          <dgm:chPref val="3"/>
        </dgm:presLayoutVars>
      </dgm:prSet>
      <dgm:spPr/>
      <dgm:t>
        <a:bodyPr/>
        <a:lstStyle/>
        <a:p>
          <a:endParaRPr lang="en-US"/>
        </a:p>
      </dgm:t>
    </dgm:pt>
    <dgm:pt modelId="{762DF72D-48D8-46C1-9C62-CBE2AB52F584}" type="pres">
      <dgm:prSet presAssocID="{71E4C478-16C5-4232-B321-7F184DAD5162}" presName="hierChild4" presStyleCnt="0"/>
      <dgm:spPr/>
    </dgm:pt>
    <dgm:pt modelId="{BCCA8849-7FBB-4059-BA44-E861E534BF26}" type="pres">
      <dgm:prSet presAssocID="{A8588F1E-AF94-49ED-AE7C-0D797E881643}" presName="Name17" presStyleLbl="parChTrans1D3" presStyleIdx="4" presStyleCnt="6"/>
      <dgm:spPr/>
      <dgm:t>
        <a:bodyPr/>
        <a:lstStyle/>
        <a:p>
          <a:endParaRPr lang="en-US"/>
        </a:p>
      </dgm:t>
    </dgm:pt>
    <dgm:pt modelId="{141A4252-430E-4788-8691-4CBA08FF3179}" type="pres">
      <dgm:prSet presAssocID="{25950153-69B4-43DC-818E-A095B57377B0}" presName="hierRoot3" presStyleCnt="0"/>
      <dgm:spPr/>
    </dgm:pt>
    <dgm:pt modelId="{CD912D3C-498D-47C7-977F-DBA564918CFB}" type="pres">
      <dgm:prSet presAssocID="{25950153-69B4-43DC-818E-A095B57377B0}" presName="composite3" presStyleCnt="0"/>
      <dgm:spPr/>
    </dgm:pt>
    <dgm:pt modelId="{C76A2BE9-A8EF-4480-9690-6FF3DE31D914}" type="pres">
      <dgm:prSet presAssocID="{25950153-69B4-43DC-818E-A095B57377B0}" presName="background3" presStyleLbl="node3" presStyleIdx="4" presStyleCnt="6"/>
      <dgm:spPr>
        <a:solidFill>
          <a:srgbClr val="00B050"/>
        </a:solidFill>
        <a:ln>
          <a:solidFill>
            <a:srgbClr val="00B050"/>
          </a:solidFill>
        </a:ln>
      </dgm:spPr>
      <dgm:t>
        <a:bodyPr/>
        <a:lstStyle/>
        <a:p>
          <a:endParaRPr lang="en-US"/>
        </a:p>
      </dgm:t>
    </dgm:pt>
    <dgm:pt modelId="{221B8878-6B97-488A-A291-71A0783EC602}" type="pres">
      <dgm:prSet presAssocID="{25950153-69B4-43DC-818E-A095B57377B0}" presName="text3" presStyleLbl="fgAcc3" presStyleIdx="4" presStyleCnt="6">
        <dgm:presLayoutVars>
          <dgm:chPref val="3"/>
        </dgm:presLayoutVars>
      </dgm:prSet>
      <dgm:spPr/>
      <dgm:t>
        <a:bodyPr/>
        <a:lstStyle/>
        <a:p>
          <a:endParaRPr lang="en-US"/>
        </a:p>
      </dgm:t>
    </dgm:pt>
    <dgm:pt modelId="{F0BBB9A8-F0E4-4CC7-81D3-0FEC41BB708D}" type="pres">
      <dgm:prSet presAssocID="{25950153-69B4-43DC-818E-A095B57377B0}" presName="hierChild4" presStyleCnt="0"/>
      <dgm:spPr/>
    </dgm:pt>
    <dgm:pt modelId="{9DFBF309-A071-402F-8133-74E8294ABC98}" type="pres">
      <dgm:prSet presAssocID="{A3A223AF-9C3C-453A-9A34-DF8E571049B5}" presName="Name17" presStyleLbl="parChTrans1D3" presStyleIdx="5" presStyleCnt="6"/>
      <dgm:spPr/>
      <dgm:t>
        <a:bodyPr/>
        <a:lstStyle/>
        <a:p>
          <a:endParaRPr lang="en-US"/>
        </a:p>
      </dgm:t>
    </dgm:pt>
    <dgm:pt modelId="{567B0DE5-E297-4A24-8E20-41A1CEB5B7F7}" type="pres">
      <dgm:prSet presAssocID="{9779F2B8-0B66-4771-A8D0-476CFB13FC82}" presName="hierRoot3" presStyleCnt="0"/>
      <dgm:spPr/>
    </dgm:pt>
    <dgm:pt modelId="{F79ADC5D-5506-4F81-BDEE-BA4AF9F796CA}" type="pres">
      <dgm:prSet presAssocID="{9779F2B8-0B66-4771-A8D0-476CFB13FC82}" presName="composite3" presStyleCnt="0"/>
      <dgm:spPr/>
    </dgm:pt>
    <dgm:pt modelId="{5F2442CA-C52E-432D-BD2D-BB8ED7215C35}" type="pres">
      <dgm:prSet presAssocID="{9779F2B8-0B66-4771-A8D0-476CFB13FC82}" presName="background3" presStyleLbl="node3" presStyleIdx="5" presStyleCnt="6"/>
      <dgm:spPr>
        <a:solidFill>
          <a:srgbClr val="00B050"/>
        </a:solidFill>
        <a:ln>
          <a:solidFill>
            <a:srgbClr val="00B050"/>
          </a:solidFill>
        </a:ln>
      </dgm:spPr>
      <dgm:t>
        <a:bodyPr/>
        <a:lstStyle/>
        <a:p>
          <a:endParaRPr lang="en-US"/>
        </a:p>
      </dgm:t>
    </dgm:pt>
    <dgm:pt modelId="{C6C558BB-295F-4C91-9816-A10CB2698101}" type="pres">
      <dgm:prSet presAssocID="{9779F2B8-0B66-4771-A8D0-476CFB13FC82}" presName="text3" presStyleLbl="fgAcc3" presStyleIdx="5" presStyleCnt="6">
        <dgm:presLayoutVars>
          <dgm:chPref val="3"/>
        </dgm:presLayoutVars>
      </dgm:prSet>
      <dgm:spPr/>
      <dgm:t>
        <a:bodyPr/>
        <a:lstStyle/>
        <a:p>
          <a:endParaRPr lang="en-US"/>
        </a:p>
      </dgm:t>
    </dgm:pt>
    <dgm:pt modelId="{120302E0-65CF-4419-8E46-EA68198F0853}" type="pres">
      <dgm:prSet presAssocID="{9779F2B8-0B66-4771-A8D0-476CFB13FC82}" presName="hierChild4" presStyleCnt="0"/>
      <dgm:spPr/>
    </dgm:pt>
  </dgm:ptLst>
  <dgm:cxnLst>
    <dgm:cxn modelId="{7C1282F3-7FBF-4F96-9C87-3D63AAE658D5}" type="presOf" srcId="{93D40CEE-1151-4015-8341-1BA498799356}" destId="{3FF00DE8-B8E2-4AEC-B100-95C3F203C8CA}" srcOrd="0" destOrd="0" presId="urn:microsoft.com/office/officeart/2005/8/layout/hierarchy1"/>
    <dgm:cxn modelId="{F937EFE1-1942-48B1-BABF-0F37CA08D1FE}" type="presOf" srcId="{3B1BD18E-939C-487A-81C0-8E67241A1407}" destId="{5D13D934-487D-412A-B6E7-4D07B73E53FD}" srcOrd="0" destOrd="0" presId="urn:microsoft.com/office/officeart/2005/8/layout/hierarchy1"/>
    <dgm:cxn modelId="{D31F9120-521A-4DCA-B4AD-A6718A143DC4}" type="presOf" srcId="{9E83A90B-8E16-4D8F-B9D9-622FEEEC6980}" destId="{15242204-09E6-4492-9C72-D942FDFFB1AA}" srcOrd="0" destOrd="0" presId="urn:microsoft.com/office/officeart/2005/8/layout/hierarchy1"/>
    <dgm:cxn modelId="{48ABBDED-FF44-4072-9318-C4C1B9EB6BD2}" srcId="{52665367-67E7-4163-8450-30586E4FB9B3}" destId="{93D40CEE-1151-4015-8341-1BA498799356}" srcOrd="0" destOrd="0" parTransId="{EE622772-F9F2-430C-871C-3B6258E70A1B}" sibTransId="{EA4FDCEA-CD24-4A21-8F73-0E786FD2D2EE}"/>
    <dgm:cxn modelId="{84CB1A68-C3BB-458D-94D9-E0971CF6B67F}" srcId="{93D40CEE-1151-4015-8341-1BA498799356}" destId="{BF286B3D-7150-4DB1-90BE-D8FA65E07043}" srcOrd="1" destOrd="0" parTransId="{D9337A6E-3AC5-4E2E-AB25-5C5D5FE4D749}" sibTransId="{70355E6D-958A-45EB-804D-57856A0857E3}"/>
    <dgm:cxn modelId="{230B886D-C815-4E6D-8097-D91645B4D8BF}" type="presOf" srcId="{924DA213-67A4-4F8E-9640-7945A26EDD18}" destId="{9ED7099B-0797-41D8-93A5-573284BDC4F0}" srcOrd="0" destOrd="0" presId="urn:microsoft.com/office/officeart/2005/8/layout/hierarchy1"/>
    <dgm:cxn modelId="{3ACED901-FD09-4690-8421-6367DC5C5DCA}" type="presOf" srcId="{D9337A6E-3AC5-4E2E-AB25-5C5D5FE4D749}" destId="{49937A70-2F3F-4FC4-B0B1-0716ACD47830}" srcOrd="0" destOrd="0" presId="urn:microsoft.com/office/officeart/2005/8/layout/hierarchy1"/>
    <dgm:cxn modelId="{CCF5F8C7-4ABE-4FAF-A936-7CA69EE44130}" type="presOf" srcId="{A176A3AD-F16C-4AEF-B5C1-983763B071C4}" destId="{56D26345-8B45-4EE6-8A0F-EC9367664BF0}" srcOrd="0" destOrd="0" presId="urn:microsoft.com/office/officeart/2005/8/layout/hierarchy1"/>
    <dgm:cxn modelId="{5F62C8D7-6104-4915-8A6A-C51050EA0AEC}" type="presOf" srcId="{9032018E-4FF4-45DD-8C82-2E42AFFEE9F0}" destId="{109AB53E-C2ED-4FC4-B00E-D53C612E5BDB}" srcOrd="0" destOrd="0" presId="urn:microsoft.com/office/officeart/2005/8/layout/hierarchy1"/>
    <dgm:cxn modelId="{CB1DFB81-2D35-4FE4-B744-7E94C57A228E}" type="presOf" srcId="{71E4C478-16C5-4232-B321-7F184DAD5162}" destId="{1C993788-9013-4AF6-8243-E9067310DAE9}" srcOrd="0" destOrd="0" presId="urn:microsoft.com/office/officeart/2005/8/layout/hierarchy1"/>
    <dgm:cxn modelId="{28FCFF8B-896D-4615-8EEB-167D4C7ECBE0}" type="presOf" srcId="{77DAFC71-A9CF-4408-B77A-228E8283386E}" destId="{D3A851CC-32A6-487C-B914-C5A554DA9BFA}" srcOrd="0" destOrd="0" presId="urn:microsoft.com/office/officeart/2005/8/layout/hierarchy1"/>
    <dgm:cxn modelId="{AB0184B8-F42B-485D-BC38-E45A84C1FEDF}" type="presOf" srcId="{9779F2B8-0B66-4771-A8D0-476CFB13FC82}" destId="{C6C558BB-295F-4C91-9816-A10CB2698101}" srcOrd="0" destOrd="0" presId="urn:microsoft.com/office/officeart/2005/8/layout/hierarchy1"/>
    <dgm:cxn modelId="{7A83FC43-5C09-4CE4-9553-111C60B6DF03}" type="presOf" srcId="{52665367-67E7-4163-8450-30586E4FB9B3}" destId="{E505C5E8-E4A3-4463-9AD9-691E737F4FA2}" srcOrd="0" destOrd="0" presId="urn:microsoft.com/office/officeart/2005/8/layout/hierarchy1"/>
    <dgm:cxn modelId="{E794808C-996D-44B2-A7BA-A1974D929FFE}" type="presOf" srcId="{B571A697-8759-40CF-A982-8C007EB1F8DC}" destId="{310D6CC7-C871-4640-8CCC-1AAB9F11DA3F}" srcOrd="0" destOrd="0" presId="urn:microsoft.com/office/officeart/2005/8/layout/hierarchy1"/>
    <dgm:cxn modelId="{00650DFD-6B00-4803-93BA-25734AF990C3}" type="presOf" srcId="{F742069F-C4E1-46FA-96E6-D7BFFE491EE5}" destId="{CB940864-1837-4989-AD5A-A78DF9C081D4}" srcOrd="0" destOrd="0" presId="urn:microsoft.com/office/officeart/2005/8/layout/hierarchy1"/>
    <dgm:cxn modelId="{5F8C76E6-13AB-40E7-B70C-E0D90566F849}" srcId="{BF286B3D-7150-4DB1-90BE-D8FA65E07043}" destId="{25950153-69B4-43DC-818E-A095B57377B0}" srcOrd="1" destOrd="0" parTransId="{A8588F1E-AF94-49ED-AE7C-0D797E881643}" sibTransId="{4FB279BB-EC82-4842-8645-D93F3EA52959}"/>
    <dgm:cxn modelId="{D6B44505-5DB8-483F-9DE5-C4DA37449DC5}" type="presOf" srcId="{25950153-69B4-43DC-818E-A095B57377B0}" destId="{221B8878-6B97-488A-A291-71A0783EC602}" srcOrd="0" destOrd="0" presId="urn:microsoft.com/office/officeart/2005/8/layout/hierarchy1"/>
    <dgm:cxn modelId="{479CDADD-709A-4519-949E-7F73817C857A}" srcId="{F742069F-C4E1-46FA-96E6-D7BFFE491EE5}" destId="{9E83A90B-8E16-4D8F-B9D9-622FEEEC6980}" srcOrd="0" destOrd="0" parTransId="{B571A697-8759-40CF-A982-8C007EB1F8DC}" sibTransId="{9364D3AF-5AB7-48A4-B84F-A66E26E85D6A}"/>
    <dgm:cxn modelId="{BC8A21F9-74B5-41E8-BBB7-498E506CF0DF}" srcId="{BF286B3D-7150-4DB1-90BE-D8FA65E07043}" destId="{9779F2B8-0B66-4771-A8D0-476CFB13FC82}" srcOrd="2" destOrd="0" parTransId="{A3A223AF-9C3C-453A-9A34-DF8E571049B5}" sibTransId="{23B371E5-BCC3-4A8C-A855-89F1CAA22087}"/>
    <dgm:cxn modelId="{CB7A5111-C7F8-49A5-808E-AC2E6AC4DBC2}" type="presOf" srcId="{2793EAF2-1DA8-4ACA-83CB-16636F8934F2}" destId="{ED5380FA-3E36-4364-BC58-87D31304C47A}" srcOrd="0" destOrd="0" presId="urn:microsoft.com/office/officeart/2005/8/layout/hierarchy1"/>
    <dgm:cxn modelId="{5196F9BF-22EA-4266-8911-4F2389028E1F}" srcId="{F742069F-C4E1-46FA-96E6-D7BFFE491EE5}" destId="{3B1BD18E-939C-487A-81C0-8E67241A1407}" srcOrd="1" destOrd="0" parTransId="{924DA213-67A4-4F8E-9640-7945A26EDD18}" sibTransId="{05AA789F-3DD6-49D5-9695-A692340EBD18}"/>
    <dgm:cxn modelId="{CAF0BD5F-D186-4B60-9500-759D89038E18}" type="presOf" srcId="{A3A223AF-9C3C-453A-9A34-DF8E571049B5}" destId="{9DFBF309-A071-402F-8133-74E8294ABC98}" srcOrd="0" destOrd="0" presId="urn:microsoft.com/office/officeart/2005/8/layout/hierarchy1"/>
    <dgm:cxn modelId="{BF1E4397-F2E1-456E-81ED-3A75FBE8F68C}" srcId="{93D40CEE-1151-4015-8341-1BA498799356}" destId="{F742069F-C4E1-46FA-96E6-D7BFFE491EE5}" srcOrd="0" destOrd="0" parTransId="{A176A3AD-F16C-4AEF-B5C1-983763B071C4}" sibTransId="{5E41F649-ABB5-4AD6-A64A-838BE06CF246}"/>
    <dgm:cxn modelId="{782DD784-9A50-4144-B031-69849B180102}" type="presOf" srcId="{BF286B3D-7150-4DB1-90BE-D8FA65E07043}" destId="{DD70E67A-6B7D-47C7-990E-323EA184A9E9}" srcOrd="0" destOrd="0" presId="urn:microsoft.com/office/officeart/2005/8/layout/hierarchy1"/>
    <dgm:cxn modelId="{3637A00C-9D15-4720-85B4-BDA3A23A7CF0}" type="presOf" srcId="{A8588F1E-AF94-49ED-AE7C-0D797E881643}" destId="{BCCA8849-7FBB-4059-BA44-E861E534BF26}" srcOrd="0" destOrd="0" presId="urn:microsoft.com/office/officeart/2005/8/layout/hierarchy1"/>
    <dgm:cxn modelId="{F0BD2B34-6905-4275-93C0-FCF1B54C2B78}" srcId="{BF286B3D-7150-4DB1-90BE-D8FA65E07043}" destId="{71E4C478-16C5-4232-B321-7F184DAD5162}" srcOrd="0" destOrd="0" parTransId="{9032018E-4FF4-45DD-8C82-2E42AFFEE9F0}" sibTransId="{6502B802-F2DE-4ADD-B072-0402AF61AC0E}"/>
    <dgm:cxn modelId="{FE32D6F0-A78A-4996-8EF5-59AD1138A894}" srcId="{F742069F-C4E1-46FA-96E6-D7BFFE491EE5}" destId="{77DAFC71-A9CF-4408-B77A-228E8283386E}" srcOrd="2" destOrd="0" parTransId="{2793EAF2-1DA8-4ACA-83CB-16636F8934F2}" sibTransId="{7A57846F-4002-4A0D-AA40-DFE90A2E3DD3}"/>
    <dgm:cxn modelId="{6E91671C-3A2F-42FE-BECF-DE9C84D7FF6C}" type="presParOf" srcId="{E505C5E8-E4A3-4463-9AD9-691E737F4FA2}" destId="{0605032A-9490-4E2B-ACAD-AC4E01BDC722}" srcOrd="0" destOrd="0" presId="urn:microsoft.com/office/officeart/2005/8/layout/hierarchy1"/>
    <dgm:cxn modelId="{67FFB6D9-9135-4226-92EA-FE20379E47AC}" type="presParOf" srcId="{0605032A-9490-4E2B-ACAD-AC4E01BDC722}" destId="{14AB40D2-8861-4E83-B5CC-192B94EE0BBC}" srcOrd="0" destOrd="0" presId="urn:microsoft.com/office/officeart/2005/8/layout/hierarchy1"/>
    <dgm:cxn modelId="{02A16721-9E85-441A-8874-65CA38115397}" type="presParOf" srcId="{14AB40D2-8861-4E83-B5CC-192B94EE0BBC}" destId="{4D42FA01-6FB8-4670-8AD0-D17062447600}" srcOrd="0" destOrd="0" presId="urn:microsoft.com/office/officeart/2005/8/layout/hierarchy1"/>
    <dgm:cxn modelId="{8531B911-1D2E-4EF7-8036-41813AF70AA6}" type="presParOf" srcId="{14AB40D2-8861-4E83-B5CC-192B94EE0BBC}" destId="{3FF00DE8-B8E2-4AEC-B100-95C3F203C8CA}" srcOrd="1" destOrd="0" presId="urn:microsoft.com/office/officeart/2005/8/layout/hierarchy1"/>
    <dgm:cxn modelId="{B9EF023B-97ED-45F3-86C7-AFAF5A671242}" type="presParOf" srcId="{0605032A-9490-4E2B-ACAD-AC4E01BDC722}" destId="{21B7E6C0-8F9A-48F9-BDB8-27EF2181E2FE}" srcOrd="1" destOrd="0" presId="urn:microsoft.com/office/officeart/2005/8/layout/hierarchy1"/>
    <dgm:cxn modelId="{09C3A6AA-DD75-4FB0-BA62-16B22CC53F6A}" type="presParOf" srcId="{21B7E6C0-8F9A-48F9-BDB8-27EF2181E2FE}" destId="{56D26345-8B45-4EE6-8A0F-EC9367664BF0}" srcOrd="0" destOrd="0" presId="urn:microsoft.com/office/officeart/2005/8/layout/hierarchy1"/>
    <dgm:cxn modelId="{9562874B-B6E8-49BA-BAC3-DD51A06207B6}" type="presParOf" srcId="{21B7E6C0-8F9A-48F9-BDB8-27EF2181E2FE}" destId="{9C1772BF-13EB-4E07-9F4C-DBEE8064894B}" srcOrd="1" destOrd="0" presId="urn:microsoft.com/office/officeart/2005/8/layout/hierarchy1"/>
    <dgm:cxn modelId="{B50416ED-8A0A-48ED-B450-61F68023B461}" type="presParOf" srcId="{9C1772BF-13EB-4E07-9F4C-DBEE8064894B}" destId="{E6147439-C1D1-42D1-BAD7-0ED771EC734C}" srcOrd="0" destOrd="0" presId="urn:microsoft.com/office/officeart/2005/8/layout/hierarchy1"/>
    <dgm:cxn modelId="{D8A8E25B-C01C-4225-A2C6-294067FB8F8B}" type="presParOf" srcId="{E6147439-C1D1-42D1-BAD7-0ED771EC734C}" destId="{66D05F96-1A50-4ACF-AAE4-F1B76A71FBF9}" srcOrd="0" destOrd="0" presId="urn:microsoft.com/office/officeart/2005/8/layout/hierarchy1"/>
    <dgm:cxn modelId="{B8859BA0-38FA-4DC2-BB50-60651EC3B82B}" type="presParOf" srcId="{E6147439-C1D1-42D1-BAD7-0ED771EC734C}" destId="{CB940864-1837-4989-AD5A-A78DF9C081D4}" srcOrd="1" destOrd="0" presId="urn:microsoft.com/office/officeart/2005/8/layout/hierarchy1"/>
    <dgm:cxn modelId="{E3B7774F-3208-4B7B-9CAD-6F34905BD951}" type="presParOf" srcId="{9C1772BF-13EB-4E07-9F4C-DBEE8064894B}" destId="{A1408F5F-9DC4-481D-ACD2-EE2DF09917F8}" srcOrd="1" destOrd="0" presId="urn:microsoft.com/office/officeart/2005/8/layout/hierarchy1"/>
    <dgm:cxn modelId="{8B633706-46A0-44B0-96AE-F9BE9282C3F0}" type="presParOf" srcId="{A1408F5F-9DC4-481D-ACD2-EE2DF09917F8}" destId="{310D6CC7-C871-4640-8CCC-1AAB9F11DA3F}" srcOrd="0" destOrd="0" presId="urn:microsoft.com/office/officeart/2005/8/layout/hierarchy1"/>
    <dgm:cxn modelId="{E50D8244-6E8A-42FC-B1ED-BE2206DEE7A0}" type="presParOf" srcId="{A1408F5F-9DC4-481D-ACD2-EE2DF09917F8}" destId="{085646FA-4D54-44BA-982A-E4B5C288345B}" srcOrd="1" destOrd="0" presId="urn:microsoft.com/office/officeart/2005/8/layout/hierarchy1"/>
    <dgm:cxn modelId="{0B3C054C-54F0-4F99-83B3-08831938BB73}" type="presParOf" srcId="{085646FA-4D54-44BA-982A-E4B5C288345B}" destId="{C1D828C2-A095-4B13-B83B-4A87DD96A3D8}" srcOrd="0" destOrd="0" presId="urn:microsoft.com/office/officeart/2005/8/layout/hierarchy1"/>
    <dgm:cxn modelId="{C438148A-FA2E-4758-9095-643F1D5429B3}" type="presParOf" srcId="{C1D828C2-A095-4B13-B83B-4A87DD96A3D8}" destId="{A4F81F7E-9566-40A8-8BB2-0AD382175E14}" srcOrd="0" destOrd="0" presId="urn:microsoft.com/office/officeart/2005/8/layout/hierarchy1"/>
    <dgm:cxn modelId="{EC29F9BC-9534-4C0C-93D0-D36D0C9231BB}" type="presParOf" srcId="{C1D828C2-A095-4B13-B83B-4A87DD96A3D8}" destId="{15242204-09E6-4492-9C72-D942FDFFB1AA}" srcOrd="1" destOrd="0" presId="urn:microsoft.com/office/officeart/2005/8/layout/hierarchy1"/>
    <dgm:cxn modelId="{F4621D69-1583-4857-B46B-D79499FE85D8}" type="presParOf" srcId="{085646FA-4D54-44BA-982A-E4B5C288345B}" destId="{8C6984BF-7010-4BA3-8AAA-E4DD6E8345CC}" srcOrd="1" destOrd="0" presId="urn:microsoft.com/office/officeart/2005/8/layout/hierarchy1"/>
    <dgm:cxn modelId="{03EBE076-B686-4DD3-9228-1E992E2EDEB4}" type="presParOf" srcId="{A1408F5F-9DC4-481D-ACD2-EE2DF09917F8}" destId="{9ED7099B-0797-41D8-93A5-573284BDC4F0}" srcOrd="2" destOrd="0" presId="urn:microsoft.com/office/officeart/2005/8/layout/hierarchy1"/>
    <dgm:cxn modelId="{139639A5-8053-42F6-A928-A6B2BEC7FFF0}" type="presParOf" srcId="{A1408F5F-9DC4-481D-ACD2-EE2DF09917F8}" destId="{E16A45C9-44BF-4D1E-B2A3-83AD55CB152E}" srcOrd="3" destOrd="0" presId="urn:microsoft.com/office/officeart/2005/8/layout/hierarchy1"/>
    <dgm:cxn modelId="{AA8929F9-8C3B-4C39-82CA-FC7F415D96CB}" type="presParOf" srcId="{E16A45C9-44BF-4D1E-B2A3-83AD55CB152E}" destId="{EF54FD57-BE08-4FEB-B33D-E47185B34FA3}" srcOrd="0" destOrd="0" presId="urn:microsoft.com/office/officeart/2005/8/layout/hierarchy1"/>
    <dgm:cxn modelId="{792547A3-2E0D-4911-9C9C-8A6815E8086E}" type="presParOf" srcId="{EF54FD57-BE08-4FEB-B33D-E47185B34FA3}" destId="{BA0ECB95-9BBD-4EE4-900C-ADF486B6CAAB}" srcOrd="0" destOrd="0" presId="urn:microsoft.com/office/officeart/2005/8/layout/hierarchy1"/>
    <dgm:cxn modelId="{5651282A-A28A-4B48-B411-EF2057196429}" type="presParOf" srcId="{EF54FD57-BE08-4FEB-B33D-E47185B34FA3}" destId="{5D13D934-487D-412A-B6E7-4D07B73E53FD}" srcOrd="1" destOrd="0" presId="urn:microsoft.com/office/officeart/2005/8/layout/hierarchy1"/>
    <dgm:cxn modelId="{E5882890-1F83-4B88-A927-C529D6CA1202}" type="presParOf" srcId="{E16A45C9-44BF-4D1E-B2A3-83AD55CB152E}" destId="{832E9DE5-2B4E-4F85-884A-4BF46CEE6547}" srcOrd="1" destOrd="0" presId="urn:microsoft.com/office/officeart/2005/8/layout/hierarchy1"/>
    <dgm:cxn modelId="{950CA222-DC4C-49BB-938C-FD43EE26108C}" type="presParOf" srcId="{A1408F5F-9DC4-481D-ACD2-EE2DF09917F8}" destId="{ED5380FA-3E36-4364-BC58-87D31304C47A}" srcOrd="4" destOrd="0" presId="urn:microsoft.com/office/officeart/2005/8/layout/hierarchy1"/>
    <dgm:cxn modelId="{3726BA81-C8F4-40FE-A667-C71090AF93F8}" type="presParOf" srcId="{A1408F5F-9DC4-481D-ACD2-EE2DF09917F8}" destId="{BAA861FF-BDC8-4414-A062-F0CBDD22939E}" srcOrd="5" destOrd="0" presId="urn:microsoft.com/office/officeart/2005/8/layout/hierarchy1"/>
    <dgm:cxn modelId="{DD014E22-6587-43D7-BA67-FAAB20E38393}" type="presParOf" srcId="{BAA861FF-BDC8-4414-A062-F0CBDD22939E}" destId="{BF457FCB-CE4B-47CC-A713-33BC7A53AFEE}" srcOrd="0" destOrd="0" presId="urn:microsoft.com/office/officeart/2005/8/layout/hierarchy1"/>
    <dgm:cxn modelId="{76D335F3-09F4-44CC-BF49-740B639721DE}" type="presParOf" srcId="{BF457FCB-CE4B-47CC-A713-33BC7A53AFEE}" destId="{0DE4D91C-5FB7-4468-9277-85E48B1869BE}" srcOrd="0" destOrd="0" presId="urn:microsoft.com/office/officeart/2005/8/layout/hierarchy1"/>
    <dgm:cxn modelId="{6C4AEF8A-A3BC-495C-9753-888CA8692203}" type="presParOf" srcId="{BF457FCB-CE4B-47CC-A713-33BC7A53AFEE}" destId="{D3A851CC-32A6-487C-B914-C5A554DA9BFA}" srcOrd="1" destOrd="0" presId="urn:microsoft.com/office/officeart/2005/8/layout/hierarchy1"/>
    <dgm:cxn modelId="{2DD60C25-52DD-4CBD-B69F-F642E22A1EE2}" type="presParOf" srcId="{BAA861FF-BDC8-4414-A062-F0CBDD22939E}" destId="{31A9DE38-74D2-4AC7-85E9-97149CA1875C}" srcOrd="1" destOrd="0" presId="urn:microsoft.com/office/officeart/2005/8/layout/hierarchy1"/>
    <dgm:cxn modelId="{54AD0A5A-53C7-4D47-BAFD-D7F1B3635E8D}" type="presParOf" srcId="{21B7E6C0-8F9A-48F9-BDB8-27EF2181E2FE}" destId="{49937A70-2F3F-4FC4-B0B1-0716ACD47830}" srcOrd="2" destOrd="0" presId="urn:microsoft.com/office/officeart/2005/8/layout/hierarchy1"/>
    <dgm:cxn modelId="{90DE085D-3CF2-4E10-9075-52968BD74993}" type="presParOf" srcId="{21B7E6C0-8F9A-48F9-BDB8-27EF2181E2FE}" destId="{078199A9-317D-4C2E-9BB4-7BE5204B7C27}" srcOrd="3" destOrd="0" presId="urn:microsoft.com/office/officeart/2005/8/layout/hierarchy1"/>
    <dgm:cxn modelId="{959E1616-2021-4395-8F79-E5C140A0D16C}" type="presParOf" srcId="{078199A9-317D-4C2E-9BB4-7BE5204B7C27}" destId="{316464B9-8551-4F11-8C44-4094B7AA489A}" srcOrd="0" destOrd="0" presId="urn:microsoft.com/office/officeart/2005/8/layout/hierarchy1"/>
    <dgm:cxn modelId="{D08E853B-5017-4FD4-A5EA-9B77AC4D9E4A}" type="presParOf" srcId="{316464B9-8551-4F11-8C44-4094B7AA489A}" destId="{AFDBA5FF-1261-4607-AA98-5B238E5849C2}" srcOrd="0" destOrd="0" presId="urn:microsoft.com/office/officeart/2005/8/layout/hierarchy1"/>
    <dgm:cxn modelId="{68D29170-FA18-4EB7-AF64-29723D7BB68E}" type="presParOf" srcId="{316464B9-8551-4F11-8C44-4094B7AA489A}" destId="{DD70E67A-6B7D-47C7-990E-323EA184A9E9}" srcOrd="1" destOrd="0" presId="urn:microsoft.com/office/officeart/2005/8/layout/hierarchy1"/>
    <dgm:cxn modelId="{462E7791-FA99-43F7-A7A0-B7813D7C6D6F}" type="presParOf" srcId="{078199A9-317D-4C2E-9BB4-7BE5204B7C27}" destId="{1200DB23-F93F-4800-8B28-E927DC88C6AA}" srcOrd="1" destOrd="0" presId="urn:microsoft.com/office/officeart/2005/8/layout/hierarchy1"/>
    <dgm:cxn modelId="{A6944606-DD19-424B-9A1B-2CF7A43BA45D}" type="presParOf" srcId="{1200DB23-F93F-4800-8B28-E927DC88C6AA}" destId="{109AB53E-C2ED-4FC4-B00E-D53C612E5BDB}" srcOrd="0" destOrd="0" presId="urn:microsoft.com/office/officeart/2005/8/layout/hierarchy1"/>
    <dgm:cxn modelId="{8896CC35-82AF-48AC-91EB-E99B4663A7FF}" type="presParOf" srcId="{1200DB23-F93F-4800-8B28-E927DC88C6AA}" destId="{EA439E39-C3EE-4E9E-B634-F42014056AAD}" srcOrd="1" destOrd="0" presId="urn:microsoft.com/office/officeart/2005/8/layout/hierarchy1"/>
    <dgm:cxn modelId="{DCC50CD7-C5F9-4B68-805B-2C661EC640A8}" type="presParOf" srcId="{EA439E39-C3EE-4E9E-B634-F42014056AAD}" destId="{B6F2CA16-4ACF-4917-A296-DB812E1BB35C}" srcOrd="0" destOrd="0" presId="urn:microsoft.com/office/officeart/2005/8/layout/hierarchy1"/>
    <dgm:cxn modelId="{312063F7-2833-47E3-AFA8-8D7DF7DEA82D}" type="presParOf" srcId="{B6F2CA16-4ACF-4917-A296-DB812E1BB35C}" destId="{4EF46B72-B14F-48BE-9B20-9E88917884BF}" srcOrd="0" destOrd="0" presId="urn:microsoft.com/office/officeart/2005/8/layout/hierarchy1"/>
    <dgm:cxn modelId="{3612FC86-6E9E-44AA-B68D-950F5596170B}" type="presParOf" srcId="{B6F2CA16-4ACF-4917-A296-DB812E1BB35C}" destId="{1C993788-9013-4AF6-8243-E9067310DAE9}" srcOrd="1" destOrd="0" presId="urn:microsoft.com/office/officeart/2005/8/layout/hierarchy1"/>
    <dgm:cxn modelId="{5A9AA7AC-5235-4809-A42B-104531649B5E}" type="presParOf" srcId="{EA439E39-C3EE-4E9E-B634-F42014056AAD}" destId="{762DF72D-48D8-46C1-9C62-CBE2AB52F584}" srcOrd="1" destOrd="0" presId="urn:microsoft.com/office/officeart/2005/8/layout/hierarchy1"/>
    <dgm:cxn modelId="{379B667F-DC4D-49A7-B392-247EF24E8142}" type="presParOf" srcId="{1200DB23-F93F-4800-8B28-E927DC88C6AA}" destId="{BCCA8849-7FBB-4059-BA44-E861E534BF26}" srcOrd="2" destOrd="0" presId="urn:microsoft.com/office/officeart/2005/8/layout/hierarchy1"/>
    <dgm:cxn modelId="{4AFAAF48-D996-4660-9B69-72DEF5696DEA}" type="presParOf" srcId="{1200DB23-F93F-4800-8B28-E927DC88C6AA}" destId="{141A4252-430E-4788-8691-4CBA08FF3179}" srcOrd="3" destOrd="0" presId="urn:microsoft.com/office/officeart/2005/8/layout/hierarchy1"/>
    <dgm:cxn modelId="{F5677450-5DEF-4CAF-88D5-458676F3020D}" type="presParOf" srcId="{141A4252-430E-4788-8691-4CBA08FF3179}" destId="{CD912D3C-498D-47C7-977F-DBA564918CFB}" srcOrd="0" destOrd="0" presId="urn:microsoft.com/office/officeart/2005/8/layout/hierarchy1"/>
    <dgm:cxn modelId="{21E97818-0942-464C-B084-AA55A5298573}" type="presParOf" srcId="{CD912D3C-498D-47C7-977F-DBA564918CFB}" destId="{C76A2BE9-A8EF-4480-9690-6FF3DE31D914}" srcOrd="0" destOrd="0" presId="urn:microsoft.com/office/officeart/2005/8/layout/hierarchy1"/>
    <dgm:cxn modelId="{E3A33782-2A5A-41F8-BD98-8582AB61B49B}" type="presParOf" srcId="{CD912D3C-498D-47C7-977F-DBA564918CFB}" destId="{221B8878-6B97-488A-A291-71A0783EC602}" srcOrd="1" destOrd="0" presId="urn:microsoft.com/office/officeart/2005/8/layout/hierarchy1"/>
    <dgm:cxn modelId="{E070881B-DC65-4F3E-AE81-97503786A0EB}" type="presParOf" srcId="{141A4252-430E-4788-8691-4CBA08FF3179}" destId="{F0BBB9A8-F0E4-4CC7-81D3-0FEC41BB708D}" srcOrd="1" destOrd="0" presId="urn:microsoft.com/office/officeart/2005/8/layout/hierarchy1"/>
    <dgm:cxn modelId="{91973F1A-5972-4AD8-9F55-42AC4678E849}" type="presParOf" srcId="{1200DB23-F93F-4800-8B28-E927DC88C6AA}" destId="{9DFBF309-A071-402F-8133-74E8294ABC98}" srcOrd="4" destOrd="0" presId="urn:microsoft.com/office/officeart/2005/8/layout/hierarchy1"/>
    <dgm:cxn modelId="{C7C13A29-AD3D-4265-AA98-EE72CD9DEE22}" type="presParOf" srcId="{1200DB23-F93F-4800-8B28-E927DC88C6AA}" destId="{567B0DE5-E297-4A24-8E20-41A1CEB5B7F7}" srcOrd="5" destOrd="0" presId="urn:microsoft.com/office/officeart/2005/8/layout/hierarchy1"/>
    <dgm:cxn modelId="{C161E646-3ED8-46A9-BCBF-213BF9F9FED3}" type="presParOf" srcId="{567B0DE5-E297-4A24-8E20-41A1CEB5B7F7}" destId="{F79ADC5D-5506-4F81-BDEE-BA4AF9F796CA}" srcOrd="0" destOrd="0" presId="urn:microsoft.com/office/officeart/2005/8/layout/hierarchy1"/>
    <dgm:cxn modelId="{ADE14612-8E25-431A-984E-AAAD54888A3A}" type="presParOf" srcId="{F79ADC5D-5506-4F81-BDEE-BA4AF9F796CA}" destId="{5F2442CA-C52E-432D-BD2D-BB8ED7215C35}" srcOrd="0" destOrd="0" presId="urn:microsoft.com/office/officeart/2005/8/layout/hierarchy1"/>
    <dgm:cxn modelId="{6EC9EE1B-A47C-48BD-976A-03A3D8203186}" type="presParOf" srcId="{F79ADC5D-5506-4F81-BDEE-BA4AF9F796CA}" destId="{C6C558BB-295F-4C91-9816-A10CB2698101}" srcOrd="1" destOrd="0" presId="urn:microsoft.com/office/officeart/2005/8/layout/hierarchy1"/>
    <dgm:cxn modelId="{5ABD2FAC-1BD0-4848-8607-10B262D683BF}" type="presParOf" srcId="{567B0DE5-E297-4A24-8E20-41A1CEB5B7F7}" destId="{120302E0-65CF-4419-8E46-EA68198F0853}"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BF309-A071-402F-8133-74E8294ABC98}">
      <dsp:nvSpPr>
        <dsp:cNvPr id="0" name=""/>
        <dsp:cNvSpPr/>
      </dsp:nvSpPr>
      <dsp:spPr>
        <a:xfrm>
          <a:off x="6140053" y="2587588"/>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BCCA8849-7FBB-4059-BA44-E861E534BF26}">
      <dsp:nvSpPr>
        <dsp:cNvPr id="0" name=""/>
        <dsp:cNvSpPr/>
      </dsp:nvSpPr>
      <dsp:spPr>
        <a:xfrm>
          <a:off x="6094333" y="2587588"/>
          <a:ext cx="91440" cy="331318"/>
        </a:xfrm>
        <a:custGeom>
          <a:avLst/>
          <a:gdLst/>
          <a:ahLst/>
          <a:cxnLst/>
          <a:rect l="0" t="0" r="0" b="0"/>
          <a:pathLst>
            <a:path>
              <a:moveTo>
                <a:pt x="45720" y="0"/>
              </a:moveTo>
              <a:lnTo>
                <a:pt x="45720" y="331318"/>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109AB53E-C2ED-4FC4-B00E-D53C612E5BDB}">
      <dsp:nvSpPr>
        <dsp:cNvPr id="0" name=""/>
        <dsp:cNvSpPr/>
      </dsp:nvSpPr>
      <dsp:spPr>
        <a:xfrm>
          <a:off x="4747691" y="2587588"/>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49937A70-2F3F-4FC4-B0B1-0716ACD47830}">
      <dsp:nvSpPr>
        <dsp:cNvPr id="0" name=""/>
        <dsp:cNvSpPr/>
      </dsp:nvSpPr>
      <dsp:spPr>
        <a:xfrm>
          <a:off x="4051510" y="1532874"/>
          <a:ext cx="2088542" cy="331318"/>
        </a:xfrm>
        <a:custGeom>
          <a:avLst/>
          <a:gdLst/>
          <a:ahLst/>
          <a:cxnLst/>
          <a:rect l="0" t="0" r="0" b="0"/>
          <a:pathLst>
            <a:path>
              <a:moveTo>
                <a:pt x="0" y="0"/>
              </a:moveTo>
              <a:lnTo>
                <a:pt x="0" y="225784"/>
              </a:lnTo>
              <a:lnTo>
                <a:pt x="2088542" y="225784"/>
              </a:lnTo>
              <a:lnTo>
                <a:pt x="2088542" y="331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380FA-3E36-4364-BC58-87D31304C47A}">
      <dsp:nvSpPr>
        <dsp:cNvPr id="0" name=""/>
        <dsp:cNvSpPr/>
      </dsp:nvSpPr>
      <dsp:spPr>
        <a:xfrm>
          <a:off x="1962968" y="2587588"/>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ED7099B-0797-41D8-93A5-573284BDC4F0}">
      <dsp:nvSpPr>
        <dsp:cNvPr id="0" name=""/>
        <dsp:cNvSpPr/>
      </dsp:nvSpPr>
      <dsp:spPr>
        <a:xfrm>
          <a:off x="1917248" y="2587588"/>
          <a:ext cx="91440" cy="331318"/>
        </a:xfrm>
        <a:custGeom>
          <a:avLst/>
          <a:gdLst/>
          <a:ahLst/>
          <a:cxnLst/>
          <a:rect l="0" t="0" r="0" b="0"/>
          <a:pathLst>
            <a:path>
              <a:moveTo>
                <a:pt x="45720" y="0"/>
              </a:moveTo>
              <a:lnTo>
                <a:pt x="45720" y="33131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310D6CC7-C871-4640-8CCC-1AAB9F11DA3F}">
      <dsp:nvSpPr>
        <dsp:cNvPr id="0" name=""/>
        <dsp:cNvSpPr/>
      </dsp:nvSpPr>
      <dsp:spPr>
        <a:xfrm>
          <a:off x="570607" y="2587588"/>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56D26345-8B45-4EE6-8A0F-EC9367664BF0}">
      <dsp:nvSpPr>
        <dsp:cNvPr id="0" name=""/>
        <dsp:cNvSpPr/>
      </dsp:nvSpPr>
      <dsp:spPr>
        <a:xfrm>
          <a:off x="1962968" y="1532874"/>
          <a:ext cx="2088542" cy="331318"/>
        </a:xfrm>
        <a:custGeom>
          <a:avLst/>
          <a:gdLst/>
          <a:ahLst/>
          <a:cxnLst/>
          <a:rect l="0" t="0" r="0" b="0"/>
          <a:pathLst>
            <a:path>
              <a:moveTo>
                <a:pt x="2088542" y="0"/>
              </a:moveTo>
              <a:lnTo>
                <a:pt x="2088542" y="225784"/>
              </a:lnTo>
              <a:lnTo>
                <a:pt x="0" y="225784"/>
              </a:lnTo>
              <a:lnTo>
                <a:pt x="0" y="331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2FA01-6FB8-4670-8AD0-D17062447600}">
      <dsp:nvSpPr>
        <dsp:cNvPr id="0" name=""/>
        <dsp:cNvSpPr/>
      </dsp:nvSpPr>
      <dsp:spPr>
        <a:xfrm>
          <a:off x="3481908" y="809479"/>
          <a:ext cx="1139204" cy="723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00DE8-B8E2-4AEC-B100-95C3F203C8CA}">
      <dsp:nvSpPr>
        <dsp:cNvPr id="0" name=""/>
        <dsp:cNvSpPr/>
      </dsp:nvSpPr>
      <dsp:spPr>
        <a:xfrm>
          <a:off x="3608486" y="929729"/>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2"/>
              </a:solidFill>
            </a:rPr>
            <a:t>السياسة النقدية</a:t>
          </a:r>
          <a:endParaRPr lang="en-US" sz="2400" b="1" kern="1200" dirty="0">
            <a:solidFill>
              <a:schemeClr val="tx2"/>
            </a:solidFill>
          </a:endParaRPr>
        </a:p>
      </dsp:txBody>
      <dsp:txXfrm>
        <a:off x="3629674" y="950917"/>
        <a:ext cx="1096828" cy="681019"/>
      </dsp:txXfrm>
    </dsp:sp>
    <dsp:sp modelId="{66D05F96-1A50-4ACF-AAE4-F1B76A71FBF9}">
      <dsp:nvSpPr>
        <dsp:cNvPr id="0" name=""/>
        <dsp:cNvSpPr/>
      </dsp:nvSpPr>
      <dsp:spPr>
        <a:xfrm>
          <a:off x="1393366" y="1864193"/>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CB940864-1837-4989-AD5A-A78DF9C081D4}">
      <dsp:nvSpPr>
        <dsp:cNvPr id="0" name=""/>
        <dsp:cNvSpPr/>
      </dsp:nvSpPr>
      <dsp:spPr>
        <a:xfrm>
          <a:off x="1519944" y="198444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C00000"/>
              </a:solidFill>
            </a:rPr>
            <a:t>سياسة انكماشية</a:t>
          </a:r>
          <a:endParaRPr lang="en-US" sz="2400" b="1" kern="1200" dirty="0">
            <a:solidFill>
              <a:srgbClr val="C00000"/>
            </a:solidFill>
          </a:endParaRPr>
        </a:p>
      </dsp:txBody>
      <dsp:txXfrm>
        <a:off x="1541132" y="2005631"/>
        <a:ext cx="1096828" cy="681019"/>
      </dsp:txXfrm>
    </dsp:sp>
    <dsp:sp modelId="{A4F81F7E-9566-40A8-8BB2-0AD382175E14}">
      <dsp:nvSpPr>
        <dsp:cNvPr id="0" name=""/>
        <dsp:cNvSpPr/>
      </dsp:nvSpPr>
      <dsp:spPr>
        <a:xfrm>
          <a:off x="1004" y="2918907"/>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15242204-09E6-4492-9C72-D942FDFFB1AA}">
      <dsp:nvSpPr>
        <dsp:cNvPr id="0" name=""/>
        <dsp:cNvSpPr/>
      </dsp:nvSpPr>
      <dsp:spPr>
        <a:xfrm>
          <a:off x="127582"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رفع سعر الخصم</a:t>
          </a:r>
          <a:endParaRPr lang="en-US" sz="1800" kern="1200" dirty="0"/>
        </a:p>
      </dsp:txBody>
      <dsp:txXfrm>
        <a:off x="148770" y="3060345"/>
        <a:ext cx="1096828" cy="681019"/>
      </dsp:txXfrm>
    </dsp:sp>
    <dsp:sp modelId="{BA0ECB95-9BBD-4EE4-900C-ADF486B6CAAB}">
      <dsp:nvSpPr>
        <dsp:cNvPr id="0" name=""/>
        <dsp:cNvSpPr/>
      </dsp:nvSpPr>
      <dsp:spPr>
        <a:xfrm>
          <a:off x="1393366" y="2918907"/>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5D13D934-487D-412A-B6E7-4D07B73E53FD}">
      <dsp:nvSpPr>
        <dsp:cNvPr id="0" name=""/>
        <dsp:cNvSpPr/>
      </dsp:nvSpPr>
      <dsp:spPr>
        <a:xfrm>
          <a:off x="1519944"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رفع نسبة الاحتياطي النظامي</a:t>
          </a:r>
          <a:endParaRPr lang="en-US" sz="1800" kern="1200" dirty="0"/>
        </a:p>
      </dsp:txBody>
      <dsp:txXfrm>
        <a:off x="1541132" y="3060345"/>
        <a:ext cx="1096828" cy="681019"/>
      </dsp:txXfrm>
    </dsp:sp>
    <dsp:sp modelId="{0DE4D91C-5FB7-4468-9277-85E48B1869BE}">
      <dsp:nvSpPr>
        <dsp:cNvPr id="0" name=""/>
        <dsp:cNvSpPr/>
      </dsp:nvSpPr>
      <dsp:spPr>
        <a:xfrm>
          <a:off x="2785727" y="2918907"/>
          <a:ext cx="1139204" cy="723395"/>
        </a:xfrm>
        <a:prstGeom prst="roundRect">
          <a:avLst>
            <a:gd name="adj" fmla="val 10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D3A851CC-32A6-487C-B914-C5A554DA9BFA}">
      <dsp:nvSpPr>
        <dsp:cNvPr id="0" name=""/>
        <dsp:cNvSpPr/>
      </dsp:nvSpPr>
      <dsp:spPr>
        <a:xfrm>
          <a:off x="2912305"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بيع السندات الحكومية</a:t>
          </a:r>
          <a:endParaRPr lang="en-US" sz="1800" kern="1200" dirty="0"/>
        </a:p>
      </dsp:txBody>
      <dsp:txXfrm>
        <a:off x="2933493" y="3060345"/>
        <a:ext cx="1096828" cy="681019"/>
      </dsp:txXfrm>
    </dsp:sp>
    <dsp:sp modelId="{AFDBA5FF-1261-4607-AA98-5B238E5849C2}">
      <dsp:nvSpPr>
        <dsp:cNvPr id="0" name=""/>
        <dsp:cNvSpPr/>
      </dsp:nvSpPr>
      <dsp:spPr>
        <a:xfrm>
          <a:off x="5570450" y="1864193"/>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DD70E67A-6B7D-47C7-990E-323EA184A9E9}">
      <dsp:nvSpPr>
        <dsp:cNvPr id="0" name=""/>
        <dsp:cNvSpPr/>
      </dsp:nvSpPr>
      <dsp:spPr>
        <a:xfrm>
          <a:off x="5697029" y="198444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00B050"/>
              </a:solidFill>
            </a:rPr>
            <a:t>سياسة توسعية</a:t>
          </a:r>
          <a:endParaRPr lang="en-US" sz="2400" b="1" kern="1200" dirty="0">
            <a:solidFill>
              <a:srgbClr val="00B050"/>
            </a:solidFill>
          </a:endParaRPr>
        </a:p>
      </dsp:txBody>
      <dsp:txXfrm>
        <a:off x="5718217" y="2005631"/>
        <a:ext cx="1096828" cy="681019"/>
      </dsp:txXfrm>
    </dsp:sp>
    <dsp:sp modelId="{4EF46B72-B14F-48BE-9B20-9E88917884BF}">
      <dsp:nvSpPr>
        <dsp:cNvPr id="0" name=""/>
        <dsp:cNvSpPr/>
      </dsp:nvSpPr>
      <dsp:spPr>
        <a:xfrm>
          <a:off x="4178089" y="2918907"/>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1C993788-9013-4AF6-8243-E9067310DAE9}">
      <dsp:nvSpPr>
        <dsp:cNvPr id="0" name=""/>
        <dsp:cNvSpPr/>
      </dsp:nvSpPr>
      <dsp:spPr>
        <a:xfrm>
          <a:off x="4304667"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خفض سعر الخصم</a:t>
          </a:r>
          <a:endParaRPr lang="en-US" sz="1800" kern="1200" dirty="0"/>
        </a:p>
      </dsp:txBody>
      <dsp:txXfrm>
        <a:off x="4325855" y="3060345"/>
        <a:ext cx="1096828" cy="681019"/>
      </dsp:txXfrm>
    </dsp:sp>
    <dsp:sp modelId="{C76A2BE9-A8EF-4480-9690-6FF3DE31D914}">
      <dsp:nvSpPr>
        <dsp:cNvPr id="0" name=""/>
        <dsp:cNvSpPr/>
      </dsp:nvSpPr>
      <dsp:spPr>
        <a:xfrm>
          <a:off x="5570450" y="2918907"/>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221B8878-6B97-488A-A291-71A0783EC602}">
      <dsp:nvSpPr>
        <dsp:cNvPr id="0" name=""/>
        <dsp:cNvSpPr/>
      </dsp:nvSpPr>
      <dsp:spPr>
        <a:xfrm>
          <a:off x="5697029"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خفض نسبة الاحتياطي النظامي</a:t>
          </a:r>
          <a:endParaRPr lang="en-US" sz="1800" kern="1200" dirty="0"/>
        </a:p>
      </dsp:txBody>
      <dsp:txXfrm>
        <a:off x="5718217" y="3060345"/>
        <a:ext cx="1096828" cy="681019"/>
      </dsp:txXfrm>
    </dsp:sp>
    <dsp:sp modelId="{5F2442CA-C52E-432D-BD2D-BB8ED7215C35}">
      <dsp:nvSpPr>
        <dsp:cNvPr id="0" name=""/>
        <dsp:cNvSpPr/>
      </dsp:nvSpPr>
      <dsp:spPr>
        <a:xfrm>
          <a:off x="6962812" y="2918907"/>
          <a:ext cx="1139204" cy="723395"/>
        </a:xfrm>
        <a:prstGeom prst="roundRect">
          <a:avLst>
            <a:gd name="adj" fmla="val 1000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C6C558BB-295F-4C91-9816-A10CB2698101}">
      <dsp:nvSpPr>
        <dsp:cNvPr id="0" name=""/>
        <dsp:cNvSpPr/>
      </dsp:nvSpPr>
      <dsp:spPr>
        <a:xfrm>
          <a:off x="7089390" y="3039157"/>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t>شراء السندات الحكومية</a:t>
          </a:r>
          <a:endParaRPr lang="en-US" sz="1800" kern="1200" dirty="0"/>
        </a:p>
      </dsp:txBody>
      <dsp:txXfrm>
        <a:off x="7110578" y="3060345"/>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0D39C-6E53-4D94-8078-94AC70F1616F}" type="datetimeFigureOut">
              <a:rPr lang="en-US" smtClean="0"/>
              <a:pPr/>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8BA12-B48A-496B-AA42-9A1AB5D6C2A9}" type="slidenum">
              <a:rPr lang="en-US" smtClean="0"/>
              <a:pPr/>
              <a:t>‹#›</a:t>
            </a:fld>
            <a:endParaRPr lang="en-US"/>
          </a:p>
        </p:txBody>
      </p:sp>
    </p:spTree>
    <p:extLst>
      <p:ext uri="{BB962C8B-B14F-4D97-AF65-F5344CB8AC3E}">
        <p14:creationId xmlns:p14="http://schemas.microsoft.com/office/powerpoint/2010/main" val="419679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F7C833-0392-4665-AB6B-F3D259D2668F}" type="datetime1">
              <a:rPr lang="en-US" smtClean="0"/>
              <a:t>2/13/2017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3519D08-1487-4CF6-B242-83EF858C6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C5140B-D930-4B79-B15D-7CEF3F7CA7F4}"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F3FD6-54C1-4D7E-A9C3-7ADD5FD75BBB}"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8AEEE2-75E4-4EA5-B717-F196384C6416}"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BABCFD-385C-450F-8745-AECEE10140E2}" type="datetime1">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19D08-1487-4CF6-B242-83EF858C6D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2CA5C1-3579-43B4-AD1D-96BE6CE81B4C}"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B5EA28-0321-4898-8534-48B807C949E5}" type="datetime1">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2766F0-AB21-44DE-86EF-2096D0AB92C9}" type="datetime1">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F3EF6-5B08-4750-87A8-9168DEFB5ACA}" type="datetime1">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61A52B-81EB-46FD-AB18-B801FF4D08E5}"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19D08-1487-4CF6-B242-83EF858C6D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4B23CB-E891-4878-8E20-9645129B7038}" type="datetime1">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519D08-1487-4CF6-B242-83EF858C6D0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DE2413-5D61-495C-A0D9-055DCEF465E3}" type="datetime1">
              <a:rPr lang="en-US" smtClean="0"/>
              <a:t>2/13/2017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519D08-1487-4CF6-B242-83EF858C6D0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28828"/>
            <a:ext cx="7851648" cy="1828800"/>
          </a:xfrm>
        </p:spPr>
        <p:txBody>
          <a:bodyPr/>
          <a:lstStyle/>
          <a:p>
            <a:r>
              <a:rPr lang="ar-SA" dirty="0" smtClean="0">
                <a:solidFill>
                  <a:schemeClr val="tx1"/>
                </a:solidFill>
              </a:rPr>
              <a:t>الفصل التاسع: النقود والسياسة النقدية</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03519D08-1487-4CF6-B242-83EF858C6D0D}"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تؤثر سياسات البنك المركزي على توازن سوق النقود، فعندما:</a:t>
            </a:r>
          </a:p>
          <a:p>
            <a:pPr marL="514350" indent="-514350" algn="r" rtl="1">
              <a:buFont typeface="+mj-lt"/>
              <a:buAutoNum type="arabicPeriod"/>
            </a:pPr>
            <a:r>
              <a:rPr lang="ar-SA" b="1" dirty="0" smtClean="0">
                <a:solidFill>
                  <a:schemeClr val="tx2"/>
                </a:solidFill>
              </a:rPr>
              <a:t>تكون أسعار الفائدة مرتفعة: </a:t>
            </a:r>
            <a:r>
              <a:rPr lang="ar-SA" dirty="0" smtClean="0"/>
              <a:t>البنك المركزي يقوم باتباع سياسة نقدية توسعية عن طريق شراء السندات الحكومية من السوق المفتوحة        زيادة نسبة الاحتياطي لدى البنوك التجارية        زيادة القروض المقدمة للأفراد        انتقال منحنى عرض النقود لليمين        زيادة كمية النقود و انخفاض أسعار الفائدة.</a:t>
            </a:r>
          </a:p>
          <a:p>
            <a:pPr marL="514350" indent="-514350" algn="r" rtl="1">
              <a:buFont typeface="+mj-lt"/>
              <a:buAutoNum type="arabicPeriod"/>
            </a:pPr>
            <a:r>
              <a:rPr lang="ar-SA" b="1" dirty="0" smtClean="0">
                <a:solidFill>
                  <a:schemeClr val="tx2"/>
                </a:solidFill>
              </a:rPr>
              <a:t>تكون أسعار الفائدة منخفضة: </a:t>
            </a:r>
            <a:r>
              <a:rPr lang="ar-SA" dirty="0" smtClean="0"/>
              <a:t>البنك المركزي يقوم باتباع سياسة نقدية انكماشية عن طريق بيع السندات الحكومية في السوق المفتوحة        انخفاض نسبة الاحتياطي لدى البنوك التجارية        انخفاض القروض المقدمة للأفراد        انتقال منحنى عرض النقود لليسار        انخفاض كمية النقود و ارتفاع أسعار الفائدة.</a:t>
            </a:r>
          </a:p>
          <a:p>
            <a:pPr marL="514350" indent="-514350" algn="r" rt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10</a:t>
            </a:fld>
            <a:endParaRPr lang="en-US"/>
          </a:p>
        </p:txBody>
      </p:sp>
      <p:cxnSp>
        <p:nvCxnSpPr>
          <p:cNvPr id="7" name="Straight Arrow Connector 6"/>
          <p:cNvCxnSpPr/>
          <p:nvPr/>
        </p:nvCxnSpPr>
        <p:spPr>
          <a:xfrm rot="10800000">
            <a:off x="928662" y="292893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3071802" y="335756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715140" y="364331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571736" y="371475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1071538" y="478632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786050" y="514351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5929322" y="550070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1785918" y="5500702"/>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sare\AppData\Local\Microsoft\Windows\Temporary Internet Files\Content.IE5\CHB736AJ\new doc 5_1.jpg"/>
          <p:cNvPicPr>
            <a:picLocks noChangeAspect="1" noChangeArrowheads="1"/>
          </p:cNvPicPr>
          <p:nvPr/>
        </p:nvPicPr>
        <p:blipFill>
          <a:blip r:embed="rId2"/>
          <a:srcRect/>
          <a:stretch>
            <a:fillRect/>
          </a:stretch>
        </p:blipFill>
        <p:spPr bwMode="auto">
          <a:xfrm>
            <a:off x="1071538" y="1785926"/>
            <a:ext cx="6587249" cy="4643470"/>
          </a:xfrm>
          <a:prstGeom prst="rect">
            <a:avLst/>
          </a:prstGeom>
          <a:noFill/>
        </p:spPr>
      </p:pic>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يتكون الطلب الكلي من: </a:t>
            </a:r>
            <a:r>
              <a:rPr lang="ar-SA" dirty="0" smtClean="0"/>
              <a:t>الانفاق الاستهلاكي (</a:t>
            </a:r>
            <a:r>
              <a:rPr lang="en-US" dirty="0" smtClean="0"/>
              <a:t>C</a:t>
            </a:r>
            <a:r>
              <a:rPr lang="ar-SA" dirty="0" smtClean="0"/>
              <a:t>)، الانفاق الاستثماري (</a:t>
            </a:r>
            <a:r>
              <a:rPr lang="en-US" dirty="0" smtClean="0"/>
              <a:t>I</a:t>
            </a:r>
            <a:r>
              <a:rPr lang="ar-SA" dirty="0" smtClean="0"/>
              <a:t>)، الانفاق الحكومي (</a:t>
            </a:r>
            <a:r>
              <a:rPr lang="en-US" dirty="0" smtClean="0"/>
              <a:t>G</a:t>
            </a:r>
            <a:r>
              <a:rPr lang="ar-SA" dirty="0" smtClean="0"/>
              <a:t>)، صافي الصادرات (</a:t>
            </a:r>
            <a:r>
              <a:rPr lang="en-US" dirty="0" smtClean="0"/>
              <a:t>X-M</a:t>
            </a:r>
            <a:r>
              <a:rPr lang="ar-SA" dirty="0" smtClean="0"/>
              <a:t>).</a:t>
            </a:r>
            <a:endParaRPr lang="en-US" dirty="0" smtClean="0"/>
          </a:p>
          <a:p>
            <a:pPr algn="r" rtl="1"/>
            <a:r>
              <a:rPr lang="ar-SA" b="1" dirty="0" smtClean="0">
                <a:solidFill>
                  <a:schemeClr val="tx2"/>
                </a:solidFill>
              </a:rPr>
              <a:t>السياسة المالية: </a:t>
            </a:r>
            <a:r>
              <a:rPr lang="ar-SA" dirty="0" smtClean="0"/>
              <a:t>تؤثر مباشرة على الانفاق الاستهلاكي والحكومي. </a:t>
            </a:r>
            <a:r>
              <a:rPr lang="ar-SA" sz="1200" dirty="0" smtClean="0"/>
              <a:t>(الفصل الثامن)</a:t>
            </a:r>
            <a:endParaRPr lang="ar-SA" dirty="0" smtClean="0"/>
          </a:p>
          <a:p>
            <a:pPr algn="r" rtl="1"/>
            <a:r>
              <a:rPr lang="ar-SA" b="1" dirty="0" smtClean="0">
                <a:solidFill>
                  <a:schemeClr val="tx2"/>
                </a:solidFill>
              </a:rPr>
              <a:t>السياسة النقدية: </a:t>
            </a:r>
            <a:r>
              <a:rPr lang="ar-SA" dirty="0" smtClean="0"/>
              <a:t>تؤثر على الانفاق الاستثماري وصافي الصادرات.</a:t>
            </a:r>
          </a:p>
          <a:p>
            <a:pPr algn="r" rtl="1"/>
            <a:r>
              <a:rPr lang="ar-SA" b="1" dirty="0" smtClean="0">
                <a:solidFill>
                  <a:schemeClr val="tx2"/>
                </a:solidFill>
              </a:rPr>
              <a:t>هناك علاقة عكسية بين الانفاق الاستثماري و سعر الفائدة، حيث:</a:t>
            </a:r>
          </a:p>
          <a:p>
            <a:pPr marL="514350" indent="-514350" algn="r" rtl="1">
              <a:buFont typeface="+mj-lt"/>
              <a:buAutoNum type="arabicPeriod"/>
            </a:pPr>
            <a:r>
              <a:rPr lang="ar-SA" dirty="0" smtClean="0"/>
              <a:t>ارتفاع سعر الفائدة يؤدي لانخفاض الطلب على الاستثمار وتحرك منحنى الانفاق للأسفل.</a:t>
            </a:r>
          </a:p>
          <a:p>
            <a:pPr marL="514350" indent="-514350" algn="r" rtl="1">
              <a:buFont typeface="+mj-lt"/>
              <a:buAutoNum type="arabicPeriod"/>
            </a:pPr>
            <a:r>
              <a:rPr lang="ar-SA" dirty="0" smtClean="0"/>
              <a:t>انخفاض سعر الفائدة يؤدي لارتفاع الطلب على الاستثمار وتحرك منحنى الانفاق للأعلى.</a:t>
            </a:r>
            <a:endParaRPr lang="en-US" dirty="0" smtClean="0"/>
          </a:p>
          <a:p>
            <a:pPr marL="514350" indent="-514350" algn="r" rt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13</a:t>
            </a:fld>
            <a:endParaRPr lang="en-US"/>
          </a:p>
        </p:txBody>
      </p:sp>
      <p:pic>
        <p:nvPicPr>
          <p:cNvPr id="54274" name="Picture 2" descr="C:\Users\sare\AppData\Local\Temp\Rar$DIa0.217\new doc 5_2.jpg"/>
          <p:cNvPicPr>
            <a:picLocks noChangeAspect="1" noChangeArrowheads="1"/>
          </p:cNvPicPr>
          <p:nvPr/>
        </p:nvPicPr>
        <p:blipFill>
          <a:blip r:embed="rId2"/>
          <a:srcRect/>
          <a:stretch>
            <a:fillRect/>
          </a:stretch>
        </p:blipFill>
        <p:spPr bwMode="auto">
          <a:xfrm>
            <a:off x="1357290" y="2071678"/>
            <a:ext cx="6357950" cy="405593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normAutofit/>
          </a:bodyPr>
          <a:lstStyle/>
          <a:p>
            <a:pPr algn="r" rtl="1"/>
            <a:r>
              <a:rPr lang="ar-SA" b="1" u="sng" dirty="0" smtClean="0">
                <a:solidFill>
                  <a:schemeClr val="tx2"/>
                </a:solidFill>
              </a:rPr>
              <a:t>أولاً: </a:t>
            </a:r>
            <a:r>
              <a:rPr lang="ar-SA" b="1" dirty="0" smtClean="0">
                <a:solidFill>
                  <a:schemeClr val="tx2"/>
                </a:solidFill>
              </a:rPr>
              <a:t>في حالة تبني السلطات سياسة نقدية توسعية: </a:t>
            </a:r>
            <a:r>
              <a:rPr lang="ar-SA" dirty="0" smtClean="0"/>
              <a:t>يحدث في حالات الكساد عندما ترتفع معدلات البطالة. </a:t>
            </a:r>
          </a:p>
          <a:p>
            <a:pPr algn="r" rtl="1">
              <a:buNone/>
            </a:pPr>
            <a:r>
              <a:rPr lang="ar-SA" dirty="0" smtClean="0"/>
              <a:t>		يقوم البنك المركزي بشراء السندات مما يؤدي لزيادة عرض النقود وانتقال منحنى عرض النقود لليمين. </a:t>
            </a:r>
          </a:p>
          <a:p>
            <a:pPr algn="r" rtl="1">
              <a:buNone/>
            </a:pPr>
            <a:r>
              <a:rPr lang="ar-SA" b="1" dirty="0" smtClean="0">
                <a:solidFill>
                  <a:schemeClr val="tx2"/>
                </a:solidFill>
              </a:rPr>
              <a:t>بافتراض ثبات منحنى الطلب على النقود: </a:t>
            </a:r>
            <a:r>
              <a:rPr lang="ar-SA" dirty="0" smtClean="0"/>
              <a:t>فإن ذلك سيؤدي لزيادة عرض النقود وانخفاض سعر الفائدة. انخفاض سعر الفائدة سيؤدي لتشجيع الاستثمارات (بناء مصانع، تشييد مباني) فينتقل منحنى الانفاق الكلي لأعلى.</a:t>
            </a:r>
          </a:p>
          <a:p>
            <a:pPr algn="r" rtl="1">
              <a:buNone/>
            </a:pPr>
            <a:r>
              <a:rPr lang="ar-SA" b="1" dirty="0" smtClean="0">
                <a:solidFill>
                  <a:schemeClr val="tx2"/>
                </a:solidFill>
              </a:rPr>
              <a:t>من خلال المضاعف: </a:t>
            </a:r>
            <a:r>
              <a:rPr lang="ar-SA" dirty="0" smtClean="0"/>
              <a:t>سيزداد الناتج المحلي الإجمالي بمقدار </a:t>
            </a:r>
            <a:r>
              <a:rPr lang="en-US" dirty="0" smtClean="0"/>
              <a:t>∆Y=</a:t>
            </a:r>
            <a:r>
              <a:rPr lang="en-US" dirty="0" err="1" smtClean="0"/>
              <a:t>Mr</a:t>
            </a:r>
            <a:r>
              <a:rPr lang="en-US" dirty="0" smtClean="0"/>
              <a:t>(∆I)</a:t>
            </a:r>
            <a:r>
              <a:rPr lang="ar-SA" dirty="0" smtClean="0"/>
              <a:t> أي بنسبة أكبر من نسبة الزيادة في الاستثمار (</a:t>
            </a:r>
            <a:r>
              <a:rPr lang="en-US" dirty="0" smtClean="0"/>
              <a:t>∆I</a:t>
            </a:r>
            <a:r>
              <a:rPr lang="ar-SA" dirty="0" smtClean="0"/>
              <a:t>)، بالتالي يرتفع مستوى التوظف وتنخفض البطالة.</a:t>
            </a:r>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sare\AppData\Local\Temp\Rar$DIa0.917\new doc 5_3.jpg"/>
          <p:cNvPicPr>
            <a:picLocks noChangeAspect="1" noChangeArrowheads="1"/>
          </p:cNvPicPr>
          <p:nvPr/>
        </p:nvPicPr>
        <p:blipFill>
          <a:blip r:embed="rId2" cstate="print"/>
          <a:srcRect/>
          <a:stretch>
            <a:fillRect/>
          </a:stretch>
        </p:blipFill>
        <p:spPr bwMode="auto">
          <a:xfrm>
            <a:off x="1" y="2285992"/>
            <a:ext cx="4500561" cy="3289761"/>
          </a:xfrm>
          <a:prstGeom prst="rect">
            <a:avLst/>
          </a:prstGeom>
          <a:noFill/>
        </p:spPr>
      </p:pic>
      <p:pic>
        <p:nvPicPr>
          <p:cNvPr id="55299" name="Picture 3" descr="C:\Users\sare\AppData\Local\Temp\Rar$DIa0.794\new doc 5_4.jpg"/>
          <p:cNvPicPr>
            <a:picLocks noChangeAspect="1" noChangeArrowheads="1"/>
          </p:cNvPicPr>
          <p:nvPr/>
        </p:nvPicPr>
        <p:blipFill>
          <a:blip r:embed="rId3"/>
          <a:srcRect/>
          <a:stretch>
            <a:fillRect/>
          </a:stretch>
        </p:blipFill>
        <p:spPr bwMode="auto">
          <a:xfrm>
            <a:off x="4429156" y="2621458"/>
            <a:ext cx="4714876" cy="3093558"/>
          </a:xfrm>
          <a:prstGeom prst="rect">
            <a:avLst/>
          </a:prstGeom>
          <a:noFill/>
        </p:spPr>
      </p:pic>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lstStyle/>
          <a:p>
            <a:pPr algn="r" rtl="1"/>
            <a:r>
              <a:rPr lang="ar-SA" b="1" u="sng" dirty="0" smtClean="0">
                <a:solidFill>
                  <a:schemeClr val="tx2"/>
                </a:solidFill>
              </a:rPr>
              <a:t>ثانياً: </a:t>
            </a:r>
            <a:r>
              <a:rPr lang="ar-SA" b="1" dirty="0" smtClean="0">
                <a:solidFill>
                  <a:schemeClr val="tx2"/>
                </a:solidFill>
              </a:rPr>
              <a:t>في حالة تبني السلطات سياسة نقدية انكماشية: </a:t>
            </a:r>
            <a:r>
              <a:rPr lang="ar-SA" dirty="0" smtClean="0"/>
              <a:t>يحدث في حالات التضخم عندما تنخفض معدلات البطالة. </a:t>
            </a:r>
          </a:p>
          <a:p>
            <a:pPr algn="r" rtl="1">
              <a:buNone/>
            </a:pPr>
            <a:r>
              <a:rPr lang="ar-SA" dirty="0" smtClean="0"/>
              <a:t>		يقوم البنك المركزي ببيع السندات مما يؤدي لانخفاض عرض النقود وانتقال منحنى عرض النقود لليسار. </a:t>
            </a:r>
          </a:p>
          <a:p>
            <a:pPr algn="r" rtl="1">
              <a:buNone/>
            </a:pPr>
            <a:r>
              <a:rPr lang="ar-SA" b="1" dirty="0" smtClean="0">
                <a:solidFill>
                  <a:schemeClr val="tx2"/>
                </a:solidFill>
              </a:rPr>
              <a:t>بافتراض ثبات منحنى الطلب على النقود: </a:t>
            </a:r>
            <a:r>
              <a:rPr lang="ar-SA" dirty="0" smtClean="0"/>
              <a:t>فإن ذلك سيؤدي لتقليل عرض النقود وارتفاع سعر الفائدة. ارتفاع سعر الفائدة سيؤدي لتقليل الاستثمارات  (بناء مصانع، تشييد مباني) فينتقل منحنى الانفاق الكلي لأسفل.</a:t>
            </a:r>
          </a:p>
          <a:p>
            <a:pPr algn="r" rtl="1">
              <a:buNone/>
            </a:pPr>
            <a:r>
              <a:rPr lang="ar-SA" b="1" dirty="0" smtClean="0">
                <a:solidFill>
                  <a:schemeClr val="tx2"/>
                </a:solidFill>
              </a:rPr>
              <a:t>من خلال المضاعف: </a:t>
            </a:r>
            <a:r>
              <a:rPr lang="ar-SA" dirty="0" smtClean="0"/>
              <a:t>سينخفض الناتج المحلي الإجمالي بمقدار </a:t>
            </a:r>
            <a:r>
              <a:rPr lang="en-US" dirty="0" smtClean="0"/>
              <a:t>∆Y=</a:t>
            </a:r>
            <a:r>
              <a:rPr lang="en-US" dirty="0" err="1" smtClean="0"/>
              <a:t>Mr</a:t>
            </a:r>
            <a:r>
              <a:rPr lang="en-US" dirty="0" smtClean="0"/>
              <a:t>(∆I)</a:t>
            </a:r>
            <a:r>
              <a:rPr lang="ar-SA" dirty="0" smtClean="0"/>
              <a:t> أي بنسبة أكبر من نسبة الانخفاض في الاستثمار (</a:t>
            </a:r>
            <a:r>
              <a:rPr lang="en-US" dirty="0" smtClean="0"/>
              <a:t>∆I</a:t>
            </a:r>
            <a:r>
              <a:rPr lang="ar-SA" dirty="0" smtClean="0"/>
              <a:t>)، بالتالي يقل مستوى التوظف وترتفع البطالة.</a:t>
            </a:r>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16</a:t>
            </a:fld>
            <a:endParaRPr lang="en-US"/>
          </a:p>
        </p:txBody>
      </p:sp>
      <p:sp>
        <p:nvSpPr>
          <p:cNvPr id="6" name="TextBox 5"/>
          <p:cNvSpPr txBox="1"/>
          <p:nvPr/>
        </p:nvSpPr>
        <p:spPr>
          <a:xfrm>
            <a:off x="500034" y="1071546"/>
            <a:ext cx="2428892" cy="369332"/>
          </a:xfrm>
          <a:prstGeom prst="rect">
            <a:avLst/>
          </a:prstGeom>
          <a:noFill/>
        </p:spPr>
        <p:txBody>
          <a:bodyPr wrap="square" rtlCol="0">
            <a:spAutoFit/>
          </a:bodyPr>
          <a:lstStyle/>
          <a:p>
            <a:pPr algn="ctr"/>
            <a:r>
              <a:rPr lang="ar-SA" dirty="0" smtClean="0">
                <a:solidFill>
                  <a:srgbClr val="FF0000"/>
                </a:solidFill>
              </a:rPr>
              <a:t>عكس الرسمة السابقة</a:t>
            </a:r>
            <a:endParaRPr lang="en-US" dirty="0">
              <a:solidFill>
                <a:srgbClr val="FF0000"/>
              </a:solidFill>
            </a:endParaRPr>
          </a:p>
        </p:txBody>
      </p:sp>
      <p:sp>
        <p:nvSpPr>
          <p:cNvPr id="7" name="Cloud 6"/>
          <p:cNvSpPr/>
          <p:nvPr/>
        </p:nvSpPr>
        <p:spPr>
          <a:xfrm>
            <a:off x="642910" y="1000108"/>
            <a:ext cx="2214578" cy="571504"/>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والطلب الكلي:</a:t>
            </a:r>
            <a:endParaRPr lang="en-US" b="1" dirty="0"/>
          </a:p>
        </p:txBody>
      </p:sp>
      <p:sp>
        <p:nvSpPr>
          <p:cNvPr id="3" name="Content Placeholder 2"/>
          <p:cNvSpPr>
            <a:spLocks noGrp="1"/>
          </p:cNvSpPr>
          <p:nvPr>
            <p:ph idx="1"/>
          </p:nvPr>
        </p:nvSpPr>
        <p:spPr/>
        <p:txBody>
          <a:bodyPr/>
          <a:lstStyle/>
          <a:p>
            <a:pPr algn="r" rtl="1"/>
            <a:r>
              <a:rPr lang="ar-SA" b="1" dirty="0" smtClean="0">
                <a:solidFill>
                  <a:schemeClr val="tx2"/>
                </a:solidFill>
              </a:rPr>
              <a:t>يعتمد مقدار تأثير السياسة النقدية على الطلب الكلي على:</a:t>
            </a:r>
          </a:p>
          <a:p>
            <a:pPr marL="514350" indent="-514350" algn="r" rtl="1">
              <a:buFont typeface="+mj-lt"/>
              <a:buAutoNum type="arabicPeriod"/>
            </a:pPr>
            <a:r>
              <a:rPr lang="ar-SA" dirty="0" smtClean="0"/>
              <a:t>درجة حساسية سعر الفائدة إلى التغير في عرض النقود.</a:t>
            </a:r>
          </a:p>
          <a:p>
            <a:pPr marL="514350" indent="-514350" algn="r" rtl="1">
              <a:buFont typeface="+mj-lt"/>
              <a:buAutoNum type="arabicPeriod"/>
            </a:pPr>
            <a:r>
              <a:rPr lang="ar-SA" dirty="0" smtClean="0"/>
              <a:t>مدى حساسية الاستثمار للتغير في سعر الفائدة.</a:t>
            </a:r>
          </a:p>
          <a:p>
            <a:pPr marL="514350" indent="-514350" algn="r" rtl="1">
              <a:buFont typeface="+mj-lt"/>
              <a:buAutoNum type="arabicPeriod"/>
            </a:pPr>
            <a:r>
              <a:rPr lang="ar-SA" dirty="0" smtClean="0"/>
              <a:t>حجم المضاعف.</a:t>
            </a: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والمستوى العام للأسعار:</a:t>
            </a:r>
            <a:endParaRPr lang="en-US" b="1" dirty="0"/>
          </a:p>
        </p:txBody>
      </p:sp>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لبحث وتحديد أثر زيادة عرض النقود على المستوى العام للأسعار: </a:t>
            </a:r>
            <a:r>
              <a:rPr lang="ar-SA" dirty="0" smtClean="0"/>
              <a:t>نستخدم منحنى الطلب الكلي مع افتراض ثبات منحنى العرض الكلي (ثبات العوامل المؤثرة على منحنى العرض الكلي).</a:t>
            </a:r>
          </a:p>
          <a:p>
            <a:pPr marL="514350" indent="-514350" algn="r" rtl="1"/>
            <a:r>
              <a:rPr lang="ar-SA" b="1" dirty="0" smtClean="0">
                <a:solidFill>
                  <a:schemeClr val="tx2"/>
                </a:solidFill>
              </a:rPr>
              <a:t>اتباع سياسة نقدية توسعية: </a:t>
            </a:r>
            <a:r>
              <a:rPr lang="ar-SA" dirty="0" smtClean="0"/>
              <a:t>عن طريق شراء السندات الحكومية أو خفض نسبة الاحتياطي القانوني أو خفض سعر الخصم بغرض زيادة عرض النقود، مما يؤدي لزيادة الانفاق الاستثماري وبالتالي زيادة الطلب الكلي وانزحاف منحنى الطلب الكلي لليمين.نصل لتوازن جديد عن ناتج محلي إجمالي أعلى و مستوى أسعار عام أعلى.</a:t>
            </a:r>
          </a:p>
          <a:p>
            <a:pPr marL="514350" indent="-514350" algn="r" rtl="1"/>
            <a:r>
              <a:rPr lang="ar-SA" dirty="0" smtClean="0"/>
              <a:t>إذا استمرت الأسعار في الارتفاع يحدث تضخم وهو أمر غير مرغوب به خاصة إذا كان الاقتصاد يعمل عند (أو بالقرب من) مستوى التوظف الكامل.</a:t>
            </a: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18</a:t>
            </a:fld>
            <a:endParaRPr lang="en-US"/>
          </a:p>
        </p:txBody>
      </p:sp>
      <p:sp>
        <p:nvSpPr>
          <p:cNvPr id="6" name="TextBox 5"/>
          <p:cNvSpPr txBox="1"/>
          <p:nvPr/>
        </p:nvSpPr>
        <p:spPr>
          <a:xfrm>
            <a:off x="-71470" y="934034"/>
            <a:ext cx="1857388" cy="923330"/>
          </a:xfrm>
          <a:prstGeom prst="rect">
            <a:avLst/>
          </a:prstGeom>
          <a:noFill/>
        </p:spPr>
        <p:txBody>
          <a:bodyPr wrap="square" rtlCol="0">
            <a:spAutoFit/>
          </a:bodyPr>
          <a:lstStyle/>
          <a:p>
            <a:pPr algn="ctr"/>
            <a:r>
              <a:rPr lang="ar-SA" dirty="0" smtClean="0">
                <a:solidFill>
                  <a:srgbClr val="FF0000"/>
                </a:solidFill>
              </a:rPr>
              <a:t>العكس في حالة السياسة النقدية الانكماشية</a:t>
            </a:r>
            <a:endParaRPr lang="en-US" dirty="0">
              <a:solidFill>
                <a:srgbClr val="FF0000"/>
              </a:solidFill>
            </a:endParaRPr>
          </a:p>
        </p:txBody>
      </p:sp>
      <p:sp>
        <p:nvSpPr>
          <p:cNvPr id="7" name="Cloud 6"/>
          <p:cNvSpPr/>
          <p:nvPr/>
        </p:nvSpPr>
        <p:spPr>
          <a:xfrm>
            <a:off x="71438" y="714356"/>
            <a:ext cx="1643042" cy="1285884"/>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السياسة النقدية والمستوى العام للأسعار:</a:t>
            </a:r>
            <a:endParaRPr lang="en-US" b="1" dirty="0"/>
          </a:p>
        </p:txBody>
      </p:sp>
      <p:sp>
        <p:nvSpPr>
          <p:cNvPr id="3" name="Content Placeholder 2"/>
          <p:cNvSpPr>
            <a:spLocks noGrp="1"/>
          </p:cNvSpPr>
          <p:nvPr>
            <p:ph idx="1"/>
          </p:nvPr>
        </p:nvSpPr>
        <p:spPr/>
        <p:txBody>
          <a:bodyPr/>
          <a:lstStyle/>
          <a:p>
            <a:pPr algn="r" rtl="1"/>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19</a:t>
            </a:fld>
            <a:endParaRPr lang="en-US"/>
          </a:p>
        </p:txBody>
      </p:sp>
      <p:pic>
        <p:nvPicPr>
          <p:cNvPr id="56322" name="Picture 2" descr="C:\Users\sare\AppData\Local\Temp\Rar$DIa0.435\new doc 5_5.jpg"/>
          <p:cNvPicPr>
            <a:picLocks noChangeAspect="1" noChangeArrowheads="1"/>
          </p:cNvPicPr>
          <p:nvPr/>
        </p:nvPicPr>
        <p:blipFill>
          <a:blip r:embed="rId2"/>
          <a:srcRect/>
          <a:stretch>
            <a:fillRect/>
          </a:stretch>
        </p:blipFill>
        <p:spPr bwMode="auto">
          <a:xfrm>
            <a:off x="1357290" y="2071678"/>
            <a:ext cx="5857884" cy="41493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US" b="1" dirty="0"/>
          </a:p>
        </p:txBody>
      </p:sp>
      <p:sp>
        <p:nvSpPr>
          <p:cNvPr id="3" name="Content Placeholder 2"/>
          <p:cNvSpPr>
            <a:spLocks noGrp="1"/>
          </p:cNvSpPr>
          <p:nvPr>
            <p:ph idx="1"/>
          </p:nvPr>
        </p:nvSpPr>
        <p:spPr/>
        <p:txBody>
          <a:bodyPr/>
          <a:lstStyle/>
          <a:p>
            <a:pPr marL="514350" indent="-514350" algn="r" rtl="1"/>
            <a:r>
              <a:rPr lang="ar-SA" b="1" dirty="0" smtClean="0">
                <a:solidFill>
                  <a:schemeClr val="tx2"/>
                </a:solidFill>
              </a:rPr>
              <a:t>أنواع البنوك:</a:t>
            </a:r>
          </a:p>
          <a:p>
            <a:pPr marL="514350" indent="-514350" algn="r" rtl="1">
              <a:buFont typeface="+mj-lt"/>
              <a:buAutoNum type="arabicPeriod"/>
            </a:pPr>
            <a:r>
              <a:rPr lang="ar-SA" b="1" dirty="0" smtClean="0">
                <a:solidFill>
                  <a:schemeClr val="tx2"/>
                </a:solidFill>
              </a:rPr>
              <a:t>البنك المركزي: </a:t>
            </a:r>
            <a:r>
              <a:rPr lang="ar-SA" dirty="0" smtClean="0"/>
              <a:t>هو المسؤول عن مراقبة وتوجيه البنوك التجارية والنظام المصرفي في الدولة. </a:t>
            </a:r>
            <a:r>
              <a:rPr lang="ar-SA" b="1" dirty="0" smtClean="0">
                <a:solidFill>
                  <a:schemeClr val="tx2"/>
                </a:solidFill>
              </a:rPr>
              <a:t>في المملكة: </a:t>
            </a:r>
            <a:r>
              <a:rPr lang="ar-SA" dirty="0" smtClean="0"/>
              <a:t>مؤسسة النقد العربي السعودي.</a:t>
            </a:r>
          </a:p>
          <a:p>
            <a:pPr marL="514350" indent="-514350" algn="r" rtl="1">
              <a:buFont typeface="+mj-lt"/>
              <a:buAutoNum type="arabicPeriod"/>
            </a:pPr>
            <a:r>
              <a:rPr lang="ar-SA" b="1" dirty="0" smtClean="0">
                <a:solidFill>
                  <a:schemeClr val="tx2"/>
                </a:solidFill>
              </a:rPr>
              <a:t>البنوك التجارية: مثل: </a:t>
            </a:r>
            <a:r>
              <a:rPr lang="ar-SA" dirty="0" smtClean="0"/>
              <a:t>بنك الرياض، سامبا ...الخ</a:t>
            </a:r>
            <a:endParaRPr lang="en-US" dirty="0" smtClean="0"/>
          </a:p>
          <a:p>
            <a:pPr algn="r" rtl="1"/>
            <a:r>
              <a:rPr lang="ar-SA" b="1" dirty="0" smtClean="0">
                <a:solidFill>
                  <a:schemeClr val="tx2"/>
                </a:solidFill>
              </a:rPr>
              <a:t>الأدوات النقدية المتاحة </a:t>
            </a:r>
            <a:r>
              <a:rPr lang="ar-SA" b="1" u="sng" dirty="0" smtClean="0">
                <a:solidFill>
                  <a:schemeClr val="tx2"/>
                </a:solidFill>
              </a:rPr>
              <a:t>للبنوك المركزية </a:t>
            </a:r>
            <a:r>
              <a:rPr lang="ar-SA" b="1" dirty="0" smtClean="0">
                <a:solidFill>
                  <a:schemeClr val="tx2"/>
                </a:solidFill>
              </a:rPr>
              <a:t>لضبط العملية المصرفية:</a:t>
            </a:r>
          </a:p>
          <a:p>
            <a:pPr marL="514350" indent="-514350" algn="r" rtl="1">
              <a:buFont typeface="+mj-lt"/>
              <a:buAutoNum type="arabicPeriod"/>
            </a:pPr>
            <a:r>
              <a:rPr lang="ar-SA" dirty="0" smtClean="0"/>
              <a:t>عمليات السوق المفتوحة (بيع وشراء السندات الحكومية).</a:t>
            </a:r>
          </a:p>
          <a:p>
            <a:pPr marL="514350" indent="-514350" algn="r" rtl="1">
              <a:buFont typeface="+mj-lt"/>
              <a:buAutoNum type="arabicPeriod"/>
            </a:pPr>
            <a:r>
              <a:rPr lang="ar-SA" dirty="0" smtClean="0"/>
              <a:t>تغيير سعر الخصم (سعر الفائدة على قروض البنوك التجارية).</a:t>
            </a:r>
          </a:p>
          <a:p>
            <a:pPr marL="514350" indent="-514350" algn="r" rtl="1">
              <a:buFont typeface="+mj-lt"/>
              <a:buAutoNum type="arabicPeriod"/>
            </a:pPr>
            <a:r>
              <a:rPr lang="ar-SA" dirty="0" smtClean="0"/>
              <a:t>التحكم في نسبة الاحتياطي النظامي (حد أدنى يحتفظ به لمواجهة المصاعب).</a:t>
            </a:r>
          </a:p>
        </p:txBody>
      </p:sp>
      <p:sp>
        <p:nvSpPr>
          <p:cNvPr id="4" name="Slide Number Placeholder 3"/>
          <p:cNvSpPr>
            <a:spLocks noGrp="1"/>
          </p:cNvSpPr>
          <p:nvPr>
            <p:ph type="sldNum" sz="quarter" idx="12"/>
          </p:nvPr>
        </p:nvSpPr>
        <p:spPr/>
        <p:txBody>
          <a:bodyPr/>
          <a:lstStyle/>
          <a:p>
            <a:fld id="{03519D08-1487-4CF6-B242-83EF858C6D0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US" b="1" dirty="0"/>
          </a:p>
        </p:txBody>
      </p:sp>
      <p:sp>
        <p:nvSpPr>
          <p:cNvPr id="3" name="Content Placeholder 2"/>
          <p:cNvSpPr>
            <a:spLocks noGrp="1"/>
          </p:cNvSpPr>
          <p:nvPr>
            <p:ph idx="1"/>
          </p:nvPr>
        </p:nvSpPr>
        <p:spPr>
          <a:xfrm>
            <a:off x="285720" y="1935480"/>
            <a:ext cx="8401080" cy="4389120"/>
          </a:xfrm>
        </p:spPr>
        <p:txBody>
          <a:bodyPr>
            <a:noAutofit/>
          </a:bodyPr>
          <a:lstStyle/>
          <a:p>
            <a:pPr marL="514350" indent="-514350" algn="r" rtl="1"/>
            <a:r>
              <a:rPr lang="ar-SA" dirty="0" smtClean="0"/>
              <a:t>السياسة النقدية التوسعية (عندما أسعار الفائدة مرتفعة) تزيد عرض النقود فينتقل منحنى العرض لليمين فيقلل سعر الفائدة. </a:t>
            </a:r>
            <a:r>
              <a:rPr lang="ar-SA" sz="1200" dirty="0" smtClean="0"/>
              <a:t>(ثبات منحنى الطلب على النقود)</a:t>
            </a:r>
          </a:p>
          <a:p>
            <a:pPr marL="514350" indent="-514350" algn="r" rtl="1"/>
            <a:r>
              <a:rPr lang="ar-SA" dirty="0" smtClean="0"/>
              <a:t>السياسة النقدية الانكماشية (عندما أسعار الفائدة منخفضة) تقلل عرض النقود وينتقل منحنى العرض لليسار فيزيد سعر الفائدة.</a:t>
            </a:r>
            <a:r>
              <a:rPr lang="ar-SA" dirty="0" smtClean="0">
                <a:solidFill>
                  <a:prstClr val="black"/>
                </a:solidFill>
              </a:rPr>
              <a:t> </a:t>
            </a:r>
            <a:r>
              <a:rPr lang="ar-SA" sz="1200" dirty="0" smtClean="0">
                <a:solidFill>
                  <a:prstClr val="black"/>
                </a:solidFill>
              </a:rPr>
              <a:t>(ثبات منحنى الطلب على النقود)</a:t>
            </a:r>
            <a:endParaRPr lang="ar-SA" sz="1200" dirty="0" smtClean="0"/>
          </a:p>
          <a:p>
            <a:pPr marL="514350" indent="-514350" algn="r" rtl="1"/>
            <a:r>
              <a:rPr lang="ar-SA" dirty="0" smtClean="0"/>
              <a:t>ارتفاع سعر الفائدة يؤدي لانخفاض الطلب على الاستثمار وتحرك منحنى الانفاق للأسفل. والعكس في حالة انخفاض سعر الفائدة.</a:t>
            </a:r>
          </a:p>
          <a:p>
            <a:pPr marL="514350" indent="-514350" algn="r" rtl="1"/>
            <a:r>
              <a:rPr lang="ar-SA" dirty="0" smtClean="0"/>
              <a:t>اتباع سياسة نقدية توسعية بغرض زيادة عرض النقود يؤدي لزيادة الاستثمار وبالتالي زيادة الطلب الكلي وانزحاف منحنى الطلب الكلي لليمين والوصول لتوازن جديد عن ناتج محلي إجمالي أعلى و مستوى أسعار عام أعلى. والعكس في حالة السياسة النقدية الانكماشية. </a:t>
            </a:r>
            <a:r>
              <a:rPr lang="ar-SA" sz="1200" dirty="0" smtClean="0">
                <a:solidFill>
                  <a:prstClr val="black"/>
                </a:solidFill>
              </a:rPr>
              <a:t>(ثبات منحنى العرض الكلي)</a:t>
            </a:r>
            <a:endParaRPr lang="ar-SA" dirty="0" smtClean="0"/>
          </a:p>
          <a:p>
            <a:pPr marL="514350" indent="-514350" algn="r" rtl="1"/>
            <a:endParaRPr lang="ar-SA" dirty="0" smtClean="0"/>
          </a:p>
          <a:p>
            <a:pPr algn="r" rtl="1"/>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14620"/>
            <a:ext cx="8229600" cy="1143000"/>
          </a:xfrm>
        </p:spPr>
        <p:txBody>
          <a:bodyPr/>
          <a:lstStyle/>
          <a:p>
            <a:pPr algn="ctr" rtl="1"/>
            <a:r>
              <a:rPr lang="ar-SA" b="1" dirty="0" smtClean="0"/>
              <a:t>أسئلة المراجعة </a:t>
            </a:r>
            <a:r>
              <a:rPr lang="ar-SA" dirty="0" smtClean="0">
                <a:solidFill>
                  <a:schemeClr val="tx1"/>
                </a:solidFill>
              </a:rPr>
              <a:t>ص331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03519D08-1487-4CF6-B242-83EF858C6D0D}" type="slidenum">
              <a:rPr lang="en-US" smtClean="0"/>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آلية عرض النقود :</a:t>
            </a:r>
            <a:endParaRPr lang="en-US" b="1" dirty="0"/>
          </a:p>
        </p:txBody>
      </p:sp>
      <p:sp>
        <p:nvSpPr>
          <p:cNvPr id="3" name="Content Placeholder 2"/>
          <p:cNvSpPr>
            <a:spLocks noGrp="1"/>
          </p:cNvSpPr>
          <p:nvPr>
            <p:ph idx="1"/>
          </p:nvPr>
        </p:nvSpPr>
        <p:spPr/>
        <p:txBody>
          <a:bodyPr/>
          <a:lstStyle/>
          <a:p>
            <a:pPr algn="r" rtl="1"/>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3</a:t>
            </a:fld>
            <a:endParaRPr lang="en-US"/>
          </a:p>
        </p:txBody>
      </p:sp>
      <p:graphicFrame>
        <p:nvGraphicFramePr>
          <p:cNvPr id="6" name="Content Placeholder 5"/>
          <p:cNvGraphicFramePr>
            <a:graphicFrameLocks/>
          </p:cNvGraphicFramePr>
          <p:nvPr/>
        </p:nvGraphicFramePr>
        <p:xfrm>
          <a:off x="457200" y="1643050"/>
          <a:ext cx="82296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آلية عرض النقود:</a:t>
            </a:r>
            <a:endParaRPr lang="en-US" b="1" dirty="0"/>
          </a:p>
        </p:txBody>
      </p:sp>
      <p:sp>
        <p:nvSpPr>
          <p:cNvPr id="3" name="Content Placeholder 2"/>
          <p:cNvSpPr>
            <a:spLocks noGrp="1"/>
          </p:cNvSpPr>
          <p:nvPr>
            <p:ph idx="1"/>
          </p:nvPr>
        </p:nvSpPr>
        <p:spPr>
          <a:xfrm>
            <a:off x="142844" y="5072074"/>
            <a:ext cx="8229600" cy="1252526"/>
          </a:xfrm>
        </p:spPr>
        <p:txBody>
          <a:bodyPr>
            <a:noAutofit/>
          </a:bodyPr>
          <a:lstStyle/>
          <a:p>
            <a:pPr marL="514350" indent="-514350" algn="r" rtl="1">
              <a:buFont typeface="+mj-lt"/>
              <a:buAutoNum type="alphaLcParenR"/>
            </a:pPr>
            <a:r>
              <a:rPr lang="ar-SA" sz="2000" b="1" dirty="0" smtClean="0">
                <a:solidFill>
                  <a:schemeClr val="tx2"/>
                </a:solidFill>
              </a:rPr>
              <a:t>الشكل النموذجي لمنحنى عرض النقود (</a:t>
            </a:r>
            <a:r>
              <a:rPr lang="en-US" sz="2000" b="1" dirty="0" smtClean="0">
                <a:solidFill>
                  <a:schemeClr val="tx2"/>
                </a:solidFill>
              </a:rPr>
              <a:t>MS</a:t>
            </a:r>
            <a:r>
              <a:rPr lang="ar-SA" sz="2000" b="1" dirty="0" smtClean="0">
                <a:solidFill>
                  <a:schemeClr val="tx2"/>
                </a:solidFill>
              </a:rPr>
              <a:t>):</a:t>
            </a:r>
            <a:r>
              <a:rPr lang="ar-SA" sz="2000" dirty="0" smtClean="0"/>
              <a:t> ميله موجب (علاقة طردية بين </a:t>
            </a:r>
            <a:r>
              <a:rPr lang="en-US" sz="2000" dirty="0" smtClean="0"/>
              <a:t>Qs</a:t>
            </a:r>
            <a:r>
              <a:rPr lang="ar-SA" sz="2000" dirty="0" smtClean="0"/>
              <a:t> و</a:t>
            </a:r>
            <a:r>
              <a:rPr lang="en-US" sz="2000" dirty="0" err="1" smtClean="0"/>
              <a:t>i</a:t>
            </a:r>
            <a:r>
              <a:rPr lang="en-US" sz="2000" dirty="0" smtClean="0"/>
              <a:t> </a:t>
            </a:r>
            <a:r>
              <a:rPr lang="ar-SA" sz="2000" dirty="0" smtClean="0"/>
              <a:t>).</a:t>
            </a:r>
          </a:p>
          <a:p>
            <a:pPr marL="514350" indent="-514350" algn="r" rtl="1">
              <a:buFont typeface="+mj-lt"/>
              <a:buAutoNum type="alphaLcParenR"/>
            </a:pPr>
            <a:r>
              <a:rPr lang="ar-SA" sz="2000" b="1" dirty="0" smtClean="0">
                <a:solidFill>
                  <a:schemeClr val="tx2"/>
                </a:solidFill>
              </a:rPr>
              <a:t>تأثير السياسة النقدية التوسعية: </a:t>
            </a:r>
            <a:r>
              <a:rPr lang="ar-SA" sz="2000" dirty="0" smtClean="0"/>
              <a:t>ينتقل منحنى العرض لليمين فيزداد عرض النقود.</a:t>
            </a:r>
          </a:p>
          <a:p>
            <a:pPr marL="514350" indent="-514350" algn="r" rtl="1">
              <a:buFont typeface="+mj-lt"/>
              <a:buAutoNum type="alphaLcParenR"/>
            </a:pPr>
            <a:r>
              <a:rPr lang="ar-SA" sz="2000" b="1" dirty="0" smtClean="0">
                <a:solidFill>
                  <a:schemeClr val="tx2"/>
                </a:solidFill>
              </a:rPr>
              <a:t>تأثير السياسة النقدية الانكماشية: </a:t>
            </a:r>
            <a:r>
              <a:rPr lang="ar-SA" sz="2000" dirty="0" smtClean="0"/>
              <a:t>ينتقل منحنى العرض لليسار فيقل عرض النقود.</a:t>
            </a:r>
          </a:p>
          <a:p>
            <a:pPr algn="r" rtl="1"/>
            <a:endParaRPr lang="en-US" sz="2000"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4</a:t>
            </a:fld>
            <a:endParaRPr lang="en-US"/>
          </a:p>
        </p:txBody>
      </p:sp>
      <p:pic>
        <p:nvPicPr>
          <p:cNvPr id="7170" name="Picture 2" descr="C:\Users\sare\AppData\Local\Microsoft\Windows\Temporary Internet Files\Content.IE5\EC4VVWMI\new doc 2_1.jpg"/>
          <p:cNvPicPr>
            <a:picLocks noChangeAspect="1" noChangeArrowheads="1"/>
          </p:cNvPicPr>
          <p:nvPr/>
        </p:nvPicPr>
        <p:blipFill>
          <a:blip r:embed="rId2" cstate="print"/>
          <a:srcRect/>
          <a:stretch>
            <a:fillRect/>
          </a:stretch>
        </p:blipFill>
        <p:spPr bwMode="auto">
          <a:xfrm>
            <a:off x="1357290" y="1857364"/>
            <a:ext cx="6072198" cy="30554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الطلب على النقود:</a:t>
            </a:r>
            <a:endParaRPr lang="en-US" b="1" dirty="0"/>
          </a:p>
        </p:txBody>
      </p:sp>
      <p:sp>
        <p:nvSpPr>
          <p:cNvPr id="3" name="Content Placeholder 2"/>
          <p:cNvSpPr>
            <a:spLocks noGrp="1"/>
          </p:cNvSpPr>
          <p:nvPr>
            <p:ph idx="1"/>
          </p:nvPr>
        </p:nvSpPr>
        <p:spPr>
          <a:xfrm>
            <a:off x="285720" y="1935480"/>
            <a:ext cx="8401080" cy="4389120"/>
          </a:xfrm>
        </p:spPr>
        <p:txBody>
          <a:bodyPr>
            <a:normAutofit/>
          </a:bodyPr>
          <a:lstStyle/>
          <a:p>
            <a:pPr algn="r" rtl="1"/>
            <a:r>
              <a:rPr lang="ar-SA" b="1" dirty="0" smtClean="0">
                <a:solidFill>
                  <a:schemeClr val="tx2"/>
                </a:solidFill>
              </a:rPr>
              <a:t>النقود تعمل كوسيط للتبادل للقيام بعمليات البيع والشراء للسلع والخدمات، مما يعني أنه سيكون هناك زيادة في الطلب على النقود عندما تكون:</a:t>
            </a:r>
          </a:p>
          <a:p>
            <a:pPr marL="514350" indent="-514350" algn="r" rtl="1">
              <a:buFont typeface="+mj-lt"/>
              <a:buAutoNum type="arabicPeriod"/>
            </a:pPr>
            <a:r>
              <a:rPr lang="ar-SA" dirty="0" smtClean="0"/>
              <a:t>المعاملات التجارية كثيرة في المجتمع.</a:t>
            </a:r>
          </a:p>
          <a:p>
            <a:pPr marL="514350" indent="-514350" algn="r" rtl="1">
              <a:buFont typeface="+mj-lt"/>
              <a:buAutoNum type="arabicPeriod"/>
            </a:pPr>
            <a:r>
              <a:rPr lang="ar-SA" dirty="0" smtClean="0"/>
              <a:t>المعاملات التجارية قليلة ولكنها تتضمن مبالغ عالية.</a:t>
            </a:r>
          </a:p>
          <a:p>
            <a:pPr marL="514350" indent="-514350" algn="r" rtl="1"/>
            <a:r>
              <a:rPr lang="ar-SA" b="1" dirty="0" smtClean="0">
                <a:solidFill>
                  <a:schemeClr val="tx2"/>
                </a:solidFill>
              </a:rPr>
              <a:t>أفضل مقياس لقيمة السلع والخدمات المنتجة في المجتمع: </a:t>
            </a:r>
            <a:r>
              <a:rPr lang="ar-SA" dirty="0" smtClean="0"/>
              <a:t>الناتج المحلي الإجمالي النقدي.</a:t>
            </a:r>
          </a:p>
          <a:p>
            <a:pPr marL="514350" indent="-514350" algn="r" rtl="1"/>
            <a:r>
              <a:rPr lang="ar-SA" dirty="0" smtClean="0"/>
              <a:t>الطلب على النقود يزداد عندما يرتفع الناتج المحلي الإجمالي النقدي.</a:t>
            </a:r>
          </a:p>
          <a:p>
            <a:pPr marL="514350" indent="-514350" algn="r" rtl="1"/>
            <a:r>
              <a:rPr lang="ar-SA" b="1" dirty="0" smtClean="0">
                <a:solidFill>
                  <a:schemeClr val="tx2"/>
                </a:solidFill>
              </a:rPr>
              <a:t>هناك أنواع كثيرة من النقود ليس عليها سعر فائدة مثل: </a:t>
            </a:r>
            <a:r>
              <a:rPr lang="ar-SA" dirty="0" smtClean="0"/>
              <a:t>الاحتياطي القانوني، الحسابات الجارية وغيرها.</a:t>
            </a:r>
          </a:p>
          <a:p>
            <a:pPr marL="514350" indent="-514350" algn="r" rtl="1"/>
            <a:endParaRPr lang="ar-SA" dirty="0" smtClean="0"/>
          </a:p>
        </p:txBody>
      </p:sp>
      <p:sp>
        <p:nvSpPr>
          <p:cNvPr id="4" name="Slide Number Placeholder 3"/>
          <p:cNvSpPr>
            <a:spLocks noGrp="1"/>
          </p:cNvSpPr>
          <p:nvPr>
            <p:ph type="sldNum" sz="quarter" idx="12"/>
          </p:nvPr>
        </p:nvSpPr>
        <p:spPr/>
        <p:txBody>
          <a:bodyPr/>
          <a:lstStyle/>
          <a:p>
            <a:fld id="{03519D08-1487-4CF6-B242-83EF858C6D0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الطلب على النقود:</a:t>
            </a:r>
            <a:endParaRPr lang="en-US" b="1" dirty="0"/>
          </a:p>
        </p:txBody>
      </p:sp>
      <p:sp>
        <p:nvSpPr>
          <p:cNvPr id="3" name="Content Placeholder 2"/>
          <p:cNvSpPr>
            <a:spLocks noGrp="1"/>
          </p:cNvSpPr>
          <p:nvPr>
            <p:ph idx="1"/>
          </p:nvPr>
        </p:nvSpPr>
        <p:spPr/>
        <p:txBody>
          <a:bodyPr/>
          <a:lstStyle/>
          <a:p>
            <a:pPr marL="514350" indent="-514350" algn="r" rtl="1"/>
            <a:r>
              <a:rPr lang="ar-SA" dirty="0" smtClean="0"/>
              <a:t>سعر الفائدة يؤثر في كمية عرض النقود من خلال السندات والودائع الآجلة.</a:t>
            </a:r>
            <a:endParaRPr lang="en-US" dirty="0" smtClean="0"/>
          </a:p>
          <a:p>
            <a:pPr algn="r" rtl="1"/>
            <a:r>
              <a:rPr lang="ar-SA" dirty="0" smtClean="0"/>
              <a:t>من المهم استثمار النقد الفائض لدى الفرد بالطرق التي يراها مناسبة ومجدية له بدلاً من الاحتفاظ بها في هيئة نقود سائلة، إلا إذا وجد فرصة أفضل تعطي عائداً يفوق قيمة الفرصة البديلة (الثمن البديل لحمل النقود).</a:t>
            </a:r>
          </a:p>
          <a:p>
            <a:pPr algn="r" rtl="1"/>
            <a:endParaRPr lang="ar-SA" dirty="0" smtClean="0"/>
          </a:p>
          <a:p>
            <a:pPr algn="r" rtl="1"/>
            <a:r>
              <a:rPr lang="ar-SA" b="1" dirty="0" smtClean="0">
                <a:solidFill>
                  <a:schemeClr val="tx2"/>
                </a:solidFill>
              </a:rPr>
              <a:t>مثال: </a:t>
            </a:r>
            <a:r>
              <a:rPr lang="ar-SA" dirty="0" smtClean="0"/>
              <a:t>إذا كان لديك 100 ريال نقداً، فالأفضل أن تضعها كاستثمار في السندات الحكومية بفائدة سنوية 7% مثلاً (أو تضعها في سوق المال مع عائد غير ثابت يتغير مع عوامل العرض والطلب).</a:t>
            </a:r>
          </a:p>
          <a:p>
            <a:pPr algn="ctr" rtl="1">
              <a:buNone/>
            </a:pPr>
            <a:r>
              <a:rPr lang="ar-SA" dirty="0" smtClean="0"/>
              <a:t>تكلفة الاحتفاظ بالـ100 ريال نقداً = 7 ريال (خسارة)</a:t>
            </a: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الطلب على النقود:</a:t>
            </a:r>
            <a:endParaRPr lang="en-US" b="1"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7</a:t>
            </a:fld>
            <a:endParaRPr lang="en-US"/>
          </a:p>
        </p:txBody>
      </p:sp>
      <p:sp>
        <p:nvSpPr>
          <p:cNvPr id="7" name="Content Placeholder 2"/>
          <p:cNvSpPr>
            <a:spLocks noGrp="1"/>
          </p:cNvSpPr>
          <p:nvPr>
            <p:ph idx="1"/>
          </p:nvPr>
        </p:nvSpPr>
        <p:spPr>
          <a:xfrm>
            <a:off x="457200" y="4962556"/>
            <a:ext cx="8229600" cy="1038212"/>
          </a:xfrm>
        </p:spPr>
        <p:txBody>
          <a:bodyPr>
            <a:noAutofit/>
          </a:bodyPr>
          <a:lstStyle/>
          <a:p>
            <a:pPr marL="514350" indent="-514350" algn="r" rtl="1">
              <a:buFont typeface="+mj-lt"/>
              <a:buAutoNum type="alphaLcParenR"/>
            </a:pPr>
            <a:r>
              <a:rPr lang="ar-SA" sz="2000" b="1" dirty="0" smtClean="0">
                <a:solidFill>
                  <a:schemeClr val="tx2"/>
                </a:solidFill>
              </a:rPr>
              <a:t>منحنى طلب النقود (</a:t>
            </a:r>
            <a:r>
              <a:rPr lang="en-US" sz="2000" b="1" dirty="0" err="1" smtClean="0">
                <a:solidFill>
                  <a:schemeClr val="tx2"/>
                </a:solidFill>
              </a:rPr>
              <a:t>Md</a:t>
            </a:r>
            <a:r>
              <a:rPr lang="ar-SA" sz="2000" b="1" dirty="0" smtClean="0">
                <a:solidFill>
                  <a:schemeClr val="tx2"/>
                </a:solidFill>
              </a:rPr>
              <a:t>):</a:t>
            </a:r>
            <a:r>
              <a:rPr lang="ar-SA" sz="2000" dirty="0" smtClean="0"/>
              <a:t> ميله سالب (علاقة عكسية بين </a:t>
            </a:r>
            <a:r>
              <a:rPr lang="en-US" sz="2000" dirty="0" err="1" smtClean="0"/>
              <a:t>Qd</a:t>
            </a:r>
            <a:r>
              <a:rPr lang="ar-SA" sz="2000" dirty="0" smtClean="0"/>
              <a:t> و</a:t>
            </a:r>
            <a:r>
              <a:rPr lang="en-US" sz="2000" dirty="0" err="1" smtClean="0"/>
              <a:t>i</a:t>
            </a:r>
            <a:r>
              <a:rPr lang="en-US" sz="2000" dirty="0" smtClean="0"/>
              <a:t> </a:t>
            </a:r>
            <a:r>
              <a:rPr lang="ar-SA" sz="2000" dirty="0" smtClean="0"/>
              <a:t>) بافتراض ثبات الناتج المحلي الإجمالي النقدي.</a:t>
            </a:r>
          </a:p>
          <a:p>
            <a:pPr marL="514350" indent="-514350" algn="r" rtl="1">
              <a:buFont typeface="+mj-lt"/>
              <a:buAutoNum type="alphaLcParenR"/>
            </a:pPr>
            <a:r>
              <a:rPr lang="ar-SA" sz="2000" b="1" dirty="0" smtClean="0">
                <a:solidFill>
                  <a:schemeClr val="tx2"/>
                </a:solidFill>
              </a:rPr>
              <a:t>تأثير زيادة الناتج المحلي الإجمالي النقدي: </a:t>
            </a:r>
            <a:r>
              <a:rPr lang="ar-SA" sz="2000" dirty="0" smtClean="0"/>
              <a:t>ينتقل منحنى الطلب لليمين فيزداد طلب النقود.</a:t>
            </a:r>
          </a:p>
          <a:p>
            <a:pPr marL="514350" indent="-514350" algn="r" rtl="1">
              <a:buFont typeface="+mj-lt"/>
              <a:buAutoNum type="alphaLcParenR"/>
            </a:pPr>
            <a:r>
              <a:rPr lang="ar-SA" sz="2000" b="1" dirty="0" smtClean="0">
                <a:solidFill>
                  <a:schemeClr val="tx2"/>
                </a:solidFill>
              </a:rPr>
              <a:t>تأثير انخفاض الناتج المحلي الإجمالي النقدي: </a:t>
            </a:r>
            <a:r>
              <a:rPr lang="ar-SA" sz="2000" dirty="0" smtClean="0"/>
              <a:t>ينتقل منحنى الطلب لليسار فيقل طلب النقود.</a:t>
            </a:r>
          </a:p>
          <a:p>
            <a:pPr algn="r" rtl="1"/>
            <a:endParaRPr lang="en-US" sz="2000" dirty="0"/>
          </a:p>
        </p:txBody>
      </p:sp>
      <p:pic>
        <p:nvPicPr>
          <p:cNvPr id="4098" name="Picture 2" descr="C:\Users\sare\AppData\Local\Microsoft\Windows\Temporary Internet Files\Content.IE5\HX7SYUKV\new doc 3_1.jpg"/>
          <p:cNvPicPr>
            <a:picLocks noChangeAspect="1" noChangeArrowheads="1"/>
          </p:cNvPicPr>
          <p:nvPr/>
        </p:nvPicPr>
        <p:blipFill>
          <a:blip r:embed="rId2" cstate="print"/>
          <a:srcRect/>
          <a:stretch>
            <a:fillRect/>
          </a:stretch>
        </p:blipFill>
        <p:spPr bwMode="auto">
          <a:xfrm>
            <a:off x="1142976" y="1760749"/>
            <a:ext cx="6858016" cy="31684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3" name="Content Placeholder 2"/>
          <p:cNvSpPr>
            <a:spLocks noGrp="1"/>
          </p:cNvSpPr>
          <p:nvPr>
            <p:ph idx="1"/>
          </p:nvPr>
        </p:nvSpPr>
        <p:spPr>
          <a:xfrm>
            <a:off x="5357818" y="1935480"/>
            <a:ext cx="3328982" cy="4389120"/>
          </a:xfrm>
        </p:spPr>
        <p:txBody>
          <a:bodyPr>
            <a:normAutofit fontScale="92500"/>
          </a:bodyPr>
          <a:lstStyle/>
          <a:p>
            <a:pPr algn="r" rtl="1"/>
            <a:r>
              <a:rPr lang="ar-SA" b="1" dirty="0" smtClean="0">
                <a:solidFill>
                  <a:schemeClr val="tx2"/>
                </a:solidFill>
              </a:rPr>
              <a:t>التوازن: </a:t>
            </a:r>
            <a:r>
              <a:rPr lang="en-US" dirty="0" smtClean="0"/>
              <a:t>MS = </a:t>
            </a:r>
            <a:r>
              <a:rPr lang="en-US" dirty="0" err="1" smtClean="0"/>
              <a:t>Md</a:t>
            </a:r>
            <a:endParaRPr lang="ar-SA" dirty="0" smtClean="0"/>
          </a:p>
          <a:p>
            <a:pPr algn="r" rtl="1"/>
            <a:r>
              <a:rPr lang="ar-SA" b="1" dirty="0" smtClean="0">
                <a:solidFill>
                  <a:schemeClr val="tx2"/>
                </a:solidFill>
              </a:rPr>
              <a:t>(</a:t>
            </a:r>
            <a:r>
              <a:rPr lang="en-US" b="1" dirty="0" smtClean="0">
                <a:solidFill>
                  <a:schemeClr val="tx2"/>
                </a:solidFill>
              </a:rPr>
              <a:t>E</a:t>
            </a:r>
            <a:r>
              <a:rPr lang="ar-SA" b="1" dirty="0" smtClean="0">
                <a:solidFill>
                  <a:schemeClr val="tx2"/>
                </a:solidFill>
              </a:rPr>
              <a:t>): </a:t>
            </a:r>
            <a:r>
              <a:rPr lang="ar-SA" dirty="0" smtClean="0"/>
              <a:t>نقطة التوازن، </a:t>
            </a:r>
            <a:r>
              <a:rPr lang="ar-SA" b="1" dirty="0" smtClean="0">
                <a:solidFill>
                  <a:schemeClr val="tx2"/>
                </a:solidFill>
              </a:rPr>
              <a:t>حيث:</a:t>
            </a:r>
          </a:p>
          <a:p>
            <a:pPr algn="r" rtl="1">
              <a:buNone/>
            </a:pPr>
            <a:r>
              <a:rPr lang="ar-SA" b="1" dirty="0" smtClean="0">
                <a:solidFill>
                  <a:schemeClr val="tx2"/>
                </a:solidFill>
              </a:rPr>
              <a:t>سعر الفائدة التوازني: </a:t>
            </a:r>
            <a:r>
              <a:rPr lang="en-US" dirty="0" err="1" smtClean="0"/>
              <a:t>i</a:t>
            </a:r>
            <a:r>
              <a:rPr lang="en-US" dirty="0" smtClean="0"/>
              <a:t>*=5%</a:t>
            </a:r>
          </a:p>
          <a:p>
            <a:pPr algn="r" rtl="1">
              <a:buNone/>
            </a:pPr>
            <a:r>
              <a:rPr lang="ar-SA" b="1" dirty="0" smtClean="0">
                <a:solidFill>
                  <a:schemeClr val="tx2"/>
                </a:solidFill>
              </a:rPr>
              <a:t>كمية النقود التوازنية: </a:t>
            </a:r>
            <a:r>
              <a:rPr lang="en-US" dirty="0" err="1" smtClean="0"/>
              <a:t>Qm</a:t>
            </a:r>
            <a:r>
              <a:rPr lang="en-US" dirty="0" smtClean="0"/>
              <a:t> </a:t>
            </a:r>
            <a:endParaRPr lang="ar-SA" dirty="0" smtClean="0"/>
          </a:p>
          <a:p>
            <a:pPr algn="r" rtl="1">
              <a:buNone/>
            </a:pPr>
            <a:endParaRPr lang="ar-SA" dirty="0" smtClean="0"/>
          </a:p>
          <a:p>
            <a:pPr algn="r" rtl="1"/>
            <a:r>
              <a:rPr lang="ar-SA" b="1" dirty="0" smtClean="0">
                <a:solidFill>
                  <a:schemeClr val="tx2"/>
                </a:solidFill>
              </a:rPr>
              <a:t>عند التوازن:</a:t>
            </a:r>
          </a:p>
          <a:p>
            <a:pPr algn="r" rtl="1">
              <a:buNone/>
            </a:pPr>
            <a:r>
              <a:rPr lang="ar-SA" dirty="0" smtClean="0"/>
              <a:t>(</a:t>
            </a:r>
            <a:r>
              <a:rPr lang="en-US" dirty="0" err="1" smtClean="0"/>
              <a:t>Qd</a:t>
            </a:r>
            <a:r>
              <a:rPr lang="ar-SA" dirty="0" smtClean="0"/>
              <a:t>) بناء على الناتج المحلي الإجمالي النقدي = (</a:t>
            </a:r>
            <a:r>
              <a:rPr lang="en-US" dirty="0" smtClean="0"/>
              <a:t>Qs</a:t>
            </a:r>
            <a:r>
              <a:rPr lang="ar-SA" dirty="0" smtClean="0"/>
              <a:t>) بناء على سياسة البنك المركزي الحالية.</a:t>
            </a:r>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8</a:t>
            </a:fld>
            <a:endParaRPr lang="en-US"/>
          </a:p>
        </p:txBody>
      </p:sp>
      <p:pic>
        <p:nvPicPr>
          <p:cNvPr id="3073" name="Picture 1" descr="C:\Users\sare\AppData\Local\Microsoft\Windows\Temporary Internet Files\Content.IE5\4V4I6V97\new doc 4_1.jpg"/>
          <p:cNvPicPr>
            <a:picLocks noChangeAspect="1" noChangeArrowheads="1"/>
          </p:cNvPicPr>
          <p:nvPr/>
        </p:nvPicPr>
        <p:blipFill>
          <a:blip r:embed="rId2" cstate="print"/>
          <a:srcRect/>
          <a:stretch>
            <a:fillRect/>
          </a:stretch>
        </p:blipFill>
        <p:spPr bwMode="auto">
          <a:xfrm>
            <a:off x="214282" y="2285992"/>
            <a:ext cx="5286380" cy="358109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sare\AppData\Local\Microsoft\Windows\Temporary Internet Files\Content.IE5\4V4I6V97\new doc 4_1.jpg"/>
          <p:cNvPicPr>
            <a:picLocks noChangeAspect="1" noChangeArrowheads="1"/>
          </p:cNvPicPr>
          <p:nvPr/>
        </p:nvPicPr>
        <p:blipFill>
          <a:blip r:embed="rId2" cstate="print"/>
          <a:srcRect/>
          <a:stretch>
            <a:fillRect/>
          </a:stretch>
        </p:blipFill>
        <p:spPr bwMode="auto">
          <a:xfrm>
            <a:off x="214282" y="2285992"/>
            <a:ext cx="5286380" cy="3581097"/>
          </a:xfrm>
          <a:prstGeom prst="rect">
            <a:avLst/>
          </a:prstGeom>
          <a:noFill/>
        </p:spPr>
      </p:pic>
      <p:sp>
        <p:nvSpPr>
          <p:cNvPr id="2" name="Title 1"/>
          <p:cNvSpPr>
            <a:spLocks noGrp="1"/>
          </p:cNvSpPr>
          <p:nvPr>
            <p:ph type="title"/>
          </p:nvPr>
        </p:nvSpPr>
        <p:spPr/>
        <p:txBody>
          <a:bodyPr/>
          <a:lstStyle/>
          <a:p>
            <a:pPr algn="r" rtl="1"/>
            <a:r>
              <a:rPr lang="ar-SA" b="1" dirty="0" smtClean="0"/>
              <a:t>التوازن في سوق النقود:</a:t>
            </a:r>
            <a:endParaRPr lang="en-US" b="1" dirty="0"/>
          </a:p>
        </p:txBody>
      </p:sp>
      <p:sp>
        <p:nvSpPr>
          <p:cNvPr id="3" name="Content Placeholder 2"/>
          <p:cNvSpPr>
            <a:spLocks noGrp="1"/>
          </p:cNvSpPr>
          <p:nvPr>
            <p:ph idx="1"/>
          </p:nvPr>
        </p:nvSpPr>
        <p:spPr/>
        <p:txBody>
          <a:bodyPr/>
          <a:lstStyle/>
          <a:p>
            <a:pPr algn="r" rtl="1"/>
            <a:r>
              <a:rPr lang="ar-SA" dirty="0" smtClean="0"/>
              <a:t>سعر الفائدة يمثل سعر القرض.</a:t>
            </a:r>
          </a:p>
          <a:p>
            <a:pPr algn="r" rtl="1"/>
            <a:endParaRPr lang="ar-SA" dirty="0" smtClean="0"/>
          </a:p>
          <a:p>
            <a:pPr algn="r" rtl="1"/>
            <a:r>
              <a:rPr lang="ar-SA" b="1" dirty="0" smtClean="0">
                <a:solidFill>
                  <a:schemeClr val="tx2"/>
                </a:solidFill>
              </a:rPr>
              <a:t>عند سعر فائدة &gt; 5%:</a:t>
            </a:r>
          </a:p>
          <a:p>
            <a:pPr algn="r" rtl="1">
              <a:buNone/>
            </a:pPr>
            <a:r>
              <a:rPr lang="en-US" dirty="0" smtClean="0"/>
              <a:t>Qs &gt; </a:t>
            </a:r>
            <a:r>
              <a:rPr lang="en-US" dirty="0" err="1" smtClean="0"/>
              <a:t>Qd</a:t>
            </a:r>
            <a:r>
              <a:rPr lang="ar-SA" dirty="0" smtClean="0"/>
              <a:t>       فائض عرض</a:t>
            </a:r>
          </a:p>
          <a:p>
            <a:pPr algn="r" rtl="1">
              <a:buNone/>
            </a:pPr>
            <a:r>
              <a:rPr lang="ar-SA" dirty="0" smtClean="0"/>
              <a:t>يؤدي لانخفاض سعر الفائدة.</a:t>
            </a:r>
          </a:p>
          <a:p>
            <a:pPr algn="r" rtl="1"/>
            <a:r>
              <a:rPr lang="ar-SA" b="1" dirty="0" smtClean="0">
                <a:solidFill>
                  <a:schemeClr val="tx2"/>
                </a:solidFill>
              </a:rPr>
              <a:t>عند سعر فائدة &lt; 5%:</a:t>
            </a:r>
          </a:p>
          <a:p>
            <a:pPr algn="r" rtl="1">
              <a:buNone/>
            </a:pPr>
            <a:r>
              <a:rPr lang="en-US" dirty="0" smtClean="0"/>
              <a:t>Qs &lt; </a:t>
            </a:r>
            <a:r>
              <a:rPr lang="en-US" dirty="0" err="1" smtClean="0"/>
              <a:t>Qd</a:t>
            </a:r>
            <a:r>
              <a:rPr lang="ar-SA" dirty="0" smtClean="0"/>
              <a:t>       فائض طلب</a:t>
            </a:r>
          </a:p>
          <a:p>
            <a:pPr algn="r" rtl="1">
              <a:buNone/>
            </a:pPr>
            <a:r>
              <a:rPr lang="ar-SA" dirty="0" smtClean="0"/>
              <a:t>يؤدي لارتفاع سعر الفائدة.</a:t>
            </a:r>
            <a:endParaRPr lang="en-US" dirty="0" smtClean="0"/>
          </a:p>
          <a:p>
            <a:pPr algn="r" rtl="1">
              <a:buNone/>
            </a:pPr>
            <a:endParaRPr lang="en-US" dirty="0"/>
          </a:p>
        </p:txBody>
      </p:sp>
      <p:sp>
        <p:nvSpPr>
          <p:cNvPr id="4" name="Slide Number Placeholder 3"/>
          <p:cNvSpPr>
            <a:spLocks noGrp="1"/>
          </p:cNvSpPr>
          <p:nvPr>
            <p:ph type="sldNum" sz="quarter" idx="12"/>
          </p:nvPr>
        </p:nvSpPr>
        <p:spPr/>
        <p:txBody>
          <a:bodyPr/>
          <a:lstStyle/>
          <a:p>
            <a:fld id="{03519D08-1487-4CF6-B242-83EF858C6D0D}" type="slidenum">
              <a:rPr lang="en-US" smtClean="0"/>
              <a:pPr/>
              <a:t>9</a:t>
            </a:fld>
            <a:endParaRPr lang="en-US"/>
          </a:p>
        </p:txBody>
      </p:sp>
      <p:cxnSp>
        <p:nvCxnSpPr>
          <p:cNvPr id="8" name="Straight Connector 7"/>
          <p:cNvCxnSpPr/>
          <p:nvPr/>
        </p:nvCxnSpPr>
        <p:spPr>
          <a:xfrm>
            <a:off x="1500166" y="2928934"/>
            <a:ext cx="2571768" cy="158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43174" y="2571744"/>
            <a:ext cx="1357322" cy="369332"/>
          </a:xfrm>
          <a:prstGeom prst="rect">
            <a:avLst/>
          </a:prstGeom>
          <a:noFill/>
        </p:spPr>
        <p:txBody>
          <a:bodyPr wrap="square" rtlCol="0">
            <a:spAutoFit/>
          </a:bodyPr>
          <a:lstStyle/>
          <a:p>
            <a:pPr algn="ctr" rtl="1"/>
            <a:r>
              <a:rPr lang="ar-SA" b="1" dirty="0" smtClean="0">
                <a:solidFill>
                  <a:schemeClr val="tx2"/>
                </a:solidFill>
              </a:rPr>
              <a:t>فائض عرض</a:t>
            </a:r>
            <a:endParaRPr lang="en-US" b="1" dirty="0">
              <a:solidFill>
                <a:schemeClr val="tx2"/>
              </a:solidFill>
            </a:endParaRPr>
          </a:p>
        </p:txBody>
      </p:sp>
      <p:cxnSp>
        <p:nvCxnSpPr>
          <p:cNvPr id="10" name="Straight Connector 9"/>
          <p:cNvCxnSpPr/>
          <p:nvPr/>
        </p:nvCxnSpPr>
        <p:spPr>
          <a:xfrm>
            <a:off x="1428728" y="4213230"/>
            <a:ext cx="2928958" cy="158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86050" y="4214818"/>
            <a:ext cx="1357322" cy="369332"/>
          </a:xfrm>
          <a:prstGeom prst="rect">
            <a:avLst/>
          </a:prstGeom>
          <a:noFill/>
        </p:spPr>
        <p:txBody>
          <a:bodyPr wrap="square" rtlCol="0">
            <a:spAutoFit/>
          </a:bodyPr>
          <a:lstStyle/>
          <a:p>
            <a:pPr algn="ctr" rtl="1"/>
            <a:r>
              <a:rPr lang="ar-SA" b="1" dirty="0" smtClean="0">
                <a:solidFill>
                  <a:srgbClr val="FF0000"/>
                </a:solidFill>
              </a:rPr>
              <a:t>فائض طلب</a:t>
            </a:r>
            <a:endParaRPr lang="en-US" b="1" dirty="0">
              <a:solidFill>
                <a:srgbClr val="FF0000"/>
              </a:solidFill>
            </a:endParaRPr>
          </a:p>
        </p:txBody>
      </p:sp>
      <p:cxnSp>
        <p:nvCxnSpPr>
          <p:cNvPr id="14" name="Straight Arrow Connector 13"/>
          <p:cNvCxnSpPr/>
          <p:nvPr/>
        </p:nvCxnSpPr>
        <p:spPr>
          <a:xfrm rot="10800000">
            <a:off x="6858016" y="364331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858016" y="5072074"/>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944</TotalTime>
  <Words>1081</Words>
  <Application>Microsoft Office PowerPoint</Application>
  <PresentationFormat>عرض على الشاشة (3:4)‏</PresentationFormat>
  <Paragraphs>122</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Flow</vt:lpstr>
      <vt:lpstr>الفصل التاسع: النقود والسياسة النقدية</vt:lpstr>
      <vt:lpstr>مقدمة:</vt:lpstr>
      <vt:lpstr>آلية عرض النقود :</vt:lpstr>
      <vt:lpstr>آلية عرض النقود:</vt:lpstr>
      <vt:lpstr>الطلب على النقود:</vt:lpstr>
      <vt:lpstr>الطلب على النقود:</vt:lpstr>
      <vt:lpstr>الطلب على النقود:</vt:lpstr>
      <vt:lpstr>التوازن في سوق النقود:</vt:lpstr>
      <vt:lpstr>التوازن في سوق النقود:</vt:lpstr>
      <vt:lpstr>التوازن في سوق النقود:</vt:lpstr>
      <vt:lpstr>التوازن في سوق النقود:</vt:lpstr>
      <vt:lpstr>السياسة النقدية والطلب الكلي:</vt:lpstr>
      <vt:lpstr>السياسة النقدية والطلب الكلي:</vt:lpstr>
      <vt:lpstr>السياسة النقدية والطلب الكلي:</vt:lpstr>
      <vt:lpstr>السياسة النقدية والطلب الكلي:</vt:lpstr>
      <vt:lpstr>السياسة النقدية والطلب الكلي:</vt:lpstr>
      <vt:lpstr>السياسة النقدية والطلب الكلي:</vt:lpstr>
      <vt:lpstr>السياسة النقدية والمستوى العام للأسعار:</vt:lpstr>
      <vt:lpstr>السياسة النقدية والمستوى العام للأسعار:</vt:lpstr>
      <vt:lpstr>الخلاصة:</vt:lpstr>
      <vt:lpstr>أسئلة المراجعة ص331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التاسع: النقود والسياسة النقدية</dc:title>
  <dc:creator>sare</dc:creator>
  <cp:lastModifiedBy>user</cp:lastModifiedBy>
  <cp:revision>101</cp:revision>
  <dcterms:created xsi:type="dcterms:W3CDTF">2015-03-29T09:18:26Z</dcterms:created>
  <dcterms:modified xsi:type="dcterms:W3CDTF">2017-02-13T07:11:16Z</dcterms:modified>
</cp:coreProperties>
</file>