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مستطيل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11/01/34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1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r" rtl="1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r" rtl="1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r" rtl="1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r" rtl="1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الفصل التاسع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4000" b="1" dirty="0" smtClean="0">
                <a:solidFill>
                  <a:schemeClr val="tx1"/>
                </a:solidFill>
              </a:rPr>
              <a:t>الالتزامات قصيرة الأجل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تابع :الدائنون </a:t>
            </a: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775191"/>
            <a:ext cx="8507288" cy="4625609"/>
          </a:xfrm>
        </p:spPr>
        <p:txBody>
          <a:bodyPr/>
          <a:lstStyle/>
          <a:p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مثال :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1- اشترت منشاة المنصف بضائع بالأجل بمبلغ 300000 ريال وكانت شروط البيع بأن يحصل المشتري على خصم 1% من ثمن البيع إذا تم السداد خلال 15 يوم من تاريخ البيع.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2- خلال الأسبوع الأول من البيع تم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مايلي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 marL="633222" indent="-514350">
              <a:buAutoNum type="arabic1Minus"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ردت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النصيف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مبلغ 30000 ريال وسمح البائع للمنشأة بمبلغ 20000 تسوية بضائع ثار عليها الأجل.</a:t>
            </a:r>
          </a:p>
          <a:p>
            <a:pPr marL="633222" indent="-514350">
              <a:buAutoNum type="arabic1Minus"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سددت المنشأة مبلغ 100000 ريال من أصل الفاتورة وحصلت على الخصم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المكتسب 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تابع :الدائنون </a:t>
            </a: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775191"/>
            <a:ext cx="8507288" cy="4625609"/>
          </a:xfrm>
        </p:spPr>
        <p:txBody>
          <a:bodyPr>
            <a:normAutofit lnSpcReduction="10000"/>
          </a:bodyPr>
          <a:lstStyle/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حل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المثال :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400" b="1" u="sng" dirty="0" smtClean="0">
                <a:latin typeface="Times New Roman" pitchFamily="18" charset="0"/>
                <a:cs typeface="Times New Roman" pitchFamily="18" charset="0"/>
              </a:rPr>
              <a:t>- قيد شراء </a:t>
            </a:r>
            <a:r>
              <a:rPr lang="ar-SA" sz="2400" b="1" u="sng" dirty="0" err="1" smtClean="0">
                <a:latin typeface="Times New Roman" pitchFamily="18" charset="0"/>
                <a:cs typeface="Times New Roman" pitchFamily="18" charset="0"/>
              </a:rPr>
              <a:t>البضاعة:</a:t>
            </a:r>
            <a:endParaRPr lang="ar-SA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300000 من ح/ المشتريات </a:t>
            </a: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300000 الى ح/ الدائنين </a:t>
            </a:r>
          </a:p>
          <a:p>
            <a:pPr>
              <a:buNone/>
            </a:pPr>
            <a:r>
              <a:rPr lang="ar-SA" sz="2400" b="1" u="sng" dirty="0" smtClean="0">
                <a:latin typeface="Times New Roman" pitchFamily="18" charset="0"/>
                <a:cs typeface="Times New Roman" pitchFamily="18" charset="0"/>
              </a:rPr>
              <a:t>2- قيد رد </a:t>
            </a:r>
            <a:r>
              <a:rPr lang="ar-SA" sz="2400" b="1" u="sng" dirty="0" err="1" smtClean="0">
                <a:latin typeface="Times New Roman" pitchFamily="18" charset="0"/>
                <a:cs typeface="Times New Roman" pitchFamily="18" charset="0"/>
              </a:rPr>
              <a:t>بضاعة :</a:t>
            </a:r>
            <a:endParaRPr lang="ar-SA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50000 من ح/ الدائنين </a:t>
            </a: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50000 الى ح/ مردودات ومسموحات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المشتريات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(30000+20000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b="1" u="sng" dirty="0" smtClean="0">
                <a:latin typeface="Times New Roman" pitchFamily="18" charset="0"/>
                <a:cs typeface="Times New Roman" pitchFamily="18" charset="0"/>
              </a:rPr>
              <a:t>3- قيد تسديد مبلغ 100000 ريال مع </a:t>
            </a:r>
            <a:r>
              <a:rPr lang="ar-SA" sz="2400" b="1" u="sng" dirty="0" err="1" smtClean="0">
                <a:latin typeface="Times New Roman" pitchFamily="18" charset="0"/>
                <a:cs typeface="Times New Roman" pitchFamily="18" charset="0"/>
              </a:rPr>
              <a:t>الخصم :</a:t>
            </a:r>
            <a:endParaRPr lang="ar-SA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100000 من ح/ الدائنين </a:t>
            </a: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الى مذكورين </a:t>
            </a: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99000 ح/البنك </a:t>
            </a: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1000 ح/ الخصم المكتسب </a:t>
            </a:r>
          </a:p>
          <a:p>
            <a:pPr>
              <a:buNone/>
            </a:pP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الالتزامات قصيرة الأجل</a:t>
            </a:r>
            <a:br>
              <a:rPr lang="ar-SA" b="1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هي الالتزامات التي تسدد خلال دورة العمليات أو خلال سنة أيهما </a:t>
            </a:r>
            <a:r>
              <a:rPr lang="ar-SA" dirty="0" err="1" smtClean="0"/>
              <a:t>أطول ..</a:t>
            </a:r>
            <a:r>
              <a:rPr lang="ar-SA" dirty="0" smtClean="0"/>
              <a:t> أو أنها الالتزامات التي يلزم لتسديدها استخدام الأصول المتداولة الموجودة أو نشوء التزام آخر قصير </a:t>
            </a:r>
            <a:r>
              <a:rPr lang="ar-SA" dirty="0" err="1" smtClean="0"/>
              <a:t>الأجل .</a:t>
            </a:r>
            <a:endParaRPr lang="en-US" dirty="0" smtClean="0"/>
          </a:p>
          <a:p>
            <a:r>
              <a:rPr lang="ar-SA" u="sng" dirty="0" err="1" smtClean="0"/>
              <a:t>أمثلة </a:t>
            </a:r>
            <a:r>
              <a:rPr lang="ar-SA" u="sng" dirty="0" smtClean="0"/>
              <a:t>:</a:t>
            </a:r>
            <a:r>
              <a:rPr lang="ar-SA" dirty="0" smtClean="0"/>
              <a:t> </a:t>
            </a:r>
            <a:r>
              <a:rPr lang="ar-SA" dirty="0" err="1" smtClean="0"/>
              <a:t>الدائنين </a:t>
            </a:r>
            <a:r>
              <a:rPr lang="ar-SA" dirty="0" smtClean="0"/>
              <a:t>، أوراق الدفع قصيرة </a:t>
            </a:r>
            <a:r>
              <a:rPr lang="ar-SA" dirty="0" err="1" smtClean="0"/>
              <a:t>الأجل </a:t>
            </a:r>
            <a:r>
              <a:rPr lang="ar-SA" dirty="0" smtClean="0"/>
              <a:t>، الإيرادات </a:t>
            </a:r>
            <a:r>
              <a:rPr lang="ar-SA" dirty="0" err="1" smtClean="0"/>
              <a:t>المقدمة </a:t>
            </a:r>
            <a:r>
              <a:rPr lang="ar-SA" dirty="0" smtClean="0"/>
              <a:t>، التأمينات </a:t>
            </a:r>
            <a:r>
              <a:rPr lang="ar-SA" dirty="0" err="1" smtClean="0"/>
              <a:t>المستردة .</a:t>
            </a:r>
            <a:endParaRPr lang="en-US" dirty="0" smtClean="0"/>
          </a:p>
          <a:p>
            <a:r>
              <a:rPr lang="ar-SA" dirty="0" smtClean="0"/>
              <a:t> 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ولا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: الاقتراض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البنك 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عندما تحتاج المنشأة إلى نقدية لمواجهة التزاماتها قصيرة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الأجل </a:t>
            </a: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، فإنها تقوم بالاقتراض من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البنك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 وهذا </a:t>
            </a: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يأخذ أحد الشكلين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التاليين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ar-SA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 السحب على </a:t>
            </a: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المكشوف.</a:t>
            </a:r>
          </a:p>
          <a:p>
            <a:pPr>
              <a:buNone/>
            </a:pP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ب</a:t>
            </a:r>
            <a:r>
              <a:rPr lang="ar-SA" sz="40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 القرض: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تابع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الاقتراض 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البنك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أ.</a:t>
            </a:r>
            <a:r>
              <a:rPr lang="ar-SA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السحب على </a:t>
            </a:r>
            <a:r>
              <a:rPr lang="ar-SA" sz="3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المكشوف</a:t>
            </a:r>
            <a:r>
              <a:rPr lang="ar-SA" sz="3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ar-SA" sz="3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ويعني قيام المنشأة بالسحب من البنك بأكثر من رصيدها الدائن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حيث تصبح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دائنه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للبنك 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ويظهر الرصيد الدائن الذي 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يجب على المنشأة سداده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في قائمة المركز المالي ضمن الالتزامات قصيرة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الأجل.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ويترتب على السحب على المكشوف دفع فوائد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للبنك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، تحسب عن الأيام التي بقي فيها الرصيد دائنا.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SA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تابع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الاقتراض 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البنك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sz="4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أ.مثال  </a:t>
            </a:r>
            <a:r>
              <a:rPr lang="ar-SA" sz="4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السحب على </a:t>
            </a:r>
            <a:r>
              <a:rPr lang="ar-SA" sz="4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المكشوف</a:t>
            </a:r>
            <a:r>
              <a:rPr lang="ar-SA" sz="4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ar-SA" sz="4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3600" b="1" dirty="0" smtClean="0">
                <a:latin typeface="Times New Roman" pitchFamily="18" charset="0"/>
                <a:cs typeface="Times New Roman" pitchFamily="18" charset="0"/>
              </a:rPr>
              <a:t>بفرض أن للمنشأة رصيد دائن بأحد البنوك </a:t>
            </a:r>
            <a:r>
              <a:rPr lang="ar-SA" sz="3600" b="1" dirty="0" err="1" smtClean="0">
                <a:latin typeface="Times New Roman" pitchFamily="18" charset="0"/>
                <a:cs typeface="Times New Roman" pitchFamily="18" charset="0"/>
              </a:rPr>
              <a:t>يبلغ </a:t>
            </a:r>
            <a:r>
              <a:rPr lang="ar-SA" sz="3600" b="1" dirty="0" smtClean="0">
                <a:latin typeface="Times New Roman" pitchFamily="18" charset="0"/>
                <a:cs typeface="Times New Roman" pitchFamily="18" charset="0"/>
              </a:rPr>
              <a:t>(10000) ريال غلا أنه ترتب عليها التزام أوجب عليها أن </a:t>
            </a:r>
            <a:r>
              <a:rPr lang="ar-SA" sz="3600" b="1" dirty="0" err="1" smtClean="0">
                <a:latin typeface="Times New Roman" pitchFamily="18" charset="0"/>
                <a:cs typeface="Times New Roman" pitchFamily="18" charset="0"/>
              </a:rPr>
              <a:t>تدفع </a:t>
            </a:r>
            <a:r>
              <a:rPr lang="ar-SA" sz="3600" b="1" dirty="0" smtClean="0">
                <a:latin typeface="Times New Roman" pitchFamily="18" charset="0"/>
                <a:cs typeface="Times New Roman" pitchFamily="18" charset="0"/>
              </a:rPr>
              <a:t>(50000) ريال فحررت شيكا بذلك  وبقي الرصيد دائنا لمدة شهرين بفائدة تبلغ </a:t>
            </a:r>
            <a:r>
              <a:rPr lang="ar-SA" sz="3600" b="1" dirty="0" err="1" smtClean="0">
                <a:latin typeface="Times New Roman" pitchFamily="18" charset="0"/>
                <a:cs typeface="Times New Roman" pitchFamily="18" charset="0"/>
              </a:rPr>
              <a:t>12%.</a:t>
            </a:r>
            <a:endParaRPr lang="ar-SA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sz="36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u="sng" dirty="0" smtClean="0">
                <a:latin typeface="Times New Roman" pitchFamily="18" charset="0"/>
                <a:cs typeface="Times New Roman" pitchFamily="18" charset="0"/>
              </a:rPr>
              <a:t>قيد </a:t>
            </a:r>
            <a:r>
              <a:rPr lang="ar-SA" u="sng" dirty="0" err="1" smtClean="0">
                <a:latin typeface="Times New Roman" pitchFamily="18" charset="0"/>
                <a:cs typeface="Times New Roman" pitchFamily="18" charset="0"/>
              </a:rPr>
              <a:t>اليومية </a:t>
            </a:r>
            <a:r>
              <a:rPr lang="ar-SA" u="sng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ar-SA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       50000 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/ الدائنين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         50000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إلى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/ البنك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u="sng" dirty="0" smtClean="0">
                <a:latin typeface="Times New Roman" pitchFamily="18" charset="0"/>
                <a:cs typeface="Times New Roman" pitchFamily="18" charset="0"/>
              </a:rPr>
              <a:t>قيد اليومية لإثبات </a:t>
            </a:r>
            <a:r>
              <a:rPr lang="ar-SA" u="sng" dirty="0" err="1" smtClean="0">
                <a:latin typeface="Times New Roman" pitchFamily="18" charset="0"/>
                <a:cs typeface="Times New Roman" pitchFamily="18" charset="0"/>
              </a:rPr>
              <a:t>الفوائد </a:t>
            </a:r>
            <a:r>
              <a:rPr lang="ar-SA" u="sng" dirty="0" err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(40000×12%×2÷12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           800 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/ مصروفات بنكية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	      	إلى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/ البنك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تابع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: الاقتراض 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البنك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ب.</a:t>
            </a:r>
            <a:r>
              <a:rPr lang="ar-S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القرض:</a:t>
            </a: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ويعني قيام المنشأة بأخذ مبلغ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معين كدين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مع نسبة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فائدة معينه.</a:t>
            </a:r>
          </a:p>
          <a:p>
            <a:pPr>
              <a:buNone/>
            </a:pPr>
            <a:r>
              <a:rPr lang="ar-SA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مثال:</a:t>
            </a:r>
            <a:r>
              <a:rPr lang="ar-SA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بتاريخ 1/1/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1419هـ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وقعت منشأة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الحمزة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عقد قرض مع أحد البنوك بمبلغ 1000000 ريال لمدة ستة اشهر بفائدة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سنويه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14%.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الحل :</a:t>
            </a:r>
            <a:endParaRPr lang="ar-S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الفائدة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1000000× (14%)×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(6÷ 12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= 70000 ريال </a:t>
            </a:r>
          </a:p>
          <a:p>
            <a:pPr>
              <a:buNone/>
            </a:pP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القرض مع </a:t>
            </a:r>
            <a:r>
              <a:rPr lang="ar-SA" sz="2400" b="1" dirty="0" err="1" smtClean="0">
                <a:latin typeface="Times New Roman" pitchFamily="18" charset="0"/>
                <a:cs typeface="Times New Roman" pitchFamily="18" charset="0"/>
              </a:rPr>
              <a:t>الفوائد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= 1000000+70000= 1070000 ريال </a:t>
            </a:r>
            <a:endParaRPr lang="ar-SA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تابع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: الاقتراض من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البنك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ar-SA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ب.</a:t>
            </a:r>
            <a:r>
              <a:rPr lang="ar-S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القرض</a:t>
            </a:r>
            <a:r>
              <a:rPr lang="ar-SA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ar-SA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2400" u="sng" dirty="0" smtClean="0">
                <a:latin typeface="Times New Roman" pitchFamily="18" charset="0"/>
                <a:cs typeface="Times New Roman" pitchFamily="18" charset="0"/>
              </a:rPr>
              <a:t>قيد إثبات </a:t>
            </a:r>
            <a:r>
              <a:rPr lang="ar-SA" sz="2400" u="sng" dirty="0" err="1" smtClean="0">
                <a:latin typeface="Times New Roman" pitchFamily="18" charset="0"/>
                <a:cs typeface="Times New Roman" pitchFamily="18" charset="0"/>
              </a:rPr>
              <a:t>القرض 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من مذكورين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1000000 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/ البنك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        70000 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/ فوائد غير مستحقة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                        1070000 إلى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/ قرض البنك</a:t>
            </a:r>
          </a:p>
          <a:p>
            <a:r>
              <a:rPr lang="ar-SA" sz="2400" u="sng" dirty="0" smtClean="0">
                <a:latin typeface="Times New Roman" pitchFamily="18" charset="0"/>
                <a:cs typeface="Times New Roman" pitchFamily="18" charset="0"/>
              </a:rPr>
              <a:t>قيد سداد </a:t>
            </a:r>
            <a:r>
              <a:rPr lang="ar-SA" sz="2400" u="sng" dirty="0" err="1" smtClean="0">
                <a:latin typeface="Times New Roman" pitchFamily="18" charset="0"/>
                <a:cs typeface="Times New Roman" pitchFamily="18" charset="0"/>
              </a:rPr>
              <a:t>القرض 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/ القرض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إلى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البنك</a:t>
            </a:r>
          </a:p>
          <a:p>
            <a:pPr>
              <a:buNone/>
            </a:pP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/>
              <a:t>_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يقفل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حساب الفوائد في حساب المتاجرة والأرباح والخسائر </a:t>
            </a: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_ أما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القرض وباقي الفوائد الغير مستحقة فتظهر ضمن الالتزامات قصيرة الأجل في قائمة المركز </a:t>
            </a:r>
            <a:r>
              <a:rPr lang="ar-SA" sz="2400" dirty="0" err="1" smtClean="0">
                <a:latin typeface="Times New Roman" pitchFamily="18" charset="0"/>
                <a:cs typeface="Times New Roman" pitchFamily="18" charset="0"/>
              </a:rPr>
              <a:t>المالي 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>ثانيا: أوراق </a:t>
            </a: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الدفع :</a:t>
            </a:r>
            <a:endParaRPr lang="ar-S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تمثل التزاما على قابل الكمبيالة بدفع مبلغ معين في تاريخ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معين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.“ سبق شرحها في الفصل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السادس ”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قيد اليوميه لتسجيل ورقه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الدفع :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     من ح/ المشتريات </a:t>
            </a:r>
          </a:p>
          <a:p>
            <a:pPr>
              <a:buNone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      الى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/ اوراق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الدفع .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تظهر أوراق الدفع في قائمة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المركز المالي ضمن الالتزامات قصيرة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الأجل 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ثالثا:الدائنون </a:t>
            </a:r>
            <a:r>
              <a:rPr lang="ar-SA" sz="4800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SA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حساب الدائنين هو حساب معاكس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لحساب .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المدينين .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ينشأ حساب الدائنين من عملية الشراء بالأجل.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قد يتيح البائع للمنشأة الحصول على خصم لتعجيل الدفع إن سددت بتاريخ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معين .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يتأثرحساب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الدائنين 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بمردودات ومسموحات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المشتريات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و يظهر رصيد الدائنين في قائمة المركز المالي ضمن الالتزامات قصيرة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الأجل 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حدة نمطية">
  <a:themeElements>
    <a:clrScheme name="وحدة نمطية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وحدة نمطية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حدة نمطي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60</TotalTime>
  <Words>623</Words>
  <Application>Microsoft Office PowerPoint</Application>
  <PresentationFormat>عرض على الشاشة (3:4)‏</PresentationFormat>
  <Paragraphs>84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وحدة نمطية</vt:lpstr>
      <vt:lpstr>الفصل التاسع </vt:lpstr>
      <vt:lpstr>الالتزامات قصيرة الأجل </vt:lpstr>
      <vt:lpstr> أولا : الاقتراض من البنك : </vt:lpstr>
      <vt:lpstr>تابع : الاقتراض من البنك :</vt:lpstr>
      <vt:lpstr>تابع : الاقتراض من البنك :</vt:lpstr>
      <vt:lpstr>تابع : الاقتراض من البنك :</vt:lpstr>
      <vt:lpstr>تابع : الاقتراض من البنك :</vt:lpstr>
      <vt:lpstr>ثانيا: أوراق الدفع :</vt:lpstr>
      <vt:lpstr> ثالثا:الدائنون :  </vt:lpstr>
      <vt:lpstr> تابع :الدائنون :  </vt:lpstr>
      <vt:lpstr> تابع :الدائنون 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التاسع </dc:title>
  <dc:creator>dr.ahmed</dc:creator>
  <cp:lastModifiedBy>dr.ahmed</cp:lastModifiedBy>
  <cp:revision>8</cp:revision>
  <dcterms:created xsi:type="dcterms:W3CDTF">2012-11-24T07:28:38Z</dcterms:created>
  <dcterms:modified xsi:type="dcterms:W3CDTF">2012-11-24T08:38:57Z</dcterms:modified>
</cp:coreProperties>
</file>