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308" r:id="rId2"/>
    <p:sldId id="309" r:id="rId3"/>
    <p:sldId id="310" r:id="rId4"/>
    <p:sldId id="304" r:id="rId5"/>
    <p:sldId id="305" r:id="rId6"/>
    <p:sldId id="300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BFDEB798-7405-4E4C-A5F1-8C59BCF29ADF}">
          <p14:sldIdLst>
            <p14:sldId id="256"/>
            <p14:sldId id="261"/>
            <p14:sldId id="257"/>
            <p14:sldId id="274"/>
            <p14:sldId id="258"/>
            <p14:sldId id="262"/>
            <p14:sldId id="290"/>
            <p14:sldId id="298"/>
            <p14:sldId id="301"/>
            <p14:sldId id="302"/>
            <p14:sldId id="299"/>
            <p14:sldId id="277"/>
            <p14:sldId id="286"/>
            <p14:sldId id="303"/>
            <p14:sldId id="287"/>
            <p14:sldId id="304"/>
            <p14:sldId id="305"/>
            <p14:sldId id="300"/>
            <p14:sldId id="307"/>
          </p14:sldIdLst>
        </p14:section>
        <p14:section name="Untitled Section" id="{859B1B2E-432C-41CD-BBC0-DCFE2AB1B084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65412" autoAdjust="0"/>
    <p:restoredTop sz="86364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2FAEB36-D4A7-4DCD-8EB2-8348D4833B76}" type="datetimeFigureOut">
              <a:rPr lang="ar-SA" smtClean="0"/>
              <a:pPr/>
              <a:t>25/01/1438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A233787-4D02-4ABD-AAA4-391A02B8552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10802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7DF4-83B3-4BE2-AA93-60F4F6954269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23535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E5B7-B882-483A-A0CB-B58EF8708FA1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1511233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A2F3-C167-4D26-A659-2A81349C6646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57421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B2C6-8528-4278-A9BD-716AA3E6F826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788075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27F5-06D6-44BB-AA19-6F75D167526B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850816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FD20-C2F2-4C27-98B6-D0309C5F209E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903739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F487-146E-415D-8440-52F4424842DC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8515353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229D-F154-4463-9D97-A499B654C662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443454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6454-4A0A-4F70-A23F-01401E45108A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455187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33A6-4865-47E3-A503-D4BDB5325766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909238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906B-62DF-4407-8FA5-C41FE0AEB13B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191812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FD703-D2FD-4074-8464-A9C1362D06D7}" type="datetime1">
              <a:rPr lang="ar-SA" smtClean="0"/>
              <a:pPr/>
              <a:t>25/01/1438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AAA60-B5B4-4371-B6B4-21BFE913F1A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1711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560839" cy="462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النقود والبنوك والاسواق المالية (211 قصد)</a:t>
            </a:r>
            <a:endParaRPr lang="ar-SA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88244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15000">
        <p14:prism dir="r" isContent="1" isInverted="1"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447800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SA" b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الفصول الثاني عشر: سلوك المودعين والبنوك التجارية</a:t>
            </a:r>
            <a:endParaRPr lang="ar-SA" b="1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5284" y="2789312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3301554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15000">
        <p14:prism dir="r" isContent="1" isInverted="1"/>
        <p:sndAc>
          <p:stSnd>
            <p:snd r:embed="rId3" name="chimes.wav"/>
          </p:stSnd>
        </p:sndAc>
      </p:transition>
    </mc:Choice>
    <mc:Fallback>
      <p:transition spd="slow" advTm="15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820688"/>
          </a:xfrm>
        </p:spPr>
        <p:txBody>
          <a:bodyPr>
            <a:normAutofit/>
          </a:bodyPr>
          <a:lstStyle/>
          <a:p>
            <a:r>
              <a:rPr lang="ar-SA" b="1" dirty="0" smtClean="0">
                <a:ln>
                  <a:solidFill>
                    <a:sysClr val="windowText" lastClr="00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عرض النقود:</a:t>
            </a:r>
            <a:endParaRPr lang="ar-SA" b="1" dirty="0">
              <a:ln>
                <a:solidFill>
                  <a:sysClr val="windowText" lastClr="000000"/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5284" y="2809900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79999" y="2243849"/>
                <a:ext cx="9001326" cy="996239"/>
              </a:xfrm>
              <a:prstGeom prst="rect">
                <a:avLst/>
              </a:prstGeom>
            </p:spPr>
            <p:txBody>
              <a:bodyPr vert="horz" lIns="91440" tIns="45720" rIns="91440" bIns="45720" rtlCol="1">
                <a:no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>
                <a:lvl1pPr marL="342900" indent="-3429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r" defTabSz="914400" rtl="1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ar-SA" sz="2800" b="1" dirty="0">
                    <a:ln>
                      <a:solidFill>
                        <a:srgbClr val="FF0000"/>
                      </a:solidFill>
                      <a:prstDash val="solid"/>
                    </a:ln>
                    <a:gradFill rotWithShape="1">
                      <a:gsLst>
                        <a:gs pos="0">
                          <a:schemeClr val="accent4">
                            <a:tint val="70000"/>
                            <a:satMod val="200000"/>
                          </a:schemeClr>
                        </a:gs>
                        <a:gs pos="40000">
                          <a:schemeClr val="accent4">
                            <a:tint val="90000"/>
                            <a:satMod val="130000"/>
                          </a:schemeClr>
                        </a:gs>
                        <a:gs pos="50000">
                          <a:schemeClr val="accent4">
                            <a:tint val="90000"/>
                            <a:satMod val="130000"/>
                          </a:schemeClr>
                        </a:gs>
                        <a:gs pos="68000">
                          <a:schemeClr val="accent4">
                            <a:tint val="90000"/>
                            <a:satMod val="130000"/>
                          </a:schemeClr>
                        </a:gs>
                        <a:gs pos="100000">
                          <a:schemeClr val="accent4">
                            <a:tint val="70000"/>
                            <a:satMod val="200000"/>
                          </a:schemeClr>
                        </a:gs>
                      </a:gsLst>
                      <a:lin ang="5400000"/>
                    </a:gra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rPr>
                  <a:t>عرض النقود= </a:t>
                </a:r>
                <a:r>
                  <a:rPr lang="ar-SA" sz="2800" b="1" dirty="0" smtClean="0">
                    <a:ln>
                      <a:solidFill>
                        <a:srgbClr val="FF0000"/>
                      </a:solidFill>
                      <a:prstDash val="solid"/>
                    </a:ln>
                    <a:gradFill rotWithShape="1">
                      <a:gsLst>
                        <a:gs pos="0">
                          <a:schemeClr val="accent4">
                            <a:tint val="70000"/>
                            <a:satMod val="200000"/>
                          </a:schemeClr>
                        </a:gs>
                        <a:gs pos="40000">
                          <a:schemeClr val="accent4">
                            <a:tint val="90000"/>
                            <a:satMod val="130000"/>
                          </a:schemeClr>
                        </a:gs>
                        <a:gs pos="50000">
                          <a:schemeClr val="accent4">
                            <a:tint val="90000"/>
                            <a:satMod val="130000"/>
                          </a:schemeClr>
                        </a:gs>
                        <a:gs pos="68000">
                          <a:schemeClr val="accent4">
                            <a:tint val="90000"/>
                            <a:satMod val="130000"/>
                          </a:schemeClr>
                        </a:gs>
                        <a:gs pos="100000">
                          <a:schemeClr val="accent4">
                            <a:tint val="70000"/>
                            <a:satMod val="200000"/>
                          </a:schemeClr>
                        </a:gs>
                      </a:gsLst>
                      <a:lin ang="5400000"/>
                    </a:gra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rPr>
                  <a:t>القاعدة النقدية</a:t>
                </a:r>
                <a:r>
                  <a:rPr lang="en-US" sz="2800" b="1" dirty="0" smtClean="0">
                    <a:ln>
                      <a:solidFill>
                        <a:srgbClr val="FF0000"/>
                      </a:solidFill>
                      <a:prstDash val="solid"/>
                    </a:ln>
                    <a:gradFill rotWithShape="1">
                      <a:gsLst>
                        <a:gs pos="0">
                          <a:schemeClr val="accent4">
                            <a:tint val="70000"/>
                            <a:satMod val="200000"/>
                          </a:schemeClr>
                        </a:gs>
                        <a:gs pos="40000">
                          <a:schemeClr val="accent4">
                            <a:tint val="90000"/>
                            <a:satMod val="130000"/>
                          </a:schemeClr>
                        </a:gs>
                        <a:gs pos="50000">
                          <a:schemeClr val="accent4">
                            <a:tint val="90000"/>
                            <a:satMod val="130000"/>
                          </a:schemeClr>
                        </a:gs>
                        <a:gs pos="68000">
                          <a:schemeClr val="accent4">
                            <a:tint val="90000"/>
                            <a:satMod val="130000"/>
                          </a:schemeClr>
                        </a:gs>
                        <a:gs pos="100000">
                          <a:schemeClr val="accent4">
                            <a:tint val="70000"/>
                            <a:satMod val="200000"/>
                          </a:schemeClr>
                        </a:gs>
                      </a:gsLst>
                      <a:lin ang="5400000"/>
                    </a:gra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rPr>
                  <a:t>MB</a:t>
                </a:r>
                <a14:m>
                  <m:oMath xmlns:m="http://schemas.openxmlformats.org/officeDocument/2006/math">
                    <m:r>
                      <a:rPr lang="ar-SA" sz="2800" b="1" i="0" dirty="0" smtClean="0">
                        <a:ln>
                          <a:solidFill>
                            <a:srgbClr val="FF0000"/>
                          </a:solidFill>
                          <a:prstDash val="solid"/>
                        </a:ln>
                        <a:gradFill rotWithShape="1">
                          <a:gsLst>
                            <a:gs pos="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  <a:gs pos="4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5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68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10000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88000" dist="50800" dir="5040000" algn="tl">
                            <a:schemeClr val="accent4">
                              <a:tint val="80000"/>
                              <a:satMod val="250000"/>
                              <a:alpha val="45000"/>
                            </a:scheme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ar-SA" sz="2800" b="1" i="1" dirty="0" smtClean="0">
                        <a:ln>
                          <a:solidFill>
                            <a:srgbClr val="FF0000"/>
                          </a:solidFill>
                          <a:prstDash val="solid"/>
                        </a:ln>
                        <a:gradFill rotWithShape="1">
                          <a:gsLst>
                            <a:gs pos="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  <a:gs pos="4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5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68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10000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88000" dist="50800" dir="5040000" algn="tl">
                            <a:schemeClr val="accent4">
                              <a:tint val="80000"/>
                              <a:satMod val="250000"/>
                              <a:alpha val="45000"/>
                            </a:schemeClr>
                          </a:outerShdw>
                        </a:effectLst>
                        <a:latin typeface="Cambria Math"/>
                      </a:rPr>
                      <m:t>النقدي</m:t>
                    </m:r>
                    <m:r>
                      <a:rPr lang="ar-SA" sz="2800" b="1" i="1" dirty="0" smtClean="0">
                        <a:ln>
                          <a:solidFill>
                            <a:srgbClr val="FF0000"/>
                          </a:solidFill>
                          <a:prstDash val="solid"/>
                        </a:ln>
                        <a:gradFill rotWithShape="1">
                          <a:gsLst>
                            <a:gs pos="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  <a:gs pos="4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5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68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10000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88000" dist="50800" dir="5040000" algn="tl">
                            <a:schemeClr val="accent4">
                              <a:tint val="80000"/>
                              <a:satMod val="250000"/>
                              <a:alpha val="45000"/>
                            </a:schemeClr>
                          </a:outerShdw>
                        </a:effectLst>
                        <a:latin typeface="Cambria Math"/>
                      </a:rPr>
                      <m:t> </m:t>
                    </m:r>
                    <m:r>
                      <a:rPr lang="ar-SA" sz="2800" b="1" i="1" dirty="0" smtClean="0">
                        <a:ln>
                          <a:solidFill>
                            <a:srgbClr val="FF0000"/>
                          </a:solidFill>
                          <a:prstDash val="solid"/>
                        </a:ln>
                        <a:gradFill rotWithShape="1">
                          <a:gsLst>
                            <a:gs pos="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  <a:gs pos="4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5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68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10000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88000" dist="50800" dir="5040000" algn="tl">
                            <a:schemeClr val="accent4">
                              <a:tint val="80000"/>
                              <a:satMod val="250000"/>
                              <a:alpha val="45000"/>
                            </a:schemeClr>
                          </a:outerShdw>
                        </a:effectLst>
                        <a:latin typeface="Cambria Math"/>
                      </a:rPr>
                      <m:t>المضاعف</m:t>
                    </m:r>
                    <m:r>
                      <m:rPr>
                        <m:nor/>
                      </m:rPr>
                      <a:rPr lang="ar-SA" sz="2800" b="1" dirty="0" smtClean="0">
                        <a:ln>
                          <a:solidFill>
                            <a:srgbClr val="FF0000"/>
                          </a:solidFill>
                          <a:prstDash val="solid"/>
                        </a:ln>
                        <a:gradFill rotWithShape="1">
                          <a:gsLst>
                            <a:gs pos="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  <a:gs pos="4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50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68000">
                              <a:schemeClr val="accent4">
                                <a:tint val="90000"/>
                                <a:satMod val="130000"/>
                              </a:schemeClr>
                            </a:gs>
                            <a:gs pos="100000">
                              <a:schemeClr val="accent4">
                                <a:tint val="70000"/>
                                <a:satMod val="2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88000" dist="50800" dir="5040000" algn="tl">
                            <a:schemeClr val="accent4">
                              <a:tint val="80000"/>
                              <a:satMod val="250000"/>
                              <a:alpha val="45000"/>
                            </a:schemeClr>
                          </a:outerShdw>
                        </a:effectLst>
                      </a:rPr>
                      <m:t>×</m:t>
                    </m:r>
                  </m:oMath>
                </a14:m>
                <a:endParaRPr lang="ar-SA" sz="2800" b="1" dirty="0">
                  <a:ln>
                    <a:solidFill>
                      <a:srgbClr val="FF0000"/>
                    </a:solidFill>
                    <a:prstDash val="solid"/>
                  </a:ln>
                  <a:gradFill rotWithShape="1">
                    <a:gsLst>
                      <a:gs pos="0">
                        <a:schemeClr val="accent4">
                          <a:tint val="70000"/>
                          <a:satMod val="200000"/>
                        </a:schemeClr>
                      </a:gs>
                      <a:gs pos="40000">
                        <a:schemeClr val="accent4">
                          <a:tint val="90000"/>
                          <a:satMod val="130000"/>
                        </a:schemeClr>
                      </a:gs>
                      <a:gs pos="50000">
                        <a:schemeClr val="accent4">
                          <a:tint val="90000"/>
                          <a:satMod val="130000"/>
                        </a:schemeClr>
                      </a:gs>
                      <a:gs pos="68000">
                        <a:schemeClr val="accent4">
                          <a:tint val="90000"/>
                          <a:satMod val="130000"/>
                        </a:schemeClr>
                      </a:gs>
                      <a:gs pos="100000">
                        <a:schemeClr val="accent4">
                          <a:tint val="70000"/>
                          <a:satMod val="200000"/>
                        </a:schemeClr>
                      </a:gs>
                    </a:gsLst>
                    <a:lin ang="5400000"/>
                  </a:gradFill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9" y="2243849"/>
                <a:ext cx="9001326" cy="996239"/>
              </a:xfrm>
              <a:prstGeom prst="rect">
                <a:avLst/>
              </a:prstGeom>
              <a:blipFill rotWithShape="1">
                <a:blip r:embed="rId3"/>
                <a:stretch>
                  <a:fillRect t="-487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/>
          <p:cNvSpPr txBox="1">
            <a:spLocks/>
          </p:cNvSpPr>
          <p:nvPr/>
        </p:nvSpPr>
        <p:spPr>
          <a:xfrm>
            <a:off x="318085" y="4267200"/>
            <a:ext cx="7987716" cy="1215829"/>
          </a:xfrm>
          <a:prstGeom prst="rect">
            <a:avLst/>
          </a:prstGeom>
        </p:spPr>
        <p:txBody>
          <a:bodyPr vert="horz" lIns="91440" tIns="45720" rIns="91440" bIns="45720" rtlCol="1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r>
              <a:rPr lang="en-US" sz="2800" b="1" dirty="0" err="1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rD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نسبه </a:t>
            </a: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الاحتياطي القانوني </a:t>
            </a:r>
          </a:p>
          <a:p>
            <a:pPr marL="0" indent="0">
              <a:buNone/>
            </a:pP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 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ER/D 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نسبه الاحتياطات الإضافية</a:t>
            </a:r>
          </a:p>
          <a:p>
            <a:pPr marL="0" indent="0">
              <a:buNone/>
            </a:pP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- 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C/D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 نسبه النقود التداول إلى الودائع 	</a:t>
            </a:r>
            <a:endParaRPr lang="ar-SA" sz="2800" b="1" dirty="0">
              <a:ln>
                <a:solidFill>
                  <a:srgbClr val="FF0000"/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026" y="3220244"/>
            <a:ext cx="9075974" cy="685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	</a:t>
            </a:r>
            <a:r>
              <a:rPr lang="ar-SA" b="1" dirty="0">
                <a:ln>
                  <a:solidFill>
                    <a:sysClr val="windowText" lastClr="00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المضاعف النقدي</a:t>
            </a:r>
            <a:r>
              <a:rPr lang="ar-SA" b="1" dirty="0" smtClean="0">
                <a:ln>
                  <a:solidFill>
                    <a:sysClr val="windowText" lastClr="00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  _______________ </a:t>
            </a:r>
            <a:endParaRPr lang="ar-SA" b="1" dirty="0">
              <a:ln>
                <a:solidFill>
                  <a:sysClr val="windowText" lastClr="000000"/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098800"/>
            <a:ext cx="253027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1 + C/D</a:t>
            </a:r>
          </a:p>
          <a:p>
            <a:endParaRPr lang="ar-SA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3790146"/>
            <a:ext cx="31374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err="1"/>
              <a:t>rD</a:t>
            </a:r>
            <a:r>
              <a:rPr lang="en-US" sz="2800" b="1" dirty="0"/>
              <a:t> + ER/D</a:t>
            </a:r>
            <a:r>
              <a:rPr lang="en-US" sz="2800" b="1" dirty="0" smtClean="0"/>
              <a:t> </a:t>
            </a:r>
            <a:r>
              <a:rPr lang="en-US" sz="2800" b="1" dirty="0"/>
              <a:t>+ C/D</a:t>
            </a:r>
          </a:p>
          <a:p>
            <a:endParaRPr lang="ar-SA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710519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15000">
        <p14:prism dir="r" isContent="1" isInverted="1"/>
        <p:sndAc>
          <p:stSnd>
            <p:snd r:embed="rId4" name="chimes.wav"/>
          </p:stSnd>
        </p:sndAc>
      </p:transition>
    </mc:Choice>
    <mc:Fallback>
      <p:transition spd="slow" advTm="15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/>
      <p:bldP spid="13" grpId="0"/>
      <p:bldP spid="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229600" cy="82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>
                <a:ln>
                  <a:solidFill>
                    <a:sysClr val="windowText" lastClr="00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•	العوامل المؤثرة على عرض النقود 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905000"/>
            <a:ext cx="8229600" cy="771128"/>
          </a:xfrm>
          <a:prstGeom prst="rect">
            <a:avLst/>
          </a:prstGeom>
        </p:spPr>
        <p:txBody>
          <a:bodyPr vert="horz" lIns="91440" tIns="45720" rIns="91440" bIns="45720" rtlCol="1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أولا: سلوك المودع (نسبة العملات المتداولة إلي الودائع تحت الطلب </a:t>
            </a:r>
            <a:r>
              <a:rPr lang="en-US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C/D):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؛</a:t>
            </a:r>
          </a:p>
          <a:p>
            <a:pPr marL="0" indent="0">
              <a:buNone/>
            </a:pP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تفسيرات أخرى لارتفاع </a:t>
            </a: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أو انخفاض نسبة العملات المتداولة إلي الودائع تحت الطلب </a:t>
            </a:r>
            <a:r>
              <a:rPr lang="en-US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C/D </a:t>
            </a:r>
            <a:endParaRPr lang="ar-SA" sz="2800" b="1" dirty="0" smtClean="0">
              <a:ln w="11430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3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.</a:t>
            </a: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	درجة سيولة الأصل المالي</a:t>
            </a:r>
          </a:p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4.	درجة المخاطرة</a:t>
            </a:r>
          </a:p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5.	تطور الوعي المصرفي</a:t>
            </a:r>
          </a:p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6.	الثقة بالبنوك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5284" y="2789312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83438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20000">
        <p14:prism dir="r" isContent="1" isInverted="1"/>
        <p:sndAc>
          <p:stSnd>
            <p:snd r:embed="rId3" name="chimes.wav"/>
          </p:stSnd>
        </p:sndAc>
      </p:transition>
    </mc:Choice>
    <mc:Fallback>
      <p:transition spd="slow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990600"/>
            <a:ext cx="8763000" cy="771128"/>
          </a:xfrm>
          <a:prstGeom prst="rect">
            <a:avLst/>
          </a:prstGeom>
        </p:spPr>
        <p:txBody>
          <a:bodyPr vert="horz" lIns="91440" tIns="45720" rIns="91440" bIns="45720" rtlCol="1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ثانيا سلوك البنوك التجارية (نسبة الاحتياطيات الإضافية إلي الودائع تحت الطلب </a:t>
            </a:r>
            <a:r>
              <a:rPr lang="en-US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ER/D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):</a:t>
            </a:r>
          </a:p>
          <a:p>
            <a:pPr marL="0" indent="0">
              <a:buNone/>
            </a:pP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احتفاظ البنوك التجارية بنسبة عالية من الاحتياطيات الإضافية </a:t>
            </a:r>
            <a:r>
              <a:rPr lang="en-US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 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يعكس </a:t>
            </a: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عوامل عدة لعل من أهمها تكلفة الاحتفاظ (أو تكلفة الفرصة البديلة) وكذلك رغبة الأفراد في سحب ودائعهم بسبب الظروف الاقتصادية أو السياسية السائدة.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ويعتمد ذلك على:</a:t>
            </a:r>
          </a:p>
          <a:p>
            <a:pPr marL="0" indent="0">
              <a:buNone/>
            </a:pP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- معدلات </a:t>
            </a: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الفائدة 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السوقية.</a:t>
            </a:r>
            <a:endParaRPr lang="ar-SA" sz="2800" b="1" dirty="0">
              <a:ln>
                <a:solidFill>
                  <a:srgbClr val="FF0000"/>
                </a:solidFill>
                <a:prstDash val="solid"/>
              </a:ln>
              <a:gradFill rotWithShape="1">
                <a:gsLst>
                  <a:gs pos="0">
                    <a:srgbClr val="8064A2">
                      <a:tint val="70000"/>
                      <a:satMod val="200000"/>
                    </a:srgbClr>
                  </a:gs>
                  <a:gs pos="40000">
                    <a:srgbClr val="8064A2">
                      <a:tint val="90000"/>
                      <a:satMod val="130000"/>
                    </a:srgbClr>
                  </a:gs>
                  <a:gs pos="50000">
                    <a:srgbClr val="8064A2">
                      <a:tint val="90000"/>
                      <a:satMod val="130000"/>
                    </a:srgbClr>
                  </a:gs>
                  <a:gs pos="68000">
                    <a:srgbClr val="8064A2">
                      <a:tint val="90000"/>
                      <a:satMod val="130000"/>
                    </a:srgbClr>
                  </a:gs>
                  <a:gs pos="100000">
                    <a:srgbClr val="8064A2">
                      <a:tint val="70000"/>
                      <a:satMod val="200000"/>
                    </a:srgbClr>
                  </a:gs>
                </a:gsLst>
                <a:lin ang="5400000"/>
              </a:gra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SA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- 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معدلات السحب.</a:t>
            </a:r>
            <a:endParaRPr lang="ar-SA" sz="2800" b="1" dirty="0">
              <a:ln>
                <a:solidFill>
                  <a:srgbClr val="FF0000"/>
                </a:solidFill>
                <a:prstDash val="solid"/>
              </a:ln>
              <a:gradFill rotWithShape="1">
                <a:gsLst>
                  <a:gs pos="0">
                    <a:srgbClr val="8064A2">
                      <a:tint val="70000"/>
                      <a:satMod val="200000"/>
                    </a:srgbClr>
                  </a:gs>
                  <a:gs pos="40000">
                    <a:srgbClr val="8064A2">
                      <a:tint val="90000"/>
                      <a:satMod val="130000"/>
                    </a:srgbClr>
                  </a:gs>
                  <a:gs pos="50000">
                    <a:srgbClr val="8064A2">
                      <a:tint val="90000"/>
                      <a:satMod val="130000"/>
                    </a:srgbClr>
                  </a:gs>
                  <a:gs pos="68000">
                    <a:srgbClr val="8064A2">
                      <a:tint val="90000"/>
                      <a:satMod val="130000"/>
                    </a:srgbClr>
                  </a:gs>
                  <a:gs pos="100000">
                    <a:srgbClr val="8064A2">
                      <a:tint val="70000"/>
                      <a:satMod val="200000"/>
                    </a:srgbClr>
                  </a:gs>
                </a:gsLst>
                <a:lin ang="5400000"/>
              </a:gra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75284" y="2789312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5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6324253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20000">
        <p14:prism dir="r" isContent="1" isInverted="1"/>
        <p:sndAc>
          <p:stSnd>
            <p:snd r:embed="rId3" name="chimes.wav"/>
          </p:stSnd>
        </p:sndAc>
      </p:transition>
    </mc:Choice>
    <mc:Fallback>
      <p:transition spd="slow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300" y="1556792"/>
            <a:ext cx="8229600" cy="82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>
                <a:ln>
                  <a:solidFill>
                    <a:sysClr val="windowText" lastClr="000000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•	النموذج الكامل لعرض النقود.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5243" y="2447972"/>
            <a:ext cx="8229600" cy="771128"/>
          </a:xfrm>
          <a:prstGeom prst="rect">
            <a:avLst/>
          </a:prstGeom>
        </p:spPr>
        <p:txBody>
          <a:bodyPr vert="horz" lIns="91440" tIns="45720" rIns="91440" bIns="45720" rtlCol="1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عرض النقود= </a:t>
            </a:r>
            <a:r>
              <a:rPr lang="en-US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[∆ NBM+∆ DL+MB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  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×</a:t>
            </a:r>
            <a:r>
              <a:rPr lang="ar-SA" sz="2800" b="1" dirty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</a:t>
            </a:r>
            <a:r>
              <a:rPr lang="ar-SA" sz="2800" b="1" dirty="0" smtClean="0">
                <a:ln w="11430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مضاعف النقدي؛ </a:t>
            </a:r>
          </a:p>
          <a:p>
            <a:pPr marL="0" indent="0" algn="ctr">
              <a:buNone/>
            </a:pPr>
            <a:endParaRPr lang="ar-SA" sz="2800" b="1" dirty="0" smtClean="0">
              <a:ln>
                <a:solidFill>
                  <a:srgbClr val="FF0000"/>
                </a:solidFill>
                <a:prstDash val="solid"/>
              </a:ln>
              <a:gradFill rotWithShape="1">
                <a:gsLst>
                  <a:gs pos="0">
                    <a:srgbClr val="8064A2">
                      <a:tint val="70000"/>
                      <a:satMod val="200000"/>
                    </a:srgbClr>
                  </a:gs>
                  <a:gs pos="40000">
                    <a:srgbClr val="8064A2">
                      <a:tint val="90000"/>
                      <a:satMod val="130000"/>
                    </a:srgbClr>
                  </a:gs>
                  <a:gs pos="50000">
                    <a:srgbClr val="8064A2">
                      <a:tint val="90000"/>
                      <a:satMod val="130000"/>
                    </a:srgbClr>
                  </a:gs>
                  <a:gs pos="68000">
                    <a:srgbClr val="8064A2">
                      <a:tint val="90000"/>
                      <a:satMod val="130000"/>
                    </a:srgbClr>
                  </a:gs>
                  <a:gs pos="100000">
                    <a:srgbClr val="8064A2">
                      <a:tint val="70000"/>
                      <a:satMod val="200000"/>
                    </a:srgbClr>
                  </a:gs>
                </a:gsLst>
                <a:lin ang="5400000"/>
              </a:gra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- 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∆ NBM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 : القاعدة النقدية غير المقترضة.</a:t>
            </a:r>
          </a:p>
          <a:p>
            <a:pPr marL="0" indent="0">
              <a:buNone/>
            </a:pP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- </a:t>
            </a:r>
            <a:r>
              <a:rPr lang="en-US" sz="2800" b="1" dirty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∆ </a:t>
            </a:r>
            <a:r>
              <a:rPr lang="en-US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DL</a:t>
            </a:r>
            <a:r>
              <a:rPr lang="ar-SA" sz="2800" b="1" dirty="0" smtClean="0">
                <a:ln>
                  <a:solidFill>
                    <a:srgbClr val="FF0000"/>
                  </a:solidFill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</a:rPr>
              <a:t> : التغير في القروض المخصومة.</a:t>
            </a:r>
            <a:endParaRPr lang="ar-SA" sz="2800" b="1" dirty="0" smtClean="0">
              <a:ln w="11430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89000" y="2789312"/>
            <a:ext cx="8229600" cy="8206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AAA60-B5B4-4371-B6B4-21BFE913F1AA}" type="slidenum">
              <a:rPr lang="ar-SA" smtClean="0"/>
              <a:pPr/>
              <a:t>6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740489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 advTm="20000">
        <p14:prism dir="r" isContent="1" isInverted="1"/>
        <p:sndAc>
          <p:stSnd>
            <p:snd r:embed="rId3" name="chimes.wav"/>
          </p:stSnd>
        </p:sndAc>
      </p:transition>
    </mc:Choice>
    <mc:Fallback>
      <p:transition spd="slow" advTm="20000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182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النقود والبنوك والاسواق المالية (211 قصد)</vt:lpstr>
      <vt:lpstr>Slide 2</vt:lpstr>
      <vt:lpstr>Slide 3</vt:lpstr>
      <vt:lpstr>Slide 4</vt:lpstr>
      <vt:lpstr>Slide 5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النقود والبنوك والاسواق المالية (211 قصد)</dc:title>
  <dc:creator>AYMAN HENDY</dc:creator>
  <cp:lastModifiedBy>Ahmad</cp:lastModifiedBy>
  <cp:revision>134</cp:revision>
  <dcterms:created xsi:type="dcterms:W3CDTF">2013-03-24T14:02:01Z</dcterms:created>
  <dcterms:modified xsi:type="dcterms:W3CDTF">2016-10-26T19:58:44Z</dcterms:modified>
</cp:coreProperties>
</file>