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39"/>
  </p:notesMasterIdLst>
  <p:sldIdLst>
    <p:sldId id="256" r:id="rId2"/>
    <p:sldId id="257" r:id="rId3"/>
    <p:sldId id="264" r:id="rId4"/>
    <p:sldId id="310" r:id="rId5"/>
    <p:sldId id="265" r:id="rId6"/>
    <p:sldId id="267" r:id="rId7"/>
    <p:sldId id="268" r:id="rId8"/>
    <p:sldId id="269" r:id="rId9"/>
    <p:sldId id="272" r:id="rId10"/>
    <p:sldId id="307" r:id="rId11"/>
    <p:sldId id="273" r:id="rId12"/>
    <p:sldId id="313" r:id="rId13"/>
    <p:sldId id="314" r:id="rId14"/>
    <p:sldId id="315" r:id="rId15"/>
    <p:sldId id="316" r:id="rId16"/>
    <p:sldId id="276" r:id="rId17"/>
    <p:sldId id="317" r:id="rId18"/>
    <p:sldId id="318" r:id="rId19"/>
    <p:sldId id="279" r:id="rId20"/>
    <p:sldId id="319" r:id="rId21"/>
    <p:sldId id="320" r:id="rId22"/>
    <p:sldId id="281" r:id="rId23"/>
    <p:sldId id="321" r:id="rId24"/>
    <p:sldId id="327" r:id="rId25"/>
    <p:sldId id="328" r:id="rId26"/>
    <p:sldId id="329" r:id="rId27"/>
    <p:sldId id="330" r:id="rId28"/>
    <p:sldId id="322" r:id="rId29"/>
    <p:sldId id="332" r:id="rId30"/>
    <p:sldId id="323" r:id="rId31"/>
    <p:sldId id="324" r:id="rId32"/>
    <p:sldId id="333" r:id="rId33"/>
    <p:sldId id="334" r:id="rId34"/>
    <p:sldId id="325" r:id="rId35"/>
    <p:sldId id="326" r:id="rId36"/>
    <p:sldId id="297" r:id="rId37"/>
    <p:sldId id="29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89514" autoAdjust="0"/>
  </p:normalViewPr>
  <p:slideViewPr>
    <p:cSldViewPr>
      <p:cViewPr>
        <p:scale>
          <a:sx n="80" d="100"/>
          <a:sy n="80" d="100"/>
        </p:scale>
        <p:origin x="-1674"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0E79F31-03AF-48A4-AA8D-538516BAD451}" type="datetimeFigureOut">
              <a:rPr lang="ar-SA" smtClean="0"/>
              <a:t>24/05/1438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C5DB0A8-68A4-4CB5-8FE2-B2E08D662CA1}" type="slidenum">
              <a:rPr lang="ar-SA" smtClean="0"/>
              <a:t>‹#›</a:t>
            </a:fld>
            <a:endParaRPr lang="ar-SA"/>
          </a:p>
        </p:txBody>
      </p:sp>
    </p:spTree>
    <p:extLst>
      <p:ext uri="{BB962C8B-B14F-4D97-AF65-F5344CB8AC3E}">
        <p14:creationId xmlns:p14="http://schemas.microsoft.com/office/powerpoint/2010/main" val="17031205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AC5DB0A8-68A4-4CB5-8FE2-B2E08D662CA1}" type="slidenum">
              <a:rPr lang="ar-SA" smtClean="0"/>
              <a:t>12</a:t>
            </a:fld>
            <a:endParaRPr lang="ar-SA"/>
          </a:p>
        </p:txBody>
      </p:sp>
    </p:spTree>
    <p:extLst>
      <p:ext uri="{BB962C8B-B14F-4D97-AF65-F5344CB8AC3E}">
        <p14:creationId xmlns:p14="http://schemas.microsoft.com/office/powerpoint/2010/main" val="1933981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5DB0A8-68A4-4CB5-8FE2-B2E08D662CA1}" type="slidenum">
              <a:rPr lang="ar-SA" smtClean="0"/>
              <a:t>17</a:t>
            </a:fld>
            <a:endParaRPr lang="ar-SA"/>
          </a:p>
        </p:txBody>
      </p:sp>
    </p:spTree>
    <p:extLst>
      <p:ext uri="{BB962C8B-B14F-4D97-AF65-F5344CB8AC3E}">
        <p14:creationId xmlns:p14="http://schemas.microsoft.com/office/powerpoint/2010/main" val="1129247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5DB0A8-68A4-4CB5-8FE2-B2E08D662CA1}" type="slidenum">
              <a:rPr lang="ar-SA" smtClean="0"/>
              <a:t>18</a:t>
            </a:fld>
            <a:endParaRPr lang="ar-SA"/>
          </a:p>
        </p:txBody>
      </p:sp>
    </p:spTree>
    <p:extLst>
      <p:ext uri="{BB962C8B-B14F-4D97-AF65-F5344CB8AC3E}">
        <p14:creationId xmlns:p14="http://schemas.microsoft.com/office/powerpoint/2010/main" val="2162379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5DB0A8-68A4-4CB5-8FE2-B2E08D662CA1}" type="slidenum">
              <a:rPr lang="ar-SA" smtClean="0"/>
              <a:t>29</a:t>
            </a:fld>
            <a:endParaRPr lang="ar-SA"/>
          </a:p>
        </p:txBody>
      </p:sp>
    </p:spTree>
    <p:extLst>
      <p:ext uri="{BB962C8B-B14F-4D97-AF65-F5344CB8AC3E}">
        <p14:creationId xmlns:p14="http://schemas.microsoft.com/office/powerpoint/2010/main" val="3322036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C3A6B8EC-356D-4172-ADEC-10EFB4200B93}" type="datetimeFigureOut">
              <a:rPr lang="ar-SA" smtClean="0"/>
              <a:t>24/05/1438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60ADD9C-01F6-46D2-9E27-C122960E3D82}" type="slidenum">
              <a:rPr lang="ar-SA" smtClean="0"/>
              <a:t>‹#›</a:t>
            </a:fld>
            <a:endParaRPr lang="ar-SA"/>
          </a:p>
        </p:txBody>
      </p:sp>
    </p:spTree>
    <p:extLst>
      <p:ext uri="{BB962C8B-B14F-4D97-AF65-F5344CB8AC3E}">
        <p14:creationId xmlns:p14="http://schemas.microsoft.com/office/powerpoint/2010/main" val="1884803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A6B8EC-356D-4172-ADEC-10EFB4200B93}" type="datetimeFigureOut">
              <a:rPr lang="ar-SA" smtClean="0"/>
              <a:t>24/05/1438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60ADD9C-01F6-46D2-9E27-C122960E3D82}" type="slidenum">
              <a:rPr lang="ar-SA" smtClean="0"/>
              <a:t>‹#›</a:t>
            </a:fld>
            <a:endParaRPr lang="ar-SA"/>
          </a:p>
        </p:txBody>
      </p:sp>
    </p:spTree>
    <p:extLst>
      <p:ext uri="{BB962C8B-B14F-4D97-AF65-F5344CB8AC3E}">
        <p14:creationId xmlns:p14="http://schemas.microsoft.com/office/powerpoint/2010/main" val="270600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A6B8EC-356D-4172-ADEC-10EFB4200B93}" type="datetimeFigureOut">
              <a:rPr lang="ar-SA" smtClean="0"/>
              <a:t>24/05/1438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60ADD9C-01F6-46D2-9E27-C122960E3D82}" type="slidenum">
              <a:rPr lang="ar-SA" smtClean="0"/>
              <a:t>‹#›</a:t>
            </a:fld>
            <a:endParaRPr lang="ar-SA"/>
          </a:p>
        </p:txBody>
      </p:sp>
    </p:spTree>
    <p:extLst>
      <p:ext uri="{BB962C8B-B14F-4D97-AF65-F5344CB8AC3E}">
        <p14:creationId xmlns:p14="http://schemas.microsoft.com/office/powerpoint/2010/main" val="693796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A6B8EC-356D-4172-ADEC-10EFB4200B93}" type="datetimeFigureOut">
              <a:rPr lang="ar-SA" smtClean="0"/>
              <a:t>24/05/1438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60ADD9C-01F6-46D2-9E27-C122960E3D82}" type="slidenum">
              <a:rPr lang="ar-SA" smtClean="0"/>
              <a:t>‹#›</a:t>
            </a:fld>
            <a:endParaRPr lang="ar-SA"/>
          </a:p>
        </p:txBody>
      </p:sp>
    </p:spTree>
    <p:extLst>
      <p:ext uri="{BB962C8B-B14F-4D97-AF65-F5344CB8AC3E}">
        <p14:creationId xmlns:p14="http://schemas.microsoft.com/office/powerpoint/2010/main" val="3262637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A6B8EC-356D-4172-ADEC-10EFB4200B93}" type="datetimeFigureOut">
              <a:rPr lang="ar-SA" smtClean="0"/>
              <a:t>24/05/1438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60ADD9C-01F6-46D2-9E27-C122960E3D82}" type="slidenum">
              <a:rPr lang="ar-SA" smtClean="0"/>
              <a:t>‹#›</a:t>
            </a:fld>
            <a:endParaRPr lang="ar-SA"/>
          </a:p>
        </p:txBody>
      </p:sp>
    </p:spTree>
    <p:extLst>
      <p:ext uri="{BB962C8B-B14F-4D97-AF65-F5344CB8AC3E}">
        <p14:creationId xmlns:p14="http://schemas.microsoft.com/office/powerpoint/2010/main" val="2727967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A6B8EC-356D-4172-ADEC-10EFB4200B93}" type="datetimeFigureOut">
              <a:rPr lang="ar-SA" smtClean="0"/>
              <a:t>24/05/1438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60ADD9C-01F6-46D2-9E27-C122960E3D82}" type="slidenum">
              <a:rPr lang="ar-SA" smtClean="0"/>
              <a:t>‹#›</a:t>
            </a:fld>
            <a:endParaRPr lang="ar-SA"/>
          </a:p>
        </p:txBody>
      </p:sp>
    </p:spTree>
    <p:extLst>
      <p:ext uri="{BB962C8B-B14F-4D97-AF65-F5344CB8AC3E}">
        <p14:creationId xmlns:p14="http://schemas.microsoft.com/office/powerpoint/2010/main" val="1097803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A6B8EC-356D-4172-ADEC-10EFB4200B93}" type="datetimeFigureOut">
              <a:rPr lang="ar-SA" smtClean="0"/>
              <a:t>24/05/1438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60ADD9C-01F6-46D2-9E27-C122960E3D82}" type="slidenum">
              <a:rPr lang="ar-SA" smtClean="0"/>
              <a:t>‹#›</a:t>
            </a:fld>
            <a:endParaRPr lang="ar-SA"/>
          </a:p>
        </p:txBody>
      </p:sp>
    </p:spTree>
    <p:extLst>
      <p:ext uri="{BB962C8B-B14F-4D97-AF65-F5344CB8AC3E}">
        <p14:creationId xmlns:p14="http://schemas.microsoft.com/office/powerpoint/2010/main" val="848276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A6B8EC-356D-4172-ADEC-10EFB4200B93}" type="datetimeFigureOut">
              <a:rPr lang="ar-SA" smtClean="0"/>
              <a:t>24/05/1438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60ADD9C-01F6-46D2-9E27-C122960E3D82}" type="slidenum">
              <a:rPr lang="ar-SA" smtClean="0"/>
              <a:t>‹#›</a:t>
            </a:fld>
            <a:endParaRPr lang="ar-SA"/>
          </a:p>
        </p:txBody>
      </p:sp>
    </p:spTree>
    <p:extLst>
      <p:ext uri="{BB962C8B-B14F-4D97-AF65-F5344CB8AC3E}">
        <p14:creationId xmlns:p14="http://schemas.microsoft.com/office/powerpoint/2010/main" val="342554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6B8EC-356D-4172-ADEC-10EFB4200B93}" type="datetimeFigureOut">
              <a:rPr lang="ar-SA" smtClean="0"/>
              <a:t>24/05/1438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60ADD9C-01F6-46D2-9E27-C122960E3D82}" type="slidenum">
              <a:rPr lang="ar-SA" smtClean="0"/>
              <a:t>‹#›</a:t>
            </a:fld>
            <a:endParaRPr lang="ar-SA"/>
          </a:p>
        </p:txBody>
      </p:sp>
    </p:spTree>
    <p:extLst>
      <p:ext uri="{BB962C8B-B14F-4D97-AF65-F5344CB8AC3E}">
        <p14:creationId xmlns:p14="http://schemas.microsoft.com/office/powerpoint/2010/main" val="2167424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3A6B8EC-356D-4172-ADEC-10EFB4200B93}" type="datetimeFigureOut">
              <a:rPr lang="ar-SA" smtClean="0"/>
              <a:t>24/05/1438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60ADD9C-01F6-46D2-9E27-C122960E3D82}" type="slidenum">
              <a:rPr lang="ar-SA" smtClean="0"/>
              <a:t>‹#›</a:t>
            </a:fld>
            <a:endParaRPr lang="ar-SA"/>
          </a:p>
        </p:txBody>
      </p:sp>
    </p:spTree>
    <p:extLst>
      <p:ext uri="{BB962C8B-B14F-4D97-AF65-F5344CB8AC3E}">
        <p14:creationId xmlns:p14="http://schemas.microsoft.com/office/powerpoint/2010/main" val="1419451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3A6B8EC-356D-4172-ADEC-10EFB4200B93}" type="datetimeFigureOut">
              <a:rPr lang="ar-SA" smtClean="0"/>
              <a:t>24/05/1438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60ADD9C-01F6-46D2-9E27-C122960E3D82}" type="slidenum">
              <a:rPr lang="ar-SA" smtClean="0"/>
              <a:t>‹#›</a:t>
            </a:fld>
            <a:endParaRPr lang="ar-SA"/>
          </a:p>
        </p:txBody>
      </p:sp>
    </p:spTree>
    <p:extLst>
      <p:ext uri="{BB962C8B-B14F-4D97-AF65-F5344CB8AC3E}">
        <p14:creationId xmlns:p14="http://schemas.microsoft.com/office/powerpoint/2010/main" val="2813914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3A6B8EC-356D-4172-ADEC-10EFB4200B93}" type="datetimeFigureOut">
              <a:rPr lang="ar-SA" smtClean="0"/>
              <a:t>24/05/1438</a:t>
            </a:fld>
            <a:endParaRPr lang="ar-S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60ADD9C-01F6-46D2-9E27-C122960E3D82}" type="slidenum">
              <a:rPr lang="ar-SA" smtClean="0"/>
              <a:t>‹#›</a:t>
            </a:fld>
            <a:endParaRPr lang="ar-SA"/>
          </a:p>
        </p:txBody>
      </p:sp>
    </p:spTree>
    <p:extLst>
      <p:ext uri="{BB962C8B-B14F-4D97-AF65-F5344CB8AC3E}">
        <p14:creationId xmlns:p14="http://schemas.microsoft.com/office/powerpoint/2010/main" val="20816246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988840"/>
            <a:ext cx="7406640" cy="1472184"/>
          </a:xfrm>
        </p:spPr>
        <p:txBody>
          <a:bodyPr>
            <a:normAutofit/>
          </a:bodyPr>
          <a:lstStyle/>
          <a:p>
            <a:pPr lvl="0" algn="ctr"/>
            <a:r>
              <a:rPr lang="ar-SA" b="1" dirty="0">
                <a:effectLst/>
              </a:rPr>
              <a:t/>
            </a:r>
            <a:br>
              <a:rPr lang="ar-SA" b="1" dirty="0">
                <a:effectLst/>
              </a:rPr>
            </a:br>
            <a:r>
              <a:rPr lang="ar-SA" b="1" dirty="0">
                <a:effectLst/>
              </a:rPr>
              <a:t>معايير المراجعه الداخلية </a:t>
            </a:r>
            <a:endParaRPr lang="ar-SA" b="1" dirty="0"/>
          </a:p>
        </p:txBody>
      </p:sp>
      <p:sp>
        <p:nvSpPr>
          <p:cNvPr id="3" name="Subtitle 2"/>
          <p:cNvSpPr>
            <a:spLocks noGrp="1"/>
          </p:cNvSpPr>
          <p:nvPr>
            <p:ph type="subTitle" idx="1"/>
          </p:nvPr>
        </p:nvSpPr>
        <p:spPr>
          <a:xfrm>
            <a:off x="1115616" y="4005064"/>
            <a:ext cx="7406640" cy="1752600"/>
          </a:xfrm>
        </p:spPr>
        <p:txBody>
          <a:bodyPr/>
          <a:lstStyle/>
          <a:p>
            <a:pPr rtl="1"/>
            <a:r>
              <a:rPr lang="ar-SA" dirty="0"/>
              <a:t>       الفصل الثاني     </a:t>
            </a:r>
          </a:p>
        </p:txBody>
      </p:sp>
    </p:spTree>
    <p:extLst>
      <p:ext uri="{BB962C8B-B14F-4D97-AF65-F5344CB8AC3E}">
        <p14:creationId xmlns:p14="http://schemas.microsoft.com/office/powerpoint/2010/main" val="3811290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82296" algn="r" rtl="1"/>
            <a:r>
              <a:rPr lang="ar-SA" sz="3200" dirty="0"/>
              <a:t>1000 - الأهداف، الصلاحيات، المسؤوليات</a:t>
            </a:r>
            <a:r>
              <a:rPr lang="en-US" sz="3200" dirty="0"/>
              <a:t/>
            </a:r>
            <a:br>
              <a:rPr lang="en-US" sz="3200" dirty="0"/>
            </a:br>
            <a:endParaRPr lang="ar-SA" sz="3200" dirty="0"/>
          </a:p>
        </p:txBody>
      </p:sp>
      <p:sp>
        <p:nvSpPr>
          <p:cNvPr id="3" name="Content Placeholder 2"/>
          <p:cNvSpPr>
            <a:spLocks noGrp="1"/>
          </p:cNvSpPr>
          <p:nvPr>
            <p:ph idx="1"/>
          </p:nvPr>
        </p:nvSpPr>
        <p:spPr>
          <a:xfrm>
            <a:off x="628650" y="1690690"/>
            <a:ext cx="7886700" cy="4486274"/>
          </a:xfrm>
        </p:spPr>
        <p:txBody>
          <a:bodyPr>
            <a:normAutofit/>
          </a:bodyPr>
          <a:lstStyle/>
          <a:p>
            <a:pPr algn="r" rtl="1"/>
            <a:r>
              <a:rPr lang="ar-SA" sz="2000" dirty="0">
                <a:cs typeface="+mj-cs"/>
              </a:rPr>
              <a:t>يجب تحديد أهداف وصلاحيات ومسؤوليات</a:t>
            </a:r>
            <a:r>
              <a:rPr lang="en-US" sz="2000" dirty="0">
                <a:cs typeface="+mj-cs"/>
              </a:rPr>
              <a:t> </a:t>
            </a:r>
            <a:r>
              <a:rPr lang="ar-SA" sz="2000" dirty="0">
                <a:cs typeface="+mj-cs"/>
              </a:rPr>
              <a:t>نشاط المراجعه الداخلي تحديدا رسميا ضمن ميثاق التدقيق الداخلي </a:t>
            </a:r>
            <a:endParaRPr lang="en-US" sz="2000" dirty="0">
              <a:cs typeface="+mj-cs"/>
            </a:endParaRPr>
          </a:p>
          <a:p>
            <a:pPr lvl="2" algn="r" rtl="1"/>
            <a:r>
              <a:rPr lang="ar-SA" sz="2000" dirty="0">
                <a:cs typeface="+mj-cs"/>
              </a:rPr>
              <a:t>ما هو ميثاق التدقيق الداخلي ؟ </a:t>
            </a:r>
          </a:p>
          <a:p>
            <a:pPr lvl="3" algn="r" rtl="1"/>
            <a:r>
              <a:rPr lang="ar-SA" sz="1850" dirty="0">
                <a:cs typeface="+mj-cs"/>
              </a:rPr>
              <a:t>هو وثيقة رسمية :</a:t>
            </a:r>
          </a:p>
          <a:p>
            <a:pPr lvl="4" algn="r" rtl="1"/>
            <a:r>
              <a:rPr lang="ar-SA" sz="1850" dirty="0">
                <a:cs typeface="+mj-cs"/>
              </a:rPr>
              <a:t>تحدد هدف و صلاحيات و مسؤوليات نشاط التدقيق الداخلي. </a:t>
            </a:r>
          </a:p>
          <a:p>
            <a:pPr lvl="4" algn="r" rtl="1"/>
            <a:r>
              <a:rPr lang="ar-SA" sz="1850" dirty="0">
                <a:cs typeface="+mj-cs"/>
              </a:rPr>
              <a:t>تضع الأسس لموقع التدقيق الداخلي في المنشأة ( طبيعة مرجعية الرئيس التنفيذي للتدقيق الداخلي الوظيفية لمجلس الإدارة؛ حق الوصول والاطلاع على السجلات، والوصول الى الموظفين، والأصول المادية ذات الصلة لأداء مهام التدقيق ؛ وتحدد نطاق أعمال التدقيق. </a:t>
            </a:r>
          </a:p>
          <a:p>
            <a:pPr lvl="4" algn="r" rtl="1"/>
            <a:r>
              <a:rPr lang="ar-SA" sz="1850" dirty="0">
                <a:cs typeface="+mj-cs"/>
              </a:rPr>
              <a:t>الموافقة النهائية على ميثاق التدقيق الداخلي هي من صلاحيات مجلس الإدارة.</a:t>
            </a:r>
          </a:p>
          <a:p>
            <a:pPr algn="r" rtl="1"/>
            <a:r>
              <a:rPr lang="ar-SA" sz="2000" dirty="0">
                <a:cs typeface="+mj-cs"/>
              </a:rPr>
              <a:t>الرئيس التنفيذي للتدقيق لابد ان يقوم دوريا بمراجعه الميثاق و تقديمه الى الادارة العليا و مجلس الادارة </a:t>
            </a:r>
            <a:r>
              <a:rPr lang="ar-SA" sz="2000" dirty="0" err="1">
                <a:cs typeface="+mj-cs"/>
              </a:rPr>
              <a:t>للموافقه</a:t>
            </a:r>
            <a:r>
              <a:rPr lang="ar-SA" sz="2000" dirty="0">
                <a:cs typeface="+mj-cs"/>
              </a:rPr>
              <a:t> عليه.</a:t>
            </a:r>
          </a:p>
          <a:p>
            <a:pPr lvl="1" algn="r" rtl="1"/>
            <a:endParaRPr lang="ar-SA" dirty="0"/>
          </a:p>
          <a:p>
            <a:pPr lvl="1"/>
            <a:endParaRPr lang="ar-SA" dirty="0"/>
          </a:p>
          <a:p>
            <a:pPr marL="82296" indent="0">
              <a:buNone/>
            </a:pPr>
            <a:endParaRPr lang="ar-SA" dirty="0"/>
          </a:p>
        </p:txBody>
      </p:sp>
    </p:spTree>
    <p:extLst>
      <p:ext uri="{BB962C8B-B14F-4D97-AF65-F5344CB8AC3E}">
        <p14:creationId xmlns:p14="http://schemas.microsoft.com/office/powerpoint/2010/main" val="430497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82296" algn="r" rtl="1"/>
            <a:r>
              <a:rPr lang="ar-SA" sz="3200" dirty="0"/>
              <a:t>1100 - الاستقلالية والموضوعية</a:t>
            </a:r>
            <a:r>
              <a:rPr lang="en-US" sz="3200" dirty="0"/>
              <a:t/>
            </a:r>
            <a:br>
              <a:rPr lang="en-US" sz="3200" dirty="0"/>
            </a:br>
            <a:endParaRPr lang="ar-SA" sz="3200" dirty="0"/>
          </a:p>
        </p:txBody>
      </p:sp>
      <p:sp>
        <p:nvSpPr>
          <p:cNvPr id="3" name="Content Placeholder 2"/>
          <p:cNvSpPr>
            <a:spLocks noGrp="1"/>
          </p:cNvSpPr>
          <p:nvPr>
            <p:ph idx="1"/>
          </p:nvPr>
        </p:nvSpPr>
        <p:spPr/>
        <p:txBody>
          <a:bodyPr>
            <a:normAutofit/>
          </a:bodyPr>
          <a:lstStyle/>
          <a:p>
            <a:pPr marL="388620" indent="-457200" algn="just" rtl="1">
              <a:defRPr/>
            </a:pPr>
            <a:r>
              <a:rPr lang="ar-SA" sz="2000" dirty="0"/>
              <a:t>يجب أن يكون نشاط التدقيق الداخلي مستقلاً، ويجب على المدققين الداخليين </a:t>
            </a:r>
            <a:r>
              <a:rPr lang="ar-SA" sz="2000" dirty="0" err="1"/>
              <a:t>آداء</a:t>
            </a:r>
            <a:r>
              <a:rPr lang="ar-SA" sz="2000" dirty="0"/>
              <a:t> أعمالهم بموضوعية.</a:t>
            </a:r>
          </a:p>
          <a:p>
            <a:pPr marL="388620" indent="-457200" algn="just" rtl="1">
              <a:defRPr/>
            </a:pPr>
            <a:r>
              <a:rPr lang="ar-SA" sz="2000" dirty="0"/>
              <a:t>الاستقلالية تتحقق ب :</a:t>
            </a:r>
          </a:p>
          <a:p>
            <a:pPr marL="1074420" lvl="2" indent="-457200" algn="just" rtl="1">
              <a:defRPr/>
            </a:pPr>
            <a:r>
              <a:rPr lang="ar-SA" sz="1700" dirty="0"/>
              <a:t>إمكانية الوصول المباشر وبدون أي قيود الى الإدارة العليا والمجلس.</a:t>
            </a:r>
          </a:p>
          <a:p>
            <a:pPr marL="1074420" lvl="2" indent="-457200" algn="just" rtl="1">
              <a:defRPr/>
            </a:pPr>
            <a:r>
              <a:rPr lang="ar-SA" sz="1700" dirty="0">
                <a:solidFill>
                  <a:schemeClr val="tx1">
                    <a:lumMod val="75000"/>
                    <a:lumOff val="25000"/>
                  </a:schemeClr>
                </a:solidFill>
              </a:rPr>
              <a:t>التحكم في المصادر التي تهدد الاستقلالية على مستوى المدقق الداخلي منفرداً وعلى مستوى مهمات التدقيق وعلى المستويين الوظيفي والتنظيمي.</a:t>
            </a:r>
          </a:p>
          <a:p>
            <a:pPr marL="388620" indent="-457200" algn="just" rtl="1">
              <a:defRPr/>
            </a:pPr>
            <a:r>
              <a:rPr lang="ar-SA" sz="2000" dirty="0">
                <a:solidFill>
                  <a:schemeClr val="tx1">
                    <a:lumMod val="75000"/>
                    <a:lumOff val="25000"/>
                  </a:schemeClr>
                </a:solidFill>
              </a:rPr>
              <a:t>الموضوعية تتحقق ب :</a:t>
            </a:r>
          </a:p>
          <a:p>
            <a:pPr marL="1074420" lvl="2" indent="-457200" algn="just" rtl="1">
              <a:defRPr/>
            </a:pPr>
            <a:r>
              <a:rPr lang="ar-SA" sz="1700" dirty="0"/>
              <a:t>عدم تبعية أحكام المدققين الداخليين بشأن مسائل التدقيق لآراء الآخرين.</a:t>
            </a:r>
          </a:p>
          <a:p>
            <a:pPr marL="1074420" lvl="2" indent="-457200" algn="just" rtl="1">
              <a:defRPr/>
            </a:pPr>
            <a:r>
              <a:rPr lang="ar-SA" sz="1700" dirty="0">
                <a:solidFill>
                  <a:schemeClr val="tx1">
                    <a:lumMod val="75000"/>
                    <a:lumOff val="25000"/>
                  </a:schemeClr>
                </a:solidFill>
              </a:rPr>
              <a:t>التحكم في المصادر التي تهدد الموضوعية على مستوى المدقق الداخلي منفرداً وعلى مستوى مهمات التدقيق وعلى المستويين الوظيفي والتنظيمي.</a:t>
            </a:r>
          </a:p>
        </p:txBody>
      </p:sp>
    </p:spTree>
    <p:extLst>
      <p:ext uri="{BB962C8B-B14F-4D97-AF65-F5344CB8AC3E}">
        <p14:creationId xmlns:p14="http://schemas.microsoft.com/office/powerpoint/2010/main" val="3532856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ormAutofit fontScale="90000"/>
          </a:bodyPr>
          <a:lstStyle/>
          <a:p>
            <a:pPr marL="82296" indent="0" algn="r" rtl="1"/>
            <a:r>
              <a:rPr lang="en-US" sz="3600" dirty="0"/>
              <a:t/>
            </a:r>
            <a:br>
              <a:rPr lang="en-US" sz="3600" dirty="0"/>
            </a:br>
            <a:r>
              <a:rPr lang="ar-SA" sz="3600" dirty="0"/>
              <a:t>1100 - الاستقلالية والموضوعية</a:t>
            </a:r>
            <a:r>
              <a:rPr lang="en-US" sz="3600" dirty="0"/>
              <a:t/>
            </a:r>
            <a:br>
              <a:rPr lang="en-US" sz="3600" dirty="0"/>
            </a:br>
            <a:r>
              <a:rPr lang="ar-SA" sz="3600" dirty="0"/>
              <a:t/>
            </a:r>
            <a:br>
              <a:rPr lang="ar-SA" sz="3600" dirty="0"/>
            </a:br>
            <a:endParaRPr lang="en-US" dirty="0"/>
          </a:p>
        </p:txBody>
      </p:sp>
      <p:sp>
        <p:nvSpPr>
          <p:cNvPr id="3" name="Content Placeholder 2"/>
          <p:cNvSpPr>
            <a:spLocks noGrp="1"/>
          </p:cNvSpPr>
          <p:nvPr>
            <p:ph idx="1"/>
          </p:nvPr>
        </p:nvSpPr>
        <p:spPr>
          <a:xfrm>
            <a:off x="628650" y="1412776"/>
            <a:ext cx="7886700" cy="4764187"/>
          </a:xfrm>
        </p:spPr>
        <p:txBody>
          <a:bodyPr/>
          <a:lstStyle/>
          <a:p>
            <a:pPr algn="r" rtl="1"/>
            <a:r>
              <a:rPr lang="ar-SA" dirty="0"/>
              <a:t>يجب أن يرتبط الرئيس التنفيذي للتدقيق بأعلى مستوى في الهيكل الإداري للمنشأة. </a:t>
            </a:r>
          </a:p>
          <a:p>
            <a:pPr lvl="1" algn="r" rtl="1"/>
            <a:r>
              <a:rPr lang="ar-SA" dirty="0">
                <a:solidFill>
                  <a:srgbClr val="FF0000"/>
                </a:solidFill>
              </a:rPr>
              <a:t>لماذا ؟ </a:t>
            </a:r>
          </a:p>
          <a:p>
            <a:pPr lvl="1" algn="r" rtl="1"/>
            <a:r>
              <a:rPr lang="ar-SA" dirty="0">
                <a:solidFill>
                  <a:srgbClr val="FF0000"/>
                </a:solidFill>
              </a:rPr>
              <a:t>كيف تتحقق الاستقلالية التنظيمية فعليا ؟</a:t>
            </a:r>
            <a:endParaRPr lang="en-US" dirty="0">
              <a:solidFill>
                <a:srgbClr val="FF0000"/>
              </a:solidFill>
            </a:endParaRPr>
          </a:p>
          <a:p>
            <a:pPr lvl="1" algn="r" rtl="1"/>
            <a:endParaRPr lang="ar-SA" dirty="0">
              <a:solidFill>
                <a:srgbClr val="FF0000"/>
              </a:solidFill>
            </a:endParaRPr>
          </a:p>
          <a:p>
            <a:pPr algn="r" rtl="1"/>
            <a:r>
              <a:rPr lang="ar-SA" dirty="0"/>
              <a:t>يجب على الرئيس التنفيذي للتدقيق أن يقدم للمجلس على الأقل سنويا التأكيد على الاستقلالية التنظيمية لنشاط التدقيق الداخلي.</a:t>
            </a:r>
          </a:p>
        </p:txBody>
      </p:sp>
    </p:spTree>
    <p:extLst>
      <p:ext uri="{BB962C8B-B14F-4D97-AF65-F5344CB8AC3E}">
        <p14:creationId xmlns:p14="http://schemas.microsoft.com/office/powerpoint/2010/main" val="1160916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82296" indent="0" algn="r" rtl="1"/>
            <a:r>
              <a:rPr lang="en-US" sz="3600" dirty="0"/>
              <a:t/>
            </a:r>
            <a:br>
              <a:rPr lang="en-US" sz="3600" dirty="0"/>
            </a:br>
            <a:r>
              <a:rPr lang="ar-SA" sz="3600" dirty="0"/>
              <a:t>1100 - الاستقلالية والموضوعية</a:t>
            </a:r>
            <a:r>
              <a:rPr lang="en-US" sz="3600" dirty="0"/>
              <a:t/>
            </a:r>
            <a:br>
              <a:rPr lang="en-US" sz="3600" dirty="0"/>
            </a:br>
            <a:r>
              <a:rPr lang="ar-SA" sz="3600" dirty="0"/>
              <a:t/>
            </a:r>
            <a:br>
              <a:rPr lang="ar-SA" sz="3600" dirty="0"/>
            </a:br>
            <a:endParaRPr lang="en-US" dirty="0"/>
          </a:p>
        </p:txBody>
      </p:sp>
      <p:sp>
        <p:nvSpPr>
          <p:cNvPr id="3" name="Content Placeholder 2"/>
          <p:cNvSpPr>
            <a:spLocks noGrp="1"/>
          </p:cNvSpPr>
          <p:nvPr>
            <p:ph idx="1"/>
          </p:nvPr>
        </p:nvSpPr>
        <p:spPr>
          <a:xfrm>
            <a:off x="628650" y="1556792"/>
            <a:ext cx="7886700" cy="4620171"/>
          </a:xfrm>
        </p:spPr>
        <p:txBody>
          <a:bodyPr>
            <a:normAutofit/>
          </a:bodyPr>
          <a:lstStyle/>
          <a:p>
            <a:pPr algn="r" rtl="1"/>
            <a:r>
              <a:rPr lang="ar-SA" sz="2000" dirty="0"/>
              <a:t>عندما يكون للرئيس التنفيذي للتدقيق الداخلي أي أدوار أو مسؤوليات تقع خارج إطار التدقيق الداخلي، أو عندما يتوقع حدوث هذه الأدوار </a:t>
            </a:r>
            <a:r>
              <a:rPr lang="ar-SA" sz="2000" u="sng" dirty="0"/>
              <a:t>فيجب</a:t>
            </a:r>
            <a:r>
              <a:rPr lang="ar-SA" sz="2000" dirty="0"/>
              <a:t> أخذ الاحتياطات اللازمة للحد من حجم التأثر السلبي على الاستقلالية والموضوعية .</a:t>
            </a:r>
          </a:p>
          <a:p>
            <a:pPr lvl="1" algn="r" rtl="1"/>
            <a:r>
              <a:rPr lang="ar-SA" dirty="0"/>
              <a:t>مثال : كمسؤولية نشاطات الالتزام أو إدارة المخاطر</a:t>
            </a:r>
          </a:p>
          <a:p>
            <a:pPr lvl="1" algn="r" rtl="1"/>
            <a:r>
              <a:rPr lang="ar-SA" sz="1700" dirty="0"/>
              <a:t>الاحتياطات : هي تلك الإجراءات الإشرافية المأخوذة عادة من قبل مجلس الإدارة، للتعامل مع التأثيرات السلبية المحتملة و تشمل:</a:t>
            </a:r>
          </a:p>
          <a:p>
            <a:pPr lvl="2" algn="r" rtl="1"/>
            <a:r>
              <a:rPr lang="ar-SA" sz="1600" dirty="0"/>
              <a:t> تقييما دوريا لصلات التبعية والمرجعية والمسؤوليات</a:t>
            </a:r>
          </a:p>
          <a:p>
            <a:pPr lvl="2" algn="r" rtl="1"/>
            <a:r>
              <a:rPr lang="ar-SA" sz="1600" dirty="0"/>
              <a:t>استحداث إجراءات بديلة للحصول على تأكيدات بخصوص مجالات المسؤوليات الإضافية</a:t>
            </a:r>
          </a:p>
          <a:p>
            <a:pPr lvl="2" algn="r" rtl="1"/>
            <a:endParaRPr lang="ar-SA" sz="1600" dirty="0"/>
          </a:p>
          <a:p>
            <a:pPr lvl="2" algn="r" rtl="1"/>
            <a:endParaRPr lang="ar-SA" sz="1600" dirty="0"/>
          </a:p>
          <a:p>
            <a:pPr algn="r" rtl="1"/>
            <a:r>
              <a:rPr lang="ar-SA" sz="2000" dirty="0"/>
              <a:t>يجب أن يتصف المدققون الداخليون بالحياد وعدم </a:t>
            </a:r>
            <a:r>
              <a:rPr lang="ar-SA" sz="2000" dirty="0" err="1"/>
              <a:t>الإنحياز</a:t>
            </a:r>
            <a:r>
              <a:rPr lang="ar-SA" sz="2000" dirty="0"/>
              <a:t>، وأن يجتنبوا كل ما من شأنه أن يجعلهم في وضعية تضارب المصالح </a:t>
            </a:r>
            <a:r>
              <a:rPr lang="ar-SA" sz="2000" b="1" i="1" dirty="0"/>
              <a:t>.</a:t>
            </a:r>
          </a:p>
          <a:p>
            <a:pPr algn="r" rtl="1"/>
            <a:endParaRPr lang="en-US" sz="2200" b="1" dirty="0"/>
          </a:p>
        </p:txBody>
      </p:sp>
    </p:spTree>
    <p:extLst>
      <p:ext uri="{BB962C8B-B14F-4D97-AF65-F5344CB8AC3E}">
        <p14:creationId xmlns:p14="http://schemas.microsoft.com/office/powerpoint/2010/main" val="37118577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82296" indent="0" algn="r" rtl="1"/>
            <a:r>
              <a:rPr lang="en-US" sz="3600" dirty="0"/>
              <a:t/>
            </a:r>
            <a:br>
              <a:rPr lang="en-US" sz="3600" dirty="0"/>
            </a:br>
            <a:r>
              <a:rPr lang="ar-SA" sz="3600" dirty="0"/>
              <a:t>1100 - الاستقلالية والموضوعية</a:t>
            </a:r>
            <a:r>
              <a:rPr lang="en-US" sz="3600" dirty="0"/>
              <a:t/>
            </a:r>
            <a:br>
              <a:rPr lang="en-US" sz="3600" dirty="0"/>
            </a:br>
            <a:r>
              <a:rPr lang="ar-SA" sz="3600" dirty="0"/>
              <a:t/>
            </a:r>
            <a:br>
              <a:rPr lang="ar-SA" sz="3600" dirty="0"/>
            </a:br>
            <a:endParaRPr lang="en-US" dirty="0"/>
          </a:p>
        </p:txBody>
      </p:sp>
      <p:sp>
        <p:nvSpPr>
          <p:cNvPr id="3" name="Content Placeholder 2"/>
          <p:cNvSpPr>
            <a:spLocks noGrp="1"/>
          </p:cNvSpPr>
          <p:nvPr>
            <p:ph idx="1"/>
          </p:nvPr>
        </p:nvSpPr>
        <p:spPr>
          <a:xfrm>
            <a:off x="628650" y="1340768"/>
            <a:ext cx="7886700" cy="4836195"/>
          </a:xfrm>
        </p:spPr>
        <p:txBody>
          <a:bodyPr>
            <a:normAutofit/>
          </a:bodyPr>
          <a:lstStyle/>
          <a:p>
            <a:pPr marL="0" indent="0" algn="r" rtl="1">
              <a:buNone/>
            </a:pPr>
            <a:endParaRPr lang="ar-SA" sz="2000" dirty="0"/>
          </a:p>
          <a:p>
            <a:pPr algn="r" rtl="1"/>
            <a:r>
              <a:rPr lang="ar-SA" sz="2000" dirty="0"/>
              <a:t>إذا حدث ما من شأنه أن يؤثّر في الواقع أو في الظاهر على </a:t>
            </a:r>
            <a:r>
              <a:rPr lang="ar-SA" sz="2000" dirty="0" err="1"/>
              <a:t>الإستقلالية</a:t>
            </a:r>
            <a:r>
              <a:rPr lang="ar-SA" sz="2000" dirty="0"/>
              <a:t> أو الموضوعية فإنه يجب الإفصاح عن تفاصيل ذلك للأطراف المعنيّة.</a:t>
            </a:r>
            <a:endParaRPr lang="ar-SA" sz="2000" b="1" i="1" dirty="0"/>
          </a:p>
          <a:p>
            <a:pPr algn="r" rtl="1"/>
            <a:r>
              <a:rPr lang="ar-SA" sz="2000" dirty="0"/>
              <a:t>يُراعى في نوعية وطريقة الإفصاح درجة التأثير على الاستقلالية أو الموضوعية.</a:t>
            </a:r>
          </a:p>
          <a:p>
            <a:pPr lvl="1" algn="r" rtl="1"/>
            <a:r>
              <a:rPr lang="ar-SA" dirty="0"/>
              <a:t>تضارب في المصالح الشخصية</a:t>
            </a:r>
          </a:p>
          <a:p>
            <a:pPr lvl="1" algn="r" rtl="1"/>
            <a:r>
              <a:rPr lang="ar-SA" dirty="0"/>
              <a:t>الحد من نطاق عمل التدقيق</a:t>
            </a:r>
            <a:r>
              <a:rPr lang="en-US" dirty="0"/>
              <a:t> </a:t>
            </a:r>
          </a:p>
          <a:p>
            <a:pPr lvl="2" algn="r" rtl="1"/>
            <a:r>
              <a:rPr lang="ar-SA" dirty="0"/>
              <a:t>القيود المفروضة التي تمنع من الحصول أو الاطلاع على السجلات والاتصال بالموظفين والدخول الى</a:t>
            </a:r>
            <a:r>
              <a:rPr lang="en-US" dirty="0"/>
              <a:t> </a:t>
            </a:r>
            <a:r>
              <a:rPr lang="ar-SA" dirty="0"/>
              <a:t>مختلف مواقع المنشأة، والقيود المفروضة على الموارد كالتمويل مثلاً</a:t>
            </a:r>
            <a:r>
              <a:rPr lang="en-US" dirty="0"/>
              <a:t>.</a:t>
            </a:r>
          </a:p>
        </p:txBody>
      </p:sp>
    </p:spTree>
    <p:extLst>
      <p:ext uri="{BB962C8B-B14F-4D97-AF65-F5344CB8AC3E}">
        <p14:creationId xmlns:p14="http://schemas.microsoft.com/office/powerpoint/2010/main" val="36217646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82296" indent="0" algn="r" rtl="1"/>
            <a:r>
              <a:rPr lang="en-US" sz="3600" dirty="0"/>
              <a:t/>
            </a:r>
            <a:br>
              <a:rPr lang="en-US" sz="3600" dirty="0"/>
            </a:br>
            <a:r>
              <a:rPr lang="ar-SA" sz="3600" dirty="0"/>
              <a:t>1100 - الاستقلالية والموضوعية</a:t>
            </a:r>
            <a:r>
              <a:rPr lang="en-US" sz="3600" dirty="0"/>
              <a:t/>
            </a:r>
            <a:br>
              <a:rPr lang="en-US" sz="3600" dirty="0"/>
            </a:br>
            <a:r>
              <a:rPr lang="ar-SA" sz="3600" dirty="0"/>
              <a:t/>
            </a:r>
            <a:br>
              <a:rPr lang="ar-SA" sz="3600" dirty="0"/>
            </a:br>
            <a:endParaRPr lang="en-US" dirty="0"/>
          </a:p>
        </p:txBody>
      </p:sp>
      <p:sp>
        <p:nvSpPr>
          <p:cNvPr id="3" name="Content Placeholder 2"/>
          <p:cNvSpPr>
            <a:spLocks noGrp="1"/>
          </p:cNvSpPr>
          <p:nvPr>
            <p:ph idx="1"/>
          </p:nvPr>
        </p:nvSpPr>
        <p:spPr>
          <a:xfrm>
            <a:off x="628650" y="1412776"/>
            <a:ext cx="7886700" cy="4764187"/>
          </a:xfrm>
        </p:spPr>
        <p:txBody>
          <a:bodyPr>
            <a:normAutofit/>
          </a:bodyPr>
          <a:lstStyle/>
          <a:p>
            <a:pPr algn="r" rtl="1"/>
            <a:r>
              <a:rPr lang="ar-SA" sz="2400" b="1" u="sng" dirty="0"/>
              <a:t> بعض قواعد هذا معيار </a:t>
            </a:r>
            <a:endParaRPr lang="en-US" sz="2400" b="1" u="sng" dirty="0"/>
          </a:p>
          <a:p>
            <a:pPr lvl="1" algn="r" rtl="1"/>
            <a:r>
              <a:rPr lang="ar-SA" sz="2000" dirty="0"/>
              <a:t>يجب أن يمتنع المدققون الداخليون عن تقييم العمليات التي كانوا مشرفين عليها فيما سبق. </a:t>
            </a:r>
            <a:endParaRPr lang="en-US" sz="2000" dirty="0"/>
          </a:p>
          <a:p>
            <a:pPr lvl="2" algn="r" rtl="1"/>
            <a:r>
              <a:rPr lang="ar-SA" sz="1800" dirty="0"/>
              <a:t>من المتوقع أن تتأثر</a:t>
            </a:r>
            <a:r>
              <a:rPr lang="en-US" sz="1800" dirty="0"/>
              <a:t> </a:t>
            </a:r>
            <a:r>
              <a:rPr lang="ar-SA" sz="1800" dirty="0"/>
              <a:t>موضوعية المدقق الداخلي إذا ما قدّم خدمات تأكيد متعلّقة بنشاط كان مسؤولاً عنه خلال السنة المنصرمة.</a:t>
            </a:r>
          </a:p>
          <a:p>
            <a:pPr lvl="1" algn="r" rtl="1"/>
            <a:r>
              <a:rPr lang="ar-SA" sz="2000" dirty="0"/>
              <a:t>المهمات التأكيدية المتعلّقة بوظائف هي تحت إشراف الرئيس التنفيذي للتدقيق يجب أن تُوضع تحت إشراف</a:t>
            </a:r>
            <a:r>
              <a:rPr lang="en-US" sz="2000" dirty="0"/>
              <a:t> </a:t>
            </a:r>
            <a:r>
              <a:rPr lang="ar-SA" sz="2000" dirty="0"/>
              <a:t>طرف من</a:t>
            </a:r>
            <a:r>
              <a:rPr lang="en-US" sz="2000" dirty="0"/>
              <a:t> </a:t>
            </a:r>
            <a:r>
              <a:rPr lang="ar-SA" sz="2000" dirty="0"/>
              <a:t>خارج نشاط التدقيق الداخلي.</a:t>
            </a:r>
          </a:p>
          <a:p>
            <a:pPr lvl="1" algn="r" rtl="1"/>
            <a:r>
              <a:rPr lang="ar-SA" sz="2000" dirty="0"/>
              <a:t>يمكن للتدقيق الداخلي أن يقدم خدمات تأكيد في المجالات التي سبق له أن قدم فيها خدمات استشارية، بشرط أن تكون</a:t>
            </a:r>
            <a:r>
              <a:rPr lang="en-US" sz="2000" dirty="0"/>
              <a:t> </a:t>
            </a:r>
            <a:r>
              <a:rPr lang="ar-SA" sz="2000" dirty="0"/>
              <a:t>تلك الخدمات </a:t>
            </a:r>
            <a:r>
              <a:rPr lang="ar-SA" sz="2000" dirty="0" err="1"/>
              <a:t>الإستشارية</a:t>
            </a:r>
            <a:r>
              <a:rPr lang="ar-SA" sz="2000" dirty="0"/>
              <a:t> لم تؤثر سلبا على </a:t>
            </a:r>
            <a:r>
              <a:rPr lang="ar-SA" sz="2000" dirty="0" err="1"/>
              <a:t>موضوعيته</a:t>
            </a:r>
            <a:r>
              <a:rPr lang="ar-SA" sz="2000" dirty="0"/>
              <a:t>، وبشرط أن يتم التعامل بطريقة مناسبة مع الموضوعية الفردية عند تخصيص</a:t>
            </a:r>
            <a:r>
              <a:rPr lang="en-US" sz="2000" dirty="0"/>
              <a:t> </a:t>
            </a:r>
            <a:r>
              <a:rPr lang="ar-SA" sz="2000" dirty="0"/>
              <a:t>الموارد اللازمة للمهمة الجديدة.</a:t>
            </a:r>
          </a:p>
          <a:p>
            <a:pPr lvl="1" algn="r" rtl="1"/>
            <a:r>
              <a:rPr lang="ar-SA" sz="2000" dirty="0"/>
              <a:t>يمكن للمدققين الداخليين أن يقدموا خدمات </a:t>
            </a:r>
            <a:r>
              <a:rPr lang="ar-SA" sz="2000" dirty="0" err="1"/>
              <a:t>إستشارية</a:t>
            </a:r>
            <a:r>
              <a:rPr lang="ar-SA" sz="2000" dirty="0"/>
              <a:t> متعلقة بعمليات كانوا مشرفين عليها فيما سبق.</a:t>
            </a:r>
          </a:p>
          <a:p>
            <a:pPr lvl="1" algn="r" rtl="1"/>
            <a:r>
              <a:rPr lang="ar-SA" sz="2000" dirty="0"/>
              <a:t>إذا وُجد ما من شأنه أن يؤثّر على </a:t>
            </a:r>
            <a:r>
              <a:rPr lang="ar-SA" sz="2000" dirty="0" err="1"/>
              <a:t>إستقلالية</a:t>
            </a:r>
            <a:r>
              <a:rPr lang="ar-SA" sz="2000" dirty="0"/>
              <a:t> أو موضوعية المدققين الداخليين أثناء مهمّات </a:t>
            </a:r>
            <a:r>
              <a:rPr lang="ar-SA" sz="2000" dirty="0" err="1"/>
              <a:t>إستشارية</a:t>
            </a:r>
            <a:r>
              <a:rPr lang="ar-SA" sz="2000" dirty="0"/>
              <a:t> مقترحة، فإنه يجب</a:t>
            </a:r>
            <a:r>
              <a:rPr lang="en-US" sz="2000" dirty="0"/>
              <a:t> </a:t>
            </a:r>
            <a:r>
              <a:rPr lang="ar-SA" sz="2000" dirty="0"/>
              <a:t>عليهم الإفصاح عن ذلك للعميل الذي أمر بهذه المهمّة قبل قبولها.</a:t>
            </a:r>
            <a:endParaRPr lang="en-US" sz="2000" dirty="0"/>
          </a:p>
        </p:txBody>
      </p:sp>
    </p:spTree>
    <p:extLst>
      <p:ext uri="{BB962C8B-B14F-4D97-AF65-F5344CB8AC3E}">
        <p14:creationId xmlns:p14="http://schemas.microsoft.com/office/powerpoint/2010/main" val="15880960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82296" algn="r" rtl="1"/>
            <a:r>
              <a:rPr lang="en-US" sz="3600" dirty="0"/>
              <a:t/>
            </a:r>
            <a:br>
              <a:rPr lang="en-US" sz="3600" dirty="0"/>
            </a:br>
            <a:r>
              <a:rPr lang="ar-SA" sz="3600" dirty="0"/>
              <a:t>1200 </a:t>
            </a:r>
            <a:r>
              <a:rPr lang="en-US" sz="3600" dirty="0"/>
              <a:t>-</a:t>
            </a:r>
            <a:r>
              <a:rPr lang="ar-SA" sz="3600" dirty="0"/>
              <a:t>المهارات والعناية المهنية اللازمة</a:t>
            </a:r>
            <a:br>
              <a:rPr lang="ar-SA" sz="3600" dirty="0"/>
            </a:br>
            <a:endParaRPr lang="ar-SA" sz="3600" dirty="0"/>
          </a:p>
        </p:txBody>
      </p:sp>
      <p:sp>
        <p:nvSpPr>
          <p:cNvPr id="3" name="Content Placeholder 2"/>
          <p:cNvSpPr>
            <a:spLocks noGrp="1"/>
          </p:cNvSpPr>
          <p:nvPr>
            <p:ph idx="1"/>
          </p:nvPr>
        </p:nvSpPr>
        <p:spPr/>
        <p:txBody>
          <a:bodyPr>
            <a:normAutofit/>
          </a:bodyPr>
          <a:lstStyle/>
          <a:p>
            <a:pPr algn="r" rtl="1"/>
            <a:r>
              <a:rPr lang="ar-SA" sz="2000" dirty="0"/>
              <a:t>يجب إنجاز مهمّات التدقيق الداخلي بمهارة وتوخي العناية المهنية اللازمة</a:t>
            </a:r>
          </a:p>
          <a:p>
            <a:pPr marL="521208" lvl="1" indent="-342900" algn="just" rtl="1">
              <a:defRPr/>
            </a:pPr>
            <a:r>
              <a:rPr lang="ar-SA" u="sng" dirty="0"/>
              <a:t>المهارة </a:t>
            </a:r>
            <a:r>
              <a:rPr lang="ar-SA" dirty="0"/>
              <a:t>هي عبارة مشتركة تشير الى المعارف والمهارات والكفاءات الأخرى المطلوب توفّرها لدى المدققين الداخليين </a:t>
            </a:r>
            <a:r>
              <a:rPr lang="ar-SA" dirty="0" err="1"/>
              <a:t>للإضطلاع</a:t>
            </a:r>
            <a:r>
              <a:rPr lang="ar-SA" dirty="0"/>
              <a:t> بمسؤولياتهم المهنية بفعالية. </a:t>
            </a:r>
          </a:p>
          <a:p>
            <a:pPr marL="521208" lvl="1" indent="-342900" algn="just" rtl="1">
              <a:defRPr/>
            </a:pPr>
            <a:r>
              <a:rPr lang="ar-SA" dirty="0"/>
              <a:t>المدققون الداخليون مدعوون لإثبات مهاراتهم بالحصول على الشهادات والمؤهلات المهنية المناسبة مثل شهادة المدقق الداخلي </a:t>
            </a:r>
            <a:r>
              <a:rPr lang="en-US" dirty="0"/>
              <a:t> CIA </a:t>
            </a:r>
            <a:r>
              <a:rPr lang="ar-SA" dirty="0"/>
              <a:t>المعتمد من تنظيم المعهد الدولي للتدقيق الداخلي أو شهادات أخرى في نفس </a:t>
            </a:r>
            <a:r>
              <a:rPr lang="ar-SA" dirty="0" err="1"/>
              <a:t>الإختصاص</a:t>
            </a:r>
            <a:r>
              <a:rPr lang="ar-SA" dirty="0"/>
              <a:t> من تنظيم منظمات مهنية أخرى.</a:t>
            </a:r>
          </a:p>
          <a:p>
            <a:pPr marL="521208" lvl="1" indent="-342900" algn="just" rtl="1">
              <a:defRPr/>
            </a:pPr>
            <a:r>
              <a:rPr lang="ar-SA" u="sng" dirty="0"/>
              <a:t>العناية المهنية اللازمة : </a:t>
            </a:r>
            <a:r>
              <a:rPr lang="ar-SA" dirty="0"/>
              <a:t>يجب على المدققين الداخليين بذل مستوى من العناية والمهارة المتوقع أن يكون عليه أي مدقق داخلي يتحلى بمستوى معقول من التبصّر والاقتدار. </a:t>
            </a:r>
          </a:p>
          <a:p>
            <a:pPr marL="521208" lvl="1" indent="-342900" algn="just" rtl="1">
              <a:defRPr/>
            </a:pPr>
            <a:endParaRPr lang="ar-SA" sz="2000" dirty="0"/>
          </a:p>
          <a:p>
            <a:pPr marL="178308" indent="-342900" algn="just" rtl="1">
              <a:defRPr/>
            </a:pPr>
            <a:r>
              <a:rPr lang="ar-SA" sz="2000" dirty="0"/>
              <a:t>يجب على المدققين الداخليين تحسين معارفهم ومهاراتهم وكفاءاتهم الأخرى عن طريق التكوين المهني المستمر.</a:t>
            </a:r>
            <a:endParaRPr lang="en-US" sz="2000" dirty="0"/>
          </a:p>
          <a:p>
            <a:pPr marL="521208" lvl="1" indent="-342900" algn="just" rtl="1">
              <a:defRPr/>
            </a:pPr>
            <a:endParaRPr lang="ar-SA" sz="2000" dirty="0"/>
          </a:p>
          <a:p>
            <a:pPr marL="521208" lvl="1" indent="-342900" algn="just" rtl="1">
              <a:defRPr/>
            </a:pPr>
            <a:endParaRPr lang="ar-SA" sz="2000" dirty="0"/>
          </a:p>
          <a:p>
            <a:pPr algn="r" rtl="1"/>
            <a:endParaRPr lang="ar-SA" sz="2000" dirty="0"/>
          </a:p>
        </p:txBody>
      </p:sp>
    </p:spTree>
    <p:extLst>
      <p:ext uri="{BB962C8B-B14F-4D97-AF65-F5344CB8AC3E}">
        <p14:creationId xmlns:p14="http://schemas.microsoft.com/office/powerpoint/2010/main" val="14977548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47650"/>
          </a:xfrm>
        </p:spPr>
        <p:txBody>
          <a:bodyPr>
            <a:normAutofit fontScale="90000"/>
          </a:bodyPr>
          <a:lstStyle/>
          <a:p>
            <a:pPr marL="82296" indent="0" algn="r" rtl="1"/>
            <a:r>
              <a:rPr lang="en-US" sz="3600" dirty="0"/>
              <a:t/>
            </a:r>
            <a:br>
              <a:rPr lang="en-US" sz="3600" dirty="0"/>
            </a:br>
            <a:r>
              <a:rPr lang="ar-SA" sz="3600" dirty="0"/>
              <a:t>1200 </a:t>
            </a:r>
            <a:r>
              <a:rPr lang="en-US" sz="3600" dirty="0"/>
              <a:t>-</a:t>
            </a:r>
            <a:r>
              <a:rPr lang="ar-SA" sz="3600" dirty="0"/>
              <a:t>المهارات والعناية المهنية اللازمة</a:t>
            </a:r>
            <a:br>
              <a:rPr lang="ar-SA" sz="3600" dirty="0"/>
            </a:br>
            <a:r>
              <a:rPr lang="ar-SA" sz="3600" dirty="0"/>
              <a:t/>
            </a:r>
            <a:br>
              <a:rPr lang="ar-SA" sz="3600" dirty="0"/>
            </a:br>
            <a:endParaRPr lang="en-US" b="1" u="sng" dirty="0"/>
          </a:p>
        </p:txBody>
      </p:sp>
      <p:sp>
        <p:nvSpPr>
          <p:cNvPr id="3" name="Content Placeholder 2"/>
          <p:cNvSpPr>
            <a:spLocks noGrp="1"/>
          </p:cNvSpPr>
          <p:nvPr>
            <p:ph idx="1"/>
          </p:nvPr>
        </p:nvSpPr>
        <p:spPr/>
        <p:txBody>
          <a:bodyPr>
            <a:normAutofit/>
          </a:bodyPr>
          <a:lstStyle/>
          <a:p>
            <a:pPr marL="0" indent="0" algn="r" rtl="1">
              <a:buNone/>
            </a:pPr>
            <a:r>
              <a:rPr lang="ar-SA" sz="2300" b="1" u="sng" dirty="0"/>
              <a:t>بعض قواعد هذا المعيار (جزء المهارة)  :</a:t>
            </a:r>
          </a:p>
          <a:p>
            <a:pPr lvl="1" algn="r" rtl="1"/>
            <a:r>
              <a:rPr lang="ar-SA" sz="2000" dirty="0"/>
              <a:t>يجب أن يتمتع المدققون الداخليون بالمعرفة الوافية التي تُمكّنهم من تقييم مخاطر </a:t>
            </a:r>
            <a:r>
              <a:rPr lang="ar-SA" sz="2000" dirty="0" err="1"/>
              <a:t>الإحتيال</a:t>
            </a:r>
            <a:r>
              <a:rPr lang="ar-SA" sz="2000" dirty="0"/>
              <a:t> والكيفية التي تُدير بها المؤسسة تلك المخاطر. </a:t>
            </a:r>
          </a:p>
          <a:p>
            <a:pPr lvl="2" algn="r" rtl="1"/>
            <a:r>
              <a:rPr lang="ar-SA" sz="1600" dirty="0"/>
              <a:t>ليس متوقعا منهم أن تكون لديهم نفس خبرة الشخص الذي تكون مسؤوليته الرئيسية اكتشاف الاحتيال والتحقيق فيه.</a:t>
            </a:r>
          </a:p>
          <a:p>
            <a:pPr lvl="1" algn="r" rtl="1"/>
            <a:r>
              <a:rPr lang="ar-SA" sz="2000" dirty="0"/>
              <a:t>يجب أن يكون لدى المدققين الداخليين معرفة وافية بأهمّ مخاطر تكنولوجيا المعلوماتية والضوابط الرقابية المتعلقة بها وكذلك تكون لديهم معرفة بتقنيات التدقيق المعتمدة على التكنولوجيا المتوفرة من أجل إنجاز أعمالهم. </a:t>
            </a:r>
          </a:p>
          <a:p>
            <a:pPr lvl="2" algn="r" rtl="1"/>
            <a:r>
              <a:rPr lang="ar-SA" sz="1600" dirty="0"/>
              <a:t>ليس من المتوقع أن يكون لدى جميع المدققين الداخليين نفس الخبرة التي يتمتع بها المدقق الداخلي الذي تكون مسؤوليته الأساسية تدقيق نظام المعلومات</a:t>
            </a:r>
            <a:r>
              <a:rPr lang="ar-SA" dirty="0"/>
              <a:t>.</a:t>
            </a:r>
          </a:p>
          <a:p>
            <a:pPr lvl="1" algn="r" rtl="1"/>
            <a:r>
              <a:rPr lang="ar-SA" sz="2000" dirty="0"/>
              <a:t>إذا كان المدققون الداخليون لا يمتلكون المعارف أو المهارات أو الكفاءات التي </a:t>
            </a:r>
            <a:r>
              <a:rPr lang="ar-SA" sz="2000" dirty="0" err="1"/>
              <a:t>يتطلبها</a:t>
            </a:r>
            <a:r>
              <a:rPr lang="ar-SA" sz="2000" dirty="0"/>
              <a:t> أداء مهمة استشارية معينة أو جزء منها</a:t>
            </a:r>
          </a:p>
          <a:p>
            <a:pPr lvl="2" algn="r" rtl="1"/>
            <a:r>
              <a:rPr lang="ar-SA" sz="1700" dirty="0">
                <a:solidFill>
                  <a:srgbClr val="FF0000"/>
                </a:solidFill>
              </a:rPr>
              <a:t>ما الحل ؟</a:t>
            </a:r>
          </a:p>
        </p:txBody>
      </p:sp>
    </p:spTree>
    <p:extLst>
      <p:ext uri="{BB962C8B-B14F-4D97-AF65-F5344CB8AC3E}">
        <p14:creationId xmlns:p14="http://schemas.microsoft.com/office/powerpoint/2010/main" val="24209490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31626"/>
          </a:xfrm>
        </p:spPr>
        <p:txBody>
          <a:bodyPr>
            <a:normAutofit fontScale="90000"/>
          </a:bodyPr>
          <a:lstStyle/>
          <a:p>
            <a:pPr algn="r" rtl="1"/>
            <a:r>
              <a:rPr lang="en-US" sz="3200" dirty="0"/>
              <a:t/>
            </a:r>
            <a:br>
              <a:rPr lang="en-US" sz="3200" dirty="0"/>
            </a:br>
            <a:r>
              <a:rPr lang="ar-SA" sz="3200" dirty="0"/>
              <a:t>1200 </a:t>
            </a:r>
            <a:r>
              <a:rPr lang="en-US" sz="3200" dirty="0"/>
              <a:t>-</a:t>
            </a:r>
            <a:r>
              <a:rPr lang="ar-SA" sz="3200" dirty="0"/>
              <a:t>المهارات والعناية المهنية اللازمة</a:t>
            </a:r>
            <a:br>
              <a:rPr lang="ar-SA" sz="3200" dirty="0"/>
            </a:br>
            <a:r>
              <a:rPr lang="ar-SA" sz="3200" dirty="0"/>
              <a:t/>
            </a:r>
            <a:br>
              <a:rPr lang="ar-SA" sz="3200" dirty="0"/>
            </a:br>
            <a:endParaRPr lang="en-US" dirty="0"/>
          </a:p>
        </p:txBody>
      </p:sp>
      <p:sp>
        <p:nvSpPr>
          <p:cNvPr id="3" name="Content Placeholder 2"/>
          <p:cNvSpPr>
            <a:spLocks noGrp="1"/>
          </p:cNvSpPr>
          <p:nvPr>
            <p:ph idx="1"/>
          </p:nvPr>
        </p:nvSpPr>
        <p:spPr>
          <a:xfrm>
            <a:off x="323528" y="980728"/>
            <a:ext cx="8191822" cy="5544616"/>
          </a:xfrm>
        </p:spPr>
        <p:txBody>
          <a:bodyPr>
            <a:normAutofit/>
          </a:bodyPr>
          <a:lstStyle/>
          <a:p>
            <a:pPr marL="0" indent="0" algn="r" rtl="1">
              <a:buNone/>
            </a:pPr>
            <a:r>
              <a:rPr lang="ar-SA" sz="2400" b="1" u="sng" dirty="0"/>
              <a:t>بعض قواعد هذا المعيار ( جزء العناية </a:t>
            </a:r>
            <a:r>
              <a:rPr lang="ar-SA" sz="2400" b="1" u="sng" dirty="0" err="1"/>
              <a:t>المهنيه</a:t>
            </a:r>
            <a:r>
              <a:rPr lang="ar-SA" sz="2400" b="1" u="sng" dirty="0"/>
              <a:t>) : </a:t>
            </a:r>
          </a:p>
          <a:p>
            <a:pPr lvl="1" algn="r" rtl="1"/>
            <a:r>
              <a:rPr lang="ar-SA" sz="2000" dirty="0"/>
              <a:t>يجب على المدققين الداخليين أن يبذلوا العناية اللازمة في أعمالهم وذلك بالأخذ بالاعتبار العناصر التالية:</a:t>
            </a:r>
          </a:p>
          <a:p>
            <a:pPr lvl="2" algn="r" rtl="1"/>
            <a:r>
              <a:rPr lang="ar-SA" sz="1600" dirty="0"/>
              <a:t>مدى العمل اللازم لتحقيق أهداف المهمة.</a:t>
            </a:r>
          </a:p>
          <a:p>
            <a:pPr lvl="2" algn="r" rtl="1"/>
            <a:r>
              <a:rPr lang="ar-SA" sz="1600" dirty="0"/>
              <a:t>درجة التعقيد أو الأهمية النسبية أو أهمية المسائل التي يتم تطبيق إجراءات التطمين عليها.</a:t>
            </a:r>
          </a:p>
          <a:p>
            <a:pPr lvl="2" algn="r" rtl="1"/>
            <a:r>
              <a:rPr lang="ar-SA" sz="1600" dirty="0"/>
              <a:t>مُلاءَمة وفعالية مسار </a:t>
            </a:r>
            <a:r>
              <a:rPr lang="ar-SA" sz="1600" dirty="0" err="1"/>
              <a:t>الحوكمة</a:t>
            </a:r>
            <a:r>
              <a:rPr lang="ar-SA" sz="1600" dirty="0"/>
              <a:t> وإدارة المخاطر والرقابة.</a:t>
            </a:r>
          </a:p>
          <a:p>
            <a:pPr lvl="2" algn="r" rtl="1"/>
            <a:r>
              <a:rPr lang="ar-SA" sz="1600" dirty="0" err="1"/>
              <a:t>إحتمال</a:t>
            </a:r>
            <a:r>
              <a:rPr lang="ar-SA" sz="1600" dirty="0"/>
              <a:t> حدوث أخطاء جسيمة أو </a:t>
            </a:r>
            <a:r>
              <a:rPr lang="ar-SA" sz="1600" dirty="0" err="1"/>
              <a:t>الإحتيال</a:t>
            </a:r>
            <a:r>
              <a:rPr lang="ar-SA" sz="1600" dirty="0"/>
              <a:t> أو عدم الامتثال.</a:t>
            </a:r>
          </a:p>
          <a:p>
            <a:pPr lvl="2" algn="r" rtl="1"/>
            <a:r>
              <a:rPr lang="ar-SA" sz="1600" dirty="0"/>
              <a:t>تكلُفة أعمال التطمين مقارنة بالمنافع الكامنة.</a:t>
            </a:r>
          </a:p>
          <a:p>
            <a:pPr lvl="1" algn="r" rtl="1"/>
            <a:r>
              <a:rPr lang="ar-SA" sz="2000" dirty="0"/>
              <a:t>في سياق بذل العناية المهنية اللازمة يجب أن يأخذ المدققون الداخليون في </a:t>
            </a:r>
            <a:r>
              <a:rPr lang="ar-SA" sz="2000" dirty="0" err="1"/>
              <a:t>الإعتبار</a:t>
            </a:r>
            <a:r>
              <a:rPr lang="ar-SA" sz="2000" dirty="0"/>
              <a:t> استخدام التدقيق المعتمد على التكنولوجيا وغيرها من تقنيات تحليل البيانات.</a:t>
            </a:r>
          </a:p>
          <a:p>
            <a:pPr lvl="1" algn="r" rtl="1"/>
            <a:r>
              <a:rPr lang="ar-SA" sz="2000" dirty="0"/>
              <a:t>يجب ان يتنبّه المدققون الداخليون الى المخاطر الهامة التي قد تؤثّر على الأهداف أو العمليات أو الموارد. </a:t>
            </a:r>
          </a:p>
          <a:p>
            <a:pPr lvl="1" algn="r" rtl="1"/>
            <a:r>
              <a:rPr lang="ar-SA" sz="2000" dirty="0"/>
              <a:t>يجب على المدققين الداخليين ان يبذلوا العناية المهنية اللازمة أثناء إنجاز المهمات </a:t>
            </a:r>
            <a:r>
              <a:rPr lang="ar-SA" sz="2000" dirty="0" err="1"/>
              <a:t>الإستشارية</a:t>
            </a:r>
            <a:r>
              <a:rPr lang="ar-SA" sz="2000" dirty="0"/>
              <a:t> بمراعاة :</a:t>
            </a:r>
          </a:p>
          <a:p>
            <a:pPr lvl="2" algn="r" rtl="1"/>
            <a:r>
              <a:rPr lang="ar-SA" sz="1800" dirty="0"/>
              <a:t>احتياجات وتوقعات العملاء بما في ذلك طبيعة وتوقيت وتبليغ نتائج المهمة.</a:t>
            </a:r>
          </a:p>
          <a:p>
            <a:pPr lvl="2" algn="r" rtl="1"/>
            <a:r>
              <a:rPr lang="ar-SA" sz="1800" dirty="0"/>
              <a:t>درجة التعقيد ومدى العمل الضروري لتحقيق أهداف المهمة.</a:t>
            </a:r>
          </a:p>
          <a:p>
            <a:pPr lvl="2" algn="r" rtl="1"/>
            <a:r>
              <a:rPr lang="ar-SA" sz="1800" dirty="0"/>
              <a:t>تكلفة المهمة الاستشارية مقارنة بالمنافع الكامنة.</a:t>
            </a:r>
          </a:p>
        </p:txBody>
      </p:sp>
    </p:spTree>
    <p:extLst>
      <p:ext uri="{BB962C8B-B14F-4D97-AF65-F5344CB8AC3E}">
        <p14:creationId xmlns:p14="http://schemas.microsoft.com/office/powerpoint/2010/main" val="2859735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3600" dirty="0"/>
              <a:t>300</a:t>
            </a:r>
            <a:r>
              <a:rPr lang="en-US" sz="3600" dirty="0"/>
              <a:t>1</a:t>
            </a:r>
            <a:r>
              <a:rPr lang="ar-SA" sz="3600" dirty="0"/>
              <a:t> - برنامج ضمان وتحسين الجودة</a:t>
            </a:r>
            <a:br>
              <a:rPr lang="ar-SA" sz="3600" dirty="0"/>
            </a:br>
            <a:endParaRPr lang="ar-SA" dirty="0"/>
          </a:p>
        </p:txBody>
      </p:sp>
      <p:sp>
        <p:nvSpPr>
          <p:cNvPr id="3" name="Content Placeholder 2"/>
          <p:cNvSpPr>
            <a:spLocks noGrp="1"/>
          </p:cNvSpPr>
          <p:nvPr>
            <p:ph idx="1"/>
          </p:nvPr>
        </p:nvSpPr>
        <p:spPr/>
        <p:txBody>
          <a:bodyPr>
            <a:normAutofit/>
          </a:bodyPr>
          <a:lstStyle/>
          <a:p>
            <a:pPr algn="just" rtl="1">
              <a:defRPr/>
            </a:pPr>
            <a:r>
              <a:rPr lang="ar-SA" sz="2000" dirty="0"/>
              <a:t>يجب على الرئيس التنفيذي للتدقيق أن </a:t>
            </a:r>
            <a:r>
              <a:rPr lang="ar-SA" sz="2000" u="sng" dirty="0"/>
              <a:t>يُعدّ ويحافظ </a:t>
            </a:r>
            <a:r>
              <a:rPr lang="ar-SA" sz="2000" dirty="0"/>
              <a:t>على برنامج ضمان وتحسين الجودة بحيث يغطي كافة جوانب نشاط التدقيق الداخلي.</a:t>
            </a:r>
          </a:p>
          <a:p>
            <a:pPr lvl="1" algn="r" rtl="1"/>
            <a:r>
              <a:rPr lang="ar-SA" sz="1700" dirty="0"/>
              <a:t>يُمكّن من تقييم مدى توافق نشاط التدقيق الداخلي مع المعايير</a:t>
            </a:r>
          </a:p>
          <a:p>
            <a:pPr lvl="1" algn="r" rtl="1"/>
            <a:r>
              <a:rPr lang="ar-SA" sz="1700" dirty="0"/>
              <a:t>يُمكّن أيضا من تقييم مدى التزام المدققين الداخليين بميثاق الواجبات الأخلاقية</a:t>
            </a:r>
          </a:p>
          <a:p>
            <a:pPr lvl="1" algn="r" rtl="1"/>
            <a:r>
              <a:rPr lang="ar-SA" sz="1700" dirty="0"/>
              <a:t>يتضمّن هذا البرنامج تقييما لفعاليّة وكفاية نشاط التدقيق الداخلي وتحديد فرص التحسين</a:t>
            </a:r>
          </a:p>
          <a:p>
            <a:pPr algn="r" rtl="1"/>
            <a:r>
              <a:rPr lang="ar-SA" sz="2000" dirty="0"/>
              <a:t>يجب على الرئيس التنفيذي للتدقيق الداخلي تشجيع المجلس على الإشراف على ومراقبة برنامج ضمان وتحسين الجودة.</a:t>
            </a:r>
          </a:p>
          <a:p>
            <a:pPr marL="178308" lvl="1" indent="0" algn="just" rtl="1">
              <a:buNone/>
              <a:defRPr/>
            </a:pPr>
            <a:endParaRPr lang="ar-SA" sz="1900" dirty="0"/>
          </a:p>
        </p:txBody>
      </p:sp>
    </p:spTree>
    <p:extLst>
      <p:ext uri="{BB962C8B-B14F-4D97-AF65-F5344CB8AC3E}">
        <p14:creationId xmlns:p14="http://schemas.microsoft.com/office/powerpoint/2010/main" val="4091643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الاجندة </a:t>
            </a:r>
          </a:p>
        </p:txBody>
      </p:sp>
      <p:sp>
        <p:nvSpPr>
          <p:cNvPr id="3" name="Content Placeholder 2"/>
          <p:cNvSpPr>
            <a:spLocks noGrp="1"/>
          </p:cNvSpPr>
          <p:nvPr>
            <p:ph idx="1"/>
          </p:nvPr>
        </p:nvSpPr>
        <p:spPr/>
        <p:txBody>
          <a:bodyPr/>
          <a:lstStyle/>
          <a:p>
            <a:pPr lvl="1" algn="r" rtl="1"/>
            <a:r>
              <a:rPr lang="ar-SA" sz="2400" dirty="0"/>
              <a:t>أهمية معايير المراجعه الداخلية</a:t>
            </a:r>
          </a:p>
          <a:p>
            <a:pPr lvl="1" algn="r" rtl="1"/>
            <a:r>
              <a:rPr lang="ar-SA" sz="2400" dirty="0"/>
              <a:t>المتطلبات الأساسية لتطبيق معايير المراجعة  الداخلية</a:t>
            </a:r>
          </a:p>
          <a:p>
            <a:pPr lvl="1" algn="r" rtl="1"/>
            <a:r>
              <a:rPr lang="ar-SA" sz="2400" dirty="0"/>
              <a:t>معايير المراجعه الداخلية </a:t>
            </a:r>
          </a:p>
          <a:p>
            <a:pPr lvl="2" algn="r" rtl="1"/>
            <a:r>
              <a:rPr lang="ar-SA" sz="2000" dirty="0"/>
              <a:t>معايير الصفات </a:t>
            </a:r>
          </a:p>
          <a:p>
            <a:pPr lvl="2" algn="r" rtl="1"/>
            <a:r>
              <a:rPr lang="ar-SA" sz="2000" dirty="0"/>
              <a:t>معايير الأداء </a:t>
            </a:r>
          </a:p>
          <a:p>
            <a:endParaRPr lang="ar-SA" dirty="0"/>
          </a:p>
        </p:txBody>
      </p:sp>
    </p:spTree>
    <p:extLst>
      <p:ext uri="{BB962C8B-B14F-4D97-AF65-F5344CB8AC3E}">
        <p14:creationId xmlns:p14="http://schemas.microsoft.com/office/powerpoint/2010/main" val="2576413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3600" dirty="0"/>
              <a:t>300</a:t>
            </a:r>
            <a:r>
              <a:rPr lang="en-US" sz="3600" dirty="0"/>
              <a:t>1</a:t>
            </a:r>
            <a:r>
              <a:rPr lang="ar-SA" sz="3600" dirty="0"/>
              <a:t> - برنامج ضمان وتحسين الجودة</a:t>
            </a:r>
            <a:br>
              <a:rPr lang="ar-SA" sz="3600" dirty="0"/>
            </a:br>
            <a:endParaRPr lang="en-US" dirty="0"/>
          </a:p>
        </p:txBody>
      </p:sp>
      <p:sp>
        <p:nvSpPr>
          <p:cNvPr id="3" name="Content Placeholder 2"/>
          <p:cNvSpPr>
            <a:spLocks noGrp="1"/>
          </p:cNvSpPr>
          <p:nvPr>
            <p:ph idx="1"/>
          </p:nvPr>
        </p:nvSpPr>
        <p:spPr/>
        <p:txBody>
          <a:bodyPr>
            <a:noAutofit/>
          </a:bodyPr>
          <a:lstStyle/>
          <a:p>
            <a:pPr algn="r" rtl="1"/>
            <a:r>
              <a:rPr lang="ar-SA" sz="2000" dirty="0"/>
              <a:t>متطلبات برنامج ضمان وتحسين الجودة</a:t>
            </a:r>
          </a:p>
          <a:p>
            <a:pPr lvl="1" algn="r" rtl="1"/>
            <a:r>
              <a:rPr lang="ar-SA" sz="1700" dirty="0"/>
              <a:t>يجب أن يحتوي برنامج ضمان وتحسين الجودة على تقييمات داخلية وخارجية على السواء.</a:t>
            </a:r>
          </a:p>
          <a:p>
            <a:pPr algn="r" rtl="1"/>
            <a:r>
              <a:rPr lang="ar-SA" sz="2000" dirty="0"/>
              <a:t>التقييمات الداخلية تتضمن ما يلي:</a:t>
            </a:r>
          </a:p>
          <a:p>
            <a:pPr lvl="1" algn="r" rtl="1"/>
            <a:r>
              <a:rPr lang="ar-SA" sz="1700" dirty="0"/>
              <a:t>الإشراف المستمر على اداء نشاط التدقيق الداخلي.</a:t>
            </a:r>
          </a:p>
          <a:p>
            <a:pPr lvl="1" algn="r" rtl="1"/>
            <a:r>
              <a:rPr lang="ar-SA" sz="1700" dirty="0"/>
              <a:t>عمليات دورية عن طريق التقييم الذاتي أو بواسطة أشخاص آخرين من داخل المنشأة على أن تتوفّر لديهم معرفة كافية بممارسات التدقيق الداخلي.</a:t>
            </a:r>
          </a:p>
          <a:p>
            <a:pPr algn="r" rtl="1"/>
            <a:r>
              <a:rPr lang="ar-SA" sz="2000" dirty="0"/>
              <a:t>التقييمات الخارجية: </a:t>
            </a:r>
          </a:p>
          <a:p>
            <a:pPr lvl="1" algn="r" rtl="1"/>
            <a:r>
              <a:rPr lang="ar-SA" sz="1700" dirty="0"/>
              <a:t>يجب إجراء تقييمات خارجية على الأقل مرة واحدة كل خمس سنوات بواسطة مراجع أو فريق مراجعة مؤهّل ومستقّل من خارج المنشأة</a:t>
            </a:r>
          </a:p>
        </p:txBody>
      </p:sp>
    </p:spTree>
    <p:extLst>
      <p:ext uri="{BB962C8B-B14F-4D97-AF65-F5344CB8AC3E}">
        <p14:creationId xmlns:p14="http://schemas.microsoft.com/office/powerpoint/2010/main" val="31295134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3600" dirty="0"/>
              <a:t>300</a:t>
            </a:r>
            <a:r>
              <a:rPr lang="en-US" sz="3600" dirty="0"/>
              <a:t>1</a:t>
            </a:r>
            <a:r>
              <a:rPr lang="ar-SA" sz="3600" dirty="0"/>
              <a:t> - برنامج ضمان وتحسين الجودة</a:t>
            </a:r>
            <a:br>
              <a:rPr lang="ar-SA" sz="3600" dirty="0"/>
            </a:br>
            <a:endParaRPr lang="en-US" dirty="0"/>
          </a:p>
        </p:txBody>
      </p:sp>
      <p:sp>
        <p:nvSpPr>
          <p:cNvPr id="3" name="Content Placeholder 2"/>
          <p:cNvSpPr>
            <a:spLocks noGrp="1"/>
          </p:cNvSpPr>
          <p:nvPr>
            <p:ph idx="1"/>
          </p:nvPr>
        </p:nvSpPr>
        <p:spPr/>
        <p:txBody>
          <a:bodyPr/>
          <a:lstStyle/>
          <a:p>
            <a:pPr algn="r" rtl="1"/>
            <a:r>
              <a:rPr lang="ar-SA" dirty="0"/>
              <a:t>التقارير المتعلقة ببرنامج تأكيد وتحسين الجودة</a:t>
            </a:r>
          </a:p>
          <a:p>
            <a:pPr lvl="1" algn="r" rtl="1"/>
            <a:r>
              <a:rPr lang="ar-SA" dirty="0"/>
              <a:t>يجب على الرئيس التنفيذي للتدقيق الداخلي رفع نتائج برنامج تأكيد وتحسين الجودة الى الإدارة العليا والمجلس</a:t>
            </a:r>
          </a:p>
          <a:p>
            <a:pPr lvl="1" algn="r" rtl="1"/>
            <a:r>
              <a:rPr lang="ar-SA" dirty="0"/>
              <a:t>تتضمّن </a:t>
            </a:r>
            <a:r>
              <a:rPr lang="ar-SA" dirty="0" err="1"/>
              <a:t>الإفصاحات</a:t>
            </a:r>
            <a:r>
              <a:rPr lang="ar-SA" dirty="0"/>
              <a:t> ما يلي:</a:t>
            </a:r>
          </a:p>
          <a:p>
            <a:pPr lvl="2" algn="r" rtl="1"/>
            <a:r>
              <a:rPr lang="ar-SA" dirty="0"/>
              <a:t>نطاق ووتيرة التقييم الداخلي والخارجي.</a:t>
            </a:r>
          </a:p>
          <a:p>
            <a:pPr lvl="2" algn="r" rtl="1"/>
            <a:r>
              <a:rPr lang="ar-SA" dirty="0"/>
              <a:t>مؤهلات واستقلالية المراجع أو فريق المراجعة بما فيها تضارب المصالح المحتمل.</a:t>
            </a:r>
          </a:p>
          <a:p>
            <a:pPr lvl="2" algn="r" rtl="1"/>
            <a:r>
              <a:rPr lang="ar-SA" dirty="0"/>
              <a:t>استنتاجات المراجعين.</a:t>
            </a:r>
          </a:p>
          <a:p>
            <a:pPr lvl="2" algn="r" rtl="1"/>
            <a:r>
              <a:rPr lang="ar-SA" dirty="0"/>
              <a:t>عدم التوافق مع ميثاق الأخلاقيات أو المعايير اذا كان هناك تأثير على النطاق العام أو عمليات نشاط التدقيق الداخلي</a:t>
            </a:r>
          </a:p>
          <a:p>
            <a:pPr lvl="2" algn="r" rtl="1"/>
            <a:r>
              <a:rPr lang="ar-SA" dirty="0"/>
              <a:t>الخطط التصحيحية.</a:t>
            </a:r>
            <a:endParaRPr lang="en-US" dirty="0"/>
          </a:p>
        </p:txBody>
      </p:sp>
    </p:spTree>
    <p:extLst>
      <p:ext uri="{BB962C8B-B14F-4D97-AF65-F5344CB8AC3E}">
        <p14:creationId xmlns:p14="http://schemas.microsoft.com/office/powerpoint/2010/main" val="40574286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معايير الأداء </a:t>
            </a:r>
          </a:p>
        </p:txBody>
      </p:sp>
      <p:sp>
        <p:nvSpPr>
          <p:cNvPr id="3" name="Content Placeholder 2"/>
          <p:cNvSpPr>
            <a:spLocks noGrp="1"/>
          </p:cNvSpPr>
          <p:nvPr>
            <p:ph idx="1"/>
          </p:nvPr>
        </p:nvSpPr>
        <p:spPr>
          <a:xfrm>
            <a:off x="628650" y="2060848"/>
            <a:ext cx="7886700" cy="4116115"/>
          </a:xfrm>
        </p:spPr>
        <p:txBody>
          <a:bodyPr>
            <a:normAutofit/>
          </a:bodyPr>
          <a:lstStyle/>
          <a:p>
            <a:pPr marL="82296" indent="0" algn="r" rtl="1">
              <a:buNone/>
            </a:pPr>
            <a:r>
              <a:rPr lang="ar-SA" sz="2400" dirty="0">
                <a:cs typeface="+mj-cs"/>
              </a:rPr>
              <a:t>2000 - إدارة نشاط التدقيق الداخلي</a:t>
            </a:r>
          </a:p>
          <a:p>
            <a:pPr marL="82296" indent="0" algn="r" rtl="1">
              <a:buNone/>
            </a:pPr>
            <a:r>
              <a:rPr lang="ar-SA" sz="2400" dirty="0">
                <a:cs typeface="+mj-cs"/>
              </a:rPr>
              <a:t>2100 - طبيعة العمل</a:t>
            </a:r>
          </a:p>
          <a:p>
            <a:pPr marL="82296" indent="0" algn="r" rtl="1">
              <a:buNone/>
            </a:pPr>
            <a:r>
              <a:rPr lang="ar-SA" sz="2400" dirty="0">
                <a:cs typeface="+mj-cs"/>
              </a:rPr>
              <a:t>2200 - التخطيط للمهمة</a:t>
            </a:r>
          </a:p>
          <a:p>
            <a:pPr marL="82296" indent="0" algn="r" rtl="1">
              <a:buNone/>
            </a:pPr>
            <a:r>
              <a:rPr lang="ar-SA" sz="2400" dirty="0">
                <a:cs typeface="+mj-cs"/>
              </a:rPr>
              <a:t>2300 - تنفيذ المهمة</a:t>
            </a:r>
          </a:p>
          <a:p>
            <a:pPr marL="82296" indent="0" algn="r" rtl="1">
              <a:buNone/>
            </a:pPr>
            <a:r>
              <a:rPr lang="ar-SA" sz="2400" dirty="0">
                <a:cs typeface="+mj-cs"/>
              </a:rPr>
              <a:t>2400 - تبليغ النتائج</a:t>
            </a:r>
          </a:p>
          <a:p>
            <a:pPr marL="82296" indent="0" algn="r" rtl="1">
              <a:buNone/>
            </a:pPr>
            <a:r>
              <a:rPr lang="ar-SA" sz="2400" dirty="0">
                <a:cs typeface="+mj-cs"/>
              </a:rPr>
              <a:t>2500 - متابعة سير العمل</a:t>
            </a:r>
          </a:p>
          <a:p>
            <a:pPr marL="82296" indent="0" algn="r" rtl="1">
              <a:buNone/>
            </a:pPr>
            <a:r>
              <a:rPr lang="ar-SA" sz="2400" dirty="0">
                <a:cs typeface="+mj-cs"/>
              </a:rPr>
              <a:t>2600 - إبلاغ قبول المخاطر</a:t>
            </a:r>
          </a:p>
        </p:txBody>
      </p:sp>
    </p:spTree>
    <p:extLst>
      <p:ext uri="{BB962C8B-B14F-4D97-AF65-F5344CB8AC3E}">
        <p14:creationId xmlns:p14="http://schemas.microsoft.com/office/powerpoint/2010/main" val="13813282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2000 - إدارة نشاط التدقيق الداخلي</a:t>
            </a:r>
            <a:br>
              <a:rPr lang="ar-SA" dirty="0"/>
            </a:br>
            <a:endParaRPr lang="en-US" dirty="0"/>
          </a:p>
        </p:txBody>
      </p:sp>
      <p:sp>
        <p:nvSpPr>
          <p:cNvPr id="3" name="Content Placeholder 2"/>
          <p:cNvSpPr>
            <a:spLocks noGrp="1"/>
          </p:cNvSpPr>
          <p:nvPr>
            <p:ph idx="1"/>
          </p:nvPr>
        </p:nvSpPr>
        <p:spPr>
          <a:xfrm>
            <a:off x="628650" y="1412776"/>
            <a:ext cx="7886700" cy="4764187"/>
          </a:xfrm>
        </p:spPr>
        <p:txBody>
          <a:bodyPr>
            <a:normAutofit/>
          </a:bodyPr>
          <a:lstStyle/>
          <a:p>
            <a:pPr marL="425196" lvl="1" indent="0" algn="r" rtl="1">
              <a:buNone/>
            </a:pPr>
            <a:r>
              <a:rPr lang="ar-SA" sz="2000" b="1" i="1" dirty="0"/>
              <a:t>2010 – التخطيط</a:t>
            </a:r>
          </a:p>
          <a:p>
            <a:pPr marL="768096" lvl="1" indent="-342900" algn="r" rtl="1"/>
            <a:r>
              <a:rPr lang="ar-SA" dirty="0"/>
              <a:t>يجب على الرئيس التنفيذي للتدقيق أن يعد خطة مبنية على المخاطر من أجل تحديد أولويات نشاط التدقيق بما ينسجم مع أهداف المنشأة.</a:t>
            </a:r>
            <a:endParaRPr lang="ar-SA" b="1" i="1" dirty="0"/>
          </a:p>
          <a:p>
            <a:pPr marL="425196" lvl="1" indent="0" algn="r" rtl="1">
              <a:buNone/>
            </a:pPr>
            <a:endParaRPr lang="ar-SA" sz="2000" b="1" i="1" dirty="0"/>
          </a:p>
          <a:p>
            <a:pPr marL="425196" lvl="1" indent="0" algn="r" rtl="1">
              <a:buNone/>
            </a:pPr>
            <a:r>
              <a:rPr lang="ar-SA" sz="2000" b="1" i="1" dirty="0"/>
              <a:t>2020 - التبليغ والموافقة</a:t>
            </a:r>
          </a:p>
          <a:p>
            <a:pPr marL="768096" lvl="1" indent="-342900" algn="r" rtl="1"/>
            <a:r>
              <a:rPr lang="ar-SA" dirty="0"/>
              <a:t>يجب على الرئيس التنفيذي للتدقيق الداخلي أن يبلغ </a:t>
            </a:r>
            <a:r>
              <a:rPr lang="ar-SA" u="sng" dirty="0"/>
              <a:t>خطط </a:t>
            </a:r>
            <a:r>
              <a:rPr lang="ar-SA" dirty="0"/>
              <a:t>نشاط التدقيق الداخلي و</a:t>
            </a:r>
            <a:r>
              <a:rPr lang="ar-SA" u="sng" dirty="0"/>
              <a:t>الموار</a:t>
            </a:r>
            <a:r>
              <a:rPr lang="ar-SA" dirty="0"/>
              <a:t>د التي </a:t>
            </a:r>
            <a:r>
              <a:rPr lang="ar-SA" dirty="0" err="1"/>
              <a:t>تتطلبها</a:t>
            </a:r>
            <a:r>
              <a:rPr lang="ar-SA" dirty="0"/>
              <a:t> بالإضافة إلى أي </a:t>
            </a:r>
            <a:r>
              <a:rPr lang="ar-SA" u="sng" dirty="0"/>
              <a:t>تغييرات</a:t>
            </a:r>
            <a:r>
              <a:rPr lang="ar-SA" dirty="0"/>
              <a:t> تطرأ عليها إلى الادارة العليا والمجلس للمراجعة والموافقة. كما يجب أن يحيطهم علما</a:t>
            </a:r>
            <a:r>
              <a:rPr lang="ar-SA" u="sng" dirty="0"/>
              <a:t> بتأثيرات </a:t>
            </a:r>
            <a:r>
              <a:rPr lang="ar-SA" dirty="0"/>
              <a:t>محدودية الموارد.</a:t>
            </a:r>
          </a:p>
          <a:p>
            <a:pPr marL="425196" lvl="1" indent="0" algn="r" rtl="1">
              <a:buNone/>
            </a:pPr>
            <a:endParaRPr lang="ar-SA" sz="2000" b="1" i="1" dirty="0"/>
          </a:p>
          <a:p>
            <a:pPr marL="425196" lvl="1" indent="0" algn="r" rtl="1">
              <a:buNone/>
            </a:pPr>
            <a:r>
              <a:rPr lang="ar-SA" sz="2000" b="1" i="1" dirty="0"/>
              <a:t>2030 - إدارة الموارد</a:t>
            </a:r>
          </a:p>
          <a:p>
            <a:pPr marL="768096" lvl="1" indent="-342900" algn="r" rtl="1"/>
            <a:r>
              <a:rPr lang="ar-SA" dirty="0"/>
              <a:t>يجب على الرئيس التنفيذي للتدقيق أن يتأكد من أن موارد التدقيق الداخلي ملائمة وكافية وأنها تستعمل بفعالية من أجل إنجاز خطة التدقيق الموافق عليها.</a:t>
            </a:r>
          </a:p>
          <a:p>
            <a:pPr marL="768096" lvl="1" indent="-342900" algn="r" rtl="1"/>
            <a:endParaRPr lang="ar-SA" sz="2000" dirty="0"/>
          </a:p>
          <a:p>
            <a:pPr marL="425196" lvl="1" indent="0" algn="r" rtl="1">
              <a:buNone/>
            </a:pPr>
            <a:r>
              <a:rPr lang="ar-SA" sz="2000" b="1" i="1" dirty="0"/>
              <a:t>2040 - السياسات والإجراءات</a:t>
            </a:r>
          </a:p>
          <a:p>
            <a:pPr marL="768096" lvl="1" indent="-342900" algn="r" rtl="1"/>
            <a:r>
              <a:rPr lang="ar-SA" dirty="0"/>
              <a:t>يجب أن يعد الرئيس التنفيذي للتدقيق السياسات والإجراءات الكفيلة بتوجيه نشاط التدقيق الداخلي.</a:t>
            </a:r>
          </a:p>
          <a:p>
            <a:pPr marL="768096" lvl="1" indent="-342900" algn="r" rtl="1"/>
            <a:endParaRPr lang="ar-SA" sz="2000" dirty="0"/>
          </a:p>
          <a:p>
            <a:endParaRPr lang="en-US" dirty="0"/>
          </a:p>
        </p:txBody>
      </p:sp>
    </p:spTree>
    <p:extLst>
      <p:ext uri="{BB962C8B-B14F-4D97-AF65-F5344CB8AC3E}">
        <p14:creationId xmlns:p14="http://schemas.microsoft.com/office/powerpoint/2010/main" val="3255845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2000 - إدارة نشاط التدقيق الداخلي</a:t>
            </a:r>
            <a:br>
              <a:rPr lang="ar-SA" dirty="0"/>
            </a:br>
            <a:endParaRPr lang="en-US" dirty="0"/>
          </a:p>
        </p:txBody>
      </p:sp>
      <p:sp>
        <p:nvSpPr>
          <p:cNvPr id="3" name="Content Placeholder 2"/>
          <p:cNvSpPr>
            <a:spLocks noGrp="1"/>
          </p:cNvSpPr>
          <p:nvPr>
            <p:ph idx="1"/>
          </p:nvPr>
        </p:nvSpPr>
        <p:spPr>
          <a:xfrm>
            <a:off x="323528" y="1268760"/>
            <a:ext cx="8424936" cy="4908203"/>
          </a:xfrm>
        </p:spPr>
        <p:txBody>
          <a:bodyPr>
            <a:noAutofit/>
          </a:bodyPr>
          <a:lstStyle/>
          <a:p>
            <a:pPr marL="425196" lvl="1" indent="0" algn="r" rtl="1">
              <a:buNone/>
            </a:pPr>
            <a:endParaRPr lang="ar-SA" sz="2000" b="1" i="1" dirty="0"/>
          </a:p>
          <a:p>
            <a:pPr marL="425196" lvl="1" indent="0" algn="r" rtl="1">
              <a:buNone/>
            </a:pPr>
            <a:r>
              <a:rPr lang="ar-SA" sz="2000" b="1" i="1" dirty="0"/>
              <a:t>2050 - التنسيق </a:t>
            </a:r>
            <a:r>
              <a:rPr lang="ar-SA" sz="2000" b="1" i="1" dirty="0" err="1"/>
              <a:t>والإعتماد</a:t>
            </a:r>
            <a:endParaRPr lang="ar-SA" sz="2000" b="1" i="1" dirty="0"/>
          </a:p>
          <a:p>
            <a:pPr marL="768096" lvl="1" indent="-342900" algn="r" rtl="1"/>
            <a:r>
              <a:rPr lang="ar-SA" dirty="0"/>
              <a:t>ينبغي على الرئيس التنفيذي للتدقيق أن يتقاسم المعلومات وينسق النشاطات و يرى إمكانية </a:t>
            </a:r>
            <a:r>
              <a:rPr lang="ar-SA" dirty="0" err="1"/>
              <a:t>الإعتماد</a:t>
            </a:r>
            <a:r>
              <a:rPr lang="ar-SA" dirty="0"/>
              <a:t> على عمل أطراف أخرى خارجية وداخلية لضمان التغطية الملائمة والتقليص من ازدواجية المجهودات.</a:t>
            </a:r>
          </a:p>
          <a:p>
            <a:pPr marL="425196" lvl="1" indent="0" algn="r" rtl="1">
              <a:buNone/>
            </a:pPr>
            <a:endParaRPr lang="ar-SA" sz="2000" b="1" i="1" dirty="0"/>
          </a:p>
          <a:p>
            <a:pPr marL="425196" lvl="1" indent="0" algn="r" rtl="1">
              <a:buNone/>
            </a:pPr>
            <a:r>
              <a:rPr lang="ar-SA" sz="2000" b="1" i="1" dirty="0"/>
              <a:t>2060 - رفع تقارير الى الإدارة العليا والمجلس</a:t>
            </a:r>
          </a:p>
          <a:p>
            <a:pPr lvl="1" algn="r" rtl="1"/>
            <a:r>
              <a:rPr lang="ar-SA" dirty="0"/>
              <a:t>يجب على الرئيس التنفيذي للتدقيق أن يرفع بصفة دورية تقاريراً الى الإدارة العليا والمجلس حول أهداف وصلاحيات ومسؤوليات </a:t>
            </a:r>
            <a:r>
              <a:rPr lang="ar-SA" dirty="0" err="1"/>
              <a:t>وآداء</a:t>
            </a:r>
            <a:r>
              <a:rPr lang="ar-SA" dirty="0"/>
              <a:t> نشاط التدقيق الداخلي وفقا لخطّة عمله والتزاما </a:t>
            </a:r>
            <a:r>
              <a:rPr lang="ar-SA" dirty="0" err="1"/>
              <a:t>بمبادىء</a:t>
            </a:r>
            <a:r>
              <a:rPr lang="ar-SA" dirty="0"/>
              <a:t> ميثاق الأخلاقيات المهنة والمعايير. </a:t>
            </a:r>
          </a:p>
          <a:p>
            <a:pPr lvl="1" algn="r" rtl="1"/>
            <a:r>
              <a:rPr lang="ar-SA" dirty="0"/>
              <a:t>يجب أن تتضمن هذه التقارير المرتفعة المخاطر والمسائل الرقابية بما فيها مخاطر الغش والاحتيال والمسائل المتعلّقة </a:t>
            </a:r>
            <a:r>
              <a:rPr lang="ar-SA" dirty="0" err="1"/>
              <a:t>بالحوكمة</a:t>
            </a:r>
            <a:r>
              <a:rPr lang="ar-SA" dirty="0"/>
              <a:t> وأي مواضيع أخرى تتطلّب انتباه الإدارة العليا و/أو المجلس</a:t>
            </a:r>
          </a:p>
          <a:p>
            <a:pPr lvl="1" algn="r" rtl="1"/>
            <a:endParaRPr lang="ar-SA" dirty="0"/>
          </a:p>
          <a:p>
            <a:pPr marL="425196" lvl="1" indent="0" algn="r" rtl="1">
              <a:buNone/>
            </a:pPr>
            <a:r>
              <a:rPr lang="ar-SA" sz="2000" b="1" i="1" dirty="0"/>
              <a:t>2070 - مزوّد الخدمات الخارجي ومسؤوليات المنشأة في مجال التدقيق</a:t>
            </a:r>
          </a:p>
          <a:p>
            <a:pPr lvl="2" algn="r" rtl="1"/>
            <a:r>
              <a:rPr lang="ar-SA" sz="1800" dirty="0"/>
              <a:t>عندما يقوم مزوّد خدمات خارجي بتقديم خدمات </a:t>
            </a:r>
            <a:r>
              <a:rPr lang="ar-SA" sz="1800" dirty="0" err="1"/>
              <a:t>بإعتباره</a:t>
            </a:r>
            <a:r>
              <a:rPr lang="ar-SA" sz="1800" dirty="0"/>
              <a:t> نشاط التدقيق الداخلي، فإنه يجب عليه أن يلفت </a:t>
            </a:r>
            <a:r>
              <a:rPr lang="ar-SA" sz="1800" dirty="0" err="1"/>
              <a:t>إنتباه</a:t>
            </a:r>
            <a:r>
              <a:rPr lang="ar-SA" sz="1800" dirty="0"/>
              <a:t> المنشأة الى أنها مسؤولة على الحفاظ على نشاط تدقيق داخلي فعّال</a:t>
            </a:r>
            <a:r>
              <a:rPr lang="ar-SA" sz="2400" dirty="0"/>
              <a:t>.</a:t>
            </a:r>
          </a:p>
          <a:p>
            <a:pPr lvl="1" algn="r" rtl="1"/>
            <a:endParaRPr lang="en-US" dirty="0"/>
          </a:p>
        </p:txBody>
      </p:sp>
    </p:spTree>
    <p:extLst>
      <p:ext uri="{BB962C8B-B14F-4D97-AF65-F5344CB8AC3E}">
        <p14:creationId xmlns:p14="http://schemas.microsoft.com/office/powerpoint/2010/main" val="29413610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dirty="0"/>
              <a:t>2100 - طبيعة العمل</a:t>
            </a:r>
            <a:br>
              <a:rPr lang="ar-SA" dirty="0"/>
            </a:br>
            <a:r>
              <a:rPr lang="ar-SA" b="1" i="1" dirty="0"/>
              <a:t/>
            </a:r>
            <a:br>
              <a:rPr lang="ar-SA" b="1" i="1" dirty="0"/>
            </a:br>
            <a:endParaRPr lang="en-US" dirty="0"/>
          </a:p>
        </p:txBody>
      </p:sp>
      <p:sp>
        <p:nvSpPr>
          <p:cNvPr id="3" name="Content Placeholder 2"/>
          <p:cNvSpPr>
            <a:spLocks noGrp="1"/>
          </p:cNvSpPr>
          <p:nvPr>
            <p:ph idx="1"/>
          </p:nvPr>
        </p:nvSpPr>
        <p:spPr>
          <a:xfrm>
            <a:off x="628650" y="1484784"/>
            <a:ext cx="7886700" cy="4692179"/>
          </a:xfrm>
        </p:spPr>
        <p:txBody>
          <a:bodyPr>
            <a:normAutofit/>
          </a:bodyPr>
          <a:lstStyle/>
          <a:p>
            <a:pPr algn="r" rtl="1"/>
            <a:endParaRPr lang="ar-SA" sz="2400" dirty="0"/>
          </a:p>
          <a:p>
            <a:pPr algn="r" rtl="1"/>
            <a:r>
              <a:rPr lang="ar-SA" dirty="0"/>
              <a:t>يجب أن يقوم نشاط التدقيق الداخلي بالتقييم والإسهام في تحسين كل من مسار </a:t>
            </a:r>
            <a:r>
              <a:rPr lang="ar-SA" dirty="0" err="1"/>
              <a:t>الحوكمة</a:t>
            </a:r>
            <a:r>
              <a:rPr lang="ar-SA" dirty="0"/>
              <a:t> وإدارة المخاطر والرقابة في المنشأة و وذلك بإتباع مقاربة نظامية ومنهجية ومبنية على المخاطر. </a:t>
            </a:r>
          </a:p>
          <a:p>
            <a:pPr marL="0" indent="0" algn="r" rtl="1">
              <a:buNone/>
            </a:pPr>
            <a:endParaRPr lang="ar-SA" sz="2000" dirty="0"/>
          </a:p>
          <a:p>
            <a:pPr marL="425196" lvl="1" indent="0" algn="r" rtl="1">
              <a:buNone/>
            </a:pPr>
            <a:r>
              <a:rPr lang="ar-SA" sz="2000" b="1" i="1" dirty="0"/>
              <a:t>2110 – </a:t>
            </a:r>
            <a:r>
              <a:rPr lang="ar-SA" sz="2000" b="1" i="1" dirty="0" err="1"/>
              <a:t>الحوكمة</a:t>
            </a:r>
            <a:endParaRPr lang="ar-SA" sz="2000" b="1" i="1" dirty="0"/>
          </a:p>
          <a:p>
            <a:pPr marL="710946" lvl="1" indent="-285750" algn="r" rtl="1"/>
            <a:r>
              <a:rPr lang="ar-SA" dirty="0"/>
              <a:t>يجب على نشاط التدقيق الداخلي تقييم مسار </a:t>
            </a:r>
            <a:r>
              <a:rPr lang="ar-SA" dirty="0" err="1"/>
              <a:t>الحوكمة</a:t>
            </a:r>
            <a:r>
              <a:rPr lang="ar-SA" dirty="0"/>
              <a:t> في المؤسسة وتقديم التوصيات المناسبة لتحسين أساليب </a:t>
            </a:r>
            <a:r>
              <a:rPr lang="ar-SA" dirty="0" err="1"/>
              <a:t>الحوكمة</a:t>
            </a:r>
            <a:r>
              <a:rPr lang="ar-SA" dirty="0"/>
              <a:t> المنشأة عبر:</a:t>
            </a:r>
          </a:p>
          <a:p>
            <a:pPr marL="1053846" lvl="2" indent="-285750" algn="r" rtl="1"/>
            <a:r>
              <a:rPr lang="ar-SA" dirty="0"/>
              <a:t>أخذ قرارات استراتيجية وعملية</a:t>
            </a:r>
          </a:p>
          <a:p>
            <a:pPr marL="1053846" lvl="2" indent="-285750" algn="r" rtl="1"/>
            <a:r>
              <a:rPr lang="ar-SA" dirty="0"/>
              <a:t>الإشراف على عمليات إدارة المخاطر والرقابة.</a:t>
            </a:r>
          </a:p>
          <a:p>
            <a:pPr marL="1053846" lvl="2" indent="-285750" algn="r" rtl="1"/>
            <a:r>
              <a:rPr lang="ar-SA" dirty="0"/>
              <a:t>تعزيز الأخلاقيات والقيم المناسبة في المنشأة.</a:t>
            </a:r>
          </a:p>
          <a:p>
            <a:pPr marL="1053846" lvl="2" indent="-285750" algn="r" rtl="1"/>
            <a:r>
              <a:rPr lang="ar-SA" dirty="0"/>
              <a:t>ضمان فاعلية إدارة </a:t>
            </a:r>
            <a:r>
              <a:rPr lang="ar-SA" dirty="0" err="1"/>
              <a:t>الآداء</a:t>
            </a:r>
            <a:r>
              <a:rPr lang="ar-SA" dirty="0"/>
              <a:t> والمساءلة داخل المنشأة.</a:t>
            </a:r>
          </a:p>
          <a:p>
            <a:pPr marL="1053846" lvl="2" indent="-285750" algn="r" rtl="1"/>
            <a:r>
              <a:rPr lang="ar-SA" dirty="0"/>
              <a:t>إبلاغ المعلومات حول المخاطر والرقابة الى الجهات المناسبة داخل المنشاة.</a:t>
            </a:r>
          </a:p>
          <a:p>
            <a:pPr marL="1053846" lvl="2" indent="-285750" algn="r" rtl="1"/>
            <a:r>
              <a:rPr lang="ar-SA" dirty="0"/>
              <a:t>تنسيق الأنشطة و تبادل المعلومات بين المجلس والمدققين الخارجيين ومقدمي خدمات التأكيد الآخرين والإدارة.</a:t>
            </a:r>
          </a:p>
          <a:p>
            <a:pPr algn="r" rtl="1"/>
            <a:endParaRPr lang="ar-SA" sz="1800" b="1" i="1" dirty="0"/>
          </a:p>
          <a:p>
            <a:endParaRPr lang="en-US" dirty="0"/>
          </a:p>
        </p:txBody>
      </p:sp>
    </p:spTree>
    <p:extLst>
      <p:ext uri="{BB962C8B-B14F-4D97-AF65-F5344CB8AC3E}">
        <p14:creationId xmlns:p14="http://schemas.microsoft.com/office/powerpoint/2010/main" val="15828221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dirty="0"/>
              <a:t>2100 - طبيعة العمل</a:t>
            </a:r>
            <a:br>
              <a:rPr lang="ar-SA" dirty="0"/>
            </a:br>
            <a:r>
              <a:rPr lang="ar-SA" b="1" i="1" dirty="0"/>
              <a:t/>
            </a:r>
            <a:br>
              <a:rPr lang="ar-SA" b="1" i="1" dirty="0"/>
            </a:br>
            <a:r>
              <a:rPr lang="ar-SA" b="1" i="1" dirty="0"/>
              <a:t/>
            </a:r>
            <a:br>
              <a:rPr lang="ar-SA" b="1" i="1" dirty="0"/>
            </a:br>
            <a:endParaRPr lang="en-US" dirty="0"/>
          </a:p>
        </p:txBody>
      </p:sp>
      <p:sp>
        <p:nvSpPr>
          <p:cNvPr id="3" name="Content Placeholder 2"/>
          <p:cNvSpPr>
            <a:spLocks noGrp="1"/>
          </p:cNvSpPr>
          <p:nvPr>
            <p:ph idx="1"/>
          </p:nvPr>
        </p:nvSpPr>
        <p:spPr>
          <a:xfrm>
            <a:off x="251520" y="1124744"/>
            <a:ext cx="8263830" cy="5400600"/>
          </a:xfrm>
        </p:spPr>
        <p:txBody>
          <a:bodyPr>
            <a:normAutofit/>
          </a:bodyPr>
          <a:lstStyle/>
          <a:p>
            <a:pPr marL="425196" lvl="1" indent="0" algn="r" rtl="1">
              <a:buNone/>
            </a:pPr>
            <a:r>
              <a:rPr lang="ar-SA" sz="2000" b="1" i="1" dirty="0"/>
              <a:t>2120 - إدارة المخاطر</a:t>
            </a:r>
          </a:p>
          <a:p>
            <a:pPr marL="1110996" lvl="2" indent="-342900" algn="r" rtl="1"/>
            <a:r>
              <a:rPr lang="ar-SA" sz="1900" dirty="0"/>
              <a:t>تحديد ما إذا كان مسار إدارة المخاطر فعال أم لا هي مسألة رأي أو حكم ناتج عن المدقق الداخلي الذي يبيّن:</a:t>
            </a:r>
          </a:p>
          <a:p>
            <a:pPr marL="1453896" lvl="3" indent="-342900" algn="r" rtl="1"/>
            <a:r>
              <a:rPr lang="ar-SA" sz="1750" dirty="0"/>
              <a:t>أن اهداف المؤسسة تساند رسالة المنشأة وتساهم في تحقيقها.</a:t>
            </a:r>
          </a:p>
          <a:p>
            <a:pPr marL="1453896" lvl="3" indent="-342900" algn="r" rtl="1"/>
            <a:r>
              <a:rPr lang="ar-SA" sz="1750" dirty="0"/>
              <a:t>أن المخاطر المرتفعة يتمّ تحديدها وتقييمها.</a:t>
            </a:r>
          </a:p>
          <a:p>
            <a:pPr marL="1453896" lvl="3" indent="-342900" algn="r" rtl="1"/>
            <a:r>
              <a:rPr lang="ar-SA" sz="1750" dirty="0"/>
              <a:t>أن كيفية التعامل مع المخاطر يتم انتقاؤها بشكل ملائم وبحيث يكون مستوى المخاطر في انسجام مع قابلية المنشأة للمخاطر.</a:t>
            </a:r>
          </a:p>
          <a:p>
            <a:pPr marL="1453896" lvl="3" indent="-342900" algn="r" rtl="1"/>
            <a:r>
              <a:rPr lang="ar-SA" sz="1750" dirty="0"/>
              <a:t>أن المعلومات ذات الصلة يتم التقاطها وإبلاغها في الوقت المناسب بحيث يتسنى للموظفين والإدارة والمجلس الاضطلاع بالمسؤوليات المناطة بعهدتهم</a:t>
            </a:r>
          </a:p>
          <a:p>
            <a:pPr marL="425196" lvl="1" indent="0" algn="r" rtl="1">
              <a:buNone/>
            </a:pPr>
            <a:r>
              <a:rPr lang="ar-SA" sz="2000" b="1" i="1" dirty="0"/>
              <a:t>2130 – الرقابة</a:t>
            </a:r>
          </a:p>
          <a:p>
            <a:pPr lvl="2" algn="r" rtl="1"/>
            <a:r>
              <a:rPr lang="ar-SA" sz="1900" dirty="0"/>
              <a:t>يجب على نشاط التدقيق الداخلي تقييم مدى ملاءَمة وفعالية الضوابط الرقابية في التعامل مع مخاطر المنشأ المتعلقة </a:t>
            </a:r>
            <a:r>
              <a:rPr lang="ar-SA" sz="1900" dirty="0" err="1"/>
              <a:t>بالحوكمة</a:t>
            </a:r>
            <a:r>
              <a:rPr lang="ar-SA" sz="1900" dirty="0"/>
              <a:t> والعمليات وأنظمة المعلومات بالنظر الى:</a:t>
            </a:r>
          </a:p>
          <a:p>
            <a:pPr lvl="3" algn="r" rtl="1"/>
            <a:r>
              <a:rPr lang="ar-SA" sz="1750" dirty="0"/>
              <a:t>تحقيق الأهداف </a:t>
            </a:r>
            <a:r>
              <a:rPr lang="ar-SA" sz="1750" dirty="0" err="1"/>
              <a:t>الإستراتيجية</a:t>
            </a:r>
            <a:r>
              <a:rPr lang="ar-SA" sz="1750" dirty="0"/>
              <a:t> للمنشأة.</a:t>
            </a:r>
          </a:p>
          <a:p>
            <a:pPr lvl="3" algn="r" rtl="1"/>
            <a:r>
              <a:rPr lang="ar-SA" sz="1750" dirty="0"/>
              <a:t>موثوقية ومصداقية البيانات المالية والمعلومات التشغيلية.</a:t>
            </a:r>
          </a:p>
          <a:p>
            <a:pPr lvl="3" algn="r" rtl="1"/>
            <a:r>
              <a:rPr lang="ar-SA" sz="1750" dirty="0"/>
              <a:t>فعالية وكفاية العمليات والبرامج.</a:t>
            </a:r>
          </a:p>
          <a:p>
            <a:pPr lvl="3" algn="r" rtl="1"/>
            <a:r>
              <a:rPr lang="ar-SA" sz="1750" dirty="0"/>
              <a:t>حماية الأصول.</a:t>
            </a:r>
          </a:p>
          <a:p>
            <a:pPr lvl="3" algn="r" rtl="1"/>
            <a:r>
              <a:rPr lang="ar-SA" sz="1750" dirty="0" err="1"/>
              <a:t>الإمتثال</a:t>
            </a:r>
            <a:r>
              <a:rPr lang="ar-SA" sz="1750" dirty="0"/>
              <a:t> للقوانين واللوائح والسياسات والإجراءات والعقود.</a:t>
            </a:r>
            <a:endParaRPr lang="ar-SA" sz="1750" b="1" i="1" dirty="0"/>
          </a:p>
          <a:p>
            <a:endParaRPr lang="en-US" dirty="0"/>
          </a:p>
        </p:txBody>
      </p:sp>
    </p:spTree>
    <p:extLst>
      <p:ext uri="{BB962C8B-B14F-4D97-AF65-F5344CB8AC3E}">
        <p14:creationId xmlns:p14="http://schemas.microsoft.com/office/powerpoint/2010/main" val="29476874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2200 - التخطيط للمهمة</a:t>
            </a:r>
            <a:br>
              <a:rPr lang="ar-SA" dirty="0"/>
            </a:br>
            <a:endParaRPr lang="en-US" dirty="0"/>
          </a:p>
        </p:txBody>
      </p:sp>
      <p:sp>
        <p:nvSpPr>
          <p:cNvPr id="3" name="Content Placeholder 2"/>
          <p:cNvSpPr>
            <a:spLocks noGrp="1"/>
          </p:cNvSpPr>
          <p:nvPr>
            <p:ph idx="1"/>
          </p:nvPr>
        </p:nvSpPr>
        <p:spPr>
          <a:xfrm>
            <a:off x="628650" y="1412776"/>
            <a:ext cx="7886700" cy="4764187"/>
          </a:xfrm>
        </p:spPr>
        <p:txBody>
          <a:bodyPr>
            <a:normAutofit/>
          </a:bodyPr>
          <a:lstStyle/>
          <a:p>
            <a:pPr algn="r" rtl="1"/>
            <a:r>
              <a:rPr lang="ar-SA" sz="2000" dirty="0"/>
              <a:t>يجب على المدققين الداخليين أن يعدّوا مخططاً موثقاً لكل مهمة تدقيق يتضمن أهداف ونطاق والمجال الزمني والموارد المخصصة للمهمة. </a:t>
            </a:r>
          </a:p>
          <a:p>
            <a:pPr algn="r" rtl="1"/>
            <a:r>
              <a:rPr lang="ar-SA" sz="2000" dirty="0"/>
              <a:t>يجب على المخطط أن يأخذ </a:t>
            </a:r>
            <a:r>
              <a:rPr lang="ar-SA" sz="2000" dirty="0" err="1"/>
              <a:t>بالإعتبار</a:t>
            </a:r>
            <a:r>
              <a:rPr lang="ar-SA" sz="2000" dirty="0"/>
              <a:t> استراتيجيات المؤسسة والأهداف والمخاطر ذات الصلة بالمهمة.</a:t>
            </a:r>
            <a:endParaRPr lang="ar-SA" sz="2000" b="1" i="1" dirty="0"/>
          </a:p>
          <a:p>
            <a:pPr marL="425196" lvl="1" indent="0" algn="r" rtl="1">
              <a:buNone/>
            </a:pPr>
            <a:endParaRPr lang="ar-SA" sz="2000" b="1" i="1" dirty="0"/>
          </a:p>
          <a:p>
            <a:pPr marL="425196" lvl="1" indent="0" algn="r" rtl="1">
              <a:buNone/>
            </a:pPr>
            <a:r>
              <a:rPr lang="ar-SA" sz="2000" b="1" i="1" dirty="0"/>
              <a:t>2201 - اعتبارات التخطيط</a:t>
            </a:r>
          </a:p>
          <a:p>
            <a:pPr marL="710946" lvl="1" indent="-285750" algn="r" rtl="1"/>
            <a:r>
              <a:rPr lang="ar-SA" dirty="0"/>
              <a:t>عند وضع خطة عمل المهمة يجب أن يأخذ المدققون الداخليون بعين </a:t>
            </a:r>
            <a:r>
              <a:rPr lang="ar-SA" dirty="0" err="1"/>
              <a:t>الإعتبار</a:t>
            </a:r>
            <a:r>
              <a:rPr lang="ar-SA" dirty="0"/>
              <a:t> ما يلي:</a:t>
            </a:r>
            <a:endParaRPr lang="ar-SA" sz="2000" b="1" i="1" dirty="0"/>
          </a:p>
          <a:p>
            <a:pPr lvl="2" algn="r" rtl="1"/>
            <a:r>
              <a:rPr lang="ar-SA" dirty="0"/>
              <a:t>استراتيجيات وأهداف النشاط الذي يتم إجراء التدقيق عليه والوسائل التي يستعملها هذا النشاط لمراقبة </a:t>
            </a:r>
            <a:r>
              <a:rPr lang="ar-SA" dirty="0" err="1"/>
              <a:t>آدائه</a:t>
            </a:r>
            <a:r>
              <a:rPr lang="ar-SA" dirty="0"/>
              <a:t>.</a:t>
            </a:r>
          </a:p>
          <a:p>
            <a:pPr lvl="2" algn="r" rtl="1"/>
            <a:r>
              <a:rPr lang="ar-SA" dirty="0"/>
              <a:t>المخاطر المرتفعة والأهداف والموارد والعمليات الخاصة بهذا النشاط،</a:t>
            </a:r>
          </a:p>
          <a:p>
            <a:pPr lvl="2" algn="r" rtl="1"/>
            <a:r>
              <a:rPr lang="ar-SA" dirty="0"/>
              <a:t>الوسائل التي من خلالها يتم الإبقاء على التأثيرات الناجمة عن هذه المخاطر في مستوى مقبول.</a:t>
            </a:r>
          </a:p>
          <a:p>
            <a:pPr lvl="2" algn="r" rtl="1"/>
            <a:r>
              <a:rPr lang="ar-SA" dirty="0"/>
              <a:t>مدى ملاءمة وفعالية مسار </a:t>
            </a:r>
            <a:r>
              <a:rPr lang="ar-SA" dirty="0" err="1"/>
              <a:t>الحوكمة</a:t>
            </a:r>
            <a:r>
              <a:rPr lang="ar-SA" dirty="0"/>
              <a:t> وادارة المخاطر والرقابة في مستوى هذا النشاط وذلك بالمقارنة بإطار أو نموذج ذي صلة.</a:t>
            </a:r>
          </a:p>
          <a:p>
            <a:pPr lvl="2" algn="r" rtl="1"/>
            <a:r>
              <a:rPr lang="ar-SA" dirty="0"/>
              <a:t>فرص إدخال تحسينات هامة على مسار </a:t>
            </a:r>
            <a:r>
              <a:rPr lang="ar-SA" dirty="0" err="1"/>
              <a:t>الحوكمة</a:t>
            </a:r>
            <a:r>
              <a:rPr lang="ar-SA" dirty="0"/>
              <a:t> وإدارة المخاطر والرقابة</a:t>
            </a:r>
            <a:endParaRPr lang="en-US" dirty="0"/>
          </a:p>
        </p:txBody>
      </p:sp>
    </p:spTree>
    <p:extLst>
      <p:ext uri="{BB962C8B-B14F-4D97-AF65-F5344CB8AC3E}">
        <p14:creationId xmlns:p14="http://schemas.microsoft.com/office/powerpoint/2010/main" val="35925905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2200 - التخطيط للمهمة</a:t>
            </a:r>
            <a:br>
              <a:rPr lang="ar-SA" dirty="0"/>
            </a:br>
            <a:endParaRPr lang="en-US" dirty="0"/>
          </a:p>
        </p:txBody>
      </p:sp>
      <p:sp>
        <p:nvSpPr>
          <p:cNvPr id="3" name="Content Placeholder 2"/>
          <p:cNvSpPr>
            <a:spLocks noGrp="1"/>
          </p:cNvSpPr>
          <p:nvPr>
            <p:ph idx="1"/>
          </p:nvPr>
        </p:nvSpPr>
        <p:spPr>
          <a:xfrm>
            <a:off x="628650" y="1556792"/>
            <a:ext cx="7886700" cy="4620171"/>
          </a:xfrm>
        </p:spPr>
        <p:txBody>
          <a:bodyPr>
            <a:normAutofit/>
          </a:bodyPr>
          <a:lstStyle/>
          <a:p>
            <a:pPr marL="768096" lvl="1" indent="-342900" algn="r" rtl="1">
              <a:buAutoNum type="arabicPlain" startAt="2210"/>
            </a:pPr>
            <a:r>
              <a:rPr lang="ar-SA" sz="2000" b="1" i="1" dirty="0"/>
              <a:t>- أهداف المهمة</a:t>
            </a:r>
          </a:p>
          <a:p>
            <a:pPr lvl="2" algn="r" rtl="1"/>
            <a:r>
              <a:rPr lang="ar-SA" sz="1800" dirty="0"/>
              <a:t>يجب على المدققين الداخليين إجراء تقييم أوّلي للمخاطر المتصلة بالنشاط الذي يتم التدقيق عليه. </a:t>
            </a:r>
          </a:p>
          <a:p>
            <a:pPr lvl="2" algn="r" rtl="1"/>
            <a:r>
              <a:rPr lang="ar-SA" sz="1800" dirty="0"/>
              <a:t>يجب أن تعكس أهداف مهمة التدقيق نتائج ذلك التقييم.</a:t>
            </a:r>
          </a:p>
          <a:p>
            <a:pPr lvl="2" algn="r" rtl="1"/>
            <a:r>
              <a:rPr lang="ar-SA" sz="1800" dirty="0"/>
              <a:t>يجب أن يأخذ المدققون الداخليون في اعتبارهم عند تحديد أهداف مهمة التدقيق احتمال وجود أخطاء هامة أو عمليات احتيال أو حالات عدم تقيد أو مخاطر أخرى و وجود مقاييس ملائمة ضروري لتقييم </a:t>
            </a:r>
            <a:r>
              <a:rPr lang="ar-SA" sz="1800" dirty="0" err="1"/>
              <a:t>الحوكمة</a:t>
            </a:r>
            <a:r>
              <a:rPr lang="ar-SA" sz="1800" dirty="0"/>
              <a:t> وإدارة المخاطر والضوابط الرقابية </a:t>
            </a:r>
          </a:p>
          <a:p>
            <a:pPr lvl="2" algn="r" rtl="1"/>
            <a:r>
              <a:rPr lang="ar-SA" sz="1800" dirty="0"/>
              <a:t>يجب أن يتأكد المدققون الداخليون الى أي مدى قامت الإدارة و/أو المجلس بوضع مقاييس لتحديد ما إذا كانت الأهداف والغايات قد تم تحقيقها. </a:t>
            </a:r>
          </a:p>
          <a:p>
            <a:pPr lvl="2" algn="r" rtl="1"/>
            <a:r>
              <a:rPr lang="ar-SA" sz="1800" dirty="0"/>
              <a:t>إذا كانت المقاييس ملائمة فإنه يجب على المدققين الداخليين أن يستعملوها في تقييمهم وأما إذا كانت غير ملائمة فإنه يجب على المدققين الداخليين أن يحددوا مقياس التقييم المُناسب من خلال النقاش مع الإدارة و/أو المجلس.</a:t>
            </a:r>
            <a:endParaRPr lang="ar-SA" sz="1800" b="1" i="1" dirty="0"/>
          </a:p>
          <a:p>
            <a:pPr marL="768096" lvl="1" indent="-342900" algn="r" rtl="1">
              <a:buAutoNum type="arabicPlain" startAt="2210"/>
            </a:pPr>
            <a:endParaRPr lang="ar-SA" b="1" i="1" dirty="0"/>
          </a:p>
          <a:p>
            <a:endParaRPr lang="en-US" dirty="0"/>
          </a:p>
        </p:txBody>
      </p:sp>
    </p:spTree>
    <p:extLst>
      <p:ext uri="{BB962C8B-B14F-4D97-AF65-F5344CB8AC3E}">
        <p14:creationId xmlns:p14="http://schemas.microsoft.com/office/powerpoint/2010/main" val="36897041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2200 - التخطيط للمهمة</a:t>
            </a:r>
            <a:br>
              <a:rPr lang="ar-SA" dirty="0"/>
            </a:br>
            <a:endParaRPr lang="en-US" dirty="0"/>
          </a:p>
        </p:txBody>
      </p:sp>
      <p:sp>
        <p:nvSpPr>
          <p:cNvPr id="3" name="Content Placeholder 2"/>
          <p:cNvSpPr>
            <a:spLocks noGrp="1"/>
          </p:cNvSpPr>
          <p:nvPr>
            <p:ph idx="1"/>
          </p:nvPr>
        </p:nvSpPr>
        <p:spPr>
          <a:xfrm>
            <a:off x="628650" y="1484784"/>
            <a:ext cx="7886700" cy="4692179"/>
          </a:xfrm>
        </p:spPr>
        <p:txBody>
          <a:bodyPr>
            <a:normAutofit/>
          </a:bodyPr>
          <a:lstStyle/>
          <a:p>
            <a:pPr marL="425196" lvl="1" indent="0" algn="r" rtl="1">
              <a:buNone/>
            </a:pPr>
            <a:r>
              <a:rPr lang="ar-SA" sz="2000" b="1" i="1" dirty="0"/>
              <a:t>2220 - نطاق المهمة</a:t>
            </a:r>
          </a:p>
          <a:p>
            <a:pPr lvl="2" algn="r" rtl="1"/>
            <a:r>
              <a:rPr lang="ar-SA" sz="2000" dirty="0"/>
              <a:t>يجب أن يشمل نطاق مهمة التدقيق كل ما له صلة من أنظمة ووثائق وسجلات وأفراد وممتلكات مادية بما في ذلك تلك التي تكون تحت سيطرة أطراف ثالثة.</a:t>
            </a:r>
          </a:p>
          <a:p>
            <a:pPr lvl="2" algn="r" rtl="1"/>
            <a:r>
              <a:rPr lang="ar-SA" sz="2000" dirty="0"/>
              <a:t>إذا ظهرت أثناء مهمة تأكيدية فرص هامة لتقديم خدمات استشارية .. </a:t>
            </a:r>
            <a:r>
              <a:rPr lang="ar-SA" sz="2000" dirty="0">
                <a:solidFill>
                  <a:srgbClr val="FF0000"/>
                </a:solidFill>
              </a:rPr>
              <a:t>ما لعمل ؟ </a:t>
            </a:r>
          </a:p>
          <a:p>
            <a:pPr marL="685800" lvl="2" indent="0" algn="r" rtl="1">
              <a:buNone/>
            </a:pPr>
            <a:endParaRPr lang="ar-SA" sz="2000" b="1" i="1" dirty="0">
              <a:solidFill>
                <a:srgbClr val="FF0000"/>
              </a:solidFill>
            </a:endParaRPr>
          </a:p>
          <a:p>
            <a:pPr marL="425196" lvl="1" indent="0" algn="r" rtl="1">
              <a:buNone/>
            </a:pPr>
            <a:r>
              <a:rPr lang="ar-SA" sz="2000" b="1" i="1" dirty="0"/>
              <a:t>2230 - تخصيص الموارد للمهمة</a:t>
            </a:r>
          </a:p>
          <a:p>
            <a:pPr lvl="2" algn="r" rtl="1"/>
            <a:r>
              <a:rPr lang="ar-SA" sz="1800" dirty="0"/>
              <a:t>يجب أن يحدد المدققون الداخليون الموارد المناسبة والكافية لتحقيق أهداف المهمة وذلك </a:t>
            </a:r>
            <a:r>
              <a:rPr lang="ar-SA" sz="1800" dirty="0" err="1"/>
              <a:t>بالإرتكاز</a:t>
            </a:r>
            <a:r>
              <a:rPr lang="ar-SA" sz="1800" dirty="0"/>
              <a:t> على تقييم طبيعة وتعقيد كل مهمة والقيود الزمنية والموارد المتاحة</a:t>
            </a:r>
          </a:p>
          <a:p>
            <a:pPr marL="685800" lvl="2" indent="0" algn="r" rtl="1">
              <a:buNone/>
            </a:pPr>
            <a:endParaRPr lang="ar-SA" sz="1800" b="1" i="1" dirty="0"/>
          </a:p>
          <a:p>
            <a:pPr marL="425196" lvl="1" indent="0" algn="r" rtl="1">
              <a:buNone/>
            </a:pPr>
            <a:r>
              <a:rPr lang="ar-SA" sz="2000" b="1" i="1" dirty="0"/>
              <a:t>2240 - برنامج عمل المهمة</a:t>
            </a:r>
          </a:p>
          <a:p>
            <a:pPr marL="768096" lvl="1" indent="-342900" algn="r" rtl="1"/>
            <a:r>
              <a:rPr lang="ar-SA" dirty="0"/>
              <a:t>يجب على المدققين الداخليين إعداد وتوثيق برامج عمل لتحقيق أهداف المهمة.</a:t>
            </a:r>
            <a:endParaRPr lang="ar-SA" b="1" i="1" dirty="0"/>
          </a:p>
          <a:p>
            <a:endParaRPr lang="en-US" dirty="0"/>
          </a:p>
        </p:txBody>
      </p:sp>
    </p:spTree>
    <p:extLst>
      <p:ext uri="{BB962C8B-B14F-4D97-AF65-F5344CB8AC3E}">
        <p14:creationId xmlns:p14="http://schemas.microsoft.com/office/powerpoint/2010/main" val="2103431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أهمية معايير المراجعة الداخلية</a:t>
            </a:r>
          </a:p>
        </p:txBody>
      </p:sp>
      <p:sp>
        <p:nvSpPr>
          <p:cNvPr id="3" name="Content Placeholder 2"/>
          <p:cNvSpPr>
            <a:spLocks noGrp="1"/>
          </p:cNvSpPr>
          <p:nvPr>
            <p:ph idx="1"/>
          </p:nvPr>
        </p:nvSpPr>
        <p:spPr/>
        <p:txBody>
          <a:bodyPr/>
          <a:lstStyle/>
          <a:p>
            <a:pPr marL="457200" indent="-457200" algn="just" rtl="1">
              <a:defRPr/>
            </a:pPr>
            <a:r>
              <a:rPr lang="ar-SA" sz="2400" dirty="0"/>
              <a:t>معايير المراجعة الداخلية تخدم الآتي :</a:t>
            </a:r>
          </a:p>
          <a:p>
            <a:pPr lvl="1" algn="just" rtl="1">
              <a:defRPr/>
            </a:pPr>
            <a:r>
              <a:rPr lang="ar-SA" sz="2400" dirty="0"/>
              <a:t>	</a:t>
            </a:r>
            <a:r>
              <a:rPr lang="ar-SA" sz="2000" dirty="0"/>
              <a:t>تشكل المبادئ الأساسية التي تصور ممارسة المراجعة الداخلية كما يجب أن يكون</a:t>
            </a:r>
          </a:p>
          <a:p>
            <a:pPr lvl="1" algn="just" rtl="1">
              <a:defRPr/>
            </a:pPr>
            <a:r>
              <a:rPr lang="ar-SA" sz="2000" dirty="0"/>
              <a:t>	تقدم إطارا للقيام بنطاق عريض من أنشطة المراجعة الداخلية التي تضيف قيمة للمنشأة</a:t>
            </a:r>
          </a:p>
          <a:p>
            <a:pPr lvl="1" algn="just" rtl="1">
              <a:defRPr/>
            </a:pPr>
            <a:r>
              <a:rPr lang="ar-SA" sz="2000" dirty="0"/>
              <a:t>	تشكل أساسا لتقويم أداء المراجعة الداخلية</a:t>
            </a:r>
          </a:p>
          <a:p>
            <a:pPr lvl="1" algn="just" rtl="1">
              <a:defRPr/>
            </a:pPr>
            <a:r>
              <a:rPr lang="ar-SA" sz="2000" dirty="0"/>
              <a:t>	تكفل تحسين وتطوير الأنشطة والعمليات التنظيمية</a:t>
            </a:r>
          </a:p>
          <a:p>
            <a:pPr algn="r" rtl="1">
              <a:defRPr/>
            </a:pPr>
            <a:endParaRPr lang="en-US" dirty="0"/>
          </a:p>
          <a:p>
            <a:endParaRPr lang="ar-SA" dirty="0"/>
          </a:p>
        </p:txBody>
      </p:sp>
    </p:spTree>
    <p:extLst>
      <p:ext uri="{BB962C8B-B14F-4D97-AF65-F5344CB8AC3E}">
        <p14:creationId xmlns:p14="http://schemas.microsoft.com/office/powerpoint/2010/main" val="39457396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2300 - تنفيذ المهمة</a:t>
            </a:r>
            <a:br>
              <a:rPr lang="ar-SA" dirty="0"/>
            </a:br>
            <a:endParaRPr lang="en-US" dirty="0"/>
          </a:p>
        </p:txBody>
      </p:sp>
      <p:sp>
        <p:nvSpPr>
          <p:cNvPr id="3" name="Content Placeholder 2"/>
          <p:cNvSpPr>
            <a:spLocks noGrp="1"/>
          </p:cNvSpPr>
          <p:nvPr>
            <p:ph idx="1"/>
          </p:nvPr>
        </p:nvSpPr>
        <p:spPr>
          <a:xfrm>
            <a:off x="628650" y="1556792"/>
            <a:ext cx="7886700" cy="4620171"/>
          </a:xfrm>
        </p:spPr>
        <p:txBody>
          <a:bodyPr>
            <a:normAutofit fontScale="92500" lnSpcReduction="20000"/>
          </a:bodyPr>
          <a:lstStyle/>
          <a:p>
            <a:pPr algn="r" rtl="1"/>
            <a:r>
              <a:rPr lang="ar-SA" sz="2400" dirty="0"/>
              <a:t>يجب أن يقوم المدققون الداخليون بتحديد وتحليل وتقييم وتوثيق المعلومات الكافية لتحقيق أهداف المهمة</a:t>
            </a:r>
          </a:p>
          <a:p>
            <a:pPr marL="342900" lvl="1" indent="0" algn="r" rtl="1">
              <a:buNone/>
            </a:pPr>
            <a:r>
              <a:rPr lang="ar-SA" sz="2100" b="1" i="1" dirty="0"/>
              <a:t>2310 - تحديد المعلومات</a:t>
            </a:r>
          </a:p>
          <a:p>
            <a:pPr lvl="1" algn="r" rtl="1"/>
            <a:r>
              <a:rPr lang="ar-SA" sz="1900" dirty="0"/>
              <a:t>يجب على المدققين الداخليين تحديد معلومات كافية وموثوق بها وذات صلة ومفيدة لتحقيق أهداف المهمة.</a:t>
            </a:r>
          </a:p>
          <a:p>
            <a:pPr marL="342900" lvl="1" indent="0" algn="r" rtl="1">
              <a:buNone/>
            </a:pPr>
            <a:r>
              <a:rPr lang="ar-SA" sz="2100" b="1" i="1" dirty="0"/>
              <a:t>2320 - التحليل والتقييم</a:t>
            </a:r>
          </a:p>
          <a:p>
            <a:pPr lvl="1" algn="r" rtl="1"/>
            <a:r>
              <a:rPr lang="ar-SA" sz="1900" dirty="0"/>
              <a:t>يجب على المدققين الداخليين أن يؤسسوا استنتاجاتهم ونتائج المهمة على تحاليل وتقييمات مناسبة</a:t>
            </a:r>
          </a:p>
          <a:p>
            <a:pPr marL="342900" lvl="1" indent="0" algn="r" rtl="1">
              <a:buNone/>
            </a:pPr>
            <a:r>
              <a:rPr lang="ar-SA" sz="2100" b="1" i="1" dirty="0"/>
              <a:t>2330 - توثيق المعلومات</a:t>
            </a:r>
          </a:p>
          <a:p>
            <a:pPr lvl="2" algn="r" rtl="1"/>
            <a:r>
              <a:rPr lang="ar-SA" sz="1900" dirty="0"/>
              <a:t>يجب على الرئيس التنفيذي للتدقيق مراقبة مسألة </a:t>
            </a:r>
            <a:r>
              <a:rPr lang="ar-SA" sz="1900" dirty="0" err="1"/>
              <a:t>الإطلاع</a:t>
            </a:r>
            <a:r>
              <a:rPr lang="ar-SA" sz="1900" dirty="0"/>
              <a:t> على وثائق المهمة. </a:t>
            </a:r>
          </a:p>
          <a:p>
            <a:pPr lvl="2" algn="r" rtl="1"/>
            <a:r>
              <a:rPr lang="ar-SA" sz="1900" dirty="0"/>
              <a:t>يجب أن يتحصل على موافقة الإدارة العليا و/أو المستشار القانوني عند </a:t>
            </a:r>
            <a:r>
              <a:rPr lang="ar-SA" sz="1900" dirty="0" err="1"/>
              <a:t>الإقتضاء</a:t>
            </a:r>
            <a:r>
              <a:rPr lang="ar-SA" sz="1900" dirty="0"/>
              <a:t> وذلك قُبيل تمكين جهات خارجية من </a:t>
            </a:r>
            <a:r>
              <a:rPr lang="ar-SA" sz="1900" dirty="0" err="1"/>
              <a:t>الإطلاع</a:t>
            </a:r>
            <a:r>
              <a:rPr lang="ar-SA" sz="1900" dirty="0"/>
              <a:t> على وثائق المهمة.</a:t>
            </a:r>
          </a:p>
          <a:p>
            <a:pPr lvl="2" algn="r" rtl="1"/>
            <a:r>
              <a:rPr lang="ar-SA" sz="1900" dirty="0"/>
              <a:t> يجب أن يحدد الرئيس التنفيذي للتدقيق قواعد في مجال </a:t>
            </a:r>
            <a:r>
              <a:rPr lang="ar-SA" sz="1900" dirty="0" err="1"/>
              <a:t>الإحتفاظ</a:t>
            </a:r>
            <a:r>
              <a:rPr lang="ar-SA" sz="1900" dirty="0"/>
              <a:t> بملفات المهمة وذلك بغضّ النظر عن الوسائل المستعملة لتخزين هذه الملفات. </a:t>
            </a:r>
          </a:p>
          <a:p>
            <a:pPr lvl="3" algn="r" rtl="1"/>
            <a:r>
              <a:rPr lang="ar-SA" sz="1700" dirty="0"/>
              <a:t>يجب أن تكون هذه القواعد منسجمة مع توجهات المنشأة وأي متطلبات تشريعية أو متطلبات أخرى في الغرض.</a:t>
            </a:r>
          </a:p>
          <a:p>
            <a:pPr marL="342900" lvl="1" indent="0" algn="r" rtl="1">
              <a:buNone/>
            </a:pPr>
            <a:r>
              <a:rPr lang="ar-SA" sz="2100" b="1" i="1" dirty="0"/>
              <a:t>2340 - الإشراف على المهمة</a:t>
            </a:r>
          </a:p>
          <a:p>
            <a:pPr lvl="1" algn="r" rtl="1"/>
            <a:r>
              <a:rPr lang="ar-SA" sz="1900" dirty="0"/>
              <a:t>يجب ان تكون مهمات التدقيق محل إشراف ملائم بما يكفل تحقيق الأهداف وضمان الجودة وتطوير كفاءات الفريق.</a:t>
            </a:r>
          </a:p>
          <a:p>
            <a:endParaRPr lang="en-US" dirty="0"/>
          </a:p>
        </p:txBody>
      </p:sp>
    </p:spTree>
    <p:extLst>
      <p:ext uri="{BB962C8B-B14F-4D97-AF65-F5344CB8AC3E}">
        <p14:creationId xmlns:p14="http://schemas.microsoft.com/office/powerpoint/2010/main" val="31685423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82296" indent="0" algn="r" rtl="1"/>
            <a:r>
              <a:rPr lang="ar-SA" sz="3600" dirty="0"/>
              <a:t>2400 - تبليغ النتائج</a:t>
            </a:r>
            <a:br>
              <a:rPr lang="ar-SA" sz="3600" dirty="0"/>
            </a:br>
            <a:r>
              <a:rPr lang="ar-SA" sz="3600" dirty="0"/>
              <a:t/>
            </a:r>
            <a:br>
              <a:rPr lang="ar-SA" sz="3600" dirty="0"/>
            </a:br>
            <a:endParaRPr lang="en-US" sz="3600" dirty="0"/>
          </a:p>
        </p:txBody>
      </p:sp>
      <p:sp>
        <p:nvSpPr>
          <p:cNvPr id="3" name="Content Placeholder 2"/>
          <p:cNvSpPr>
            <a:spLocks noGrp="1"/>
          </p:cNvSpPr>
          <p:nvPr>
            <p:ph idx="1"/>
          </p:nvPr>
        </p:nvSpPr>
        <p:spPr/>
        <p:txBody>
          <a:bodyPr/>
          <a:lstStyle/>
          <a:p>
            <a:pPr algn="r" rtl="1"/>
            <a:r>
              <a:rPr lang="ar-SA" dirty="0"/>
              <a:t>يجب على المدققين الداخليين أن يبلّغوا نتائج المهمات.</a:t>
            </a:r>
          </a:p>
          <a:p>
            <a:pPr algn="r" rtl="1"/>
            <a:endParaRPr lang="ar-SA" dirty="0"/>
          </a:p>
          <a:p>
            <a:pPr marL="342900" lvl="1" indent="0" algn="r" rtl="1">
              <a:buNone/>
            </a:pPr>
            <a:r>
              <a:rPr lang="ar-SA" sz="2000" b="1" i="1" dirty="0"/>
              <a:t>2410 - معايير التبليغ</a:t>
            </a:r>
          </a:p>
          <a:p>
            <a:pPr lvl="2" algn="r" rtl="1"/>
            <a:r>
              <a:rPr lang="ar-SA" sz="1700" dirty="0"/>
              <a:t>يجب أن تتضمّن التبليغات أهداف المهمة ,نطاق المهمة ونتائجها.</a:t>
            </a:r>
          </a:p>
          <a:p>
            <a:pPr marL="342900" lvl="1" indent="0" algn="r" rtl="1">
              <a:buNone/>
            </a:pPr>
            <a:r>
              <a:rPr lang="ar-SA" sz="2000" b="1" i="1" dirty="0"/>
              <a:t>2420</a:t>
            </a:r>
            <a:r>
              <a:rPr lang="ar-SA" sz="2000" dirty="0"/>
              <a:t> </a:t>
            </a:r>
            <a:r>
              <a:rPr lang="ar-SA" sz="2000" b="1" i="1" dirty="0"/>
              <a:t>- جودة التبليغات</a:t>
            </a:r>
          </a:p>
          <a:p>
            <a:pPr lvl="2" algn="r" rtl="1"/>
            <a:r>
              <a:rPr lang="ar-SA" sz="1800" dirty="0"/>
              <a:t>يجب ان تكون التبليغات صحيحة وموضوعية وواضحة وموجزة وبنّاءة وكاملة وفي أوانها.</a:t>
            </a:r>
          </a:p>
          <a:p>
            <a:pPr marL="342900" lvl="1" indent="0" algn="r" rtl="1">
              <a:buNone/>
            </a:pPr>
            <a:r>
              <a:rPr lang="ar-SA" sz="2000" b="1" i="1" dirty="0"/>
              <a:t>2421 - الخطأ والسهو</a:t>
            </a:r>
          </a:p>
          <a:p>
            <a:pPr lvl="2" algn="r" rtl="1"/>
            <a:r>
              <a:rPr lang="ar-SA" sz="1800" dirty="0"/>
              <a:t>اذا احتوى التبليغ النهائي على خطأ أو سهو جسيمين فإنه يجب على الرئيس التنفيذي للتدقيق أن يقوم بإبلاغ المعلومات المصحّحة الى جميع الأطراف الذين تلقّوا التبليغ الأصلي.</a:t>
            </a:r>
          </a:p>
          <a:p>
            <a:endParaRPr lang="en-US" dirty="0"/>
          </a:p>
        </p:txBody>
      </p:sp>
    </p:spTree>
    <p:extLst>
      <p:ext uri="{BB962C8B-B14F-4D97-AF65-F5344CB8AC3E}">
        <p14:creationId xmlns:p14="http://schemas.microsoft.com/office/powerpoint/2010/main" val="34283505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dirty="0"/>
              <a:t>2400 - تبليغ النتائج</a:t>
            </a:r>
            <a:br>
              <a:rPr lang="ar-SA" dirty="0"/>
            </a:br>
            <a:r>
              <a:rPr lang="ar-SA" sz="3600" dirty="0"/>
              <a:t/>
            </a:r>
            <a:br>
              <a:rPr lang="ar-SA" sz="3600" dirty="0"/>
            </a:br>
            <a:endParaRPr lang="en-US" dirty="0"/>
          </a:p>
        </p:txBody>
      </p:sp>
      <p:sp>
        <p:nvSpPr>
          <p:cNvPr id="3" name="Content Placeholder 2"/>
          <p:cNvSpPr>
            <a:spLocks noGrp="1"/>
          </p:cNvSpPr>
          <p:nvPr>
            <p:ph idx="1"/>
          </p:nvPr>
        </p:nvSpPr>
        <p:spPr/>
        <p:txBody>
          <a:bodyPr>
            <a:normAutofit/>
          </a:bodyPr>
          <a:lstStyle/>
          <a:p>
            <a:pPr marL="342900" lvl="1" indent="0" algn="r" rtl="1">
              <a:buNone/>
            </a:pPr>
            <a:r>
              <a:rPr lang="ar-SA" sz="2000" b="1" i="1" dirty="0"/>
              <a:t>2430 - استخدام عبارة: "أُنجزت المهمة وفقا للمعايير الدولية للممارسة المهنية للتدقيق الداخلي"</a:t>
            </a:r>
          </a:p>
          <a:p>
            <a:pPr lvl="2" algn="r" rtl="1"/>
            <a:r>
              <a:rPr lang="ar-SA" sz="1700" dirty="0"/>
              <a:t>يمكن للمدققين الداخليين </a:t>
            </a:r>
            <a:r>
              <a:rPr lang="ar-SA" sz="1800" dirty="0"/>
              <a:t>أن يفيدوا بأن مهماتهم قد تمّ "إنجازها وفقاً للمعايير الدولية للممارسة المهنية للتدقيق الداخلي" فقط في حال كانت نتائج برنامج تأكيد وتحسين الجودة يدّعم هذه الإفادة.</a:t>
            </a:r>
          </a:p>
          <a:p>
            <a:pPr marL="342900" lvl="1" indent="0" algn="r" rtl="1">
              <a:buNone/>
            </a:pPr>
            <a:endParaRPr lang="ar-SA" sz="2000" dirty="0"/>
          </a:p>
          <a:p>
            <a:pPr marL="342900" lvl="1" indent="0" algn="r" rtl="1">
              <a:buNone/>
            </a:pPr>
            <a:r>
              <a:rPr lang="ar-SA" sz="2000" b="1" i="1" dirty="0"/>
              <a:t>2431 - الإفصاح عن حالات عدم التوافق</a:t>
            </a:r>
          </a:p>
          <a:p>
            <a:pPr lvl="2" algn="r" rtl="1"/>
            <a:r>
              <a:rPr lang="ar-SA" sz="1800" dirty="0"/>
              <a:t>عندما يؤثّر عدم التوافق مع ميثاق الأخلاقيات ا أو المعايير على مهمة محددة فإنه يجب الإفصاح في مستوى التبليغ على:</a:t>
            </a:r>
          </a:p>
          <a:p>
            <a:pPr lvl="3" algn="r" rtl="1"/>
            <a:r>
              <a:rPr lang="ar-SA" sz="1650" dirty="0"/>
              <a:t>المبادئ أو القواعد السلوكية أو المعايير التي لم يتمّ التقيّد بها.</a:t>
            </a:r>
          </a:p>
          <a:p>
            <a:pPr lvl="3" algn="r" rtl="1"/>
            <a:r>
              <a:rPr lang="ar-SA" sz="1650" dirty="0"/>
              <a:t>أسباب عدم التقيّد.</a:t>
            </a:r>
          </a:p>
          <a:p>
            <a:pPr lvl="3" algn="r" rtl="1"/>
            <a:r>
              <a:rPr lang="ar-SA" sz="1650" dirty="0"/>
              <a:t>تأثير عدم التقيّد على مهمة التدقيق وعلى النتائج التي تم تبليغها.</a:t>
            </a:r>
            <a:endParaRPr lang="en-US" sz="1650" dirty="0"/>
          </a:p>
        </p:txBody>
      </p:sp>
    </p:spTree>
    <p:extLst>
      <p:ext uri="{BB962C8B-B14F-4D97-AF65-F5344CB8AC3E}">
        <p14:creationId xmlns:p14="http://schemas.microsoft.com/office/powerpoint/2010/main" val="12695406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dirty="0"/>
              <a:t>2400 - تبليغ النتائج</a:t>
            </a:r>
            <a:br>
              <a:rPr lang="ar-SA" dirty="0"/>
            </a:br>
            <a:r>
              <a:rPr lang="ar-SA" sz="3600" dirty="0"/>
              <a:t/>
            </a:r>
            <a:br>
              <a:rPr lang="ar-SA" sz="3600" dirty="0"/>
            </a:br>
            <a:endParaRPr lang="en-US" dirty="0"/>
          </a:p>
        </p:txBody>
      </p:sp>
      <p:sp>
        <p:nvSpPr>
          <p:cNvPr id="3" name="Content Placeholder 2"/>
          <p:cNvSpPr>
            <a:spLocks noGrp="1"/>
          </p:cNvSpPr>
          <p:nvPr>
            <p:ph idx="1"/>
          </p:nvPr>
        </p:nvSpPr>
        <p:spPr/>
        <p:txBody>
          <a:bodyPr>
            <a:normAutofit/>
          </a:bodyPr>
          <a:lstStyle/>
          <a:p>
            <a:pPr lvl="1" algn="r" rtl="1"/>
            <a:r>
              <a:rPr lang="ar-SA" sz="2000" b="1" i="1" dirty="0"/>
              <a:t>2440 نشر النتائج</a:t>
            </a:r>
          </a:p>
          <a:p>
            <a:pPr marL="342900" lvl="1" indent="0" algn="r" rtl="1">
              <a:buNone/>
            </a:pPr>
            <a:r>
              <a:rPr lang="ar-SA" dirty="0"/>
              <a:t>يجب على الرئيس التنفيذي للتدقيق الداخلي تبليغ نتائج مهمة التدقيق الى الأطراف المعنية.</a:t>
            </a:r>
          </a:p>
          <a:p>
            <a:pPr marL="342900" lvl="1" indent="0" algn="r" rtl="1">
              <a:buNone/>
            </a:pPr>
            <a:endParaRPr lang="ar-SA" sz="2000" dirty="0"/>
          </a:p>
          <a:p>
            <a:pPr lvl="1" algn="r" rtl="1"/>
            <a:r>
              <a:rPr lang="ar-SA" sz="2000" b="1" i="1" dirty="0"/>
              <a:t>2450 - الآراء العامة</a:t>
            </a:r>
          </a:p>
          <a:p>
            <a:pPr lvl="1" algn="r" rtl="1"/>
            <a:r>
              <a:rPr lang="ar-SA" dirty="0"/>
              <a:t>عند إصدار آراء عامة يجب الأخذ بعين </a:t>
            </a:r>
            <a:r>
              <a:rPr lang="ar-SA" dirty="0" err="1"/>
              <a:t>الإعتبار</a:t>
            </a:r>
            <a:r>
              <a:rPr lang="ar-SA" dirty="0"/>
              <a:t> استراتيجيات أهداف ومخاطر المنشأة, وتوقعات الإدارة العليا والمجلس والأطراف المعنية الأخرى. </a:t>
            </a:r>
          </a:p>
          <a:p>
            <a:pPr lvl="1" algn="r" rtl="1"/>
            <a:r>
              <a:rPr lang="ar-SA" dirty="0"/>
              <a:t>يجب إسناد هذه الآراء العامة بمعلومات كافية وموثوق بها وذات صلة ومفيدة.</a:t>
            </a:r>
            <a:endParaRPr lang="en-US" dirty="0"/>
          </a:p>
        </p:txBody>
      </p:sp>
    </p:spTree>
    <p:extLst>
      <p:ext uri="{BB962C8B-B14F-4D97-AF65-F5344CB8AC3E}">
        <p14:creationId xmlns:p14="http://schemas.microsoft.com/office/powerpoint/2010/main" val="5964875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82296" indent="0" algn="r" rtl="1"/>
            <a:r>
              <a:rPr lang="ar-SA" dirty="0"/>
              <a:t/>
            </a:r>
            <a:br>
              <a:rPr lang="ar-SA" dirty="0"/>
            </a:br>
            <a:r>
              <a:rPr lang="ar-SA" dirty="0"/>
              <a:t>2500 - متابعة سير العمل</a:t>
            </a:r>
            <a:br>
              <a:rPr lang="ar-SA" dirty="0"/>
            </a:br>
            <a:r>
              <a:rPr lang="ar-SA" sz="3600" dirty="0"/>
              <a:t/>
            </a:r>
            <a:br>
              <a:rPr lang="ar-SA" sz="3600" dirty="0"/>
            </a:br>
            <a:endParaRPr lang="en-US" dirty="0"/>
          </a:p>
        </p:txBody>
      </p:sp>
      <p:sp>
        <p:nvSpPr>
          <p:cNvPr id="3" name="Content Placeholder 2"/>
          <p:cNvSpPr>
            <a:spLocks noGrp="1"/>
          </p:cNvSpPr>
          <p:nvPr>
            <p:ph idx="1"/>
          </p:nvPr>
        </p:nvSpPr>
        <p:spPr/>
        <p:txBody>
          <a:bodyPr>
            <a:normAutofit/>
          </a:bodyPr>
          <a:lstStyle/>
          <a:p>
            <a:pPr algn="r" rtl="1"/>
            <a:r>
              <a:rPr lang="ar-SA" sz="2000" dirty="0"/>
              <a:t>يجب على الرئيس التنفيذي للتدقيق أن يُعدّ ويضع ويقوم بتعيين نظام متابعة النتائج التي تم إبلاغها الى الإدارة.</a:t>
            </a:r>
          </a:p>
          <a:p>
            <a:pPr algn="r" rtl="1"/>
            <a:r>
              <a:rPr lang="ar-SA" sz="2000" dirty="0"/>
              <a:t>يجب على الرئيس التنفيذي للتدقيق أن يقوم بوضع مسار متابعة لرصد وضمان أن الإجراءات التي اتخذتها الإدارة قد تم تنفيذها بشكل فعّال أو أن الإدارة العليا قد قبلت المخاطر وذلك بعدم اتخاذ أي إجراء.</a:t>
            </a:r>
          </a:p>
          <a:p>
            <a:pPr algn="r" rtl="1"/>
            <a:r>
              <a:rPr lang="ar-SA" sz="2000" dirty="0"/>
              <a:t>يجب على نشاط التدقيق الداخلي ان يقوم بمتابعة ما خلصت اليه نتائج المهمات </a:t>
            </a:r>
            <a:r>
              <a:rPr lang="ar-SA" sz="2000" dirty="0" err="1"/>
              <a:t>الإستشارية</a:t>
            </a:r>
            <a:r>
              <a:rPr lang="ar-SA" sz="2000" dirty="0"/>
              <a:t> وذلك في إطار الاتفاق المبرم مع العميل المعني.</a:t>
            </a:r>
            <a:endParaRPr lang="en-US" sz="2000" dirty="0"/>
          </a:p>
        </p:txBody>
      </p:sp>
    </p:spTree>
    <p:extLst>
      <p:ext uri="{BB962C8B-B14F-4D97-AF65-F5344CB8AC3E}">
        <p14:creationId xmlns:p14="http://schemas.microsoft.com/office/powerpoint/2010/main" val="38242795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82296" indent="0" algn="r" rtl="1"/>
            <a:r>
              <a:rPr lang="ar-SA" dirty="0"/>
              <a:t/>
            </a:r>
            <a:br>
              <a:rPr lang="ar-SA" dirty="0"/>
            </a:br>
            <a:r>
              <a:rPr lang="ar-SA" dirty="0"/>
              <a:t>2600 - إبلاغ قبول المخاطر</a:t>
            </a:r>
            <a:r>
              <a:rPr lang="ar-SA" sz="3600" dirty="0"/>
              <a:t/>
            </a:r>
            <a:br>
              <a:rPr lang="ar-SA" sz="3600" dirty="0"/>
            </a:br>
            <a:endParaRPr lang="en-US" dirty="0"/>
          </a:p>
        </p:txBody>
      </p:sp>
      <p:sp>
        <p:nvSpPr>
          <p:cNvPr id="3" name="Content Placeholder 2"/>
          <p:cNvSpPr>
            <a:spLocks noGrp="1"/>
          </p:cNvSpPr>
          <p:nvPr>
            <p:ph idx="1"/>
          </p:nvPr>
        </p:nvSpPr>
        <p:spPr/>
        <p:txBody>
          <a:bodyPr/>
          <a:lstStyle/>
          <a:p>
            <a:pPr algn="r" rtl="1"/>
            <a:r>
              <a:rPr lang="ar-SA" sz="2000" dirty="0"/>
              <a:t>عندما يخلص الرئيس التنفيذي للتدقيق أن الإدارة قد قبلت بمستوى مرتفع للمخاطر غير مقبول بالنسبة للمنشأة، فعلى الرئيس التنفيذي للتدقيق أن يناقش الأمر مع الإدارة. </a:t>
            </a:r>
          </a:p>
          <a:p>
            <a:pPr algn="r" rtl="1"/>
            <a:r>
              <a:rPr lang="ar-SA" sz="2000" dirty="0"/>
              <a:t>وإذا ما ارتأى الرئيس التنفيذي للتدقيق أن الإشكال لم يُحلّ فإنه يجب عليه إبلاغ المجلس بذلك.</a:t>
            </a:r>
          </a:p>
          <a:p>
            <a:pPr algn="r" rtl="1"/>
            <a:r>
              <a:rPr lang="ar-SA" sz="2000" dirty="0"/>
              <a:t>ليس من ضمن مسؤوليات الرئيس التنفيذي للتدقيق إيجاد حل لهذه المخاطر.</a:t>
            </a:r>
          </a:p>
          <a:p>
            <a:pPr algn="r" rtl="1"/>
            <a:endParaRPr lang="en-US" dirty="0"/>
          </a:p>
        </p:txBody>
      </p:sp>
    </p:spTree>
    <p:extLst>
      <p:ext uri="{BB962C8B-B14F-4D97-AF65-F5344CB8AC3E}">
        <p14:creationId xmlns:p14="http://schemas.microsoft.com/office/powerpoint/2010/main" val="13380708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a:t>واجب -1 </a:t>
            </a:r>
          </a:p>
        </p:txBody>
      </p:sp>
      <p:sp>
        <p:nvSpPr>
          <p:cNvPr id="3" name="Content Placeholder 2"/>
          <p:cNvSpPr>
            <a:spLocks noGrp="1"/>
          </p:cNvSpPr>
          <p:nvPr>
            <p:ph idx="1"/>
          </p:nvPr>
        </p:nvSpPr>
        <p:spPr/>
        <p:txBody>
          <a:bodyPr/>
          <a:lstStyle/>
          <a:p>
            <a:pPr algn="r" rtl="1"/>
            <a:r>
              <a:rPr lang="ar-SA" dirty="0"/>
              <a:t>حل – بصورة منفردة – التمرين الذي سيكون موجودا بعد المحاضرة على </a:t>
            </a:r>
            <a:r>
              <a:rPr lang="en-US" dirty="0"/>
              <a:t>BB</a:t>
            </a:r>
            <a:r>
              <a:rPr lang="ar-SA" dirty="0"/>
              <a:t> خلال مده أقصاها أسبوع .</a:t>
            </a:r>
          </a:p>
        </p:txBody>
      </p:sp>
    </p:spTree>
    <p:extLst>
      <p:ext uri="{BB962C8B-B14F-4D97-AF65-F5344CB8AC3E}">
        <p14:creationId xmlns:p14="http://schemas.microsoft.com/office/powerpoint/2010/main" val="31040172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المصادر </a:t>
            </a:r>
          </a:p>
        </p:txBody>
      </p:sp>
      <p:sp>
        <p:nvSpPr>
          <p:cNvPr id="3" name="Content Placeholder 2"/>
          <p:cNvSpPr>
            <a:spLocks noGrp="1"/>
          </p:cNvSpPr>
          <p:nvPr>
            <p:ph idx="1"/>
          </p:nvPr>
        </p:nvSpPr>
        <p:spPr/>
        <p:txBody>
          <a:bodyPr/>
          <a:lstStyle/>
          <a:p>
            <a:pPr algn="r" rtl="1"/>
            <a:r>
              <a:rPr lang="ar-SA" altLang="ar-SA" dirty="0">
                <a:ea typeface="Majalla UI"/>
              </a:rPr>
              <a:t>الرقابة والمراجعة الداخلية في الأجهزة الحكومية والمؤسسات العامة – </a:t>
            </a:r>
            <a:r>
              <a:rPr lang="en-US" altLang="ar-SA" dirty="0"/>
              <a:t>SOCPA</a:t>
            </a:r>
          </a:p>
          <a:p>
            <a:pPr algn="r" rtl="1"/>
            <a:r>
              <a:rPr lang="ar-SA" altLang="ar-SA" dirty="0">
                <a:ea typeface="Majalla UI"/>
              </a:rPr>
              <a:t>ملاحظات و عروض الاستاذه هناء العقيل </a:t>
            </a:r>
          </a:p>
          <a:p>
            <a:pPr algn="r" rtl="1"/>
            <a:r>
              <a:rPr lang="ar-SA" altLang="ar-SA" dirty="0">
                <a:ea typeface="Majalla UI"/>
              </a:rPr>
              <a:t>ما هية المراجعه الداخلية – نايف آل خليفه</a:t>
            </a:r>
          </a:p>
          <a:p>
            <a:pPr algn="r" rtl="1"/>
            <a:r>
              <a:rPr lang="ar-SA" altLang="ar-SA" dirty="0">
                <a:ea typeface="Majalla UI"/>
              </a:rPr>
              <a:t>أساسيات التدقيق الداخلي –</a:t>
            </a:r>
            <a:r>
              <a:rPr lang="en-US" altLang="ar-SA" dirty="0">
                <a:ea typeface="Majalla UI"/>
              </a:rPr>
              <a:t>PRC </a:t>
            </a:r>
            <a:endParaRPr lang="ar-SA" dirty="0"/>
          </a:p>
        </p:txBody>
      </p:sp>
    </p:spTree>
    <p:extLst>
      <p:ext uri="{BB962C8B-B14F-4D97-AF65-F5344CB8AC3E}">
        <p14:creationId xmlns:p14="http://schemas.microsoft.com/office/powerpoint/2010/main" val="1497714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altLang="en-US" sz="3200" dirty="0">
                <a:latin typeface="Times New Roman" panose="02020603050405020304" pitchFamily="18" charset="0"/>
              </a:rPr>
              <a:t>المبادئ الأساسية للممارسة المهنية للمراجعة الداخلية</a:t>
            </a:r>
            <a:endParaRPr lang="en-US" sz="3200" dirty="0"/>
          </a:p>
        </p:txBody>
      </p:sp>
      <p:sp>
        <p:nvSpPr>
          <p:cNvPr id="6" name="Content Placeholder 5"/>
          <p:cNvSpPr>
            <a:spLocks noGrp="1"/>
          </p:cNvSpPr>
          <p:nvPr>
            <p:ph idx="1"/>
          </p:nvPr>
        </p:nvSpPr>
        <p:spPr>
          <a:xfrm>
            <a:off x="628650" y="1825625"/>
            <a:ext cx="7886700" cy="4555703"/>
          </a:xfrm>
        </p:spPr>
        <p:txBody>
          <a:bodyPr>
            <a:normAutofit/>
          </a:bodyPr>
          <a:lstStyle/>
          <a:p>
            <a:pPr marL="0" indent="0" algn="r" rtl="1">
              <a:buNone/>
            </a:pPr>
            <a:endParaRPr lang="ar-SA" sz="2000" dirty="0"/>
          </a:p>
          <a:p>
            <a:pPr marL="514350" indent="-514350" algn="r" rtl="1">
              <a:buFont typeface="+mj-lt"/>
              <a:buAutoNum type="arabicPeriod"/>
            </a:pPr>
            <a:r>
              <a:rPr lang="ar-SA" sz="2000" dirty="0"/>
              <a:t>إظهار نزاهة كاملة.</a:t>
            </a:r>
          </a:p>
          <a:p>
            <a:pPr marL="514350" indent="-514350" algn="r" rtl="1">
              <a:buFont typeface="+mj-lt"/>
              <a:buAutoNum type="arabicPeriod"/>
            </a:pPr>
            <a:r>
              <a:rPr lang="ar-SA" sz="2000" dirty="0"/>
              <a:t>إظهار الكفاءة والعناية المهنية اللازمة.</a:t>
            </a:r>
          </a:p>
          <a:p>
            <a:pPr marL="514350" indent="-514350" algn="r" rtl="1">
              <a:buFont typeface="+mj-lt"/>
              <a:buAutoNum type="arabicPeriod"/>
            </a:pPr>
            <a:r>
              <a:rPr lang="ar-SA" sz="2000" dirty="0"/>
              <a:t>أن يكون موضوعيا ومتحررا من أي تأثيرات غير مناسبة (مستقل).</a:t>
            </a:r>
          </a:p>
          <a:p>
            <a:pPr marL="514350" indent="-514350" algn="r" rtl="1">
              <a:buFont typeface="+mj-lt"/>
              <a:buAutoNum type="arabicPeriod"/>
            </a:pPr>
            <a:r>
              <a:rPr lang="ar-SA" sz="2000" dirty="0"/>
              <a:t>أن يكون متوافقا مع استراتيجيات، أهداف ومخاطر المؤسسة.</a:t>
            </a:r>
          </a:p>
          <a:p>
            <a:pPr marL="514350" indent="-514350" algn="r" rtl="1">
              <a:buFont typeface="+mj-lt"/>
              <a:buAutoNum type="arabicPeriod"/>
            </a:pPr>
            <a:r>
              <a:rPr lang="ar-SA" sz="2000" dirty="0"/>
              <a:t>أن يكون في المركز الوظيفي المناسب ويمتلك الموارد الكافية</a:t>
            </a:r>
          </a:p>
          <a:p>
            <a:pPr marL="514350" indent="-514350" algn="r" rtl="1">
              <a:buFont typeface="+mj-lt"/>
              <a:buAutoNum type="arabicPeriod"/>
            </a:pPr>
            <a:r>
              <a:rPr lang="ar-SA" sz="2000" dirty="0"/>
              <a:t>إظهار الجودة والتحسن المستمر.</a:t>
            </a:r>
          </a:p>
          <a:p>
            <a:pPr marL="514350" indent="-514350" algn="r" rtl="1">
              <a:buFont typeface="+mj-lt"/>
              <a:buAutoNum type="arabicPeriod"/>
            </a:pPr>
            <a:r>
              <a:rPr lang="ar-SA" sz="2000" dirty="0"/>
              <a:t>التواصل بشكل فعّال.</a:t>
            </a:r>
          </a:p>
          <a:p>
            <a:pPr marL="514350" indent="-514350" algn="r" rtl="1">
              <a:buFont typeface="+mj-lt"/>
              <a:buAutoNum type="arabicPeriod"/>
            </a:pPr>
            <a:r>
              <a:rPr lang="ar-SA" sz="2000" dirty="0"/>
              <a:t>تقديم تأكيد مرتكز على المخاطر.</a:t>
            </a:r>
          </a:p>
          <a:p>
            <a:pPr marL="514350" indent="-514350" algn="r" rtl="1">
              <a:buFont typeface="+mj-lt"/>
              <a:buAutoNum type="arabicPeriod"/>
            </a:pPr>
            <a:r>
              <a:rPr lang="ar-SA" sz="2000" dirty="0"/>
              <a:t>ذو بصيرة، مبادر وذو نظرة مستقبلية.</a:t>
            </a:r>
          </a:p>
          <a:p>
            <a:pPr marL="514350" indent="-514350" algn="r" rtl="1">
              <a:buFont typeface="+mj-lt"/>
              <a:buAutoNum type="arabicPeriod"/>
            </a:pPr>
            <a:r>
              <a:rPr lang="ar-SA" sz="2000" dirty="0"/>
              <a:t>يدعم تطوير وتحسين المؤسسة</a:t>
            </a:r>
          </a:p>
          <a:p>
            <a:pPr algn="r" rtl="1"/>
            <a:endParaRPr lang="en-US" dirty="0"/>
          </a:p>
        </p:txBody>
      </p:sp>
    </p:spTree>
    <p:extLst>
      <p:ext uri="{BB962C8B-B14F-4D97-AF65-F5344CB8AC3E}">
        <p14:creationId xmlns:p14="http://schemas.microsoft.com/office/powerpoint/2010/main" val="3910279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dirty="0"/>
              <a:t>المتطلبات الأساسية لتطبيق معايير المراجعة  الداخلية</a:t>
            </a:r>
          </a:p>
        </p:txBody>
      </p:sp>
      <p:sp>
        <p:nvSpPr>
          <p:cNvPr id="3" name="Content Placeholder 2"/>
          <p:cNvSpPr>
            <a:spLocks noGrp="1"/>
          </p:cNvSpPr>
          <p:nvPr>
            <p:ph idx="1"/>
          </p:nvPr>
        </p:nvSpPr>
        <p:spPr/>
        <p:txBody>
          <a:bodyPr/>
          <a:lstStyle/>
          <a:p>
            <a:pPr marL="457200" indent="-457200" algn="just" rtl="1">
              <a:defRPr/>
            </a:pPr>
            <a:r>
              <a:rPr lang="ar-SA" sz="2400" dirty="0"/>
              <a:t>هناك مجموعة من المتطلبات الأساسية التي يجب أن يراعيها المراجع الداخلي عند تطبيق المعايير و تشمل: </a:t>
            </a:r>
            <a:r>
              <a:rPr lang="ar-SA" dirty="0"/>
              <a:t>	</a:t>
            </a:r>
          </a:p>
          <a:p>
            <a:pPr marL="960120" lvl="2" indent="-342900" algn="just" rtl="1">
              <a:defRPr/>
            </a:pPr>
            <a:r>
              <a:rPr lang="ar-SA" sz="2100" dirty="0"/>
              <a:t>تقديم خدمات التأكيد </a:t>
            </a:r>
          </a:p>
          <a:p>
            <a:pPr marL="960120" lvl="2" indent="-342900" algn="just" rtl="1">
              <a:defRPr/>
            </a:pPr>
            <a:r>
              <a:rPr lang="ar-SA" sz="2100" dirty="0"/>
              <a:t>تقديم الخدمات الاستشارية</a:t>
            </a:r>
          </a:p>
          <a:p>
            <a:pPr marL="342900" lvl="1" indent="0" algn="just" rtl="1">
              <a:buNone/>
              <a:defRPr/>
            </a:pPr>
            <a:endParaRPr lang="en-US" sz="2500" dirty="0"/>
          </a:p>
          <a:p>
            <a:endParaRPr lang="ar-SA" dirty="0"/>
          </a:p>
        </p:txBody>
      </p:sp>
    </p:spTree>
    <p:extLst>
      <p:ext uri="{BB962C8B-B14F-4D97-AF65-F5344CB8AC3E}">
        <p14:creationId xmlns:p14="http://schemas.microsoft.com/office/powerpoint/2010/main" val="1568782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dirty="0"/>
              <a:t>المتطلبات الأساسية لتطبيق معايير المراجعة  الداخلية</a:t>
            </a:r>
          </a:p>
        </p:txBody>
      </p:sp>
      <p:sp>
        <p:nvSpPr>
          <p:cNvPr id="3" name="Content Placeholder 2"/>
          <p:cNvSpPr>
            <a:spLocks noGrp="1"/>
          </p:cNvSpPr>
          <p:nvPr>
            <p:ph idx="1"/>
          </p:nvPr>
        </p:nvSpPr>
        <p:spPr/>
        <p:txBody>
          <a:bodyPr>
            <a:normAutofit/>
          </a:bodyPr>
          <a:lstStyle/>
          <a:p>
            <a:pPr marL="571500" indent="-571500" algn="r" rtl="1">
              <a:defRPr/>
            </a:pPr>
            <a:r>
              <a:rPr lang="ar-SA" sz="2800" b="1" dirty="0"/>
              <a:t>تقديم خدمات التأكيد</a:t>
            </a:r>
          </a:p>
          <a:p>
            <a:pPr lvl="1" algn="r" rtl="1"/>
            <a:r>
              <a:rPr lang="ar-SA" sz="2000" dirty="0"/>
              <a:t>تقييم موضوعي للأدلة من طرف المراجع الداخلي وذلك لتقديم أراء أو استنتاجات بشأن عملية أو وظيفة أو مسار أو نظام أو غيرها من الموضوعات.</a:t>
            </a:r>
          </a:p>
          <a:p>
            <a:pPr lvl="1" algn="r" rtl="1"/>
            <a:r>
              <a:rPr lang="ar-SA" sz="2000" dirty="0"/>
              <a:t>طبيعة ونطاق ارتباط التأكيد تحدده معرفة وثقافة وخبرة المراجع الداخلي</a:t>
            </a:r>
          </a:p>
          <a:p>
            <a:pPr lvl="1" algn="r" rtl="1"/>
            <a:r>
              <a:rPr lang="ar-SA" sz="2000" dirty="0"/>
              <a:t>الأطراف المرتبطة بخدمات التأكيد </a:t>
            </a:r>
            <a:r>
              <a:rPr lang="ar-SA" sz="2400" dirty="0"/>
              <a:t>:</a:t>
            </a:r>
          </a:p>
          <a:p>
            <a:pPr marL="1143000" lvl="2" indent="-457200" algn="just" rtl="1">
              <a:buFont typeface="+mj-lt"/>
              <a:buAutoNum type="arabicPeriod"/>
              <a:defRPr/>
            </a:pPr>
            <a:r>
              <a:rPr lang="ar-SA" sz="2000" dirty="0"/>
              <a:t>	</a:t>
            </a:r>
            <a:r>
              <a:rPr lang="ar-SA" sz="1800" dirty="0"/>
              <a:t>الأشخاص العاملين بالعملية أو النظام أو القضية موضوع الاهتمام ( مالك المسار)</a:t>
            </a:r>
          </a:p>
          <a:p>
            <a:pPr marL="1143000" lvl="2" indent="-457200" algn="just" rtl="1">
              <a:buFont typeface="+mj-lt"/>
              <a:buAutoNum type="arabicPeriod"/>
              <a:defRPr/>
            </a:pPr>
            <a:r>
              <a:rPr lang="ar-SA" sz="1800" dirty="0"/>
              <a:t>	الأشخاص الذين يقومون بعملية التقييم ( المدقق الداخلي ) </a:t>
            </a:r>
          </a:p>
          <a:p>
            <a:pPr marL="1143000" lvl="2" indent="-457200" algn="just" rtl="1">
              <a:buFont typeface="+mj-lt"/>
              <a:buAutoNum type="arabicPeriod"/>
              <a:defRPr/>
            </a:pPr>
            <a:r>
              <a:rPr lang="ar-SA" sz="1800" dirty="0"/>
              <a:t>	الأشخاص المستفيدين او المستخدمة للتقييم ( مثلا الإدارة )</a:t>
            </a:r>
          </a:p>
          <a:p>
            <a:endParaRPr lang="ar-SA" dirty="0"/>
          </a:p>
        </p:txBody>
      </p:sp>
    </p:spTree>
    <p:extLst>
      <p:ext uri="{BB962C8B-B14F-4D97-AF65-F5344CB8AC3E}">
        <p14:creationId xmlns:p14="http://schemas.microsoft.com/office/powerpoint/2010/main" val="562773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dirty="0"/>
              <a:t>المتطلبات الأساسية لتطبيق معايير المراجعة  الداخلية</a:t>
            </a:r>
          </a:p>
        </p:txBody>
      </p:sp>
      <p:sp>
        <p:nvSpPr>
          <p:cNvPr id="3" name="Content Placeholder 2"/>
          <p:cNvSpPr>
            <a:spLocks noGrp="1"/>
          </p:cNvSpPr>
          <p:nvPr>
            <p:ph idx="1"/>
          </p:nvPr>
        </p:nvSpPr>
        <p:spPr/>
        <p:txBody>
          <a:bodyPr>
            <a:normAutofit/>
          </a:bodyPr>
          <a:lstStyle/>
          <a:p>
            <a:pPr marL="457200" indent="-457200" algn="r" rtl="1">
              <a:defRPr/>
            </a:pPr>
            <a:r>
              <a:rPr lang="ar-SA" sz="2800" b="1" dirty="0"/>
              <a:t>تقديم الخدمات الاستشارية</a:t>
            </a:r>
            <a:endParaRPr lang="en-US" sz="2800" b="1" dirty="0"/>
          </a:p>
          <a:p>
            <a:pPr marL="731520" lvl="1" indent="-457200" algn="r" rtl="1">
              <a:defRPr/>
            </a:pPr>
            <a:r>
              <a:rPr lang="ar-SA" sz="2000" dirty="0"/>
              <a:t>خدمات إرشادية وتُنفّذ بصفة عامة بناءً على طلب محدّد من عميل المهمّة</a:t>
            </a:r>
          </a:p>
          <a:p>
            <a:pPr marL="731520" lvl="1" indent="-457200" algn="r" rtl="1">
              <a:defRPr/>
            </a:pPr>
            <a:r>
              <a:rPr lang="ar-SA" sz="2000" dirty="0"/>
              <a:t>طبيعة ونطاق ارتباطات الخدمات تخضع للاتفاق مع العميل </a:t>
            </a:r>
          </a:p>
          <a:p>
            <a:pPr marL="731520" lvl="1" indent="-457200" algn="r" rtl="1">
              <a:defRPr/>
            </a:pPr>
            <a:r>
              <a:rPr lang="ar-SA" sz="2000" dirty="0"/>
              <a:t>يرتبط بالخدمات الاستشارية طرفين</a:t>
            </a:r>
          </a:p>
          <a:p>
            <a:pPr lvl="2" algn="r" rtl="1">
              <a:defRPr/>
            </a:pPr>
            <a:r>
              <a:rPr lang="ar-SA" sz="1800" dirty="0"/>
              <a:t>الشخص أو مجموعة المقدمين للخدمة ( المدقق الداخلي)</a:t>
            </a:r>
          </a:p>
          <a:p>
            <a:pPr lvl="2" algn="r" rtl="1">
              <a:defRPr/>
            </a:pPr>
            <a:r>
              <a:rPr lang="ar-SA" sz="1800" dirty="0"/>
              <a:t>الشخص أو المجموعة الطالبة للخدمة ( العميل )</a:t>
            </a:r>
          </a:p>
          <a:p>
            <a:pPr marL="685800" lvl="2" indent="0" algn="r" rtl="1">
              <a:buNone/>
              <a:defRPr/>
            </a:pPr>
            <a:endParaRPr lang="ar-SA" sz="1800" dirty="0"/>
          </a:p>
          <a:p>
            <a:pPr algn="r" rtl="1">
              <a:defRPr/>
            </a:pPr>
            <a:r>
              <a:rPr lang="ar-SA" sz="2400" dirty="0"/>
              <a:t>يجب أن يحافظ المراجع الداخلي على موضوعيته وألا يتحمل أي مسئولية من مسئوليات الإدارة</a:t>
            </a:r>
          </a:p>
          <a:p>
            <a:pPr marL="960120" lvl="2" indent="-342900" algn="r" rtl="1">
              <a:defRPr/>
            </a:pPr>
            <a:r>
              <a:rPr lang="ar-SA" sz="2100" dirty="0">
                <a:solidFill>
                  <a:srgbClr val="FF0000"/>
                </a:solidFill>
              </a:rPr>
              <a:t>كيف ؟</a:t>
            </a:r>
          </a:p>
          <a:p>
            <a:pPr algn="r" rtl="1"/>
            <a:endParaRPr lang="ar-SA" dirty="0"/>
          </a:p>
        </p:txBody>
      </p:sp>
    </p:spTree>
    <p:extLst>
      <p:ext uri="{BB962C8B-B14F-4D97-AF65-F5344CB8AC3E}">
        <p14:creationId xmlns:p14="http://schemas.microsoft.com/office/powerpoint/2010/main" val="2044401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dirty="0"/>
              <a:t>معايير المراجعة الداخلية</a:t>
            </a:r>
          </a:p>
        </p:txBody>
      </p:sp>
      <p:sp>
        <p:nvSpPr>
          <p:cNvPr id="3" name="Content Placeholder 2"/>
          <p:cNvSpPr>
            <a:spLocks noGrp="1"/>
          </p:cNvSpPr>
          <p:nvPr>
            <p:ph idx="1"/>
          </p:nvPr>
        </p:nvSpPr>
        <p:spPr>
          <a:xfrm>
            <a:off x="628650" y="1825624"/>
            <a:ext cx="7886700" cy="4555703"/>
          </a:xfrm>
        </p:spPr>
        <p:txBody>
          <a:bodyPr>
            <a:normAutofit/>
          </a:bodyPr>
          <a:lstStyle/>
          <a:p>
            <a:pPr algn="r" rtl="1">
              <a:defRPr/>
            </a:pPr>
            <a:r>
              <a:rPr lang="ar-SA" sz="2400" b="1" dirty="0">
                <a:solidFill>
                  <a:schemeClr val="tx1">
                    <a:lumMod val="75000"/>
                    <a:lumOff val="25000"/>
                  </a:schemeClr>
                </a:solidFill>
              </a:rPr>
              <a:t>المجموعة الأولى: معايير الصفات </a:t>
            </a:r>
          </a:p>
          <a:p>
            <a:pPr lvl="1" algn="r" rtl="1"/>
            <a:r>
              <a:rPr lang="ar-SA" dirty="0"/>
              <a:t>تحدد الخصائص التي يجب توفُرها في المؤسسات والأفراد الذين يمارسون التدقيق الداخلي</a:t>
            </a:r>
            <a:endParaRPr lang="en-US" sz="2100" b="1" dirty="0">
              <a:solidFill>
                <a:schemeClr val="tx1">
                  <a:lumMod val="75000"/>
                  <a:lumOff val="25000"/>
                </a:schemeClr>
              </a:solidFill>
            </a:endParaRPr>
          </a:p>
          <a:p>
            <a:pPr algn="r" rtl="1">
              <a:defRPr/>
            </a:pPr>
            <a:r>
              <a:rPr lang="ar-SA" sz="2400" b="1" dirty="0">
                <a:solidFill>
                  <a:schemeClr val="tx1">
                    <a:lumMod val="75000"/>
                    <a:lumOff val="25000"/>
                  </a:schemeClr>
                </a:solidFill>
              </a:rPr>
              <a:t>المجموعة الثانية: معايير الأداء </a:t>
            </a:r>
          </a:p>
          <a:p>
            <a:pPr lvl="1" algn="r" rtl="1"/>
            <a:r>
              <a:rPr lang="ar-SA" dirty="0"/>
              <a:t> تتناول طبيعة التدقيق الداخلي وتحدّد معايير الجودة لقياس أداء الخدمات المقدّمة.</a:t>
            </a:r>
          </a:p>
          <a:p>
            <a:pPr lvl="1" algn="r" rtl="1"/>
            <a:endParaRPr lang="ar-SA" sz="2100" b="1" dirty="0">
              <a:solidFill>
                <a:schemeClr val="tx1">
                  <a:lumMod val="75000"/>
                  <a:lumOff val="25000"/>
                </a:schemeClr>
              </a:solidFill>
            </a:endParaRPr>
          </a:p>
          <a:p>
            <a:pPr marL="342900" lvl="1" indent="0" algn="r" rtl="1">
              <a:buNone/>
            </a:pPr>
            <a:endParaRPr lang="en-US" sz="2100" b="1" dirty="0">
              <a:solidFill>
                <a:schemeClr val="tx1">
                  <a:lumMod val="75000"/>
                  <a:lumOff val="25000"/>
                </a:schemeClr>
              </a:solidFill>
            </a:endParaRPr>
          </a:p>
          <a:p>
            <a:pPr algn="r" rtl="1"/>
            <a:r>
              <a:rPr lang="ar-SA" b="1" u="sng" dirty="0"/>
              <a:t>علما بانه : </a:t>
            </a:r>
          </a:p>
          <a:p>
            <a:pPr lvl="1" algn="r" rtl="1"/>
            <a:r>
              <a:rPr lang="ar-SA" dirty="0"/>
              <a:t>تنسحب المعايير على المدققين الداخليين منفردين وأيضا على نشاط التدقيق الداخلي. </a:t>
            </a:r>
          </a:p>
          <a:p>
            <a:pPr lvl="1" algn="r" rtl="1"/>
            <a:r>
              <a:rPr lang="ar-SA" dirty="0"/>
              <a:t>جميع المدققين الداخليين مسؤولون عن تطبيق المعايير </a:t>
            </a:r>
          </a:p>
          <a:p>
            <a:pPr lvl="1" algn="r" rtl="1"/>
            <a:r>
              <a:rPr lang="ar-SA" dirty="0"/>
              <a:t>الرؤساء التنفيذيين للتدقيق مسؤولون عن التزام نشاط التدقيق الداخلي الكامل بالمعايير</a:t>
            </a:r>
            <a:endParaRPr lang="en-US" dirty="0"/>
          </a:p>
          <a:p>
            <a:pPr lvl="1" algn="r" rtl="1"/>
            <a:r>
              <a:rPr lang="ar-SA" dirty="0"/>
              <a:t>إذا تعذّر على المدققين الداخليين أو على نشاط التدقيق الداخلي الالتزام ببعض أجزاء المعايير بسبب قانون أو نظام فيتعيّن التقيّد بالإجراءات الأخرى من المعايير مع </a:t>
            </a:r>
            <a:r>
              <a:rPr lang="ar-SA" dirty="0" err="1"/>
              <a:t>الإفصاحات</a:t>
            </a:r>
            <a:r>
              <a:rPr lang="ar-SA" dirty="0"/>
              <a:t> المناسبة.</a:t>
            </a:r>
            <a:endParaRPr lang="en-US" dirty="0"/>
          </a:p>
        </p:txBody>
      </p:sp>
    </p:spTree>
    <p:extLst>
      <p:ext uri="{BB962C8B-B14F-4D97-AF65-F5344CB8AC3E}">
        <p14:creationId xmlns:p14="http://schemas.microsoft.com/office/powerpoint/2010/main" val="1195869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t>معايير الصفات </a:t>
            </a:r>
          </a:p>
        </p:txBody>
      </p:sp>
      <p:sp>
        <p:nvSpPr>
          <p:cNvPr id="3" name="Content Placeholder 2"/>
          <p:cNvSpPr>
            <a:spLocks noGrp="1"/>
          </p:cNvSpPr>
          <p:nvPr>
            <p:ph idx="1"/>
          </p:nvPr>
        </p:nvSpPr>
        <p:spPr/>
        <p:txBody>
          <a:bodyPr/>
          <a:lstStyle/>
          <a:p>
            <a:pPr marL="82296" indent="0" algn="r" rtl="1">
              <a:buNone/>
            </a:pPr>
            <a:r>
              <a:rPr lang="ar-SA" sz="2400" dirty="0">
                <a:cs typeface="+mj-cs"/>
              </a:rPr>
              <a:t>1000 - الأهداف، الصلاحيات، المسؤوليات</a:t>
            </a:r>
            <a:endParaRPr lang="en-US" sz="2400" dirty="0">
              <a:cs typeface="+mj-cs"/>
            </a:endParaRPr>
          </a:p>
          <a:p>
            <a:pPr marL="82296" indent="0" algn="r" rtl="1">
              <a:buNone/>
            </a:pPr>
            <a:r>
              <a:rPr lang="ar-SA" sz="2400" dirty="0">
                <a:cs typeface="+mj-cs"/>
              </a:rPr>
              <a:t>1100 - الاستقلالية والموضوعية</a:t>
            </a:r>
            <a:endParaRPr lang="en-US" sz="2400" dirty="0">
              <a:cs typeface="+mj-cs"/>
            </a:endParaRPr>
          </a:p>
          <a:p>
            <a:pPr marL="82296" indent="0" algn="r" rtl="1">
              <a:buNone/>
            </a:pPr>
            <a:r>
              <a:rPr lang="ar-SA" sz="2400" dirty="0">
                <a:cs typeface="+mj-cs"/>
              </a:rPr>
              <a:t>1200 </a:t>
            </a:r>
            <a:r>
              <a:rPr lang="en-US" sz="2400" dirty="0">
                <a:cs typeface="+mj-cs"/>
              </a:rPr>
              <a:t>-</a:t>
            </a:r>
            <a:r>
              <a:rPr lang="ar-SA" sz="2400" dirty="0">
                <a:cs typeface="+mj-cs"/>
              </a:rPr>
              <a:t>المهارات والعناية المهنية اللازمة</a:t>
            </a:r>
          </a:p>
          <a:p>
            <a:pPr marL="82296" indent="0" algn="r" rtl="1">
              <a:buNone/>
            </a:pPr>
            <a:r>
              <a:rPr lang="ar-SA" sz="2400" dirty="0">
                <a:cs typeface="+mj-cs"/>
              </a:rPr>
              <a:t>300</a:t>
            </a:r>
            <a:r>
              <a:rPr lang="en-US" sz="2400" dirty="0">
                <a:cs typeface="+mj-cs"/>
              </a:rPr>
              <a:t>1</a:t>
            </a:r>
            <a:r>
              <a:rPr lang="ar-SA" sz="2400" dirty="0">
                <a:cs typeface="+mj-cs"/>
              </a:rPr>
              <a:t> - برنامج ضمان وتحسين الجودة</a:t>
            </a:r>
          </a:p>
          <a:p>
            <a:pPr marL="82296" indent="0">
              <a:buNone/>
            </a:pPr>
            <a:endParaRPr lang="ar-SA" dirty="0"/>
          </a:p>
        </p:txBody>
      </p:sp>
    </p:spTree>
    <p:extLst>
      <p:ext uri="{BB962C8B-B14F-4D97-AF65-F5344CB8AC3E}">
        <p14:creationId xmlns:p14="http://schemas.microsoft.com/office/powerpoint/2010/main" val="2844970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7439</TotalTime>
  <Words>3062</Words>
  <Application>Microsoft Office PowerPoint</Application>
  <PresentationFormat>On-screen Show (4:3)</PresentationFormat>
  <Paragraphs>307</Paragraphs>
  <Slides>37</Slides>
  <Notes>4</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 معايير المراجعه الداخلية </vt:lpstr>
      <vt:lpstr>الاجندة </vt:lpstr>
      <vt:lpstr>أهمية معايير المراجعة الداخلية</vt:lpstr>
      <vt:lpstr>المبادئ الأساسية للممارسة المهنية للمراجعة الداخلية</vt:lpstr>
      <vt:lpstr>المتطلبات الأساسية لتطبيق معايير المراجعة  الداخلية</vt:lpstr>
      <vt:lpstr>المتطلبات الأساسية لتطبيق معايير المراجعة  الداخلية</vt:lpstr>
      <vt:lpstr>المتطلبات الأساسية لتطبيق معايير المراجعة  الداخلية</vt:lpstr>
      <vt:lpstr>معايير المراجعة الداخلية</vt:lpstr>
      <vt:lpstr>معايير الصفات </vt:lpstr>
      <vt:lpstr>1000 - الأهداف، الصلاحيات، المسؤوليات </vt:lpstr>
      <vt:lpstr>1100 - الاستقلالية والموضوعية </vt:lpstr>
      <vt:lpstr> 1100 - الاستقلالية والموضوعية  </vt:lpstr>
      <vt:lpstr> 1100 - الاستقلالية والموضوعية  </vt:lpstr>
      <vt:lpstr> 1100 - الاستقلالية والموضوعية  </vt:lpstr>
      <vt:lpstr> 1100 - الاستقلالية والموضوعية  </vt:lpstr>
      <vt:lpstr> 1200 -المهارات والعناية المهنية اللازمة </vt:lpstr>
      <vt:lpstr> 1200 -المهارات والعناية المهنية اللازمة  </vt:lpstr>
      <vt:lpstr> 1200 -المهارات والعناية المهنية اللازمة  </vt:lpstr>
      <vt:lpstr>3001 - برنامج ضمان وتحسين الجودة </vt:lpstr>
      <vt:lpstr>3001 - برنامج ضمان وتحسين الجودة </vt:lpstr>
      <vt:lpstr>3001 - برنامج ضمان وتحسين الجودة </vt:lpstr>
      <vt:lpstr>معايير الأداء </vt:lpstr>
      <vt:lpstr>2000 - إدارة نشاط التدقيق الداخلي </vt:lpstr>
      <vt:lpstr>2000 - إدارة نشاط التدقيق الداخلي </vt:lpstr>
      <vt:lpstr>2100 - طبيعة العمل  </vt:lpstr>
      <vt:lpstr>2100 - طبيعة العمل   </vt:lpstr>
      <vt:lpstr>2200 - التخطيط للمهمة </vt:lpstr>
      <vt:lpstr>2200 - التخطيط للمهمة </vt:lpstr>
      <vt:lpstr>2200 - التخطيط للمهمة </vt:lpstr>
      <vt:lpstr>2300 - تنفيذ المهمة </vt:lpstr>
      <vt:lpstr>2400 - تبليغ النتائج  </vt:lpstr>
      <vt:lpstr>2400 - تبليغ النتائج  </vt:lpstr>
      <vt:lpstr>2400 - تبليغ النتائج  </vt:lpstr>
      <vt:lpstr> 2500 - متابعة سير العمل  </vt:lpstr>
      <vt:lpstr> 2600 - إبلاغ قبول المخاطر </vt:lpstr>
      <vt:lpstr>واجب -1 </vt:lpstr>
      <vt:lpstr>المصادر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معايير المراجعه الداخلية</dc:title>
  <dc:creator>kayan albalawi</dc:creator>
  <cp:lastModifiedBy>SEC</cp:lastModifiedBy>
  <cp:revision>379</cp:revision>
  <dcterms:created xsi:type="dcterms:W3CDTF">2014-02-17T09:13:50Z</dcterms:created>
  <dcterms:modified xsi:type="dcterms:W3CDTF">2017-02-20T20:31:25Z</dcterms:modified>
</cp:coreProperties>
</file>