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2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2" r:id="rId52"/>
    <p:sldId id="313" r:id="rId53"/>
    <p:sldId id="314" r:id="rId54"/>
    <p:sldId id="315" r:id="rId55"/>
    <p:sldId id="316" r:id="rId56"/>
    <p:sldId id="317" r:id="rId57"/>
    <p:sldId id="318" r:id="rId58"/>
    <p:sldId id="319" r:id="rId59"/>
    <p:sldId id="320" r:id="rId60"/>
    <p:sldId id="321" r:id="rId61"/>
    <p:sldId id="32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82A9D921-F317-4AB9-80FD-2B2AABECBB07}" type="datetimeFigureOut">
              <a:rPr lang="en-US" smtClean="0"/>
              <a:t>3/2/2021</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C37CA84-23B3-4F8C-9254-D4712FB5248D}"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02874001"/>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9D921-F317-4AB9-80FD-2B2AABECBB07}"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36884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2A9D921-F317-4AB9-80FD-2B2AABECBB07}" type="datetimeFigureOut">
              <a:rPr lang="en-US" smtClean="0"/>
              <a:t>3/2/2021</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C37CA84-23B3-4F8C-9254-D4712FB5248D}"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07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9D921-F317-4AB9-80FD-2B2AABECBB07}"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304277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2A9D921-F317-4AB9-80FD-2B2AABECBB07}" type="datetimeFigureOut">
              <a:rPr lang="en-US" smtClean="0"/>
              <a:t>3/2/2021</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C37CA84-23B3-4F8C-9254-D4712FB5248D}"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3373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A9D921-F317-4AB9-80FD-2B2AABECBB07}"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204258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A9D921-F317-4AB9-80FD-2B2AABECBB07}"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105329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A9D921-F317-4AB9-80FD-2B2AABECBB07}"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12695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82A9D921-F317-4AB9-80FD-2B2AABECBB07}" type="datetimeFigureOut">
              <a:rPr lang="en-US" smtClean="0"/>
              <a:t>3/2/2021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7CA84-23B3-4F8C-9254-D4712FB5248D}" type="slidenum">
              <a:rPr lang="en-US" smtClean="0"/>
              <a:t>‹#›</a:t>
            </a:fld>
            <a:endParaRPr lang="en-US"/>
          </a:p>
        </p:txBody>
      </p:sp>
    </p:spTree>
    <p:extLst>
      <p:ext uri="{BB962C8B-B14F-4D97-AF65-F5344CB8AC3E}">
        <p14:creationId xmlns:p14="http://schemas.microsoft.com/office/powerpoint/2010/main" val="304477416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2A9D921-F317-4AB9-80FD-2B2AABECBB07}" type="datetimeFigureOut">
              <a:rPr lang="en-US" smtClean="0"/>
              <a:t>3/2/2021</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C37CA84-23B3-4F8C-9254-D4712FB5248D}" type="slidenum">
              <a:rPr lang="en-US" smtClean="0"/>
              <a:t>‹#›</a:t>
            </a:fld>
            <a:endParaRPr lang="en-US"/>
          </a:p>
        </p:txBody>
      </p:sp>
    </p:spTree>
    <p:extLst>
      <p:ext uri="{BB962C8B-B14F-4D97-AF65-F5344CB8AC3E}">
        <p14:creationId xmlns:p14="http://schemas.microsoft.com/office/powerpoint/2010/main" val="387144206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2A9D921-F317-4AB9-80FD-2B2AABECBB07}" type="datetimeFigureOut">
              <a:rPr lang="en-US" smtClean="0"/>
              <a:t>3/2/2021</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C37CA84-23B3-4F8C-9254-D4712FB5248D}" type="slidenum">
              <a:rPr lang="en-US" smtClean="0"/>
              <a:t>‹#›</a:t>
            </a:fld>
            <a:endParaRPr lang="en-US"/>
          </a:p>
        </p:txBody>
      </p:sp>
    </p:spTree>
    <p:extLst>
      <p:ext uri="{BB962C8B-B14F-4D97-AF65-F5344CB8AC3E}">
        <p14:creationId xmlns:p14="http://schemas.microsoft.com/office/powerpoint/2010/main" val="217456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2A9D921-F317-4AB9-80FD-2B2AABECBB07}" type="datetimeFigureOut">
              <a:rPr lang="en-US" smtClean="0"/>
              <a:t>3/2/2021</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C37CA84-23B3-4F8C-9254-D4712FB5248D}"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64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
            </a:r>
            <a:br>
              <a:rPr lang="ar-SA" dirty="0" smtClean="0"/>
            </a:br>
            <a:r>
              <a:rPr lang="ar-SA" dirty="0" smtClean="0"/>
              <a:t>الموارد السياحية الطبيعية في المملكة العربية السعودية</a:t>
            </a:r>
            <a:br>
              <a:rPr lang="ar-SA" dirty="0" smtClean="0"/>
            </a:br>
            <a:r>
              <a:rPr lang="ar-SA" dirty="0" smtClean="0"/>
              <a:t>(الفصل الثاني)</a:t>
            </a:r>
            <a:endParaRPr lang="en-US" dirty="0"/>
          </a:p>
        </p:txBody>
      </p:sp>
      <p:sp>
        <p:nvSpPr>
          <p:cNvPr id="3" name="Subtitle 2"/>
          <p:cNvSpPr>
            <a:spLocks noGrp="1"/>
          </p:cNvSpPr>
          <p:nvPr>
            <p:ph type="subTitle" idx="1"/>
          </p:nvPr>
        </p:nvSpPr>
        <p:spPr/>
        <p:txBody>
          <a:bodyPr/>
          <a:lstStyle/>
          <a:p>
            <a:pPr algn="ctr"/>
            <a:r>
              <a:rPr lang="ar-SA" dirty="0" smtClean="0"/>
              <a:t>سيف السويد </a:t>
            </a:r>
          </a:p>
          <a:p>
            <a:pPr algn="ctr"/>
            <a:r>
              <a:rPr lang="ar-SA" dirty="0" smtClean="0"/>
              <a:t>استاذ المقرر</a:t>
            </a:r>
            <a:endParaRPr lang="en-US" dirty="0"/>
          </a:p>
        </p:txBody>
      </p:sp>
    </p:spTree>
    <p:extLst>
      <p:ext uri="{BB962C8B-B14F-4D97-AF65-F5344CB8AC3E}">
        <p14:creationId xmlns:p14="http://schemas.microsoft.com/office/powerpoint/2010/main" val="125197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الرطوبة النسبية والأمطار</a:t>
            </a:r>
            <a:endParaRPr lang="en-US" dirty="0"/>
          </a:p>
        </p:txBody>
      </p:sp>
      <p:sp>
        <p:nvSpPr>
          <p:cNvPr id="3" name="Content Placeholder 2"/>
          <p:cNvSpPr>
            <a:spLocks noGrp="1"/>
          </p:cNvSpPr>
          <p:nvPr>
            <p:ph idx="1"/>
          </p:nvPr>
        </p:nvSpPr>
        <p:spPr>
          <a:xfrm>
            <a:off x="169334" y="2438400"/>
            <a:ext cx="11534938" cy="3651504"/>
          </a:xfrm>
        </p:spPr>
        <p:txBody>
          <a:bodyPr/>
          <a:lstStyle/>
          <a:p>
            <a:pPr marL="0" indent="0" algn="r">
              <a:lnSpc>
                <a:spcPct val="150000"/>
              </a:lnSpc>
              <a:buNone/>
            </a:pPr>
            <a:r>
              <a:rPr lang="ar-SA" dirty="0" smtClean="0"/>
              <a:t>ترتفع الرطوبة النسبية بشكل عام في المناطق الساحلية بتأثير البحر الأحمر والخليج العربي، أما في المناطق الداخلية هي عبارة عن كتلة من اليابس لا تخترقها بحار أو الأنهار ، فان الرطوبة فيها منخفضة جدا، ولا يستطيع الغطاء النباتي الخفيف والمبعثر اكساب </a:t>
            </a:r>
            <a:r>
              <a:rPr lang="ar-SA" dirty="0" smtClean="0"/>
              <a:t>الجو </a:t>
            </a:r>
            <a:r>
              <a:rPr lang="ar-SA" dirty="0" smtClean="0"/>
              <a:t>قدرا من الرطوبة.</a:t>
            </a:r>
          </a:p>
          <a:p>
            <a:pPr marL="0" indent="0" algn="r">
              <a:lnSpc>
                <a:spcPct val="150000"/>
              </a:lnSpc>
              <a:buNone/>
            </a:pPr>
            <a:r>
              <a:rPr lang="ar-SA" dirty="0" smtClean="0"/>
              <a:t>تعد الأمطار في المملكة العربية السعودية قليلة جدا </a:t>
            </a:r>
            <a:r>
              <a:rPr lang="ar-SA" dirty="0" smtClean="0">
                <a:solidFill>
                  <a:srgbClr val="FF0000"/>
                </a:solidFill>
              </a:rPr>
              <a:t>(لماذا) </a:t>
            </a:r>
            <a:r>
              <a:rPr lang="ar-SA" dirty="0" smtClean="0"/>
              <a:t>لوقوعها في المنطقة المدارية الجافة كما انها تتعرض لهبوب الرياح الجافة في جميع الفصول. تتساقط الامطار في فصلي الشتاء والربيع في عموم البلاد، ما عدا الإقليم الجنوبي الذي تسقط الأمطار في فصل الصيف مع احتمالية سقوطها في فصل الشتاء، وتتسبب في سقوط الأمطار الشتوية الرياح الشمالية الغربية القادمة من حوض البحر الأبيض المتوسط، اما الامطار الصيفية فتجلبها الرياح الجنوبية الغربية.</a:t>
            </a:r>
            <a:endParaRPr lang="en-US" dirty="0"/>
          </a:p>
        </p:txBody>
      </p:sp>
    </p:spTree>
    <p:extLst>
      <p:ext uri="{BB962C8B-B14F-4D97-AF65-F5344CB8AC3E}">
        <p14:creationId xmlns:p14="http://schemas.microsoft.com/office/powerpoint/2010/main" val="3990832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الأقاليم المناخية</a:t>
            </a:r>
            <a:endParaRPr lang="en-US" dirty="0"/>
          </a:p>
        </p:txBody>
      </p:sp>
      <p:sp>
        <p:nvSpPr>
          <p:cNvPr id="3" name="Content Placeholder 2"/>
          <p:cNvSpPr>
            <a:spLocks noGrp="1"/>
          </p:cNvSpPr>
          <p:nvPr>
            <p:ph idx="1"/>
          </p:nvPr>
        </p:nvSpPr>
        <p:spPr>
          <a:xfrm>
            <a:off x="485422" y="2438400"/>
            <a:ext cx="11218849" cy="3651504"/>
          </a:xfrm>
        </p:spPr>
        <p:txBody>
          <a:bodyPr/>
          <a:lstStyle/>
          <a:p>
            <a:pPr marL="0" indent="0" algn="r">
              <a:lnSpc>
                <a:spcPct val="150000"/>
              </a:lnSpc>
              <a:buNone/>
            </a:pPr>
            <a:r>
              <a:rPr lang="ar-SA" dirty="0" smtClean="0"/>
              <a:t>بالرغم من أن عناصر المملكة العربية السعودية تضعه تحت سيطرة المناخ المداري الجاف بشكل عام، الا أن امتدادها الطويل من الشمال الى الجنوب واتساع مساحتها وتباين مظاهر السطح بها، اكسب مناخ مناطقها المختلفة بعض الخصائص التفصيلية التي تساعد على تطوير أنماط مختلفة من النشاطات السياحية على مدار العام، ويمكن تقسيمها الى ثلاثة أقاليم مناخية هي: </a:t>
            </a:r>
          </a:p>
          <a:p>
            <a:pPr marL="457200" indent="-457200" algn="r" rtl="1">
              <a:lnSpc>
                <a:spcPct val="150000"/>
              </a:lnSpc>
              <a:buFont typeface="+mj-lt"/>
              <a:buAutoNum type="arabicPeriod"/>
            </a:pPr>
            <a:r>
              <a:rPr lang="ar-SA" dirty="0" smtClean="0"/>
              <a:t>إقليم المناخ القاري.</a:t>
            </a:r>
          </a:p>
          <a:p>
            <a:pPr marL="457200" indent="-457200" algn="r" rtl="1">
              <a:lnSpc>
                <a:spcPct val="150000"/>
              </a:lnSpc>
              <a:buFont typeface="+mj-lt"/>
              <a:buAutoNum type="arabicPeriod"/>
            </a:pPr>
            <a:r>
              <a:rPr lang="ar-SA" dirty="0" smtClean="0"/>
              <a:t>إقليم المناخ الساحلي.</a:t>
            </a:r>
          </a:p>
          <a:p>
            <a:pPr marL="457200" indent="-457200" algn="r" rtl="1">
              <a:lnSpc>
                <a:spcPct val="150000"/>
              </a:lnSpc>
              <a:buFont typeface="+mj-lt"/>
              <a:buAutoNum type="arabicPeriod"/>
            </a:pPr>
            <a:r>
              <a:rPr lang="ar-SA" dirty="0" smtClean="0"/>
              <a:t>إقليم المناخ الجبلي.</a:t>
            </a:r>
            <a:endParaRPr lang="en-US" dirty="0"/>
          </a:p>
        </p:txBody>
      </p:sp>
    </p:spTree>
    <p:extLst>
      <p:ext uri="{BB962C8B-B14F-4D97-AF65-F5344CB8AC3E}">
        <p14:creationId xmlns:p14="http://schemas.microsoft.com/office/powerpoint/2010/main" val="2790681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992687075"/>
              </p:ext>
            </p:extLst>
          </p:nvPr>
        </p:nvGraphicFramePr>
        <p:xfrm>
          <a:off x="3877733" y="2232731"/>
          <a:ext cx="5554134" cy="3651250"/>
        </p:xfrm>
        <a:graphic>
          <a:graphicData uri="http://schemas.openxmlformats.org/presentationml/2006/ole">
            <mc:AlternateContent xmlns:mc="http://schemas.openxmlformats.org/markup-compatibility/2006">
              <mc:Choice xmlns:v="urn:schemas-microsoft-com:vml" Requires="v">
                <p:oleObj spid="_x0000_s2056" name="Acrobat Document" r:id="rId3" imgW="4114800" imgH="3371850" progId="AcroExch.Document.DC">
                  <p:embed/>
                </p:oleObj>
              </mc:Choice>
              <mc:Fallback>
                <p:oleObj name="Acrobat Document" r:id="rId3" imgW="4114800" imgH="3371850" progId="AcroExch.Document.DC">
                  <p:embed/>
                  <p:pic>
                    <p:nvPicPr>
                      <p:cNvPr id="0" name=""/>
                      <p:cNvPicPr/>
                      <p:nvPr/>
                    </p:nvPicPr>
                    <p:blipFill>
                      <a:blip r:embed="rId4"/>
                      <a:stretch>
                        <a:fillRect/>
                      </a:stretch>
                    </p:blipFill>
                    <p:spPr>
                      <a:xfrm>
                        <a:off x="3877733" y="2232731"/>
                        <a:ext cx="5554134" cy="3651250"/>
                      </a:xfrm>
                      <a:prstGeom prst="rect">
                        <a:avLst/>
                      </a:prstGeom>
                    </p:spPr>
                  </p:pic>
                </p:oleObj>
              </mc:Fallback>
            </mc:AlternateContent>
          </a:graphicData>
        </a:graphic>
      </p:graphicFrame>
      <p:cxnSp>
        <p:nvCxnSpPr>
          <p:cNvPr id="14" name="Straight Arrow Connector 13"/>
          <p:cNvCxnSpPr/>
          <p:nvPr/>
        </p:nvCxnSpPr>
        <p:spPr>
          <a:xfrm flipH="1" flipV="1">
            <a:off x="2133600" y="936978"/>
            <a:ext cx="2923822" cy="3510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094088" y="4831645"/>
            <a:ext cx="3567289" cy="1128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41156" y="778933"/>
            <a:ext cx="214488" cy="32963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744178" y="3623733"/>
            <a:ext cx="3420533" cy="1546578"/>
          </a:xfrm>
          <a:prstGeom prst="straightConnector1">
            <a:avLst/>
          </a:prstGeom>
          <a:ln>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56578" y="153635"/>
            <a:ext cx="1569156" cy="6252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2"/>
                </a:solidFill>
              </a:rPr>
              <a:t>إقليم المناخ القاري</a:t>
            </a:r>
            <a:endParaRPr lang="en-US" dirty="0">
              <a:solidFill>
                <a:schemeClr val="tx2"/>
              </a:solidFill>
            </a:endParaRPr>
          </a:p>
        </p:txBody>
      </p:sp>
      <p:sp>
        <p:nvSpPr>
          <p:cNvPr id="22" name="Rectangle 21"/>
          <p:cNvSpPr/>
          <p:nvPr/>
        </p:nvSpPr>
        <p:spPr>
          <a:xfrm>
            <a:off x="10380133" y="5257183"/>
            <a:ext cx="1569156" cy="625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2"/>
                </a:solidFill>
              </a:rPr>
              <a:t>إقليم المناخ الساحلي</a:t>
            </a:r>
            <a:endParaRPr lang="en-US" dirty="0">
              <a:solidFill>
                <a:schemeClr val="tx2"/>
              </a:solidFill>
            </a:endParaRPr>
          </a:p>
        </p:txBody>
      </p:sp>
      <p:sp>
        <p:nvSpPr>
          <p:cNvPr id="23" name="Rectangle 22"/>
          <p:cNvSpPr/>
          <p:nvPr/>
        </p:nvSpPr>
        <p:spPr>
          <a:xfrm>
            <a:off x="352778" y="4631885"/>
            <a:ext cx="1569156" cy="625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2"/>
                </a:solidFill>
              </a:rPr>
              <a:t>إقليم المناخ الجبلي</a:t>
            </a:r>
            <a:endParaRPr lang="en-US" dirty="0">
              <a:solidFill>
                <a:schemeClr val="tx2"/>
              </a:solidFill>
            </a:endParaRPr>
          </a:p>
        </p:txBody>
      </p:sp>
      <p:sp>
        <p:nvSpPr>
          <p:cNvPr id="24" name="Rectangle 23"/>
          <p:cNvSpPr/>
          <p:nvPr/>
        </p:nvSpPr>
        <p:spPr>
          <a:xfrm>
            <a:off x="524932" y="285662"/>
            <a:ext cx="1569156" cy="6252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2"/>
                </a:solidFill>
              </a:rPr>
              <a:t>إقليم المناخ الساحلي</a:t>
            </a:r>
            <a:endParaRPr lang="en-US" dirty="0">
              <a:solidFill>
                <a:schemeClr val="tx2"/>
              </a:solidFill>
            </a:endParaRPr>
          </a:p>
        </p:txBody>
      </p:sp>
    </p:spTree>
    <p:extLst>
      <p:ext uri="{BB962C8B-B14F-4D97-AF65-F5344CB8AC3E}">
        <p14:creationId xmlns:p14="http://schemas.microsoft.com/office/powerpoint/2010/main" val="2871875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إقليم المناخ القاري</a:t>
            </a:r>
            <a:endParaRPr lang="en-US" dirty="0"/>
          </a:p>
        </p:txBody>
      </p:sp>
      <p:sp>
        <p:nvSpPr>
          <p:cNvPr id="3" name="Content Placeholder 2"/>
          <p:cNvSpPr>
            <a:spLocks noGrp="1"/>
          </p:cNvSpPr>
          <p:nvPr>
            <p:ph idx="1"/>
          </p:nvPr>
        </p:nvSpPr>
        <p:spPr/>
        <p:txBody>
          <a:bodyPr/>
          <a:lstStyle/>
          <a:p>
            <a:pPr marL="0" indent="0" algn="ctr">
              <a:lnSpc>
                <a:spcPct val="250000"/>
              </a:lnSpc>
              <a:buNone/>
            </a:pPr>
            <a:r>
              <a:rPr lang="ar-SA" dirty="0" smtClean="0"/>
              <a:t>يسود في الهضبة الداخلية، ويتسم بارتفاع درجات الحرارة في الصيف، وامطار هذا الإقليم قليلة في فصلي الشتاء والربيع. مع ملاحظة وجود تباينات، فالمعدل الحراري السنوي يأخذ بالتناقص من الجنوب إلى الشمال بينما تتزايد كميات الأمطار على الترتيب في نفس الاتجاه.</a:t>
            </a:r>
          </a:p>
          <a:p>
            <a:pPr marL="0" indent="0" algn="ctr">
              <a:lnSpc>
                <a:spcPct val="250000"/>
              </a:lnSpc>
              <a:buNone/>
            </a:pPr>
            <a:endParaRPr lang="en-US" dirty="0"/>
          </a:p>
        </p:txBody>
      </p:sp>
    </p:spTree>
    <p:extLst>
      <p:ext uri="{BB962C8B-B14F-4D97-AF65-F5344CB8AC3E}">
        <p14:creationId xmlns:p14="http://schemas.microsoft.com/office/powerpoint/2010/main" val="1306971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إقليم المناخ الساحلي</a:t>
            </a:r>
            <a:endParaRPr lang="en-US" dirty="0"/>
          </a:p>
        </p:txBody>
      </p:sp>
      <p:sp>
        <p:nvSpPr>
          <p:cNvPr id="3" name="Content Placeholder 2"/>
          <p:cNvSpPr>
            <a:spLocks noGrp="1"/>
          </p:cNvSpPr>
          <p:nvPr>
            <p:ph idx="1"/>
          </p:nvPr>
        </p:nvSpPr>
        <p:spPr>
          <a:xfrm>
            <a:off x="135468" y="2438400"/>
            <a:ext cx="11568804" cy="3651504"/>
          </a:xfrm>
        </p:spPr>
        <p:txBody>
          <a:bodyPr/>
          <a:lstStyle/>
          <a:p>
            <a:pPr marL="0" indent="0" algn="r">
              <a:lnSpc>
                <a:spcPct val="200000"/>
              </a:lnSpc>
              <a:buNone/>
            </a:pPr>
            <a:r>
              <a:rPr lang="ar-SA" dirty="0" smtClean="0"/>
              <a:t>بالرغم من افتراض تشابه أحوال المناخ على الساحليين على البحر الأحمر والخليج العربي، إلا أن موقع كل منها بالنسبة للكتل الهوائية والتضاريس المحيطة بهما، عمد لتسجيل فروقا مناخية بينهما ففي الساحل الغربي ترتفع درجات الحرارة صيفا لكنه يتمتع بشتاء دافئ ، لذلك فالمدي الحراري الفصلي به صغيراوامطارا قليلة تسقط في فصل الشتاء والربيع على الأجزاء الوسطى والشمالية، اما الجزء الجنوبي فأمطاره صيفية. في حين ان الساحل الشرقي مرتفع الحرارة صيفا، لكنه شديد البرودة شتاء </a:t>
            </a:r>
            <a:r>
              <a:rPr lang="ar-SA" dirty="0" smtClean="0">
                <a:solidFill>
                  <a:srgbClr val="FF0000"/>
                </a:solidFill>
              </a:rPr>
              <a:t>(لماذا) </a:t>
            </a:r>
            <a:r>
              <a:rPr lang="ar-SA" dirty="0" smtClean="0"/>
              <a:t>لتعرضه للرياح الشرقية والشمالية الشرقية، وهو أدى الى كبر المدى الحراري الفصلي، اما الأمطار فهي قليلة شتوية وربيعية بالإضافة الى كثرة عدد أيام العواصف الرملية</a:t>
            </a:r>
            <a:endParaRPr lang="en-US" dirty="0"/>
          </a:p>
        </p:txBody>
      </p:sp>
    </p:spTree>
    <p:extLst>
      <p:ext uri="{BB962C8B-B14F-4D97-AF65-F5344CB8AC3E}">
        <p14:creationId xmlns:p14="http://schemas.microsoft.com/office/powerpoint/2010/main" val="295652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إقليم المناخ الجبلي</a:t>
            </a:r>
            <a:endParaRPr lang="en-US" dirty="0"/>
          </a:p>
        </p:txBody>
      </p:sp>
      <p:sp>
        <p:nvSpPr>
          <p:cNvPr id="3" name="Content Placeholder 2"/>
          <p:cNvSpPr>
            <a:spLocks noGrp="1"/>
          </p:cNvSpPr>
          <p:nvPr>
            <p:ph idx="1"/>
          </p:nvPr>
        </p:nvSpPr>
        <p:spPr/>
        <p:txBody>
          <a:bodyPr/>
          <a:lstStyle/>
          <a:p>
            <a:pPr marL="0" indent="0">
              <a:lnSpc>
                <a:spcPct val="200000"/>
              </a:lnSpc>
              <a:buNone/>
            </a:pPr>
            <a:endParaRPr lang="ar-SA" dirty="0" smtClean="0"/>
          </a:p>
          <a:p>
            <a:pPr marL="0" indent="0">
              <a:lnSpc>
                <a:spcPct val="200000"/>
              </a:lnSpc>
              <a:buNone/>
            </a:pPr>
            <a:r>
              <a:rPr lang="ar-SA" dirty="0" smtClean="0"/>
              <a:t>وهو من الإقليم الأكثر تميزا وأهم إقليم سياحي صيفي ويقتصر على مرتفعات السروات وجنوب الحجاز، فهو معتدل الحرارة صيفا وشتاءا، وهو الأكثر أمطارا في عموم البلاد كما يمكن وصفة بالأقاليم الدائم الخضرة</a:t>
            </a:r>
            <a:endParaRPr lang="en-US" dirty="0"/>
          </a:p>
        </p:txBody>
      </p:sp>
    </p:spTree>
    <p:extLst>
      <p:ext uri="{BB962C8B-B14F-4D97-AF65-F5344CB8AC3E}">
        <p14:creationId xmlns:p14="http://schemas.microsoft.com/office/powerpoint/2010/main" val="422879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557" y="3180916"/>
            <a:ext cx="8770571" cy="1560716"/>
          </a:xfrm>
        </p:spPr>
        <p:txBody>
          <a:bodyPr/>
          <a:lstStyle/>
          <a:p>
            <a:pPr algn="ctr"/>
            <a:r>
              <a:rPr lang="ar-SA" dirty="0" smtClean="0"/>
              <a:t>مظاهر السطح</a:t>
            </a:r>
            <a:endParaRPr lang="en-US" dirty="0"/>
          </a:p>
        </p:txBody>
      </p:sp>
    </p:spTree>
    <p:extLst>
      <p:ext uri="{BB962C8B-B14F-4D97-AF65-F5344CB8AC3E}">
        <p14:creationId xmlns:p14="http://schemas.microsoft.com/office/powerpoint/2010/main" val="81696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مقدمة</a:t>
            </a:r>
            <a:endParaRPr lang="en-US" dirty="0"/>
          </a:p>
        </p:txBody>
      </p:sp>
      <p:sp>
        <p:nvSpPr>
          <p:cNvPr id="3" name="Content Placeholder 2"/>
          <p:cNvSpPr>
            <a:spLocks noGrp="1"/>
          </p:cNvSpPr>
          <p:nvPr>
            <p:ph idx="1"/>
          </p:nvPr>
        </p:nvSpPr>
        <p:spPr>
          <a:xfrm>
            <a:off x="415636" y="2438400"/>
            <a:ext cx="11288635" cy="3651504"/>
          </a:xfrm>
        </p:spPr>
        <p:txBody>
          <a:bodyPr>
            <a:normAutofit lnSpcReduction="10000"/>
          </a:bodyPr>
          <a:lstStyle/>
          <a:p>
            <a:pPr marL="0" indent="0" algn="ctr">
              <a:lnSpc>
                <a:spcPct val="300000"/>
              </a:lnSpc>
              <a:buNone/>
            </a:pPr>
            <a:r>
              <a:rPr lang="ar-SA" dirty="0" smtClean="0"/>
              <a:t>يبدا التاريخ الجيولوجي للمملكة العربية السعودية منذ أقدم الدهور الجيولوجية ، ويمتد الى أحدثها عهدا التي تضافرت ظروفها الباطنية مع الحركات الالتوائية الحديثة، حركات تصدع ، الانكسار والهبوط والاندفاع و الانفجارات البركانية، مع الظروف الخارجية كعوامل النحت والإرساب الهوائي والمائي ، في اثراء السطح </a:t>
            </a:r>
            <a:r>
              <a:rPr lang="ar-SA" dirty="0"/>
              <a:t>ب</a:t>
            </a:r>
            <a:r>
              <a:rPr lang="ar-SA" dirty="0" smtClean="0"/>
              <a:t>ظاهرات تضاريسية ذات نفس سياحي تتنوع ما بين الجبال الحديثة والقديمة المتقطعة، تدفقات </a:t>
            </a:r>
            <a:r>
              <a:rPr lang="ar-SA" dirty="0" smtClean="0"/>
              <a:t>اللافا </a:t>
            </a:r>
            <a:r>
              <a:rPr lang="ar-SA" dirty="0" smtClean="0"/>
              <a:t>البركانية ، الحافات الطويلة، الوديان الجافة، الكثبان الرملية، الكهوف، السواحل الممتدة، الجزر المتناثرة.</a:t>
            </a:r>
            <a:endParaRPr lang="en-US" dirty="0"/>
          </a:p>
        </p:txBody>
      </p:sp>
    </p:spTree>
    <p:extLst>
      <p:ext uri="{BB962C8B-B14F-4D97-AF65-F5344CB8AC3E}">
        <p14:creationId xmlns:p14="http://schemas.microsoft.com/office/powerpoint/2010/main" val="3040690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solidFill>
                  <a:srgbClr val="121316">
                    <a:lumMod val="75000"/>
                    <a:lumOff val="25000"/>
                  </a:srgbClr>
                </a:solidFill>
              </a:rPr>
              <a:t>الجبال العالية</a:t>
            </a:r>
            <a:endParaRPr lang="en-US" dirty="0"/>
          </a:p>
        </p:txBody>
      </p:sp>
      <p:sp>
        <p:nvSpPr>
          <p:cNvPr id="3" name="Content Placeholder 2"/>
          <p:cNvSpPr>
            <a:spLocks noGrp="1"/>
          </p:cNvSpPr>
          <p:nvPr>
            <p:ph idx="1"/>
          </p:nvPr>
        </p:nvSpPr>
        <p:spPr>
          <a:xfrm>
            <a:off x="263236" y="2438399"/>
            <a:ext cx="11441036" cy="4031673"/>
          </a:xfrm>
        </p:spPr>
        <p:txBody>
          <a:bodyPr>
            <a:noAutofit/>
          </a:bodyPr>
          <a:lstStyle/>
          <a:p>
            <a:pPr marL="0" indent="0" algn="r">
              <a:lnSpc>
                <a:spcPct val="200000"/>
              </a:lnSpc>
              <a:buNone/>
            </a:pPr>
            <a:r>
              <a:rPr lang="ar-SA" sz="2100" dirty="0" smtClean="0"/>
              <a:t>تتألف ظاهرات الجبال من ثلاث مجموعات رئيسية من الغرب الى الشرق: </a:t>
            </a:r>
          </a:p>
          <a:p>
            <a:pPr marL="457200" indent="-457200" algn="r" rtl="1">
              <a:lnSpc>
                <a:spcPct val="200000"/>
              </a:lnSpc>
              <a:buFont typeface="+mj-lt"/>
              <a:buAutoNum type="arabicPeriod"/>
            </a:pPr>
            <a:r>
              <a:rPr lang="ar-SA" sz="2100" dirty="0" smtClean="0"/>
              <a:t>الجبال التهامية .</a:t>
            </a:r>
          </a:p>
          <a:p>
            <a:pPr marL="457200" indent="-457200" algn="r" rtl="1">
              <a:lnSpc>
                <a:spcPct val="200000"/>
              </a:lnSpc>
              <a:buFont typeface="+mj-lt"/>
              <a:buAutoNum type="arabicPeriod"/>
            </a:pPr>
            <a:r>
              <a:rPr lang="ar-SA" sz="2100" dirty="0" smtClean="0"/>
              <a:t> المرتفعات الغربية.</a:t>
            </a:r>
          </a:p>
          <a:p>
            <a:pPr marL="457200" indent="-457200" algn="r" rtl="1">
              <a:lnSpc>
                <a:spcPct val="200000"/>
              </a:lnSpc>
              <a:buFont typeface="+mj-lt"/>
              <a:buAutoNum type="arabicPeriod"/>
            </a:pPr>
            <a:r>
              <a:rPr lang="ar-SA" sz="2100" dirty="0" smtClean="0"/>
              <a:t> مرتفعات عالية نجد.</a:t>
            </a:r>
            <a:endParaRPr lang="en-US" sz="2100" dirty="0"/>
          </a:p>
        </p:txBody>
      </p:sp>
    </p:spTree>
    <p:extLst>
      <p:ext uri="{BB962C8B-B14F-4D97-AF65-F5344CB8AC3E}">
        <p14:creationId xmlns:p14="http://schemas.microsoft.com/office/powerpoint/2010/main" val="230333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الجبال التهامية.</a:t>
            </a:r>
            <a:endParaRPr lang="en-US" dirty="0"/>
          </a:p>
        </p:txBody>
      </p:sp>
      <p:sp>
        <p:nvSpPr>
          <p:cNvPr id="3" name="Content Placeholder 2"/>
          <p:cNvSpPr>
            <a:spLocks noGrp="1"/>
          </p:cNvSpPr>
          <p:nvPr>
            <p:ph idx="1"/>
          </p:nvPr>
        </p:nvSpPr>
        <p:spPr>
          <a:xfrm>
            <a:off x="496712" y="2438400"/>
            <a:ext cx="11207560" cy="3651504"/>
          </a:xfrm>
        </p:spPr>
        <p:txBody>
          <a:bodyPr/>
          <a:lstStyle/>
          <a:p>
            <a:pPr marL="0" indent="0" algn="ctr">
              <a:lnSpc>
                <a:spcPct val="300000"/>
              </a:lnSpc>
              <a:buNone/>
            </a:pPr>
            <a:r>
              <a:rPr lang="ar-SA" dirty="0" smtClean="0"/>
              <a:t>تقع في سهول تهامة أو الى الشرق منها. تتمتع التهامية بارتفاعات عالية، واجواء معتدلة وبأمطار طوال العام تقريبا، لذلك في خضراء مكسوة بالغابات فوق القمم، وبأشجار الفواكه والقهوة فوق المنحدرات ومن أشهر الجبال جبال شذا، جبل الناظف، جبل القهر، جبل فيفا.</a:t>
            </a:r>
            <a:endParaRPr lang="en-US" dirty="0"/>
          </a:p>
        </p:txBody>
      </p:sp>
    </p:spTree>
    <p:extLst>
      <p:ext uri="{BB962C8B-B14F-4D97-AF65-F5344CB8AC3E}">
        <p14:creationId xmlns:p14="http://schemas.microsoft.com/office/powerpoint/2010/main" val="210921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مقدمة</a:t>
            </a:r>
            <a:endParaRPr lang="en-US" dirty="0"/>
          </a:p>
        </p:txBody>
      </p:sp>
      <p:sp>
        <p:nvSpPr>
          <p:cNvPr id="3" name="Content Placeholder 2"/>
          <p:cNvSpPr>
            <a:spLocks noGrp="1"/>
          </p:cNvSpPr>
          <p:nvPr>
            <p:ph idx="1"/>
          </p:nvPr>
        </p:nvSpPr>
        <p:spPr>
          <a:xfrm>
            <a:off x="415636" y="2438400"/>
            <a:ext cx="11288635" cy="3651504"/>
          </a:xfrm>
        </p:spPr>
        <p:txBody>
          <a:bodyPr/>
          <a:lstStyle/>
          <a:p>
            <a:pPr marL="0" indent="0" algn="ctr">
              <a:lnSpc>
                <a:spcPct val="300000"/>
              </a:lnSpc>
              <a:buNone/>
            </a:pPr>
            <a:r>
              <a:rPr lang="ar-SA" dirty="0" smtClean="0"/>
              <a:t>تتمتع البيئة الطبيعة بالمملكة العربية السعودية بالعديد من الثروات والمغريات والجاذبيات الطبيعية، يمكن لها القيام بأدوار مهمة في الجذب السياحي عبر عناصرها المتعددة كالموقع، المناخ ، وتنوع المشاهد الطبيعية ( الجبال ، الحرات ، الرمال ، الأودية ، الروضات ، الكهوف ، السواحل ، الجزر ، الحياة الفطرية، المياه).</a:t>
            </a:r>
            <a:endParaRPr lang="en-US" dirty="0"/>
          </a:p>
        </p:txBody>
      </p:sp>
    </p:spTree>
    <p:extLst>
      <p:ext uri="{BB962C8B-B14F-4D97-AF65-F5344CB8AC3E}">
        <p14:creationId xmlns:p14="http://schemas.microsoft.com/office/powerpoint/2010/main" val="449863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6005688"/>
            <a:ext cx="12192000" cy="42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جبل فيفا يقع شمال شرق مدينة جازان</a:t>
            </a:r>
            <a:endParaRPr lang="en-US" dirty="0"/>
          </a:p>
        </p:txBody>
      </p:sp>
    </p:spTree>
    <p:extLst>
      <p:ext uri="{BB962C8B-B14F-4D97-AF65-F5344CB8AC3E}">
        <p14:creationId xmlns:p14="http://schemas.microsoft.com/office/powerpoint/2010/main" val="324586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المرتفعات الغربية</a:t>
            </a:r>
            <a:endParaRPr lang="en-US" dirty="0"/>
          </a:p>
        </p:txBody>
      </p:sp>
      <p:sp>
        <p:nvSpPr>
          <p:cNvPr id="3" name="Content Placeholder 2"/>
          <p:cNvSpPr>
            <a:spLocks noGrp="1"/>
          </p:cNvSpPr>
          <p:nvPr>
            <p:ph idx="1"/>
          </p:nvPr>
        </p:nvSpPr>
        <p:spPr>
          <a:xfrm>
            <a:off x="530578" y="2438400"/>
            <a:ext cx="11173693" cy="3651504"/>
          </a:xfrm>
        </p:spPr>
        <p:txBody>
          <a:bodyPr>
            <a:normAutofit lnSpcReduction="10000"/>
          </a:bodyPr>
          <a:lstStyle/>
          <a:p>
            <a:pPr marL="0" indent="0" algn="r" rtl="1">
              <a:lnSpc>
                <a:spcPct val="200000"/>
              </a:lnSpc>
              <a:buNone/>
            </a:pPr>
            <a:r>
              <a:rPr lang="ar-SA" dirty="0" smtClean="0"/>
              <a:t>تمثل المرتفعات الغربية أهم ظاهرة تضارسية في البلاد، وتحمل أسماء إقليمية مختلفة ففي مرتفعات السروات في الجنوب، جبال الحجاز في الوسط وجبال مدين في الشمال تظهر المرتفعات الغربية على هيئة كتلة طولية تأخذ الاتجاه الشمالي الغربي، تقطعها الفوالق والانكسارات، وبمحاذاة البحر الأحمر من </a:t>
            </a:r>
            <a:r>
              <a:rPr lang="ar-SA" dirty="0" smtClean="0"/>
              <a:t>ميناء </a:t>
            </a:r>
            <a:r>
              <a:rPr lang="ar-SA" dirty="0" smtClean="0"/>
              <a:t>حقل شمال خليج العقبة حتى الحدود مع اليمن جنوبا. وهي ضيقة في الشمال ولكن تتسع في الوسط والجنوب وتبلغ اقصى ارتفاعها في النطاقين الجنوبي والشمالي، وتنحدر انحدار شديد نحو البحر الأحمر وتدريجيا نحو المناطق الداخلية وتتكون من الصخور النارية والمتحولة القديمة. </a:t>
            </a:r>
            <a:r>
              <a:rPr lang="ar-SA" smtClean="0"/>
              <a:t>يزخر الحاجز القاري العظيم التي تجسدة المرتفعات الغربية بالعديد من </a:t>
            </a:r>
            <a:r>
              <a:rPr lang="ar-SA" dirty="0" smtClean="0"/>
              <a:t>الإمكانيات السياحية التي تتميز بها، إقليم جبال السروات، الخوانق النهرية والمنحدرات والجروف سحيقة العمق، تراكم الثلوج وهضبة نجد.</a:t>
            </a:r>
          </a:p>
        </p:txBody>
      </p:sp>
    </p:spTree>
    <p:extLst>
      <p:ext uri="{BB962C8B-B14F-4D97-AF65-F5344CB8AC3E}">
        <p14:creationId xmlns:p14="http://schemas.microsoft.com/office/powerpoint/2010/main" val="1216048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إقليم جبال السروات</a:t>
            </a:r>
            <a:endParaRPr lang="en-US" dirty="0"/>
          </a:p>
        </p:txBody>
      </p:sp>
      <p:sp>
        <p:nvSpPr>
          <p:cNvPr id="3" name="Content Placeholder 2"/>
          <p:cNvSpPr>
            <a:spLocks noGrp="1"/>
          </p:cNvSpPr>
          <p:nvPr>
            <p:ph idx="1"/>
          </p:nvPr>
        </p:nvSpPr>
        <p:spPr>
          <a:xfrm>
            <a:off x="158044" y="2438400"/>
            <a:ext cx="11546227" cy="4086578"/>
          </a:xfrm>
        </p:spPr>
        <p:txBody>
          <a:bodyPr>
            <a:normAutofit/>
          </a:bodyPr>
          <a:lstStyle/>
          <a:p>
            <a:pPr marL="0" indent="0" algn="r">
              <a:lnSpc>
                <a:spcPct val="300000"/>
              </a:lnSpc>
              <a:buNone/>
            </a:pPr>
            <a:r>
              <a:rPr lang="ar-SA" dirty="0" smtClean="0"/>
              <a:t>يعد إقليم جبال السروات الأشهر والأكثر تميزا في البلاد، فهو يضم أعلى قمة جبلية في البلاد حيث تشهق قمة جبل السودة مدينة أبها الى 3250 مترا فوق مستوى البحر، وهو الإقليم الممطر طوال العام، ودائم الخضرة، وتوفر القمم الجبلية المغطاة بالغابات ،وتعتبر موقع مثالي للتنزه وتشيد القرى السياحية.</a:t>
            </a:r>
            <a:endParaRPr lang="en-US" dirty="0"/>
          </a:p>
        </p:txBody>
      </p:sp>
    </p:spTree>
    <p:extLst>
      <p:ext uri="{BB962C8B-B14F-4D97-AF65-F5344CB8AC3E}">
        <p14:creationId xmlns:p14="http://schemas.microsoft.com/office/powerpoint/2010/main" val="1305292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333" y="-5650"/>
            <a:ext cx="3635022" cy="68636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653824" y="1648175"/>
            <a:ext cx="6863648" cy="3556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428066" y="1952979"/>
            <a:ext cx="3251200" cy="4210755"/>
          </a:xfrm>
          <a:prstGeom prst="rect">
            <a:avLst/>
          </a:prstGeom>
        </p:spPr>
      </p:pic>
      <p:sp>
        <p:nvSpPr>
          <p:cNvPr id="9" name="Rectangle 8"/>
          <p:cNvSpPr/>
          <p:nvPr/>
        </p:nvSpPr>
        <p:spPr>
          <a:xfrm>
            <a:off x="8991600" y="5988756"/>
            <a:ext cx="3059289" cy="654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غابات جبل السودة غرب مدينة أبها </a:t>
            </a:r>
            <a:endParaRPr lang="en-US" dirty="0"/>
          </a:p>
        </p:txBody>
      </p:sp>
      <p:sp>
        <p:nvSpPr>
          <p:cNvPr id="10" name="Rectangle 9"/>
          <p:cNvSpPr/>
          <p:nvPr/>
        </p:nvSpPr>
        <p:spPr>
          <a:xfrm>
            <a:off x="180622" y="6096000"/>
            <a:ext cx="3138311" cy="547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قرى وسط الاودية الجبلية جبال المع</a:t>
            </a:r>
            <a:endParaRPr lang="en-US" dirty="0"/>
          </a:p>
        </p:txBody>
      </p:sp>
      <p:sp>
        <p:nvSpPr>
          <p:cNvPr id="11" name="Rectangle 10"/>
          <p:cNvSpPr/>
          <p:nvPr/>
        </p:nvSpPr>
        <p:spPr>
          <a:xfrm>
            <a:off x="4120444" y="5125156"/>
            <a:ext cx="3951112" cy="417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جبال تهو </a:t>
            </a:r>
            <a:r>
              <a:rPr lang="ar-SA" dirty="0" err="1" smtClean="0"/>
              <a:t>بالمجاردة</a:t>
            </a:r>
            <a:endParaRPr lang="en-US" dirty="0"/>
          </a:p>
        </p:txBody>
      </p:sp>
    </p:spTree>
    <p:extLst>
      <p:ext uri="{BB962C8B-B14F-4D97-AF65-F5344CB8AC3E}">
        <p14:creationId xmlns:p14="http://schemas.microsoft.com/office/powerpoint/2010/main" val="18653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56" y="568345"/>
            <a:ext cx="10744715" cy="1560716"/>
          </a:xfrm>
        </p:spPr>
        <p:txBody>
          <a:bodyPr/>
          <a:lstStyle/>
          <a:p>
            <a:pPr algn="ctr"/>
            <a:r>
              <a:rPr lang="ar-SA" dirty="0" smtClean="0"/>
              <a:t>ثانيا: الخوانق النهرية والمنحدرات والجرف سحيقة العمق</a:t>
            </a:r>
            <a:endParaRPr lang="en-US" dirty="0"/>
          </a:p>
        </p:txBody>
      </p:sp>
      <p:sp>
        <p:nvSpPr>
          <p:cNvPr id="3" name="Content Placeholder 2"/>
          <p:cNvSpPr>
            <a:spLocks noGrp="1"/>
          </p:cNvSpPr>
          <p:nvPr>
            <p:ph idx="1"/>
          </p:nvPr>
        </p:nvSpPr>
        <p:spPr>
          <a:xfrm>
            <a:off x="237068" y="2438400"/>
            <a:ext cx="11467204" cy="3651504"/>
          </a:xfrm>
        </p:spPr>
        <p:txBody>
          <a:bodyPr/>
          <a:lstStyle/>
          <a:p>
            <a:pPr marL="0" indent="0" algn="r">
              <a:lnSpc>
                <a:spcPct val="300000"/>
              </a:lnSpc>
              <a:buNone/>
            </a:pPr>
            <a:r>
              <a:rPr lang="ar-SA" dirty="0" smtClean="0"/>
              <a:t>الخوانق </a:t>
            </a:r>
            <a:r>
              <a:rPr lang="ar-SA" dirty="0"/>
              <a:t>النهرية والمنحدرات والجرف سحيقة </a:t>
            </a:r>
            <a:r>
              <a:rPr lang="ar-SA" dirty="0" smtClean="0"/>
              <a:t>العمق كخانق الحبلة، </a:t>
            </a:r>
            <a:r>
              <a:rPr lang="ar-SA" dirty="0" err="1" smtClean="0"/>
              <a:t>خائق</a:t>
            </a:r>
            <a:r>
              <a:rPr lang="ar-SA" dirty="0" smtClean="0"/>
              <a:t> واسط والوديان الجبلية من المشاهد الطبيعية وثروة لهواة التصوير، وتكتمل المتعة بالتحليق فوقها بالعربات الهوائية ( التلفريك )، كما ان الحافات الصلدة الصماء صالحة لهواة تسلق الجبال.</a:t>
            </a:r>
            <a:endParaRPr lang="en-US" dirty="0"/>
          </a:p>
        </p:txBody>
      </p:sp>
    </p:spTree>
    <p:extLst>
      <p:ext uri="{BB962C8B-B14F-4D97-AF65-F5344CB8AC3E}">
        <p14:creationId xmlns:p14="http://schemas.microsoft.com/office/powerpoint/2010/main" val="1878048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201859" y="-1132143"/>
            <a:ext cx="3788283" cy="121920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333356" y="-1788929"/>
            <a:ext cx="3069716" cy="66475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37354" y="-1237354"/>
            <a:ext cx="3069717" cy="5544425"/>
          </a:xfrm>
          <a:prstGeom prst="rect">
            <a:avLst/>
          </a:prstGeom>
        </p:spPr>
      </p:pic>
      <p:sp>
        <p:nvSpPr>
          <p:cNvPr id="8" name="Rounded Rectangle 7"/>
          <p:cNvSpPr/>
          <p:nvPr/>
        </p:nvSpPr>
        <p:spPr>
          <a:xfrm>
            <a:off x="9448799" y="2376310"/>
            <a:ext cx="2896392" cy="552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خانق نهري في وادي واسط -الهوية</a:t>
            </a:r>
            <a:endParaRPr lang="en-US" dirty="0"/>
          </a:p>
        </p:txBody>
      </p:sp>
      <p:sp>
        <p:nvSpPr>
          <p:cNvPr id="9" name="Rectangle 8"/>
          <p:cNvSpPr/>
          <p:nvPr/>
        </p:nvSpPr>
        <p:spPr>
          <a:xfrm>
            <a:off x="10374489" y="5904088"/>
            <a:ext cx="1648178"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الخانق الكبير في جبل الحلبة</a:t>
            </a:r>
            <a:endParaRPr lang="en-US" dirty="0"/>
          </a:p>
        </p:txBody>
      </p:sp>
      <p:sp>
        <p:nvSpPr>
          <p:cNvPr id="10" name="Rounded Rectangle 9"/>
          <p:cNvSpPr/>
          <p:nvPr/>
        </p:nvSpPr>
        <p:spPr>
          <a:xfrm>
            <a:off x="179778" y="2517421"/>
            <a:ext cx="1445822" cy="552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وادي جبلي </a:t>
            </a:r>
            <a:endParaRPr lang="en-US" dirty="0"/>
          </a:p>
        </p:txBody>
      </p:sp>
    </p:spTree>
    <p:extLst>
      <p:ext uri="{BB962C8B-B14F-4D97-AF65-F5344CB8AC3E}">
        <p14:creationId xmlns:p14="http://schemas.microsoft.com/office/powerpoint/2010/main" val="24104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تساقط الثلوج</a:t>
            </a:r>
            <a:endParaRPr lang="en-US" dirty="0"/>
          </a:p>
        </p:txBody>
      </p:sp>
      <p:sp>
        <p:nvSpPr>
          <p:cNvPr id="3" name="Content Placeholder 2"/>
          <p:cNvSpPr>
            <a:spLocks noGrp="1"/>
          </p:cNvSpPr>
          <p:nvPr>
            <p:ph idx="1"/>
          </p:nvPr>
        </p:nvSpPr>
        <p:spPr>
          <a:xfrm>
            <a:off x="688622" y="2438400"/>
            <a:ext cx="11015649" cy="3651504"/>
          </a:xfrm>
        </p:spPr>
        <p:txBody>
          <a:bodyPr/>
          <a:lstStyle/>
          <a:p>
            <a:pPr marL="0" indent="0" algn="r">
              <a:lnSpc>
                <a:spcPct val="300000"/>
              </a:lnSpc>
              <a:buNone/>
            </a:pPr>
            <a:r>
              <a:rPr lang="ar-SA" dirty="0" smtClean="0"/>
              <a:t>بالرغم من المناخ القاري الحار الذي يسيطر على معظم أراضي المملكة العربية السعودية ، الا ان ذلك لم يمنع من وجود نوع من مشاهد البيئة الثلجية حيث تكسو الثلوج قمم بعض المرتفعات العالية خاصة في جبال مدين خلال فترات قصيرة في فصل الشتاء. </a:t>
            </a:r>
            <a:r>
              <a:rPr lang="ar-SA" dirty="0" err="1" smtClean="0"/>
              <a:t>وهذة</a:t>
            </a:r>
            <a:r>
              <a:rPr lang="ar-SA" dirty="0" smtClean="0"/>
              <a:t> المناظر تعتبر مثيرة ومدهشة، وتستقطب اهتما شديدا من الناس لندرة حدوثها. </a:t>
            </a:r>
            <a:endParaRPr lang="en-US" dirty="0"/>
          </a:p>
        </p:txBody>
      </p:sp>
    </p:spTree>
    <p:extLst>
      <p:ext uri="{BB962C8B-B14F-4D97-AF65-F5344CB8AC3E}">
        <p14:creationId xmlns:p14="http://schemas.microsoft.com/office/powerpoint/2010/main" val="2418526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9802"/>
            <a:ext cx="12192000" cy="6718197"/>
          </a:xfrm>
          <a:prstGeom prst="rect">
            <a:avLst/>
          </a:prstGeom>
        </p:spPr>
      </p:pic>
      <p:sp>
        <p:nvSpPr>
          <p:cNvPr id="5" name="Rounded Rectangle 4"/>
          <p:cNvSpPr/>
          <p:nvPr/>
        </p:nvSpPr>
        <p:spPr>
          <a:xfrm>
            <a:off x="8985956" y="5604933"/>
            <a:ext cx="3115733" cy="1078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الثلوج تكسو قمم جبل اللوز</a:t>
            </a:r>
            <a:endParaRPr lang="en-US" dirty="0"/>
          </a:p>
        </p:txBody>
      </p:sp>
    </p:spTree>
    <p:extLst>
      <p:ext uri="{BB962C8B-B14F-4D97-AF65-F5344CB8AC3E}">
        <p14:creationId xmlns:p14="http://schemas.microsoft.com/office/powerpoint/2010/main" val="1458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رابعا: هضبة الحجاز </a:t>
            </a:r>
            <a:endParaRPr lang="en-US" dirty="0"/>
          </a:p>
        </p:txBody>
      </p:sp>
      <p:sp>
        <p:nvSpPr>
          <p:cNvPr id="3" name="Content Placeholder 2"/>
          <p:cNvSpPr>
            <a:spLocks noGrp="1"/>
          </p:cNvSpPr>
          <p:nvPr>
            <p:ph idx="1"/>
          </p:nvPr>
        </p:nvSpPr>
        <p:spPr>
          <a:xfrm>
            <a:off x="169334" y="2438400"/>
            <a:ext cx="11534938" cy="3651504"/>
          </a:xfrm>
        </p:spPr>
        <p:txBody>
          <a:bodyPr/>
          <a:lstStyle/>
          <a:p>
            <a:pPr marL="0" indent="0" algn="r">
              <a:lnSpc>
                <a:spcPct val="150000"/>
              </a:lnSpc>
              <a:buNone/>
            </a:pPr>
            <a:r>
              <a:rPr lang="ar-SA" dirty="0" smtClean="0"/>
              <a:t>وهي الامتداد الطبيعي لجبال الحجاز بالمنحوتات الطبيعية الناجمة عن نحت الرياح للصخور الرملية التي يمكن اعتبارها واحدة من أكبر مناطق المنحوتات الصخرية في العالم، حيث تشكلت معالم في غاية الدقة والإثارة في مشهدها الطبيعي كالأشكال ذات ملامح البشرية ،  الحيوانات، الطيور، النباتات، الصينية، </a:t>
            </a:r>
            <a:r>
              <a:rPr lang="ar-SA" dirty="0" err="1" smtClean="0"/>
              <a:t>الاهرمات</a:t>
            </a:r>
            <a:r>
              <a:rPr lang="ar-SA" dirty="0" smtClean="0"/>
              <a:t>.</a:t>
            </a:r>
            <a:endParaRPr lang="en-US" dirty="0"/>
          </a:p>
        </p:txBody>
      </p:sp>
    </p:spTree>
    <p:extLst>
      <p:ext uri="{BB962C8B-B14F-4D97-AF65-F5344CB8AC3E}">
        <p14:creationId xmlns:p14="http://schemas.microsoft.com/office/powerpoint/2010/main" val="3071741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4615" y="-174617"/>
            <a:ext cx="3544710" cy="38939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76249" y="1217686"/>
            <a:ext cx="6839499" cy="44041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496036" y="3143530"/>
            <a:ext cx="3497984" cy="38939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99581" y="3245131"/>
            <a:ext cx="3294784" cy="38939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574272" y="-276216"/>
            <a:ext cx="3341510" cy="3893943"/>
          </a:xfrm>
          <a:prstGeom prst="rect">
            <a:avLst/>
          </a:prstGeom>
        </p:spPr>
      </p:pic>
      <p:sp>
        <p:nvSpPr>
          <p:cNvPr id="10" name="Rounded Rectangle 9"/>
          <p:cNvSpPr/>
          <p:nvPr/>
        </p:nvSpPr>
        <p:spPr>
          <a:xfrm>
            <a:off x="3990262" y="5858934"/>
            <a:ext cx="4086578" cy="699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فنون صخرية طبيعية : حيوانات الفيل الصغير -العلا</a:t>
            </a:r>
            <a:endParaRPr lang="en-US" dirty="0"/>
          </a:p>
        </p:txBody>
      </p:sp>
      <p:sp>
        <p:nvSpPr>
          <p:cNvPr id="11" name="Rounded Rectangle 10"/>
          <p:cNvSpPr/>
          <p:nvPr/>
        </p:nvSpPr>
        <p:spPr>
          <a:xfrm>
            <a:off x="117448" y="5875080"/>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الصينية -العلا</a:t>
            </a:r>
            <a:endParaRPr lang="en-US" dirty="0"/>
          </a:p>
        </p:txBody>
      </p:sp>
      <p:sp>
        <p:nvSpPr>
          <p:cNvPr id="13" name="Rounded Rectangle 12"/>
          <p:cNvSpPr/>
          <p:nvPr/>
        </p:nvSpPr>
        <p:spPr>
          <a:xfrm>
            <a:off x="103157" y="2735977"/>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الاهرامات -العلا</a:t>
            </a:r>
            <a:endParaRPr lang="en-US" dirty="0"/>
          </a:p>
        </p:txBody>
      </p:sp>
      <p:sp>
        <p:nvSpPr>
          <p:cNvPr id="14" name="Rounded Rectangle 13"/>
          <p:cNvSpPr/>
          <p:nvPr/>
        </p:nvSpPr>
        <p:spPr>
          <a:xfrm>
            <a:off x="8298053" y="2442526"/>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طير الحمامة -العلا</a:t>
            </a:r>
            <a:endParaRPr lang="en-US" dirty="0"/>
          </a:p>
        </p:txBody>
      </p:sp>
      <p:sp>
        <p:nvSpPr>
          <p:cNvPr id="15" name="Rounded Rectangle 14"/>
          <p:cNvSpPr/>
          <p:nvPr/>
        </p:nvSpPr>
        <p:spPr>
          <a:xfrm>
            <a:off x="8394372" y="5875080"/>
            <a:ext cx="3680177" cy="6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فنون </a:t>
            </a:r>
            <a:r>
              <a:rPr lang="ar-SA" dirty="0" smtClean="0"/>
              <a:t>صخرية طبيعية </a:t>
            </a:r>
            <a:r>
              <a:rPr lang="ar-SA" dirty="0"/>
              <a:t>: </a:t>
            </a:r>
            <a:r>
              <a:rPr lang="ar-SA" dirty="0" smtClean="0"/>
              <a:t>نبات الفطر -العلا</a:t>
            </a:r>
            <a:endParaRPr lang="en-US" dirty="0"/>
          </a:p>
        </p:txBody>
      </p:sp>
    </p:spTree>
    <p:extLst>
      <p:ext uri="{BB962C8B-B14F-4D97-AF65-F5344CB8AC3E}">
        <p14:creationId xmlns:p14="http://schemas.microsoft.com/office/powerpoint/2010/main" val="402444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solidFill>
                  <a:srgbClr val="121316">
                    <a:lumMod val="75000"/>
                    <a:lumOff val="25000"/>
                  </a:srgbClr>
                </a:solidFill>
              </a:rPr>
              <a:t>أولا: الموقع</a:t>
            </a:r>
            <a:endParaRPr lang="en-US" dirty="0"/>
          </a:p>
        </p:txBody>
      </p:sp>
      <p:sp>
        <p:nvSpPr>
          <p:cNvPr id="3" name="Content Placeholder 2"/>
          <p:cNvSpPr>
            <a:spLocks noGrp="1"/>
          </p:cNvSpPr>
          <p:nvPr>
            <p:ph idx="1"/>
          </p:nvPr>
        </p:nvSpPr>
        <p:spPr>
          <a:xfrm>
            <a:off x="263236" y="2438399"/>
            <a:ext cx="11441036" cy="4031673"/>
          </a:xfrm>
        </p:spPr>
        <p:txBody>
          <a:bodyPr>
            <a:noAutofit/>
          </a:bodyPr>
          <a:lstStyle/>
          <a:p>
            <a:pPr marL="0" indent="0" algn="r">
              <a:buNone/>
            </a:pPr>
            <a:r>
              <a:rPr lang="ar-SA" sz="2100" dirty="0" smtClean="0"/>
              <a:t>تقع المملكة العربية السعودية في أقصى جنوب غرب قارة اسيا ، ويمكن اعتبار موقعها أحد ركائز التسويق السياحي الفعال، ويمكن تبين اثرة على الأنشطة السياحية من ناحيتين الأولى بالموقع العام ، الذي تمتاز فيه المملكة العربية السعودية بموقع استراتيجي ضمن منطقة تتميز بموقع متوسط بين قارات العالم القديم: اسيا ، افريقيا و أوروبا وترتب على ذلك ان صارت المملكة تحضي بموقع مهم ضمن المحاور الرئيسة لشبكة النقل الجوي و البحري و البري العالمية، الامر الذي يؤمن سهولة عامل الوصول للسياح من مختلف العالم. اما الموقع الإقليمي فتتفاوت قيمة الموقع الإقليمي بالنسبة للدول المجاورة، فيمكن الاستفادة من دول الخليج وهي من الدول المصدرة للسياحة خاصة لإقليم عسير الجبلي ذو المناخ المعتدل في فصل الصيف وتتضاءل قيمة الموقع بالنسبة لسلطنة عمان واليمن والدول الافريقية المطلة على سواحل البحر الأحمر وذلك بسبب تشابه البيئة الطبيعية في معظم مناطق الحدود السعودية العمانية واليمنية بحكم مرور الدول الافريقية بمرحلة اقتصادية واجتماعية انتقالية مما لا يجعلها سوقا سياحية مصدرة للسياحة. ويلعب الموقع دورا حيويا في اخراج منتج سياحي مشترك بين المناطق الحدودية بين المملكة العربية السعودية والمملكة الأردنية الهاشمية و جمهورية مصر العربية عبر ربط اثار الحضارة النبطية الموزعة بين البتراء الأردنية والحجر السعودية مع سلسة المنتجعات الساحلية المصرية على ساحلي البحر الأحمر و البحر المتوسط</a:t>
            </a:r>
            <a:endParaRPr lang="en-US" sz="2100" dirty="0"/>
          </a:p>
        </p:txBody>
      </p:sp>
    </p:spTree>
    <p:extLst>
      <p:ext uri="{BB962C8B-B14F-4D97-AF65-F5344CB8AC3E}">
        <p14:creationId xmlns:p14="http://schemas.microsoft.com/office/powerpoint/2010/main" val="1130196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مرتفعات غربي هضبة نجد</a:t>
            </a:r>
            <a:endParaRPr lang="en-US" dirty="0"/>
          </a:p>
        </p:txBody>
      </p:sp>
      <p:sp>
        <p:nvSpPr>
          <p:cNvPr id="3" name="Content Placeholder 2"/>
          <p:cNvSpPr>
            <a:spLocks noGrp="1"/>
          </p:cNvSpPr>
          <p:nvPr>
            <p:ph idx="1"/>
          </p:nvPr>
        </p:nvSpPr>
        <p:spPr>
          <a:xfrm>
            <a:off x="485422" y="2438400"/>
            <a:ext cx="11218849" cy="3651504"/>
          </a:xfrm>
        </p:spPr>
        <p:txBody>
          <a:bodyPr/>
          <a:lstStyle/>
          <a:p>
            <a:pPr marL="0" indent="0" algn="r">
              <a:lnSpc>
                <a:spcPct val="200000"/>
              </a:lnSpc>
              <a:buNone/>
            </a:pPr>
            <a:r>
              <a:rPr lang="ar-SA" dirty="0" smtClean="0"/>
              <a:t>تنتشر في المناطق الفسيحة من عالية نجد ، مجموعات جبلية متفرقة ، تتراوح ارتفاعها بين 900-1500 مترا فوق مستوى </a:t>
            </a:r>
            <a:r>
              <a:rPr lang="ar-SA" dirty="0" err="1" smtClean="0"/>
              <a:t>البحر،يتمثل</a:t>
            </a:r>
            <a:r>
              <a:rPr lang="ar-SA" dirty="0" smtClean="0"/>
              <a:t> أهمها في جبال مجامع الهضب والحمرة، جبال </a:t>
            </a:r>
            <a:r>
              <a:rPr lang="ar-SA" dirty="0" err="1" smtClean="0"/>
              <a:t>الابانات</a:t>
            </a:r>
            <a:r>
              <a:rPr lang="ar-SA" dirty="0" smtClean="0"/>
              <a:t> وجبال اجا وسلمى المتكونة من صخور الجرانيت. تملك تلك الجبال تكوينات صخرية كالجبال المخروطية ذات الملمس الناعم والألوان السمراء والوردية والحمراء كما تحتوى على عدد من العيون الموسمية الدائمة التي تنبثق من شقوق كتل الجرانيت الضخمة، كما ان الاودية وسفوح الجبال ثرية بحياتها الفطرية وتتجه السهول المنبسطة امامها، فهي مواقع ممتازة لمخيمات التنزه الخلوي.</a:t>
            </a:r>
            <a:endParaRPr lang="en-US" dirty="0"/>
          </a:p>
        </p:txBody>
      </p:sp>
    </p:spTree>
    <p:extLst>
      <p:ext uri="{BB962C8B-B14F-4D97-AF65-F5344CB8AC3E}">
        <p14:creationId xmlns:p14="http://schemas.microsoft.com/office/powerpoint/2010/main" val="949476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953424" y="1619424"/>
            <a:ext cx="6858001" cy="36191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19248" y="1304396"/>
            <a:ext cx="6858001" cy="42492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67177" y="1267176"/>
            <a:ext cx="6857999" cy="4323646"/>
          </a:xfrm>
          <a:prstGeom prst="rect">
            <a:avLst/>
          </a:prstGeom>
        </p:spPr>
      </p:pic>
      <p:sp>
        <p:nvSpPr>
          <p:cNvPr id="7" name="Rounded Rectangle 6"/>
          <p:cNvSpPr/>
          <p:nvPr/>
        </p:nvSpPr>
        <p:spPr>
          <a:xfrm>
            <a:off x="835380" y="5881511"/>
            <a:ext cx="2325511" cy="85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النباتات الموسمية في الاودية</a:t>
            </a:r>
            <a:endParaRPr lang="en-US" dirty="0"/>
          </a:p>
        </p:txBody>
      </p:sp>
      <p:sp>
        <p:nvSpPr>
          <p:cNvPr id="8" name="Rounded Rectangle 7"/>
          <p:cNvSpPr/>
          <p:nvPr/>
        </p:nvSpPr>
        <p:spPr>
          <a:xfrm>
            <a:off x="5285492" y="5881511"/>
            <a:ext cx="2325511" cy="85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فنون صخرية طبيعية الكائن العملاق - الرياض</a:t>
            </a:r>
            <a:endParaRPr lang="en-US" dirty="0"/>
          </a:p>
        </p:txBody>
      </p:sp>
      <p:sp>
        <p:nvSpPr>
          <p:cNvPr id="9" name="Rounded Rectangle 8"/>
          <p:cNvSpPr/>
          <p:nvPr/>
        </p:nvSpPr>
        <p:spPr>
          <a:xfrm>
            <a:off x="9448799" y="5802489"/>
            <a:ext cx="2325511" cy="857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فنون صخرية جبل مخروطي – الرياض</a:t>
            </a:r>
            <a:endParaRPr lang="en-US" dirty="0"/>
          </a:p>
        </p:txBody>
      </p:sp>
    </p:spTree>
    <p:extLst>
      <p:ext uri="{BB962C8B-B14F-4D97-AF65-F5344CB8AC3E}">
        <p14:creationId xmlns:p14="http://schemas.microsoft.com/office/powerpoint/2010/main" val="142822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اثار البراكين ( الحرات)</a:t>
            </a:r>
            <a:endParaRPr lang="en-US" dirty="0"/>
          </a:p>
        </p:txBody>
      </p:sp>
      <p:sp>
        <p:nvSpPr>
          <p:cNvPr id="3" name="Content Placeholder 2"/>
          <p:cNvSpPr>
            <a:spLocks noGrp="1"/>
          </p:cNvSpPr>
          <p:nvPr>
            <p:ph idx="1"/>
          </p:nvPr>
        </p:nvSpPr>
        <p:spPr>
          <a:xfrm>
            <a:off x="225778" y="2438399"/>
            <a:ext cx="11650133" cy="4176889"/>
          </a:xfrm>
        </p:spPr>
        <p:txBody>
          <a:bodyPr>
            <a:noAutofit/>
          </a:bodyPr>
          <a:lstStyle/>
          <a:p>
            <a:pPr marL="0" indent="0" algn="r">
              <a:lnSpc>
                <a:spcPct val="250000"/>
              </a:lnSpc>
              <a:buNone/>
            </a:pPr>
            <a:r>
              <a:rPr lang="ar-SA" sz="1600" dirty="0" smtClean="0"/>
              <a:t>يضم الجزء الغربي مخن المملكة العربية السعودية جزء من شريط النار وهو الأكبر من نوعه في العالم الذي يمثل مناطق النشاط البركاني الخامد والنشط الممتد من اقصى جنوب اليمن مرورا بغرب المملكة العربية السعودية  بمحور طولي من الشمال الى الجنوب على النحو التالي الحرة، الرحا ، خيبر ، الشاقة،، لنير وغيرها والأردن وسوريا حتى جنوب شرقي تركيا، وهو إقليم بركاني متكون من طفوح البازلت ( اللابة) عبر حمم الصخور البركانية المنصهرة التي تدفقت من باطن الأرض الى سطحها خلال الأنشطة الزلزالية والبركانية المصاحبة لتشكيل اخدود البحر الأحمر ابان انفصال الجزيرة العربية عن القارة الافريقية. يطلق على مناطق مخرجات البراكين في المملكة العربية السعودية مسمى ( حرات ) وتشكل واحدة من أكبر مناطق البازلت القلوي على مستوى العالم و تكمن القيمة السياحية لحقول تدفقات البراكين بمعالمها الجيولوجية والتضاريسية، ومن أهمها الاف الفوهات منها نماذج عملاقة مثل فوهة </a:t>
            </a:r>
            <a:r>
              <a:rPr lang="ar-SA" sz="1600" dirty="0" err="1" smtClean="0"/>
              <a:t>الوعبة</a:t>
            </a:r>
            <a:r>
              <a:rPr lang="ar-SA" sz="1600" dirty="0" smtClean="0"/>
              <a:t> ( مقلع طمية) و الفوهات النادرة ذات اللون الأبيض، والقباب والمخاريط البركانية.</a:t>
            </a:r>
            <a:endParaRPr lang="en-US" sz="1600" dirty="0"/>
          </a:p>
        </p:txBody>
      </p:sp>
    </p:spTree>
    <p:extLst>
      <p:ext uri="{BB962C8B-B14F-4D97-AF65-F5344CB8AC3E}">
        <p14:creationId xmlns:p14="http://schemas.microsoft.com/office/powerpoint/2010/main" val="211786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889" y="0"/>
            <a:ext cx="4748895"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784" y="0"/>
            <a:ext cx="3774215"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668889" cy="6858000"/>
          </a:xfrm>
          <a:prstGeom prst="rect">
            <a:avLst/>
          </a:prstGeom>
        </p:spPr>
      </p:pic>
      <p:sp>
        <p:nvSpPr>
          <p:cNvPr id="7" name="Rounded Rectangle 6"/>
          <p:cNvSpPr/>
          <p:nvPr/>
        </p:nvSpPr>
        <p:spPr>
          <a:xfrm>
            <a:off x="643467" y="5813778"/>
            <a:ext cx="2652889" cy="86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جبل الأبيض تشكيل بركاني – حرة خيبر</a:t>
            </a:r>
            <a:endParaRPr lang="en-US" dirty="0"/>
          </a:p>
        </p:txBody>
      </p:sp>
      <p:sp>
        <p:nvSpPr>
          <p:cNvPr id="8" name="Rounded Rectangle 7"/>
          <p:cNvSpPr/>
          <p:nvPr/>
        </p:nvSpPr>
        <p:spPr>
          <a:xfrm>
            <a:off x="9059334" y="5650088"/>
            <a:ext cx="2652889" cy="86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جبل البيضاء –حرة خيبر </a:t>
            </a:r>
            <a:endParaRPr lang="en-US" dirty="0"/>
          </a:p>
        </p:txBody>
      </p:sp>
      <p:sp>
        <p:nvSpPr>
          <p:cNvPr id="9" name="Rounded Rectangle 8"/>
          <p:cNvSpPr/>
          <p:nvPr/>
        </p:nvSpPr>
        <p:spPr>
          <a:xfrm>
            <a:off x="4927601" y="5650088"/>
            <a:ext cx="2652889" cy="86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فوهة بركان – حرة الشاقة</a:t>
            </a:r>
            <a:endParaRPr lang="en-US" dirty="0"/>
          </a:p>
        </p:txBody>
      </p:sp>
    </p:spTree>
    <p:extLst>
      <p:ext uri="{BB962C8B-B14F-4D97-AF65-F5344CB8AC3E}">
        <p14:creationId xmlns:p14="http://schemas.microsoft.com/office/powerpoint/2010/main" val="2696193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الحافات</a:t>
            </a:r>
            <a:endParaRPr lang="en-US" dirty="0"/>
          </a:p>
        </p:txBody>
      </p:sp>
      <p:sp>
        <p:nvSpPr>
          <p:cNvPr id="3" name="Content Placeholder 2"/>
          <p:cNvSpPr>
            <a:spLocks noGrp="1"/>
          </p:cNvSpPr>
          <p:nvPr>
            <p:ph idx="1"/>
          </p:nvPr>
        </p:nvSpPr>
        <p:spPr>
          <a:xfrm>
            <a:off x="135468" y="2438400"/>
            <a:ext cx="11568804" cy="3651504"/>
          </a:xfrm>
        </p:spPr>
        <p:txBody>
          <a:bodyPr/>
          <a:lstStyle/>
          <a:p>
            <a:pPr marL="0" indent="0" algn="r">
              <a:lnSpc>
                <a:spcPct val="200000"/>
              </a:lnSpc>
              <a:buNone/>
            </a:pPr>
            <a:r>
              <a:rPr lang="ar-SA" dirty="0" smtClean="0"/>
              <a:t>كان لتعاقب أنواع الطبقات الصخرية القوية ( الحجر الرملي والحجر الجيري ) والطبقات الضعيفة ( الطفل و الطين ) دورا أساسيا في انكشاف الصخور في هضبة نجد الرسوبية التي تحتل القسم الشرقي من هضبة نجد المتكونة من الأحجار الرملية والجيرية والطفل ، بصورة رائعة في حزام مقوس كبير مكونة حافات( ضلوع أو </a:t>
            </a:r>
            <a:r>
              <a:rPr lang="ar-SA" dirty="0" err="1" smtClean="0"/>
              <a:t>جالات</a:t>
            </a:r>
            <a:r>
              <a:rPr lang="ar-SA" dirty="0" smtClean="0"/>
              <a:t> ) متماثلة في اتجاه الميل ذات مظهر مبهر وهي تواجه الغرب في ارتفاعاتها وشكل قطاعاتها العرضية واثار التعرية بها. وتعد حافة طويق ابرز ظاهرة تضاريسية في إقليم الحافات والعمود الفقري لهضبة نجد الرسوبية.</a:t>
            </a:r>
          </a:p>
          <a:p>
            <a:pPr marL="0" indent="0" algn="r">
              <a:lnSpc>
                <a:spcPct val="200000"/>
              </a:lnSpc>
              <a:buNone/>
            </a:pPr>
            <a:endParaRPr lang="en-US" dirty="0"/>
          </a:p>
        </p:txBody>
      </p:sp>
    </p:spTree>
    <p:extLst>
      <p:ext uri="{BB962C8B-B14F-4D97-AF65-F5344CB8AC3E}">
        <p14:creationId xmlns:p14="http://schemas.microsoft.com/office/powerpoint/2010/main" val="95580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sp>
        <p:nvSpPr>
          <p:cNvPr id="5" name="Rounded Rectangle 4"/>
          <p:cNvSpPr/>
          <p:nvPr/>
        </p:nvSpPr>
        <p:spPr>
          <a:xfrm>
            <a:off x="8647288" y="180622"/>
            <a:ext cx="3431823" cy="1456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حافة طويق بجروفها </a:t>
            </a:r>
            <a:r>
              <a:rPr lang="ar-SA" dirty="0" err="1" smtClean="0"/>
              <a:t>ومنحدراتها</a:t>
            </a:r>
            <a:endParaRPr lang="en-US" dirty="0"/>
          </a:p>
        </p:txBody>
      </p:sp>
    </p:spTree>
    <p:extLst>
      <p:ext uri="{BB962C8B-B14F-4D97-AF65-F5344CB8AC3E}">
        <p14:creationId xmlns:p14="http://schemas.microsoft.com/office/powerpoint/2010/main" val="3202076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الرمال</a:t>
            </a:r>
            <a:endParaRPr lang="en-US" dirty="0"/>
          </a:p>
        </p:txBody>
      </p:sp>
      <p:sp>
        <p:nvSpPr>
          <p:cNvPr id="3" name="Content Placeholder 2"/>
          <p:cNvSpPr>
            <a:spLocks noGrp="1"/>
          </p:cNvSpPr>
          <p:nvPr>
            <p:ph idx="1"/>
          </p:nvPr>
        </p:nvSpPr>
        <p:spPr>
          <a:xfrm>
            <a:off x="349956" y="2438400"/>
            <a:ext cx="11354315" cy="3651504"/>
          </a:xfrm>
        </p:spPr>
        <p:txBody>
          <a:bodyPr>
            <a:normAutofit fontScale="92500"/>
          </a:bodyPr>
          <a:lstStyle/>
          <a:p>
            <a:pPr marL="0" indent="0" algn="r">
              <a:lnSpc>
                <a:spcPct val="200000"/>
              </a:lnSpc>
              <a:buNone/>
            </a:pPr>
            <a:r>
              <a:rPr lang="ar-SA" dirty="0" smtClean="0"/>
              <a:t>يمكن وصف الصحاري الرملية في المملكة العربية السعودية </a:t>
            </a:r>
            <a:r>
              <a:rPr lang="ar-SA" dirty="0" err="1" smtClean="0"/>
              <a:t>ببحلر</a:t>
            </a:r>
            <a:r>
              <a:rPr lang="ar-SA" dirty="0" smtClean="0"/>
              <a:t> الرمال </a:t>
            </a:r>
            <a:r>
              <a:rPr lang="ar-SA" dirty="0" err="1" smtClean="0"/>
              <a:t>العضمى</a:t>
            </a:r>
            <a:r>
              <a:rPr lang="ar-SA" dirty="0" smtClean="0"/>
              <a:t> </a:t>
            </a:r>
            <a:r>
              <a:rPr lang="ar-SA" dirty="0" err="1" smtClean="0"/>
              <a:t>التىتغطي</a:t>
            </a:r>
            <a:r>
              <a:rPr lang="ar-SA" dirty="0" smtClean="0"/>
              <a:t> نحو ثلث مساحة المملكة ، يقع معظمها في الربع الخالي الذي يعد اكبر صحراء رملية متصلة في العالم، وتتوزع البقية على صحراء النفوذ والدهناء </a:t>
            </a:r>
            <a:r>
              <a:rPr lang="ar-SA" dirty="0" err="1" smtClean="0"/>
              <a:t>والجافور</a:t>
            </a:r>
            <a:r>
              <a:rPr lang="ar-SA" dirty="0" smtClean="0"/>
              <a:t> إضافة لمساحات أخرى متناثرة في وسط البلاد. تتعدد مصادر الجذب في تلك البيئات الطبيعية حيث يتزين السطح </a:t>
            </a:r>
            <a:r>
              <a:rPr lang="ar-SA" dirty="0" err="1" smtClean="0"/>
              <a:t>بالانماط</a:t>
            </a:r>
            <a:r>
              <a:rPr lang="ar-SA" dirty="0" smtClean="0"/>
              <a:t> العديدة للكثبان الرملية التي تشكلت بتوفر الرياح القوية ومصدرا للرواسب وتضاريس متنوعة تؤدي </a:t>
            </a:r>
            <a:r>
              <a:rPr lang="ar-SA" dirty="0" err="1" smtClean="0"/>
              <a:t>للارساب</a:t>
            </a:r>
            <a:r>
              <a:rPr lang="ar-SA" dirty="0" smtClean="0"/>
              <a:t> من كثبان مستعرضة ، طويلة ، نجمية ، </a:t>
            </a:r>
            <a:r>
              <a:rPr lang="ar-SA" dirty="0" err="1" smtClean="0"/>
              <a:t>وقبابية</a:t>
            </a:r>
            <a:r>
              <a:rPr lang="ar-SA" dirty="0" smtClean="0"/>
              <a:t>، وعروق وهي أشكال متنوعة من تلال وسلاسل رملية ذات قمم حادة تفصل بينها بطون رملية واسعة، وهي ذات مناظر رائعة الجمال </a:t>
            </a:r>
            <a:r>
              <a:rPr lang="ar-SA" dirty="0" err="1" smtClean="0"/>
              <a:t>بالوانها</a:t>
            </a:r>
            <a:r>
              <a:rPr lang="ar-SA" dirty="0" smtClean="0"/>
              <a:t> الذهبية </a:t>
            </a:r>
            <a:r>
              <a:rPr lang="ar-SA" dirty="0" err="1" smtClean="0"/>
              <a:t>والقرمزيةو</a:t>
            </a:r>
            <a:r>
              <a:rPr lang="ar-SA" dirty="0" smtClean="0"/>
              <a:t> البيضاء الدالة على اصلها القاري أو البحري وجبال رملية بمواصفات تضارسية عملاقة حيث تعلو قممها الهرمية والبيضوية والمستطيلة الى ارتفاع 300 مترا </a:t>
            </a:r>
            <a:endParaRPr lang="en-US" dirty="0"/>
          </a:p>
        </p:txBody>
      </p:sp>
    </p:spTree>
    <p:extLst>
      <p:ext uri="{BB962C8B-B14F-4D97-AF65-F5344CB8AC3E}">
        <p14:creationId xmlns:p14="http://schemas.microsoft.com/office/powerpoint/2010/main" val="3931692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الرمال </a:t>
            </a:r>
            <a:endParaRPr lang="en-US" dirty="0"/>
          </a:p>
        </p:txBody>
      </p:sp>
      <p:sp>
        <p:nvSpPr>
          <p:cNvPr id="3" name="Content Placeholder 2"/>
          <p:cNvSpPr>
            <a:spLocks noGrp="1"/>
          </p:cNvSpPr>
          <p:nvPr>
            <p:ph idx="1"/>
          </p:nvPr>
        </p:nvSpPr>
        <p:spPr>
          <a:xfrm>
            <a:off x="936978" y="2438400"/>
            <a:ext cx="10767293" cy="3651504"/>
          </a:xfrm>
        </p:spPr>
        <p:txBody>
          <a:bodyPr/>
          <a:lstStyle/>
          <a:p>
            <a:pPr marL="0" indent="0" algn="r">
              <a:lnSpc>
                <a:spcPct val="250000"/>
              </a:lnSpc>
              <a:buNone/>
            </a:pPr>
            <a:r>
              <a:rPr lang="ar-SA" dirty="0" smtClean="0"/>
              <a:t>تمثل كل تلك المشاهد الرائعة  صيد ثمين لهواة التصوير، وبكونها مصدرا لأكثر نشاط ترفيهي كسباق السيارات لسيارات الدفع الرباعي والدرجات النارية الخاصة ، وهواة التزلج على الرمال وبناء التشكيلات المعمارية، ومواقع لمخيمات النزهات البرية، حيث تكون الليالي المقمرة مصدرا للتمتع بجمال سماء الصحراء بنجومها المتلألئة وهدوئها العميق، وميدان خصب لدراسة تطور البيئة الرملية نتيجة تعاقب فترات الجفاف في العصور الجيولوجية الماضية.</a:t>
            </a:r>
            <a:endParaRPr lang="en-US" dirty="0"/>
          </a:p>
        </p:txBody>
      </p:sp>
    </p:spTree>
    <p:extLst>
      <p:ext uri="{BB962C8B-B14F-4D97-AF65-F5344CB8AC3E}">
        <p14:creationId xmlns:p14="http://schemas.microsoft.com/office/powerpoint/2010/main" val="406117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84534" y="2150534"/>
            <a:ext cx="3093154" cy="63217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388537" y="2376312"/>
            <a:ext cx="3093152" cy="58702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148690" y="-1278467"/>
            <a:ext cx="3764846" cy="6321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112333" y="-993047"/>
            <a:ext cx="3645562" cy="5870221"/>
          </a:xfrm>
          <a:prstGeom prst="rect">
            <a:avLst/>
          </a:prstGeom>
        </p:spPr>
      </p:pic>
      <p:sp>
        <p:nvSpPr>
          <p:cNvPr id="8" name="Rounded Rectangle 7"/>
          <p:cNvSpPr/>
          <p:nvPr/>
        </p:nvSpPr>
        <p:spPr>
          <a:xfrm>
            <a:off x="3251197" y="5949243"/>
            <a:ext cx="235937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تشكيلات الكثبان الرملية في صحراء الدهناء</a:t>
            </a:r>
            <a:endParaRPr lang="en-US" dirty="0"/>
          </a:p>
        </p:txBody>
      </p:sp>
      <p:sp>
        <p:nvSpPr>
          <p:cNvPr id="9" name="Rounded Rectangle 8"/>
          <p:cNvSpPr/>
          <p:nvPr/>
        </p:nvSpPr>
        <p:spPr>
          <a:xfrm>
            <a:off x="9031111" y="5949243"/>
            <a:ext cx="2985909"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كثبان رملية من صحراء الربع الخالي تظهر بينها السبخات الملحية</a:t>
            </a:r>
            <a:endParaRPr lang="en-US" dirty="0"/>
          </a:p>
        </p:txBody>
      </p:sp>
      <p:sp>
        <p:nvSpPr>
          <p:cNvPr id="10" name="Rounded Rectangle 9"/>
          <p:cNvSpPr/>
          <p:nvPr/>
        </p:nvSpPr>
        <p:spPr>
          <a:xfrm>
            <a:off x="9832622" y="2952046"/>
            <a:ext cx="235937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كثبان رملية في صحراء النفوذ</a:t>
            </a:r>
            <a:endParaRPr lang="en-US" dirty="0"/>
          </a:p>
        </p:txBody>
      </p:sp>
      <p:sp>
        <p:nvSpPr>
          <p:cNvPr id="11" name="Rounded Rectangle 10"/>
          <p:cNvSpPr/>
          <p:nvPr/>
        </p:nvSpPr>
        <p:spPr>
          <a:xfrm>
            <a:off x="2935113" y="2737554"/>
            <a:ext cx="235937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كثبان رملية في صحراء الربع الخالي</a:t>
            </a:r>
            <a:endParaRPr lang="en-US" dirty="0"/>
          </a:p>
        </p:txBody>
      </p:sp>
    </p:spTree>
    <p:extLst>
      <p:ext uri="{BB962C8B-B14F-4D97-AF65-F5344CB8AC3E}">
        <p14:creationId xmlns:p14="http://schemas.microsoft.com/office/powerpoint/2010/main" val="543702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الأودية و الروضات</a:t>
            </a:r>
            <a:endParaRPr lang="en-US" dirty="0"/>
          </a:p>
        </p:txBody>
      </p:sp>
      <p:sp>
        <p:nvSpPr>
          <p:cNvPr id="3" name="Content Placeholder 2"/>
          <p:cNvSpPr>
            <a:spLocks noGrp="1"/>
          </p:cNvSpPr>
          <p:nvPr>
            <p:ph idx="1"/>
          </p:nvPr>
        </p:nvSpPr>
        <p:spPr>
          <a:xfrm>
            <a:off x="415636" y="2438400"/>
            <a:ext cx="11288635" cy="3651504"/>
          </a:xfrm>
        </p:spPr>
        <p:txBody>
          <a:bodyPr>
            <a:normAutofit lnSpcReduction="10000"/>
          </a:bodyPr>
          <a:lstStyle/>
          <a:p>
            <a:pPr marL="0" indent="0" algn="ctr">
              <a:lnSpc>
                <a:spcPct val="300000"/>
              </a:lnSpc>
              <a:buNone/>
            </a:pPr>
            <a:r>
              <a:rPr lang="ar-SA" dirty="0"/>
              <a:t>يتميز سطح الأرض بمئات المجاري المائية الموسمية من الوديان وشعب في معظم مناطق المملكة، وتتميز باختلاف خصائصها فالأودية المنحدرة من الجبال الهامية والمرتفعات الغربية صوب البحر الأحمر، شديدة الانحدار وعميقة وضيقة المجاري، من أهمها أودية صبيا، تربة جازان،بيش،عتود،حاي،الليث، فاطمة،الحمض،وعفال في حين أن الأودية التي تنحدر من المرتفعات الغربية صوب الشرق تتسم بطولها بمئات الكيلومترات،وسعة أحواضها بمئات الاف الكيلومترات المربعة مثل ،اودية الرمة/ الباطن، حنيفة السهباء،الدواسر، السرحان.</a:t>
            </a:r>
            <a:endParaRPr lang="en-US" dirty="0"/>
          </a:p>
        </p:txBody>
      </p:sp>
    </p:spTree>
    <p:extLst>
      <p:ext uri="{BB962C8B-B14F-4D97-AF65-F5344CB8AC3E}">
        <p14:creationId xmlns:p14="http://schemas.microsoft.com/office/powerpoint/2010/main" val="107222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29122213"/>
              </p:ext>
            </p:extLst>
          </p:nvPr>
        </p:nvGraphicFramePr>
        <p:xfrm>
          <a:off x="6445956" y="2291644"/>
          <a:ext cx="5441243" cy="4481689"/>
        </p:xfrm>
        <a:graphic>
          <a:graphicData uri="http://schemas.openxmlformats.org/presentationml/2006/ole">
            <mc:AlternateContent xmlns:mc="http://schemas.openxmlformats.org/markup-compatibility/2006">
              <mc:Choice xmlns:v="urn:schemas-microsoft-com:vml" Requires="v">
                <p:oleObj spid="_x0000_s1034" name="Acrobat Document" r:id="rId3" imgW="5410088" imgH="3304951" progId="AcroExch.Document.DC">
                  <p:embed/>
                </p:oleObj>
              </mc:Choice>
              <mc:Fallback>
                <p:oleObj name="Acrobat Document" r:id="rId3" imgW="5410088" imgH="3304951" progId="AcroExch.Document.DC">
                  <p:embed/>
                  <p:pic>
                    <p:nvPicPr>
                      <p:cNvPr id="0" name=""/>
                      <p:cNvPicPr/>
                      <p:nvPr/>
                    </p:nvPicPr>
                    <p:blipFill>
                      <a:blip r:embed="rId4"/>
                      <a:stretch>
                        <a:fillRect/>
                      </a:stretch>
                    </p:blipFill>
                    <p:spPr>
                      <a:xfrm>
                        <a:off x="6445956" y="2291644"/>
                        <a:ext cx="5441243" cy="4481689"/>
                      </a:xfrm>
                      <a:prstGeom prst="rect">
                        <a:avLst/>
                      </a:prstGeom>
                    </p:spPr>
                  </p:pic>
                </p:oleObj>
              </mc:Fallback>
            </mc:AlternateContent>
          </a:graphicData>
        </a:graphic>
      </p:graphicFrame>
      <p:sp>
        <p:nvSpPr>
          <p:cNvPr id="5" name="AutoShape 4" descr="اليمن العربي | خريطة السعودية.. ما هي حدود المملكة وتضاريسه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38667" y="2291644"/>
            <a:ext cx="6028265" cy="3962400"/>
          </a:xfrm>
          <a:prstGeom prst="rect">
            <a:avLst/>
          </a:prstGeom>
        </p:spPr>
      </p:pic>
      <p:sp>
        <p:nvSpPr>
          <p:cNvPr id="8" name="Rectangle 7"/>
          <p:cNvSpPr/>
          <p:nvPr/>
        </p:nvSpPr>
        <p:spPr>
          <a:xfrm>
            <a:off x="2867378" y="530578"/>
            <a:ext cx="6897511" cy="12192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tx2"/>
                </a:solidFill>
              </a:rPr>
              <a:t>موقع المملكة العربية السعودية</a:t>
            </a:r>
            <a:endParaRPr lang="en-US" sz="4400" dirty="0">
              <a:solidFill>
                <a:schemeClr val="tx2"/>
              </a:solidFill>
            </a:endParaRPr>
          </a:p>
        </p:txBody>
      </p:sp>
    </p:spTree>
    <p:extLst>
      <p:ext uri="{BB962C8B-B14F-4D97-AF65-F5344CB8AC3E}">
        <p14:creationId xmlns:p14="http://schemas.microsoft.com/office/powerpoint/2010/main" val="2235543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الأودية و الروضات</a:t>
            </a:r>
            <a:endParaRPr lang="en-US" dirty="0"/>
          </a:p>
        </p:txBody>
      </p:sp>
      <p:sp>
        <p:nvSpPr>
          <p:cNvPr id="3" name="Content Placeholder 2"/>
          <p:cNvSpPr>
            <a:spLocks noGrp="1"/>
          </p:cNvSpPr>
          <p:nvPr>
            <p:ph idx="1"/>
          </p:nvPr>
        </p:nvSpPr>
        <p:spPr>
          <a:xfrm>
            <a:off x="263236" y="2438399"/>
            <a:ext cx="11441036" cy="4031673"/>
          </a:xfrm>
        </p:spPr>
        <p:txBody>
          <a:bodyPr>
            <a:noAutofit/>
          </a:bodyPr>
          <a:lstStyle/>
          <a:p>
            <a:pPr marL="0" indent="0" algn="r">
              <a:lnSpc>
                <a:spcPct val="150000"/>
              </a:lnSpc>
              <a:buNone/>
            </a:pPr>
            <a:r>
              <a:rPr lang="ar-SA" sz="2100" dirty="0"/>
              <a:t>لكل من مجموعات الأودية أهميتها التي تجري بها المياه طوال العام تقريبا ، وبها شلالات وتزدهر بالأشجار الضخمة والشجيرات العطرية في حين تمثل الأودية ذات التصريف الداخلي بانها احدى مناطق الجذب التنزه والرحلات في مواسم الأمطار والربيع لوفرة مياهها وكثافة أشجارها وتنوعها، خاصة اذا انتهت الأودية في أحواض وسهول داخلية وقيعان ومنخفضات ضمن أراض حصوية ورملية مكونة الفياض والروضات والخباري. وهي غنية بالأشجار المعمرة كما تزدان في مواسم المطر بالحشائش والمراعي متحولة الى حقول خضراء تموج بالعديد من الأزهار والأعشاب البرية.</a:t>
            </a:r>
          </a:p>
          <a:p>
            <a:pPr marL="0" indent="0" algn="r">
              <a:lnSpc>
                <a:spcPct val="150000"/>
              </a:lnSpc>
              <a:buNone/>
            </a:pPr>
            <a:r>
              <a:rPr lang="ar-SA" sz="2100" dirty="0"/>
              <a:t>وهذه جميعها تكون مصدر جذب سياحي للذين ينشدون التعرف على ثقافة الصحراء عبر الإقامة فيها بمخيمات لعدة أيام في أجواء ربيعية وشتوية منعشة.</a:t>
            </a:r>
            <a:endParaRPr lang="en-US" sz="2100" dirty="0"/>
          </a:p>
        </p:txBody>
      </p:sp>
    </p:spTree>
    <p:extLst>
      <p:ext uri="{BB962C8B-B14F-4D97-AF65-F5344CB8AC3E}">
        <p14:creationId xmlns:p14="http://schemas.microsoft.com/office/powerpoint/2010/main" val="3052085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الكهوف</a:t>
            </a:r>
            <a:endParaRPr lang="en-US" dirty="0"/>
          </a:p>
        </p:txBody>
      </p:sp>
      <p:sp>
        <p:nvSpPr>
          <p:cNvPr id="3" name="Content Placeholder 2"/>
          <p:cNvSpPr>
            <a:spLocks noGrp="1"/>
          </p:cNvSpPr>
          <p:nvPr>
            <p:ph idx="1"/>
          </p:nvPr>
        </p:nvSpPr>
        <p:spPr>
          <a:xfrm>
            <a:off x="496712" y="2438399"/>
            <a:ext cx="11207560" cy="3928533"/>
          </a:xfrm>
        </p:spPr>
        <p:txBody>
          <a:bodyPr>
            <a:normAutofit fontScale="77500" lnSpcReduction="20000"/>
          </a:bodyPr>
          <a:lstStyle/>
          <a:p>
            <a:pPr marL="0" indent="0" algn="r">
              <a:lnSpc>
                <a:spcPct val="300000"/>
              </a:lnSpc>
              <a:buNone/>
            </a:pPr>
            <a:r>
              <a:rPr lang="ar-SA" dirty="0"/>
              <a:t>تعد الكهوف احدى الظاهرات الطبيعية المتميزة بتصاميمها وتشكيلاتها الجمالية وقيمتها الجيولوجية والبيئية مما يؤهلها لتكون وجهة </a:t>
            </a:r>
            <a:r>
              <a:rPr lang="ar-SA" dirty="0" err="1"/>
              <a:t>لاحدى</a:t>
            </a:r>
            <a:r>
              <a:rPr lang="ar-SA" dirty="0"/>
              <a:t> الفعاليات السياحية البيئية، ويوجد في المملكة العربية السعودية ثلاثة تشكيلات من الكهوف:</a:t>
            </a:r>
          </a:p>
          <a:p>
            <a:pPr algn="r" rtl="1">
              <a:lnSpc>
                <a:spcPct val="300000"/>
              </a:lnSpc>
              <a:buFont typeface="Arial" panose="020B0604020202020204" pitchFamily="34" charset="0"/>
              <a:buChar char="•"/>
            </a:pPr>
            <a:r>
              <a:rPr lang="ar-SA" dirty="0"/>
              <a:t>الكهوف الجبلية.</a:t>
            </a:r>
          </a:p>
          <a:p>
            <a:pPr algn="r" rtl="1">
              <a:lnSpc>
                <a:spcPct val="300000"/>
              </a:lnSpc>
              <a:buFont typeface="Arial" panose="020B0604020202020204" pitchFamily="34" charset="0"/>
              <a:buChar char="•"/>
            </a:pPr>
            <a:r>
              <a:rPr lang="ar-SA" dirty="0"/>
              <a:t>الكهوف البركانية.</a:t>
            </a:r>
          </a:p>
          <a:p>
            <a:pPr algn="r" rtl="1">
              <a:lnSpc>
                <a:spcPct val="300000"/>
              </a:lnSpc>
              <a:buFont typeface="Arial" panose="020B0604020202020204" pitchFamily="34" charset="0"/>
              <a:buChar char="•"/>
            </a:pPr>
            <a:r>
              <a:rPr lang="ar-SA" dirty="0"/>
              <a:t>الكهوف الصحراوية.</a:t>
            </a:r>
            <a:endParaRPr lang="en-US" dirty="0"/>
          </a:p>
        </p:txBody>
      </p:sp>
    </p:spTree>
    <p:extLst>
      <p:ext uri="{BB962C8B-B14F-4D97-AF65-F5344CB8AC3E}">
        <p14:creationId xmlns:p14="http://schemas.microsoft.com/office/powerpoint/2010/main" val="1324651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أولا: الكهوف الجبلية</a:t>
            </a:r>
            <a:endParaRPr lang="en-US" dirty="0"/>
          </a:p>
        </p:txBody>
      </p:sp>
      <p:sp>
        <p:nvSpPr>
          <p:cNvPr id="3" name="Content Placeholder 2"/>
          <p:cNvSpPr>
            <a:spLocks noGrp="1"/>
          </p:cNvSpPr>
          <p:nvPr>
            <p:ph idx="1"/>
          </p:nvPr>
        </p:nvSpPr>
        <p:spPr/>
        <p:txBody>
          <a:bodyPr/>
          <a:lstStyle/>
          <a:p>
            <a:pPr marL="0" indent="0" algn="r" rtl="1">
              <a:lnSpc>
                <a:spcPct val="300000"/>
              </a:lnSpc>
              <a:buNone/>
            </a:pPr>
            <a:r>
              <a:rPr lang="ar-SA" dirty="0"/>
              <a:t>من أشهرها كهوف واحة الإحساء الزراعية شرق مدينة الهفوف ، وكهوف الهبكة وهي عبارة عن مغارات ودهاليز جبلية طويلة ومظلمة تمتد لعدة كيلومترات في شمال شرق المملكة. </a:t>
            </a:r>
          </a:p>
        </p:txBody>
      </p:sp>
    </p:spTree>
    <p:extLst>
      <p:ext uri="{BB962C8B-B14F-4D97-AF65-F5344CB8AC3E}">
        <p14:creationId xmlns:p14="http://schemas.microsoft.com/office/powerpoint/2010/main" val="1760496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ثانيا: الكهوف البركانية</a:t>
            </a:r>
            <a:endParaRPr lang="en-US" dirty="0"/>
          </a:p>
        </p:txBody>
      </p:sp>
      <p:sp>
        <p:nvSpPr>
          <p:cNvPr id="3" name="Content Placeholder 2"/>
          <p:cNvSpPr>
            <a:spLocks noGrp="1"/>
          </p:cNvSpPr>
          <p:nvPr>
            <p:ph idx="1"/>
          </p:nvPr>
        </p:nvSpPr>
        <p:spPr>
          <a:xfrm>
            <a:off x="158044" y="2438400"/>
            <a:ext cx="11546227" cy="4086578"/>
          </a:xfrm>
        </p:spPr>
        <p:txBody>
          <a:bodyPr>
            <a:normAutofit/>
          </a:bodyPr>
          <a:lstStyle/>
          <a:p>
            <a:pPr marL="0" indent="0" algn="r">
              <a:lnSpc>
                <a:spcPct val="300000"/>
              </a:lnSpc>
              <a:buNone/>
            </a:pPr>
            <a:r>
              <a:rPr lang="ar-SA" dirty="0"/>
              <a:t>تحتوى حرات البراكين في الجزء الغربي من المملكة على كهوف تسمى اللابة الأنبوبية، حيث تشكلت مادة اللابة المنصهرة على هيئة انابيب بعد برودها، ويصل قطر الفتحات الرأسية أو الدائرية على سطح الأنبوب الى عشرات الأمتار وعمقها الى أكثر من 401 مترا، وتمتد الانابيب الكهفية افقيا الى مئات الأمتار.</a:t>
            </a:r>
          </a:p>
          <a:p>
            <a:pPr marL="0" indent="0" algn="r">
              <a:lnSpc>
                <a:spcPct val="300000"/>
              </a:lnSpc>
              <a:buNone/>
            </a:pPr>
            <a:endParaRPr lang="en-US" dirty="0"/>
          </a:p>
        </p:txBody>
      </p:sp>
    </p:spTree>
    <p:extLst>
      <p:ext uri="{BB962C8B-B14F-4D97-AF65-F5344CB8AC3E}">
        <p14:creationId xmlns:p14="http://schemas.microsoft.com/office/powerpoint/2010/main" val="2130600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ثالثا: الكهوف الصحراوية</a:t>
            </a:r>
            <a:endParaRPr lang="en-US" dirty="0"/>
          </a:p>
        </p:txBody>
      </p:sp>
      <p:sp>
        <p:nvSpPr>
          <p:cNvPr id="3" name="Content Placeholder 2"/>
          <p:cNvSpPr>
            <a:spLocks noGrp="1"/>
          </p:cNvSpPr>
          <p:nvPr>
            <p:ph idx="1"/>
          </p:nvPr>
        </p:nvSpPr>
        <p:spPr>
          <a:xfrm>
            <a:off x="237068" y="2438400"/>
            <a:ext cx="11467204" cy="3651504"/>
          </a:xfrm>
        </p:spPr>
        <p:txBody>
          <a:bodyPr/>
          <a:lstStyle/>
          <a:p>
            <a:pPr marL="0" indent="0" algn="r">
              <a:lnSpc>
                <a:spcPct val="250000"/>
              </a:lnSpc>
              <a:buNone/>
            </a:pPr>
            <a:r>
              <a:rPr lang="ar-SA" dirty="0"/>
              <a:t>تنتشر الكهوف بكثرة في النصف الشمالي من هضبتي الصمان و الصلب، وهي عبارة عن فجوات عميقة نتجت عن اذابة مياه الأمطار المشبعة بالأحماض المترسبة عبر الشقوق والفواصل لمادة الجير الشديدة القابلة للذوبان وتكسب تلك الحفر صفة الكهوف فتأخذ اما شكلا راسيا يصل عمقه الى 50 مترا تسمى الدحل، ومنها دحلت هيت جنوب شرق مدينة الرياض، واما ان تبدو على هيئة أشكال افقية يتكون بعضها بجانب الودية والقيعان والممرات المائية والهوائية ، تكونت بداخلها رواسب كلسية مبهرة نابعة من القاع اغو مدلاة من السقف. </a:t>
            </a:r>
            <a:endParaRPr lang="en-US" dirty="0"/>
          </a:p>
        </p:txBody>
      </p:sp>
    </p:spTree>
    <p:extLst>
      <p:ext uri="{BB962C8B-B14F-4D97-AF65-F5344CB8AC3E}">
        <p14:creationId xmlns:p14="http://schemas.microsoft.com/office/powerpoint/2010/main" val="3122372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السواحل والجزر</a:t>
            </a:r>
            <a:endParaRPr lang="en-US" dirty="0"/>
          </a:p>
        </p:txBody>
      </p:sp>
      <p:sp>
        <p:nvSpPr>
          <p:cNvPr id="3" name="Content Placeholder 2"/>
          <p:cNvSpPr>
            <a:spLocks noGrp="1"/>
          </p:cNvSpPr>
          <p:nvPr>
            <p:ph idx="1"/>
          </p:nvPr>
        </p:nvSpPr>
        <p:spPr>
          <a:xfrm>
            <a:off x="688622" y="2438400"/>
            <a:ext cx="11015649" cy="3651504"/>
          </a:xfrm>
        </p:spPr>
        <p:txBody>
          <a:bodyPr/>
          <a:lstStyle/>
          <a:p>
            <a:pPr marL="0" indent="0" algn="r">
              <a:buNone/>
            </a:pPr>
            <a:endParaRPr lang="ar-SA" dirty="0"/>
          </a:p>
          <a:p>
            <a:pPr marL="0" indent="0" algn="r">
              <a:buNone/>
            </a:pPr>
            <a:endParaRPr lang="ar-SA" dirty="0"/>
          </a:p>
          <a:p>
            <a:pPr marL="0" indent="0" algn="r">
              <a:buNone/>
            </a:pPr>
            <a:endParaRPr lang="ar-SA" dirty="0"/>
          </a:p>
          <a:p>
            <a:pPr marL="0" indent="0" algn="r">
              <a:buNone/>
            </a:pPr>
            <a:r>
              <a:rPr lang="ar-SA" dirty="0"/>
              <a:t>تتمتع المملكة العربية السعودية بثلاثة اطلالات بحرية على ساحلي البحر الأحمر والخليج العربي، كما تنعم مياهها الإقليمية بمئات الجزر.</a:t>
            </a:r>
          </a:p>
          <a:p>
            <a:pPr marL="0" indent="0" algn="r">
              <a:buNone/>
            </a:pPr>
            <a:endParaRPr lang="en-US" dirty="0"/>
          </a:p>
        </p:txBody>
      </p:sp>
    </p:spTree>
    <p:extLst>
      <p:ext uri="{BB962C8B-B14F-4D97-AF65-F5344CB8AC3E}">
        <p14:creationId xmlns:p14="http://schemas.microsoft.com/office/powerpoint/2010/main" val="1184530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سواحل البحر الأحمر ( سهول تهامة)</a:t>
            </a:r>
            <a:endParaRPr lang="en-US" dirty="0"/>
          </a:p>
        </p:txBody>
      </p:sp>
      <p:sp>
        <p:nvSpPr>
          <p:cNvPr id="3" name="Content Placeholder 2"/>
          <p:cNvSpPr>
            <a:spLocks noGrp="1"/>
          </p:cNvSpPr>
          <p:nvPr>
            <p:ph idx="1"/>
          </p:nvPr>
        </p:nvSpPr>
        <p:spPr>
          <a:xfrm>
            <a:off x="169334" y="2438400"/>
            <a:ext cx="11534938" cy="3651504"/>
          </a:xfrm>
        </p:spPr>
        <p:txBody>
          <a:bodyPr>
            <a:normAutofit lnSpcReduction="10000"/>
          </a:bodyPr>
          <a:lstStyle/>
          <a:p>
            <a:pPr marL="0" indent="0" algn="r">
              <a:lnSpc>
                <a:spcPct val="150000"/>
              </a:lnSpc>
              <a:buNone/>
            </a:pPr>
            <a:r>
              <a:rPr lang="ar-SA" dirty="0"/>
              <a:t>يبلغ طول الساحل السعودي على البحر الأحمر نحو 2400 كم، تبدأ من خليج العقبة شمالا وحتى الحدود السعودية اليمنية جنوبا. يتفاوت عرض الساحل من منطقة الى لأخرى لكنه يأخذ في الاتساع كلما اتجهنا جنوبا، فيكون اقصى اتساع له بالقرب من جازان ويأخذ بالضيق الى 20 كم عند رابغ. أما في اقصى الشمال فتلتقي اقدام جبال مدين مع مياه البحر.</a:t>
            </a:r>
          </a:p>
          <a:p>
            <a:pPr marL="0" indent="0" algn="r">
              <a:lnSpc>
                <a:spcPct val="150000"/>
              </a:lnSpc>
              <a:buNone/>
            </a:pPr>
            <a:r>
              <a:rPr lang="ar-SA" dirty="0"/>
              <a:t>تزخر سواحل البحر الأحمر بالعديد من الظاهرات والمعالم البحرية ذات الجاذبية السياحية على النحو التالي:</a:t>
            </a:r>
          </a:p>
          <a:p>
            <a:pPr algn="r" rtl="1">
              <a:lnSpc>
                <a:spcPct val="150000"/>
              </a:lnSpc>
              <a:buFont typeface="Arial" panose="020B0604020202020204" pitchFamily="34" charset="0"/>
              <a:buChar char="•"/>
            </a:pPr>
            <a:r>
              <a:rPr lang="ar-SA" dirty="0"/>
              <a:t>الشعاب المرجانية.</a:t>
            </a:r>
          </a:p>
          <a:p>
            <a:pPr algn="r" rtl="1">
              <a:lnSpc>
                <a:spcPct val="150000"/>
              </a:lnSpc>
              <a:buFont typeface="Arial" panose="020B0604020202020204" pitchFamily="34" charset="0"/>
              <a:buChar char="•"/>
            </a:pPr>
            <a:r>
              <a:rPr lang="ar-SA" dirty="0"/>
              <a:t>المعالم البحرية الساحلية.</a:t>
            </a:r>
          </a:p>
          <a:p>
            <a:pPr algn="r" rtl="1">
              <a:lnSpc>
                <a:spcPct val="150000"/>
              </a:lnSpc>
              <a:buFont typeface="Arial" panose="020B0604020202020204" pitchFamily="34" charset="0"/>
              <a:buChar char="•"/>
            </a:pPr>
            <a:r>
              <a:rPr lang="ar-SA" dirty="0"/>
              <a:t>الشواطئ.</a:t>
            </a:r>
            <a:endParaRPr lang="en-US" dirty="0"/>
          </a:p>
        </p:txBody>
      </p:sp>
    </p:spTree>
    <p:extLst>
      <p:ext uri="{BB962C8B-B14F-4D97-AF65-F5344CB8AC3E}">
        <p14:creationId xmlns:p14="http://schemas.microsoft.com/office/powerpoint/2010/main" val="266864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أولا الشعاب المرجانية</a:t>
            </a:r>
            <a:endParaRPr lang="en-US" dirty="0"/>
          </a:p>
        </p:txBody>
      </p:sp>
      <p:sp>
        <p:nvSpPr>
          <p:cNvPr id="3" name="Content Placeholder 2"/>
          <p:cNvSpPr>
            <a:spLocks noGrp="1"/>
          </p:cNvSpPr>
          <p:nvPr>
            <p:ph idx="1"/>
          </p:nvPr>
        </p:nvSpPr>
        <p:spPr>
          <a:xfrm>
            <a:off x="485422" y="2438400"/>
            <a:ext cx="11218849" cy="3651504"/>
          </a:xfrm>
        </p:spPr>
        <p:txBody>
          <a:bodyPr/>
          <a:lstStyle/>
          <a:p>
            <a:pPr marL="0" indent="0" algn="r">
              <a:lnSpc>
                <a:spcPct val="150000"/>
              </a:lnSpc>
              <a:buNone/>
            </a:pPr>
            <a:r>
              <a:rPr lang="ar-SA" dirty="0"/>
              <a:t>يعد البحر الأحمر من أغنى بحار العالم بالشعاب المرجانية المتنوعة والكثيفة حيث يوجد نحو 200 نوع من المرجان متنوعة الأشكال والأنماط والألوان، بسبب توفر الظروف الملائمة لنمو تلك الشعاب منها  اتساع الجرف القاري الضحل، وارتفاع درجة حرارة </a:t>
            </a:r>
            <a:r>
              <a:rPr lang="ar-SA" dirty="0" err="1"/>
              <a:t>المياة</a:t>
            </a:r>
            <a:r>
              <a:rPr lang="ar-SA" dirty="0"/>
              <a:t> واعتدال نسبة الملوحة وصفائها وتمتعها بضوء الشمس الساطع.</a:t>
            </a:r>
          </a:p>
          <a:p>
            <a:pPr marL="0" indent="0" algn="r">
              <a:lnSpc>
                <a:spcPct val="150000"/>
              </a:lnSpc>
              <a:buNone/>
            </a:pPr>
            <a:r>
              <a:rPr lang="ar-SA" dirty="0"/>
              <a:t>تتركز الشعاب المرجانية عللا الساحل السعودي بصورة رئيسية في خمسة مواقع من الشمال الى الجنوب على سواحل: الشيخ حميد، شمال أملج، شمال جدة، الليث، القنفذة وجازان. وتتكون الشعاب المرجانية من نوعين أولهما هي شعاب الأطر المرجانية الساحلية، وهي على هيئة رصيف يمتد طوليا </a:t>
            </a:r>
            <a:r>
              <a:rPr lang="ar-SA" dirty="0" err="1"/>
              <a:t>بموازة</a:t>
            </a:r>
            <a:r>
              <a:rPr lang="ar-SA" dirty="0"/>
              <a:t> الساحل ويبتعد عنه بين عدة مئات من الأمتار، ولا تظهر عادة فوق السطح الا عند الجزر. اما النوع الثاني عبارة عن أطر مرجانية للساحل الخارجي( الحواجز) وهي تمتد موازية للساحل، لكنها عادة ما تنفصل عنه ببحيرات ساحلية طويلة.</a:t>
            </a:r>
          </a:p>
        </p:txBody>
      </p:sp>
    </p:spTree>
    <p:extLst>
      <p:ext uri="{BB962C8B-B14F-4D97-AF65-F5344CB8AC3E}">
        <p14:creationId xmlns:p14="http://schemas.microsoft.com/office/powerpoint/2010/main" val="2664242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أولا الشعاب المرجانية</a:t>
            </a:r>
            <a:endParaRPr lang="en-US" dirty="0"/>
          </a:p>
        </p:txBody>
      </p:sp>
      <p:sp>
        <p:nvSpPr>
          <p:cNvPr id="3" name="Content Placeholder 2"/>
          <p:cNvSpPr>
            <a:spLocks noGrp="1"/>
          </p:cNvSpPr>
          <p:nvPr>
            <p:ph idx="1"/>
          </p:nvPr>
        </p:nvSpPr>
        <p:spPr>
          <a:xfrm>
            <a:off x="259644" y="2438400"/>
            <a:ext cx="11444627" cy="3651504"/>
          </a:xfrm>
        </p:spPr>
        <p:txBody>
          <a:bodyPr/>
          <a:lstStyle/>
          <a:p>
            <a:pPr marL="0" indent="0" algn="r">
              <a:lnSpc>
                <a:spcPct val="250000"/>
              </a:lnSpc>
              <a:buNone/>
            </a:pPr>
            <a:r>
              <a:rPr lang="ar-SA" dirty="0"/>
              <a:t>اما النوع الثاني عبارة عن أطر مرجانية للساحل الخارجي( الحواجز) وهي تمتد موازية للساحل، لكنها عادة ما تنفصل عنه ببحيرات ساحلية طويلة. وتتميز تلك المستعمرات المرجانية بتكويناتها المختلفة والوانها الحمراء الزاهية والأعشاب والكائنات البحرية التي تعيش بداخلها من اسماك زينة ، رخويات ، محارات ، قشريات ، صدفيات ، وطحالب. وتعتبر لوحة تشكيلية ساحرة تضم الوان الطيف وبالتالي مصدر جذب قوي جدا لهواة الغطس والتصوير تحت الماء.</a:t>
            </a:r>
            <a:endParaRPr lang="en-US" dirty="0"/>
          </a:p>
        </p:txBody>
      </p:sp>
    </p:spTree>
    <p:extLst>
      <p:ext uri="{BB962C8B-B14F-4D97-AF65-F5344CB8AC3E}">
        <p14:creationId xmlns:p14="http://schemas.microsoft.com/office/powerpoint/2010/main" val="3715115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ثانيا: المعالم البحرية الساحلية</a:t>
            </a:r>
            <a:endParaRPr lang="en-US" dirty="0"/>
          </a:p>
        </p:txBody>
      </p:sp>
      <p:sp>
        <p:nvSpPr>
          <p:cNvPr id="3" name="Content Placeholder 2"/>
          <p:cNvSpPr>
            <a:spLocks noGrp="1"/>
          </p:cNvSpPr>
          <p:nvPr>
            <p:ph idx="1"/>
          </p:nvPr>
        </p:nvSpPr>
        <p:spPr>
          <a:xfrm>
            <a:off x="135468" y="2438400"/>
            <a:ext cx="11568804" cy="3651504"/>
          </a:xfrm>
        </p:spPr>
        <p:txBody>
          <a:bodyPr/>
          <a:lstStyle/>
          <a:p>
            <a:pPr marL="0" indent="0" algn="r">
              <a:lnSpc>
                <a:spcPct val="200000"/>
              </a:lnSpc>
              <a:buNone/>
            </a:pPr>
            <a:r>
              <a:rPr lang="ar-SA" dirty="0"/>
              <a:t>تتمتع سواحل البحر الأحمر بالعديد من أشكال السطح المميزة كالشروم الرؤوس، الخلجان، البحيرات الساحلية. وتمثل تلك الظاهرة مشاهد طبيعية خلابة ومواصفات مثالية لإقامة المنتجعات الساحلية والمشاريع الترفيهية.</a:t>
            </a:r>
            <a:endParaRPr lang="en-US" dirty="0"/>
          </a:p>
        </p:txBody>
      </p:sp>
    </p:spTree>
    <p:extLst>
      <p:ext uri="{BB962C8B-B14F-4D97-AF65-F5344CB8AC3E}">
        <p14:creationId xmlns:p14="http://schemas.microsoft.com/office/powerpoint/2010/main" val="16821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المناخ</a:t>
            </a:r>
            <a:endParaRPr lang="en-US" dirty="0"/>
          </a:p>
        </p:txBody>
      </p:sp>
      <p:sp>
        <p:nvSpPr>
          <p:cNvPr id="3" name="Content Placeholder 2"/>
          <p:cNvSpPr>
            <a:spLocks noGrp="1"/>
          </p:cNvSpPr>
          <p:nvPr>
            <p:ph idx="1"/>
          </p:nvPr>
        </p:nvSpPr>
        <p:spPr>
          <a:xfrm>
            <a:off x="496712" y="2438400"/>
            <a:ext cx="11207560" cy="3651504"/>
          </a:xfrm>
        </p:spPr>
        <p:txBody>
          <a:bodyPr/>
          <a:lstStyle/>
          <a:p>
            <a:pPr marL="0" indent="0" algn="ctr">
              <a:lnSpc>
                <a:spcPct val="300000"/>
              </a:lnSpc>
              <a:buNone/>
            </a:pPr>
            <a:r>
              <a:rPr lang="ar-SA" dirty="0" smtClean="0"/>
              <a:t>يعتبر المناخ أكثر العوامل الطبيعية تأثيرا على الموارد السياحية، فالمناخ الجيد يعد أحد عوامل الجذب في أي منطقة سياحية، وعلية يمكن التخطيط للإجازات، ومن خلاله تتضح إمكانية تنفيذ الرحلة السياحية من لإلغائها. ويقتضي تقويم مناخ المملكة العربية السعودية كعامل جذب سياحي، تفصيل عناصر المناخ وتوضيح التمايز المناخي الإقليمي وصولا لتحديد مستويات الراحة المناخية. </a:t>
            </a:r>
            <a:endParaRPr lang="en-US" dirty="0"/>
          </a:p>
        </p:txBody>
      </p:sp>
    </p:spTree>
    <p:extLst>
      <p:ext uri="{BB962C8B-B14F-4D97-AF65-F5344CB8AC3E}">
        <p14:creationId xmlns:p14="http://schemas.microsoft.com/office/powerpoint/2010/main" val="4057163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ثالثا: الشواطئ</a:t>
            </a:r>
            <a:endParaRPr lang="en-US" dirty="0"/>
          </a:p>
        </p:txBody>
      </p:sp>
      <p:sp>
        <p:nvSpPr>
          <p:cNvPr id="3" name="Content Placeholder 2"/>
          <p:cNvSpPr>
            <a:spLocks noGrp="1"/>
          </p:cNvSpPr>
          <p:nvPr>
            <p:ph idx="1"/>
          </p:nvPr>
        </p:nvSpPr>
        <p:spPr>
          <a:xfrm>
            <a:off x="428978" y="2438400"/>
            <a:ext cx="11275293" cy="3651504"/>
          </a:xfrm>
        </p:spPr>
        <p:txBody>
          <a:bodyPr/>
          <a:lstStyle/>
          <a:p>
            <a:pPr marL="0" indent="0" algn="r">
              <a:lnSpc>
                <a:spcPct val="200000"/>
              </a:lnSpc>
              <a:buNone/>
            </a:pPr>
            <a:r>
              <a:rPr lang="ar-SA" dirty="0"/>
              <a:t>تمتد الشواطئ على طول السواحل وبالرغم من وجود رواسب حصوية ومفتتات الشعاب المرجانية على خط الشاطئ ، الا ان هناك امتدادات شاطئية طويلة تكسوها الرمال الناعمة المنقولة الى اليابسة بواسطة الرياح، ومنها شواطئ شرمة، ينبع ، الشعبية ، الشقيق، بيش، وفرسان. كما ان موازه المرتفعات الغربية وشبكات الأودية المنحدرة منها صوب البحر تضفى على الشواطئ نوع من المناظر الطبيعية الجميلة، وتدعم إقامة المشارع السياحية.</a:t>
            </a:r>
            <a:endParaRPr lang="en-US" dirty="0"/>
          </a:p>
        </p:txBody>
      </p:sp>
    </p:spTree>
    <p:extLst>
      <p:ext uri="{BB962C8B-B14F-4D97-AF65-F5344CB8AC3E}">
        <p14:creationId xmlns:p14="http://schemas.microsoft.com/office/powerpoint/2010/main" val="882614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سواحل الخليج العربي</a:t>
            </a:r>
            <a:endParaRPr lang="en-US" dirty="0"/>
          </a:p>
        </p:txBody>
      </p:sp>
      <p:sp>
        <p:nvSpPr>
          <p:cNvPr id="3" name="Content Placeholder 2"/>
          <p:cNvSpPr>
            <a:spLocks noGrp="1"/>
          </p:cNvSpPr>
          <p:nvPr>
            <p:ph idx="1"/>
          </p:nvPr>
        </p:nvSpPr>
        <p:spPr>
          <a:xfrm>
            <a:off x="415636" y="2438400"/>
            <a:ext cx="11288635" cy="4199468"/>
          </a:xfrm>
        </p:spPr>
        <p:txBody>
          <a:bodyPr>
            <a:normAutofit fontScale="85000" lnSpcReduction="10000"/>
          </a:bodyPr>
          <a:lstStyle/>
          <a:p>
            <a:pPr marL="0" indent="0" algn="r">
              <a:lnSpc>
                <a:spcPct val="300000"/>
              </a:lnSpc>
              <a:buNone/>
            </a:pPr>
            <a:r>
              <a:rPr lang="ar-SA" b="1" dirty="0" smtClean="0"/>
              <a:t>تطل المملكة العربية السعودية من الشرق على الخليج العربي بواجهتين بحريتين يبلغ طول ساحليهما نحو 1000 كم ، احداهما شمالية ،تبدا من نقطة الحدود الساحلية للحد المنصف للمنطقة المقسومة السعودية الكويتية يباغ طوله 900 كم, والأخرى جنوبية ، حتى نقطة الحدود الساحلية مع دولة الامارات العربية المتحدة على دوحة السميرة بساحل طولة 100 كم. يتميز الساحل بانخفاضه ومياهه الضحلة وكثرة تعرجاته، مما ينتج عنه تكوين العديد من الطاهرات الطبيعية:</a:t>
            </a:r>
          </a:p>
          <a:p>
            <a:pPr algn="r" rtl="1">
              <a:lnSpc>
                <a:spcPct val="150000"/>
              </a:lnSpc>
              <a:buFont typeface="Arial" panose="020B0604020202020204" pitchFamily="34" charset="0"/>
              <a:buChar char="•"/>
            </a:pPr>
            <a:r>
              <a:rPr lang="ar-SA" b="1" dirty="0"/>
              <a:t>الشعاب المرجانية.</a:t>
            </a:r>
          </a:p>
          <a:p>
            <a:pPr algn="r" rtl="1">
              <a:lnSpc>
                <a:spcPct val="150000"/>
              </a:lnSpc>
              <a:buFont typeface="Arial" panose="020B0604020202020204" pitchFamily="34" charset="0"/>
              <a:buChar char="•"/>
            </a:pPr>
            <a:r>
              <a:rPr lang="ar-SA" b="1" dirty="0"/>
              <a:t>المعالم البحرية الساحلية.</a:t>
            </a:r>
          </a:p>
          <a:p>
            <a:pPr algn="r" rtl="1">
              <a:lnSpc>
                <a:spcPct val="150000"/>
              </a:lnSpc>
              <a:buFont typeface="Arial" panose="020B0604020202020204" pitchFamily="34" charset="0"/>
              <a:buChar char="•"/>
            </a:pPr>
            <a:r>
              <a:rPr lang="ar-SA" b="1" dirty="0"/>
              <a:t>الشواطئ</a:t>
            </a:r>
            <a:r>
              <a:rPr lang="ar-SA" b="1" dirty="0" smtClean="0"/>
              <a:t>.</a:t>
            </a:r>
          </a:p>
        </p:txBody>
      </p:sp>
    </p:spTree>
    <p:extLst>
      <p:ext uri="{BB962C8B-B14F-4D97-AF65-F5344CB8AC3E}">
        <p14:creationId xmlns:p14="http://schemas.microsoft.com/office/powerpoint/2010/main" val="3989759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الشعاب المرجانية</a:t>
            </a:r>
            <a:endParaRPr lang="en-US" dirty="0"/>
          </a:p>
        </p:txBody>
      </p:sp>
      <p:sp>
        <p:nvSpPr>
          <p:cNvPr id="3" name="Content Placeholder 2"/>
          <p:cNvSpPr>
            <a:spLocks noGrp="1"/>
          </p:cNvSpPr>
          <p:nvPr>
            <p:ph idx="1"/>
          </p:nvPr>
        </p:nvSpPr>
        <p:spPr>
          <a:xfrm>
            <a:off x="485422" y="2438400"/>
            <a:ext cx="11218849" cy="3651504"/>
          </a:xfrm>
        </p:spPr>
        <p:txBody>
          <a:bodyPr/>
          <a:lstStyle/>
          <a:p>
            <a:pPr marL="0" indent="0" algn="r">
              <a:lnSpc>
                <a:spcPct val="150000"/>
              </a:lnSpc>
              <a:buNone/>
            </a:pPr>
            <a:r>
              <a:rPr lang="ar-SA" dirty="0" smtClean="0"/>
              <a:t>يوجد في الخليج العربي نحو 60 نوع من المرجان، وتمتد الشعاب المرجانية في المياه السعودية من شمال شرق مدينة الخفجي شمالا ، وحتى شرق رأس قيمص جنوبا. وتعد تلك الشعاب المرجانية وما كونته من جزر مرجانية ذات أهمية بيئية وأحيائية لكونها تكاثر السلاحف والطيور والأسماك، كما أنها وجهة مثيرة للسياحة البحرية وتصميمها حيث يقصدها هواة الغوص.</a:t>
            </a:r>
          </a:p>
        </p:txBody>
      </p:sp>
    </p:spTree>
    <p:extLst>
      <p:ext uri="{BB962C8B-B14F-4D97-AF65-F5344CB8AC3E}">
        <p14:creationId xmlns:p14="http://schemas.microsoft.com/office/powerpoint/2010/main" val="1816004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:المعالم البحرية الساحلية</a:t>
            </a:r>
            <a:endParaRPr lang="en-US" dirty="0"/>
          </a:p>
        </p:txBody>
      </p:sp>
      <p:sp>
        <p:nvSpPr>
          <p:cNvPr id="3" name="Content Placeholder 2"/>
          <p:cNvSpPr>
            <a:spLocks noGrp="1"/>
          </p:cNvSpPr>
          <p:nvPr>
            <p:ph idx="1"/>
          </p:nvPr>
        </p:nvSpPr>
        <p:spPr>
          <a:xfrm>
            <a:off x="263236" y="2438399"/>
            <a:ext cx="11441036" cy="4031673"/>
          </a:xfrm>
        </p:spPr>
        <p:txBody>
          <a:bodyPr>
            <a:noAutofit/>
          </a:bodyPr>
          <a:lstStyle/>
          <a:p>
            <a:pPr marL="0" indent="0" algn="r">
              <a:lnSpc>
                <a:spcPct val="200000"/>
              </a:lnSpc>
              <a:buNone/>
            </a:pPr>
            <a:r>
              <a:rPr lang="ar-SA" sz="2400" dirty="0" smtClean="0"/>
              <a:t>أدت </a:t>
            </a:r>
            <a:r>
              <a:rPr lang="ar-SA" sz="2400" dirty="0" err="1" smtClean="0"/>
              <a:t>ضحولة</a:t>
            </a:r>
            <a:r>
              <a:rPr lang="ar-SA" sz="2400" dirty="0" smtClean="0"/>
              <a:t> مياه الخليج العربي الى كثرة الأخوار والدوحات وتعد الرؤوس من أكثر التضاريس بروزا مثل رؤوس القليعة ، الخفجي ، تنورة . وينتشر على طوال الساحل الشمالي الغربي ظاهرة الدكاكات وهي طبقات رقيقة من الرمال ينمو فيها بعض النباتات القصيرة التي ساعدت على تجميع الرمال وتكوين التراكمات.</a:t>
            </a:r>
            <a:endParaRPr lang="en-US" sz="2400" dirty="0"/>
          </a:p>
        </p:txBody>
      </p:sp>
    </p:spTree>
    <p:extLst>
      <p:ext uri="{BB962C8B-B14F-4D97-AF65-F5344CB8AC3E}">
        <p14:creationId xmlns:p14="http://schemas.microsoft.com/office/powerpoint/2010/main" val="806929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ثالثا: الشواطئ</a:t>
            </a:r>
            <a:endParaRPr lang="en-US" dirty="0"/>
          </a:p>
        </p:txBody>
      </p:sp>
      <p:sp>
        <p:nvSpPr>
          <p:cNvPr id="3" name="Content Placeholder 2"/>
          <p:cNvSpPr>
            <a:spLocks noGrp="1"/>
          </p:cNvSpPr>
          <p:nvPr>
            <p:ph idx="1"/>
          </p:nvPr>
        </p:nvSpPr>
        <p:spPr>
          <a:xfrm>
            <a:off x="496712" y="2438399"/>
            <a:ext cx="11207560" cy="3928533"/>
          </a:xfrm>
        </p:spPr>
        <p:txBody>
          <a:bodyPr>
            <a:normAutofit/>
          </a:bodyPr>
          <a:lstStyle/>
          <a:p>
            <a:pPr marL="0" indent="0" algn="r">
              <a:lnSpc>
                <a:spcPct val="300000"/>
              </a:lnSpc>
              <a:buNone/>
            </a:pPr>
            <a:r>
              <a:rPr lang="ar-SA" dirty="0" smtClean="0"/>
              <a:t>تزين الشواطئ الممتدة على طول الساحل الكثبان الرملية الذهبية التي تشكل ستارة خلفية رائعة للفعاليات الترويجية على الشاطئ، ومنها شواطئ منيفة ، الجبيل ، القمر والعقير. كما ان قلة تردد التيارات البحرية القوية يجعل ممارسة السباحة والرياضات البحرية الأخرى متاحة وامنه. </a:t>
            </a:r>
            <a:endParaRPr lang="en-US" dirty="0"/>
          </a:p>
        </p:txBody>
      </p:sp>
    </p:spTree>
    <p:extLst>
      <p:ext uri="{BB962C8B-B14F-4D97-AF65-F5344CB8AC3E}">
        <p14:creationId xmlns:p14="http://schemas.microsoft.com/office/powerpoint/2010/main" val="2371772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الجزر</a:t>
            </a:r>
            <a:endParaRPr lang="en-US" dirty="0"/>
          </a:p>
        </p:txBody>
      </p:sp>
      <p:sp>
        <p:nvSpPr>
          <p:cNvPr id="3" name="Content Placeholder 2"/>
          <p:cNvSpPr>
            <a:spLocks noGrp="1"/>
          </p:cNvSpPr>
          <p:nvPr>
            <p:ph idx="1"/>
          </p:nvPr>
        </p:nvSpPr>
        <p:spPr>
          <a:xfrm>
            <a:off x="395112" y="2438400"/>
            <a:ext cx="11309160" cy="3651504"/>
          </a:xfrm>
        </p:spPr>
        <p:txBody>
          <a:bodyPr>
            <a:normAutofit lnSpcReduction="10000"/>
          </a:bodyPr>
          <a:lstStyle/>
          <a:p>
            <a:pPr marL="0" indent="0" algn="r" rtl="1">
              <a:lnSpc>
                <a:spcPct val="300000"/>
              </a:lnSpc>
              <a:buNone/>
            </a:pPr>
            <a:r>
              <a:rPr lang="ar-SA" dirty="0" smtClean="0"/>
              <a:t>أدى طول السواحل السعودية على البحر الأحمر والخليج العربي الى كثرة الجزر المنتشرة في مياهها الإقليمية والتي تبلع 1300 جزيرة بها مقومات الجذب السياح ، فهي متنوعة المساحات والتضاريس والبيئات، وذات أصول مرجانية ، رملية ، قارية ، وبركانية. وتطرز حوافها الشواطئ الرملية الناعمة والمرتفعات الجبلية والتجمعات النباتية ، إضافة لشعابها المرجانية المتنوعة ، مما يؤهلها لتكون مقاصد سياحية للصيد والغوص والاستجمام معظم فصول العام.</a:t>
            </a:r>
          </a:p>
        </p:txBody>
      </p:sp>
    </p:spTree>
    <p:extLst>
      <p:ext uri="{BB962C8B-B14F-4D97-AF65-F5344CB8AC3E}">
        <p14:creationId xmlns:p14="http://schemas.microsoft.com/office/powerpoint/2010/main" val="892065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جزر البحر الأحمر</a:t>
            </a:r>
            <a:endParaRPr lang="en-US" dirty="0"/>
          </a:p>
        </p:txBody>
      </p:sp>
      <p:sp>
        <p:nvSpPr>
          <p:cNvPr id="3" name="Content Placeholder 2"/>
          <p:cNvSpPr>
            <a:spLocks noGrp="1"/>
          </p:cNvSpPr>
          <p:nvPr>
            <p:ph idx="1"/>
          </p:nvPr>
        </p:nvSpPr>
        <p:spPr>
          <a:xfrm>
            <a:off x="158044" y="2438400"/>
            <a:ext cx="11546227" cy="4086578"/>
          </a:xfrm>
        </p:spPr>
        <p:txBody>
          <a:bodyPr>
            <a:normAutofit/>
          </a:bodyPr>
          <a:lstStyle/>
          <a:p>
            <a:pPr marL="0" indent="0" algn="r">
              <a:lnSpc>
                <a:spcPct val="150000"/>
              </a:lnSpc>
              <a:buNone/>
            </a:pPr>
            <a:r>
              <a:rPr lang="ar-SA" dirty="0" smtClean="0"/>
              <a:t>يبلغ عدد الجزر السعودية في مياه البحر الأحمر 1150 جزيرة تشكل 88.46 من اجمالي الجزر السعودية، وهي تزداد تركزا وكثافة في اربع مجموعات: </a:t>
            </a:r>
          </a:p>
          <a:p>
            <a:pPr marL="0" indent="0" algn="r">
              <a:lnSpc>
                <a:spcPct val="150000"/>
              </a:lnSpc>
              <a:buNone/>
            </a:pPr>
            <a:r>
              <a:rPr lang="ar-SA" dirty="0" smtClean="0"/>
              <a:t>المجموعة الأولى: في الطرف الشمالي للساحل السعودي ما بين مدخل العقبة غربا و خليج الخريبة شرقا، ومنها ثيران ، </a:t>
            </a:r>
            <a:r>
              <a:rPr lang="ar-SA" dirty="0" err="1" smtClean="0"/>
              <a:t>صنافر</a:t>
            </a:r>
            <a:r>
              <a:rPr lang="ar-SA" dirty="0" smtClean="0"/>
              <a:t> ، ام الحصاني.</a:t>
            </a:r>
          </a:p>
          <a:p>
            <a:pPr marL="0" indent="0" algn="r">
              <a:lnSpc>
                <a:spcPct val="150000"/>
              </a:lnSpc>
              <a:buNone/>
            </a:pPr>
            <a:r>
              <a:rPr lang="ar-SA" dirty="0" smtClean="0"/>
              <a:t>المجموعة الثانية: في منتصف النصف الشمالي من الساحل السعودي في المنطقة المحصورة بين مدينتي </a:t>
            </a:r>
            <a:r>
              <a:rPr lang="ar-SA" dirty="0" err="1" smtClean="0"/>
              <a:t>الوجة</a:t>
            </a:r>
            <a:r>
              <a:rPr lang="ar-SA" dirty="0" smtClean="0"/>
              <a:t> وأملج ومنها </a:t>
            </a:r>
            <a:r>
              <a:rPr lang="ar-SA" dirty="0" err="1" smtClean="0"/>
              <a:t>ريخة</a:t>
            </a:r>
            <a:r>
              <a:rPr lang="ar-SA" dirty="0" smtClean="0"/>
              <a:t>، </a:t>
            </a:r>
            <a:r>
              <a:rPr lang="ar-SA" dirty="0" err="1" smtClean="0"/>
              <a:t>سيبارة</a:t>
            </a:r>
            <a:r>
              <a:rPr lang="ar-SA" dirty="0" smtClean="0"/>
              <a:t>.</a:t>
            </a:r>
          </a:p>
          <a:p>
            <a:pPr marL="0" indent="0" algn="r">
              <a:lnSpc>
                <a:spcPct val="150000"/>
              </a:lnSpc>
              <a:buNone/>
            </a:pPr>
            <a:r>
              <a:rPr lang="ar-SA" dirty="0" smtClean="0"/>
              <a:t>المجموعة الثالثة: في منتصف النصف الجنوبي من الساحل السعودي في المنطقة المحصورة بين الليث </a:t>
            </a:r>
            <a:r>
              <a:rPr lang="ar-SA" dirty="0" err="1" smtClean="0"/>
              <a:t>والقفنذة</a:t>
            </a:r>
            <a:r>
              <a:rPr lang="ar-SA" dirty="0" smtClean="0"/>
              <a:t> ومنها جزر الليث ام القماري.</a:t>
            </a:r>
          </a:p>
          <a:p>
            <a:pPr marL="0" indent="0" algn="r">
              <a:lnSpc>
                <a:spcPct val="150000"/>
              </a:lnSpc>
              <a:buNone/>
            </a:pPr>
            <a:r>
              <a:rPr lang="ar-SA" dirty="0" smtClean="0"/>
              <a:t>المجموعة الرابعة: في الطرف الجنوبي من الساحل السعودي غرب مدينة جازان ومنها جزر فرسان.</a:t>
            </a:r>
          </a:p>
          <a:p>
            <a:pPr marL="0" indent="0" algn="r">
              <a:lnSpc>
                <a:spcPct val="150000"/>
              </a:lnSpc>
              <a:buNone/>
            </a:pPr>
            <a:endParaRPr lang="en-US" dirty="0"/>
          </a:p>
        </p:txBody>
      </p:sp>
    </p:spTree>
    <p:extLst>
      <p:ext uri="{BB962C8B-B14F-4D97-AF65-F5344CB8AC3E}">
        <p14:creationId xmlns:p14="http://schemas.microsoft.com/office/powerpoint/2010/main" val="2120216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جزر الخليج العربي</a:t>
            </a:r>
            <a:endParaRPr lang="en-US" dirty="0"/>
          </a:p>
        </p:txBody>
      </p:sp>
      <p:sp>
        <p:nvSpPr>
          <p:cNvPr id="3" name="Content Placeholder 2"/>
          <p:cNvSpPr>
            <a:spLocks noGrp="1"/>
          </p:cNvSpPr>
          <p:nvPr>
            <p:ph idx="1"/>
          </p:nvPr>
        </p:nvSpPr>
        <p:spPr>
          <a:xfrm>
            <a:off x="237068" y="2438400"/>
            <a:ext cx="11467204" cy="3651504"/>
          </a:xfrm>
        </p:spPr>
        <p:txBody>
          <a:bodyPr/>
          <a:lstStyle/>
          <a:p>
            <a:pPr marL="0" indent="0" algn="r">
              <a:lnSpc>
                <a:spcPct val="250000"/>
              </a:lnSpc>
              <a:buNone/>
            </a:pPr>
            <a:r>
              <a:rPr lang="ar-SA" dirty="0" smtClean="0"/>
              <a:t>تنتشر في المياه الإقليمية السعودية في الخليج العربي 150 جزيرة تمثل 11.54 من اجمالي الجزر وهي تتوزع على ثلاث مجموعات:</a:t>
            </a:r>
          </a:p>
          <a:p>
            <a:pPr marL="0" indent="0" algn="r">
              <a:lnSpc>
                <a:spcPct val="250000"/>
              </a:lnSpc>
              <a:buNone/>
            </a:pPr>
            <a:r>
              <a:rPr lang="ar-SA" dirty="0" smtClean="0"/>
              <a:t>المجموعة الشمالية: يتركز معظمها في شمال و شمال غرب مدينة الجبيل ومنها جزيرة أبو علي ، حرقوص ، والجريد.</a:t>
            </a:r>
          </a:p>
          <a:p>
            <a:pPr marL="0" indent="0" algn="r">
              <a:lnSpc>
                <a:spcPct val="250000"/>
              </a:lnSpc>
              <a:buNone/>
            </a:pPr>
            <a:r>
              <a:rPr lang="ar-SA" dirty="0" err="1" smtClean="0"/>
              <a:t>ابلمجمخوة</a:t>
            </a:r>
            <a:r>
              <a:rPr lang="ar-SA" dirty="0" smtClean="0"/>
              <a:t> الوسطى : تتناثر مقابل حاضرة الدمام ومنها جزر </a:t>
            </a:r>
            <a:r>
              <a:rPr lang="ar-SA" dirty="0" err="1" smtClean="0"/>
              <a:t>الهيزة</a:t>
            </a:r>
            <a:r>
              <a:rPr lang="ar-SA" dirty="0" smtClean="0"/>
              <a:t> ، </a:t>
            </a:r>
            <a:r>
              <a:rPr lang="ar-SA" dirty="0" err="1" smtClean="0"/>
              <a:t>تاروت</a:t>
            </a:r>
            <a:r>
              <a:rPr lang="ar-SA" dirty="0" smtClean="0"/>
              <a:t> ، والبينة الكبيرة.</a:t>
            </a:r>
          </a:p>
          <a:p>
            <a:pPr marL="0" indent="0" algn="r">
              <a:lnSpc>
                <a:spcPct val="250000"/>
              </a:lnSpc>
              <a:buNone/>
            </a:pPr>
            <a:r>
              <a:rPr lang="ar-SA" dirty="0" smtClean="0"/>
              <a:t>المجموعة الجنوبية: بالقرب من مدخل خور العديد شمال راس أبو قميص ومنها </a:t>
            </a:r>
            <a:r>
              <a:rPr lang="ar-SA" dirty="0" err="1" smtClean="0"/>
              <a:t>الحويصات</a:t>
            </a:r>
            <a:r>
              <a:rPr lang="ar-SA" dirty="0" smtClean="0"/>
              <a:t> ، هذبة ، وصياد.</a:t>
            </a:r>
            <a:endParaRPr lang="en-US" dirty="0"/>
          </a:p>
        </p:txBody>
      </p:sp>
    </p:spTree>
    <p:extLst>
      <p:ext uri="{BB962C8B-B14F-4D97-AF65-F5344CB8AC3E}">
        <p14:creationId xmlns:p14="http://schemas.microsoft.com/office/powerpoint/2010/main" val="1243619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ثامنا : الحياة الفطرية النباتية والحيوانية</a:t>
            </a:r>
            <a:endParaRPr lang="en-US" dirty="0"/>
          </a:p>
        </p:txBody>
      </p:sp>
      <p:sp>
        <p:nvSpPr>
          <p:cNvPr id="3" name="Content Placeholder 2"/>
          <p:cNvSpPr>
            <a:spLocks noGrp="1"/>
          </p:cNvSpPr>
          <p:nvPr>
            <p:ph idx="1"/>
          </p:nvPr>
        </p:nvSpPr>
        <p:spPr>
          <a:xfrm>
            <a:off x="688622" y="2438400"/>
            <a:ext cx="11015649" cy="3651504"/>
          </a:xfrm>
        </p:spPr>
        <p:txBody>
          <a:bodyPr/>
          <a:lstStyle/>
          <a:p>
            <a:pPr marL="0" indent="0" algn="r">
              <a:lnSpc>
                <a:spcPct val="200000"/>
              </a:lnSpc>
              <a:buNone/>
            </a:pPr>
            <a:r>
              <a:rPr lang="ar-SA" dirty="0" smtClean="0"/>
              <a:t>تشكل النظم البيئية الأرضية والبحرية في المملكة الربية السعودية بما تحويه من نباتات وحيوانات فطرية لكنها تعرضت لاستخدام استنزافي عبر الرعي الجائر والاحتطاب العشوائي والتلوث واستهلاك السواحل في المشاريع العمرانية، الامر الذي تحتم معه التدخل لتصحيح الأوضاع عبر إقامة علاقة إنتاجية متوازية بين الانسان والموارد الطبيعية تكفلت بها الهيئة الوطنية لحماية الحياة الفطرية التي نجحت في إقامة منظومة وطنية لمناطق محمية منتخبة ذات أهمية احيائية وجغرافية في مختلف البلاد، يمكن ان تكون ذخيرة لتنشيط السياحة البيئية التي تهدف للتمتع بمشاهدة النظم البيئية ومكوناتها الحية النباتية والحيوانية. </a:t>
            </a:r>
          </a:p>
        </p:txBody>
      </p:sp>
    </p:spTree>
    <p:extLst>
      <p:ext uri="{BB962C8B-B14F-4D97-AF65-F5344CB8AC3E}">
        <p14:creationId xmlns:p14="http://schemas.microsoft.com/office/powerpoint/2010/main" val="13219668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 </a:t>
            </a:r>
            <a:r>
              <a:rPr lang="ar-SA" dirty="0"/>
              <a:t>الحياة الفطرية النباتية والحيوانية</a:t>
            </a:r>
            <a:endParaRPr lang="en-US" dirty="0"/>
          </a:p>
        </p:txBody>
      </p:sp>
      <p:sp>
        <p:nvSpPr>
          <p:cNvPr id="3" name="Content Placeholder 2"/>
          <p:cNvSpPr>
            <a:spLocks noGrp="1"/>
          </p:cNvSpPr>
          <p:nvPr>
            <p:ph idx="1"/>
          </p:nvPr>
        </p:nvSpPr>
        <p:spPr>
          <a:xfrm>
            <a:off x="169334" y="2438400"/>
            <a:ext cx="11534938" cy="3651504"/>
          </a:xfrm>
        </p:spPr>
        <p:txBody>
          <a:bodyPr>
            <a:normAutofit/>
          </a:bodyPr>
          <a:lstStyle/>
          <a:p>
            <a:pPr marL="0" indent="0" algn="r">
              <a:lnSpc>
                <a:spcPct val="150000"/>
              </a:lnSpc>
              <a:buNone/>
            </a:pPr>
            <a:r>
              <a:rPr lang="ar-SA" dirty="0" smtClean="0"/>
              <a:t>تضم المساحات الشاسعة من المحميات خمس فئات تصنيفية هي:</a:t>
            </a:r>
          </a:p>
          <a:p>
            <a:pPr algn="r" rtl="1">
              <a:lnSpc>
                <a:spcPct val="150000"/>
              </a:lnSpc>
              <a:buFont typeface="Arial" panose="020B0604020202020204" pitchFamily="34" charset="0"/>
              <a:buChar char="•"/>
            </a:pPr>
            <a:r>
              <a:rPr lang="ar-SA" dirty="0" smtClean="0"/>
              <a:t>محميات ذات طبية خاصة جيولوجيا: تتمتع بقيمة بيئية عالية.</a:t>
            </a:r>
          </a:p>
          <a:p>
            <a:pPr algn="r" rtl="1">
              <a:lnSpc>
                <a:spcPct val="150000"/>
              </a:lnSpc>
              <a:buFont typeface="Arial" panose="020B0604020202020204" pitchFamily="34" charset="0"/>
              <a:buChar char="•"/>
            </a:pPr>
            <a:r>
              <a:rPr lang="ar-SA" dirty="0" smtClean="0"/>
              <a:t>محميات برية وبحرية: تستخدم لإعادة توطين الحياة الفطرية المهددة بالانقراض أو المجتمعات النباتية الفريدة واستخدامها كبنوك وراثية تسهم لإعادة الغطاء النباتي.</a:t>
            </a:r>
          </a:p>
          <a:p>
            <a:pPr algn="r" rtl="1">
              <a:lnSpc>
                <a:spcPct val="150000"/>
              </a:lnSpc>
              <a:buFont typeface="Arial" panose="020B0604020202020204" pitchFamily="34" charset="0"/>
              <a:buChar char="•"/>
            </a:pPr>
            <a:r>
              <a:rPr lang="ar-SA" dirty="0" smtClean="0"/>
              <a:t>محميات الموارد المستغلة: بهدف تنظيم استغلال مواردها الرعي ، الاحتطاب.</a:t>
            </a:r>
          </a:p>
          <a:p>
            <a:pPr algn="r" rtl="1">
              <a:lnSpc>
                <a:spcPct val="150000"/>
              </a:lnSpc>
              <a:buFont typeface="Arial" panose="020B0604020202020204" pitchFamily="34" charset="0"/>
              <a:buChar char="•"/>
            </a:pPr>
            <a:r>
              <a:rPr lang="ar-SA" dirty="0" smtClean="0"/>
              <a:t>محميات الصيد المنظم: بهدف إعادة تأهيل حيوانات الصيد الى مستوى يمكن معها الصيد بضوابط وتنظيمات صارمة.</a:t>
            </a:r>
            <a:endParaRPr lang="en-US" dirty="0"/>
          </a:p>
        </p:txBody>
      </p:sp>
    </p:spTree>
    <p:extLst>
      <p:ext uri="{BB962C8B-B14F-4D97-AF65-F5344CB8AC3E}">
        <p14:creationId xmlns:p14="http://schemas.microsoft.com/office/powerpoint/2010/main" val="2881085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عناصر المناخ</a:t>
            </a:r>
            <a:endParaRPr lang="en-US" dirty="0"/>
          </a:p>
        </p:txBody>
      </p:sp>
      <p:sp>
        <p:nvSpPr>
          <p:cNvPr id="3" name="Content Placeholder 2"/>
          <p:cNvSpPr>
            <a:spLocks noGrp="1"/>
          </p:cNvSpPr>
          <p:nvPr>
            <p:ph idx="1"/>
          </p:nvPr>
        </p:nvSpPr>
        <p:spPr/>
        <p:txBody>
          <a:bodyPr/>
          <a:lstStyle/>
          <a:p>
            <a:pPr marL="457200" indent="-457200" algn="r" rtl="1">
              <a:lnSpc>
                <a:spcPct val="200000"/>
              </a:lnSpc>
              <a:buFont typeface="+mj-lt"/>
              <a:buAutoNum type="arabicPeriod"/>
            </a:pPr>
            <a:r>
              <a:rPr lang="ar-SA" dirty="0" smtClean="0"/>
              <a:t>الحرارة.</a:t>
            </a:r>
          </a:p>
          <a:p>
            <a:pPr marL="457200" indent="-457200" algn="r" rtl="1">
              <a:lnSpc>
                <a:spcPct val="200000"/>
              </a:lnSpc>
              <a:buFont typeface="+mj-lt"/>
              <a:buAutoNum type="arabicPeriod"/>
            </a:pPr>
            <a:r>
              <a:rPr lang="ar-SA" dirty="0" smtClean="0"/>
              <a:t>الضغط الجوي و الرياح.</a:t>
            </a:r>
          </a:p>
          <a:p>
            <a:pPr marL="457200" indent="-457200" algn="r" rtl="1">
              <a:lnSpc>
                <a:spcPct val="200000"/>
              </a:lnSpc>
              <a:buFont typeface="+mj-lt"/>
              <a:buAutoNum type="arabicPeriod"/>
            </a:pPr>
            <a:r>
              <a:rPr lang="ar-SA" dirty="0" smtClean="0"/>
              <a:t>الرطوبة النسبية والإمطار.</a:t>
            </a:r>
          </a:p>
        </p:txBody>
      </p:sp>
    </p:spTree>
    <p:extLst>
      <p:ext uri="{BB962C8B-B14F-4D97-AF65-F5344CB8AC3E}">
        <p14:creationId xmlns:p14="http://schemas.microsoft.com/office/powerpoint/2010/main" val="827969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المحميات البرية</a:t>
            </a:r>
            <a:endParaRPr lang="en-US" dirty="0"/>
          </a:p>
        </p:txBody>
      </p:sp>
      <p:sp>
        <p:nvSpPr>
          <p:cNvPr id="3" name="Content Placeholder 2"/>
          <p:cNvSpPr>
            <a:spLocks noGrp="1"/>
          </p:cNvSpPr>
          <p:nvPr>
            <p:ph idx="1"/>
          </p:nvPr>
        </p:nvSpPr>
        <p:spPr>
          <a:xfrm>
            <a:off x="485422" y="2438400"/>
            <a:ext cx="11218849" cy="3651504"/>
          </a:xfrm>
        </p:spPr>
        <p:txBody>
          <a:bodyPr/>
          <a:lstStyle/>
          <a:p>
            <a:pPr marL="0" indent="0" algn="r">
              <a:lnSpc>
                <a:spcPct val="200000"/>
              </a:lnSpc>
              <a:buNone/>
            </a:pPr>
            <a:r>
              <a:rPr lang="ar-SA" dirty="0" smtClean="0"/>
              <a:t>تتمتع بتنوع كبير في مظاهر سطحها حيث تضم المناطق ذات التربات الرطبة ، الأودية ، الحافات ، الجبال ، الغابات الجبلية ، الحرات السهول، الصحاري  الحصوية والرملية، تتألف من أربعة عشر محمية تغطي كافة انحاء المملكة وهي محميات ( </a:t>
            </a:r>
            <a:r>
              <a:rPr lang="ar-SA" dirty="0" err="1" smtClean="0"/>
              <a:t>الخنفة</a:t>
            </a:r>
            <a:r>
              <a:rPr lang="ar-SA" dirty="0" smtClean="0"/>
              <a:t> ، الحرة ، </a:t>
            </a:r>
            <a:r>
              <a:rPr lang="ar-SA" dirty="0" err="1" smtClean="0"/>
              <a:t>الطبيق</a:t>
            </a:r>
            <a:r>
              <a:rPr lang="ar-SA" dirty="0" smtClean="0"/>
              <a:t> ، </a:t>
            </a:r>
            <a:r>
              <a:rPr lang="ar-SA" dirty="0" err="1" smtClean="0"/>
              <a:t>التيسية</a:t>
            </a:r>
            <a:r>
              <a:rPr lang="ar-SA" dirty="0" smtClean="0"/>
              <a:t> ، </a:t>
            </a:r>
            <a:r>
              <a:rPr lang="ar-SA" dirty="0" err="1" smtClean="0"/>
              <a:t>الجندلية</a:t>
            </a:r>
            <a:r>
              <a:rPr lang="ar-SA" dirty="0" smtClean="0"/>
              <a:t>) في الشمال الغربي والشمال محميات ( الوعول ، محازة الصيد ، سجا وام الرمث ، مجامع الهضب ونفوذ العريق) في الوسط ( عروق بني معارض ، ريدة وجبل شذا الأعلى في الجنوب الغربي.</a:t>
            </a:r>
          </a:p>
        </p:txBody>
      </p:sp>
    </p:spTree>
    <p:extLst>
      <p:ext uri="{BB962C8B-B14F-4D97-AF65-F5344CB8AC3E}">
        <p14:creationId xmlns:p14="http://schemas.microsoft.com/office/powerpoint/2010/main" val="1909209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الحياة النباتية الفطرية</a:t>
            </a:r>
            <a:endParaRPr lang="en-US" dirty="0"/>
          </a:p>
        </p:txBody>
      </p:sp>
      <p:sp>
        <p:nvSpPr>
          <p:cNvPr id="3" name="Content Placeholder 2"/>
          <p:cNvSpPr>
            <a:spLocks noGrp="1"/>
          </p:cNvSpPr>
          <p:nvPr>
            <p:ph idx="1"/>
          </p:nvPr>
        </p:nvSpPr>
        <p:spPr>
          <a:xfrm>
            <a:off x="259644" y="2438400"/>
            <a:ext cx="11444627" cy="3651504"/>
          </a:xfrm>
        </p:spPr>
        <p:txBody>
          <a:bodyPr>
            <a:normAutofit fontScale="92500" lnSpcReduction="20000"/>
          </a:bodyPr>
          <a:lstStyle/>
          <a:p>
            <a:pPr marL="0" indent="0" algn="r">
              <a:lnSpc>
                <a:spcPct val="250000"/>
              </a:lnSpc>
              <a:buNone/>
            </a:pPr>
            <a:r>
              <a:rPr lang="ar-SA" dirty="0" smtClean="0"/>
              <a:t>وتنقسم الى نوعين : </a:t>
            </a:r>
          </a:p>
          <a:p>
            <a:pPr marL="0" indent="0" algn="r">
              <a:lnSpc>
                <a:spcPct val="250000"/>
              </a:lnSpc>
              <a:buNone/>
            </a:pPr>
            <a:r>
              <a:rPr lang="ar-SA" dirty="0" smtClean="0"/>
              <a:t>النباتات المعمرة: وتضم الغطاء النباتي الجفاف المتكون من نباتات عديدة. ففي المناطق السهلية </a:t>
            </a:r>
            <a:r>
              <a:rPr lang="ar-SA" dirty="0" err="1" smtClean="0"/>
              <a:t>والهضبية</a:t>
            </a:r>
            <a:r>
              <a:rPr lang="ar-SA" dirty="0" smtClean="0"/>
              <a:t> تسود أشجار الطرفاء ، الاثل ، الارطى السدر . وتتميز المناطق الجبلية بنباتات العرعر ، الزيتون البري، الصبار الفستق البري ، والجميز.</a:t>
            </a:r>
          </a:p>
          <a:p>
            <a:pPr marL="0" indent="0" algn="r">
              <a:lnSpc>
                <a:spcPct val="250000"/>
              </a:lnSpc>
              <a:buNone/>
            </a:pPr>
            <a:r>
              <a:rPr lang="ar-SA" dirty="0" smtClean="0"/>
              <a:t>النباتات الحولية :/ مجموعة كبيرة من الحشائش والأزهار تنمو و تزدهر بعد سقوط الأمطار محوله الصحاري  الى مروج خضراء من أهمها الخزامى ، شقائق النعمان ، النفل ، </a:t>
            </a:r>
            <a:r>
              <a:rPr lang="ar-SA" dirty="0" err="1" smtClean="0"/>
              <a:t>الحوى</a:t>
            </a:r>
            <a:r>
              <a:rPr lang="ar-SA" dirty="0" smtClean="0"/>
              <a:t> ، النرجس.</a:t>
            </a:r>
            <a:endParaRPr lang="en-US" dirty="0"/>
          </a:p>
        </p:txBody>
      </p:sp>
    </p:spTree>
    <p:extLst>
      <p:ext uri="{BB962C8B-B14F-4D97-AF65-F5344CB8AC3E}">
        <p14:creationId xmlns:p14="http://schemas.microsoft.com/office/powerpoint/2010/main" val="123196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أولا: الحرارة</a:t>
            </a:r>
            <a:endParaRPr lang="en-US" dirty="0"/>
          </a:p>
        </p:txBody>
      </p:sp>
      <p:sp>
        <p:nvSpPr>
          <p:cNvPr id="3" name="Content Placeholder 2"/>
          <p:cNvSpPr>
            <a:spLocks noGrp="1"/>
          </p:cNvSpPr>
          <p:nvPr>
            <p:ph idx="1"/>
          </p:nvPr>
        </p:nvSpPr>
        <p:spPr>
          <a:xfrm>
            <a:off x="158044" y="2438400"/>
            <a:ext cx="11546227" cy="4086578"/>
          </a:xfrm>
        </p:spPr>
        <p:txBody>
          <a:bodyPr>
            <a:normAutofit/>
          </a:bodyPr>
          <a:lstStyle/>
          <a:p>
            <a:pPr marL="0" indent="0" algn="r">
              <a:lnSpc>
                <a:spcPct val="150000"/>
              </a:lnSpc>
              <a:buNone/>
            </a:pPr>
            <a:r>
              <a:rPr lang="ar-SA" dirty="0" smtClean="0"/>
              <a:t>يتميز مناخ المملكة العربية السعودية بارتفاع درجة الحرارة خاصة في أشهر الصيف </a:t>
            </a:r>
            <a:r>
              <a:rPr lang="ar-SA" dirty="0" smtClean="0">
                <a:solidFill>
                  <a:srgbClr val="FF0000"/>
                </a:solidFill>
              </a:rPr>
              <a:t>( لماذا) </a:t>
            </a:r>
            <a:r>
              <a:rPr lang="ar-SA" dirty="0" smtClean="0"/>
              <a:t>لوقوع المملكة في منطقة المدارية الحارة وصفاء الجزء الأكبر من سمائها وطول ساعات النهار بحيث لا يقل متوسط سطوع الشمس عن (3000) ساعة سنويا بالإضافة الى بحار الرمال التي تخطي حوالي ثلث المساحة على ارتفاع درجة الحرارة في فترة قبل الزوال، وهبوب الرياح القارية الجافة، ففي شهر يوليو مثلا تسجل درجات الحرارة فروقات إقليمية تتراوح بين 37 الى 44 في الرياض اما في الساحل الغربي في مدينة جدة تراوح درجات الحرارة بين 33-39 درجة مئوية وفي المناطق الجبلية تصل درجة الحرارة الى 23 درجة مئوية في بلجرشي وفي الليل تسجل المناطق الجبلية 15 درجة مئوية في ابها.</a:t>
            </a:r>
          </a:p>
          <a:p>
            <a:pPr marL="0" indent="0" algn="r">
              <a:lnSpc>
                <a:spcPct val="150000"/>
              </a:lnSpc>
              <a:buNone/>
            </a:pPr>
            <a:r>
              <a:rPr lang="ar-SA" dirty="0" smtClean="0"/>
              <a:t>اما في فصل الشتاء، يعتدل المناخ في مختلف مناطق المملكة ففي شهر يناير تسجل المنطقة الشمالية معدلات حرارة في النهار  تصل الى 7 درجات مئوية في طريف و 12 درجة مئوية في حائل اما في الرياض تصل الى 15 درجة مئوية ، اما في الليل تصل الحرارة في مدينة الرياض الى 9 درجات وبريدة الى 12 درجة مئوية.</a:t>
            </a:r>
            <a:endParaRPr lang="en-US" dirty="0"/>
          </a:p>
        </p:txBody>
      </p:sp>
    </p:spTree>
    <p:extLst>
      <p:ext uri="{BB962C8B-B14F-4D97-AF65-F5344CB8AC3E}">
        <p14:creationId xmlns:p14="http://schemas.microsoft.com/office/powerpoint/2010/main" val="98715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ثانيا: الضغط الجوي والرياح</a:t>
            </a:r>
            <a:endParaRPr lang="en-US" dirty="0"/>
          </a:p>
        </p:txBody>
      </p:sp>
      <p:sp>
        <p:nvSpPr>
          <p:cNvPr id="3" name="Content Placeholder 2"/>
          <p:cNvSpPr>
            <a:spLocks noGrp="1"/>
          </p:cNvSpPr>
          <p:nvPr>
            <p:ph idx="1"/>
          </p:nvPr>
        </p:nvSpPr>
        <p:spPr>
          <a:xfrm>
            <a:off x="237068" y="2438400"/>
            <a:ext cx="11467204" cy="3651504"/>
          </a:xfrm>
        </p:spPr>
        <p:txBody>
          <a:bodyPr/>
          <a:lstStyle/>
          <a:p>
            <a:pPr marL="0" indent="0" algn="r">
              <a:lnSpc>
                <a:spcPct val="150000"/>
              </a:lnSpc>
              <a:buNone/>
            </a:pPr>
            <a:r>
              <a:rPr lang="ar-SA" dirty="0" smtClean="0"/>
              <a:t>تنخفض معدلات الضغط الجوي في فصل الصيف وترتفع في فصل الشتاء ويؤدي ذلك الى تغير واختلاف سرعة الرياح واتجاهاتها.</a:t>
            </a:r>
          </a:p>
          <a:p>
            <a:pPr marL="0" indent="0" algn="r">
              <a:lnSpc>
                <a:spcPct val="150000"/>
              </a:lnSpc>
              <a:buNone/>
            </a:pPr>
            <a:r>
              <a:rPr lang="ar-SA" dirty="0" smtClean="0"/>
              <a:t>ففي الصيف ينتظم هبوب الرياح على النحو التالي:</a:t>
            </a:r>
          </a:p>
          <a:p>
            <a:pPr marL="457200" indent="-457200" algn="r" rtl="1">
              <a:lnSpc>
                <a:spcPct val="150000"/>
              </a:lnSpc>
              <a:buFont typeface="+mj-lt"/>
              <a:buAutoNum type="arabicPeriod"/>
            </a:pPr>
            <a:r>
              <a:rPr lang="ar-SA" dirty="0" smtClean="0"/>
              <a:t>هبوب رياح من وسط اسيا تمر من معابر جبال زاجروس باتجاه منطقة الخليج وشبة الجزيرة العربية وتصبح بالتالي رياح شمالية شرقية تهب على شمال ووسط وشرق البلاد خلال معظم أيام فصل الصيف وهي رياح قارية جافة.</a:t>
            </a:r>
          </a:p>
          <a:p>
            <a:pPr marL="457200" indent="-457200" algn="r" rtl="1">
              <a:lnSpc>
                <a:spcPct val="150000"/>
              </a:lnSpc>
              <a:buFont typeface="+mj-lt"/>
              <a:buAutoNum type="arabicPeriod"/>
            </a:pPr>
            <a:r>
              <a:rPr lang="ar-SA" dirty="0" smtClean="0"/>
              <a:t>هبوب رياح من نصف الكرة الجنوبي من المحيط الأطلسي ومن المحيط الهندي، تتأثر بتضاريس الجنوب الغربي فتضطر الى تسلقها وبالتالي تصبح رياحا جنوبية غربية ينتج عنها سقوط امطار صيفية على جبال السروات بسبب تبردها أثناء ارتفاعها.</a:t>
            </a:r>
            <a:endParaRPr lang="en-US" dirty="0"/>
          </a:p>
        </p:txBody>
      </p:sp>
    </p:spTree>
    <p:extLst>
      <p:ext uri="{BB962C8B-B14F-4D97-AF65-F5344CB8AC3E}">
        <p14:creationId xmlns:p14="http://schemas.microsoft.com/office/powerpoint/2010/main" val="225199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ثانيا: الضغط الجوي والرياح</a:t>
            </a:r>
            <a:endParaRPr lang="en-US" dirty="0"/>
          </a:p>
        </p:txBody>
      </p:sp>
      <p:sp>
        <p:nvSpPr>
          <p:cNvPr id="3" name="Content Placeholder 2"/>
          <p:cNvSpPr>
            <a:spLocks noGrp="1"/>
          </p:cNvSpPr>
          <p:nvPr>
            <p:ph idx="1"/>
          </p:nvPr>
        </p:nvSpPr>
        <p:spPr>
          <a:xfrm>
            <a:off x="688622" y="2438400"/>
            <a:ext cx="11015649" cy="3651504"/>
          </a:xfrm>
        </p:spPr>
        <p:txBody>
          <a:bodyPr/>
          <a:lstStyle/>
          <a:p>
            <a:pPr marL="0" indent="0" algn="r">
              <a:buNone/>
            </a:pPr>
            <a:r>
              <a:rPr lang="ar-SA" dirty="0" smtClean="0"/>
              <a:t>أما في فصل الشتاء فتصير اتجاهات الرياح :</a:t>
            </a:r>
          </a:p>
          <a:p>
            <a:pPr marL="457200" indent="-457200" algn="r" rtl="1">
              <a:lnSpc>
                <a:spcPct val="200000"/>
              </a:lnSpc>
              <a:buFont typeface="+mj-lt"/>
              <a:buAutoNum type="arabicPeriod"/>
            </a:pPr>
            <a:r>
              <a:rPr lang="ar-SA" dirty="0" smtClean="0"/>
              <a:t>هبوب الرياح الشمالية والشمالية الشرقية على شرق البلاد وقد تتسبب هذه الرياح في سقوط امطار في المنطقة الشرقية، اذا استطاعت حمل الهواء الرطب أثناء مرورها فوق الخليج العربي.</a:t>
            </a:r>
          </a:p>
          <a:p>
            <a:pPr marL="457200" indent="-457200" algn="r" rtl="1">
              <a:lnSpc>
                <a:spcPct val="200000"/>
              </a:lnSpc>
              <a:buFont typeface="+mj-lt"/>
              <a:buAutoNum type="arabicPeriod"/>
            </a:pPr>
            <a:r>
              <a:rPr lang="ar-SA" dirty="0" smtClean="0"/>
              <a:t>هبوب رياح شمالية و شمالية غربية بفعل منخفضات البحر المتوسط التي تتجه حركته من الغرب الى الشرق فتتعمق الى شمال شبة الجزيرة العربية والى وسطها وذلك حينما تتجه </a:t>
            </a:r>
            <a:r>
              <a:rPr lang="ar-SA" dirty="0" smtClean="0"/>
              <a:t>ال</a:t>
            </a:r>
            <a:r>
              <a:rPr lang="ar-SA" dirty="0"/>
              <a:t>ى</a:t>
            </a:r>
            <a:r>
              <a:rPr lang="ar-SA" dirty="0" smtClean="0"/>
              <a:t> </a:t>
            </a:r>
            <a:r>
              <a:rPr lang="ar-SA" dirty="0" smtClean="0"/>
              <a:t>منطقة الخليج العربي او الى حوض البحر الأحمر.</a:t>
            </a:r>
            <a:endParaRPr lang="en-US" dirty="0"/>
          </a:p>
        </p:txBody>
      </p:sp>
    </p:spTree>
    <p:extLst>
      <p:ext uri="{BB962C8B-B14F-4D97-AF65-F5344CB8AC3E}">
        <p14:creationId xmlns:p14="http://schemas.microsoft.com/office/powerpoint/2010/main" val="251534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
  <TotalTime>143</TotalTime>
  <Words>4052</Words>
  <Application>Microsoft Office PowerPoint</Application>
  <PresentationFormat>Widescreen</PresentationFormat>
  <Paragraphs>173</Paragraphs>
  <Slides>61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Arial</vt:lpstr>
      <vt:lpstr>Calibri</vt:lpstr>
      <vt:lpstr>Century Schoolbook</vt:lpstr>
      <vt:lpstr>Corbel</vt:lpstr>
      <vt:lpstr>Times New Roman</vt:lpstr>
      <vt:lpstr>Feathered</vt:lpstr>
      <vt:lpstr>Acrobat Document</vt:lpstr>
      <vt:lpstr> الموارد السياحية الطبيعية في المملكة العربية السعودية (الفصل الثاني)</vt:lpstr>
      <vt:lpstr>مقدمة</vt:lpstr>
      <vt:lpstr>أولا: الموقع</vt:lpstr>
      <vt:lpstr>PowerPoint Presentation</vt:lpstr>
      <vt:lpstr>ثانيا: المناخ</vt:lpstr>
      <vt:lpstr>عناصر المناخ</vt:lpstr>
      <vt:lpstr>أولا: الحرارة</vt:lpstr>
      <vt:lpstr>ثانيا: الضغط الجوي والرياح</vt:lpstr>
      <vt:lpstr>ثانيا: الضغط الجوي والرياح</vt:lpstr>
      <vt:lpstr>ثالثا: الرطوبة النسبية والأمطار</vt:lpstr>
      <vt:lpstr>الأقاليم المناخية</vt:lpstr>
      <vt:lpstr>PowerPoint Presentation</vt:lpstr>
      <vt:lpstr>أولا: إقليم المناخ القاري</vt:lpstr>
      <vt:lpstr>ثانيا: إقليم المناخ الساحلي</vt:lpstr>
      <vt:lpstr>ثالثا: إقليم المناخ الجبلي</vt:lpstr>
      <vt:lpstr>مظاهر السطح</vt:lpstr>
      <vt:lpstr>مقدمة</vt:lpstr>
      <vt:lpstr>الجبال العالية</vt:lpstr>
      <vt:lpstr>أولا: الجبال التهامية.</vt:lpstr>
      <vt:lpstr>PowerPoint Presentation</vt:lpstr>
      <vt:lpstr>ثانيا: المرتفعات الغربية</vt:lpstr>
      <vt:lpstr>أولا: إقليم جبال السروات</vt:lpstr>
      <vt:lpstr>PowerPoint Presentation</vt:lpstr>
      <vt:lpstr>ثانيا: الخوانق النهرية والمنحدرات والجرف سحيقة العمق</vt:lpstr>
      <vt:lpstr>PowerPoint Presentation</vt:lpstr>
      <vt:lpstr>ثالثا: تساقط الثلوج</vt:lpstr>
      <vt:lpstr>PowerPoint Presentation</vt:lpstr>
      <vt:lpstr>رابعا: هضبة الحجاز </vt:lpstr>
      <vt:lpstr>PowerPoint Presentation</vt:lpstr>
      <vt:lpstr>ثالثا: مرتفعات غربي هضبة نجد</vt:lpstr>
      <vt:lpstr>PowerPoint Presentation</vt:lpstr>
      <vt:lpstr>اثار البراكين ( الحرات)</vt:lpstr>
      <vt:lpstr>PowerPoint Presentation</vt:lpstr>
      <vt:lpstr>الحافات</vt:lpstr>
      <vt:lpstr>PowerPoint Presentation</vt:lpstr>
      <vt:lpstr>الرمال</vt:lpstr>
      <vt:lpstr>الرمال </vt:lpstr>
      <vt:lpstr>PowerPoint Presentation</vt:lpstr>
      <vt:lpstr>الأودية و الروضات</vt:lpstr>
      <vt:lpstr>الأودية و الروضات</vt:lpstr>
      <vt:lpstr>الكهوف</vt:lpstr>
      <vt:lpstr>أولا: الكهوف الجبلية</vt:lpstr>
      <vt:lpstr>ثانيا: الكهوف البركانية</vt:lpstr>
      <vt:lpstr>ثالثا: الكهوف الصحراوية</vt:lpstr>
      <vt:lpstr>السواحل والجزر</vt:lpstr>
      <vt:lpstr>سواحل البحر الأحمر ( سهول تهامة)</vt:lpstr>
      <vt:lpstr>أولا الشعاب المرجانية</vt:lpstr>
      <vt:lpstr>أولا الشعاب المرجانية</vt:lpstr>
      <vt:lpstr>ثانيا: المعالم البحرية الساحلية</vt:lpstr>
      <vt:lpstr>ثالثا: الشواطئ</vt:lpstr>
      <vt:lpstr>سواحل الخليج العربي</vt:lpstr>
      <vt:lpstr>أولا الشعاب المرجانية</vt:lpstr>
      <vt:lpstr>ثانيا :المعالم البحرية الساحلية</vt:lpstr>
      <vt:lpstr>ثالثا: الشواطئ</vt:lpstr>
      <vt:lpstr>الجزر</vt:lpstr>
      <vt:lpstr>جزر البحر الأحمر</vt:lpstr>
      <vt:lpstr>جزر الخليج العربي</vt:lpstr>
      <vt:lpstr>ثامنا : الحياة الفطرية النباتية والحيوانية</vt:lpstr>
      <vt:lpstr> الحياة الفطرية النباتية والحيوانية</vt:lpstr>
      <vt:lpstr>أولا المحميات البرية</vt:lpstr>
      <vt:lpstr>ثانيا: الحياة النباتية الفطرية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الموارد السياحية الطبيعية في المملكة العربية السعودية</dc:title>
  <dc:creator>Gehad Shabbar</dc:creator>
  <cp:lastModifiedBy>saif alswied</cp:lastModifiedBy>
  <cp:revision>17</cp:revision>
  <dcterms:created xsi:type="dcterms:W3CDTF">2020-09-18T11:34:46Z</dcterms:created>
  <dcterms:modified xsi:type="dcterms:W3CDTF">2021-03-02T11:00:37Z</dcterms:modified>
</cp:coreProperties>
</file>