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56"/>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0" r:id="rId14"/>
    <p:sldId id="269" r:id="rId15"/>
    <p:sldId id="271" r:id="rId16"/>
    <p:sldId id="272" r:id="rId17"/>
    <p:sldId id="273" r:id="rId18"/>
    <p:sldId id="274" r:id="rId19"/>
    <p:sldId id="275" r:id="rId20"/>
    <p:sldId id="276" r:id="rId21"/>
    <p:sldId id="277" r:id="rId22"/>
    <p:sldId id="278" r:id="rId23"/>
    <p:sldId id="279" r:id="rId24"/>
    <p:sldId id="282" r:id="rId25"/>
    <p:sldId id="280" r:id="rId26"/>
    <p:sldId id="281"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308" r:id="rId43"/>
    <p:sldId id="309" r:id="rId44"/>
    <p:sldId id="299" r:id="rId45"/>
    <p:sldId id="300" r:id="rId46"/>
    <p:sldId id="303" r:id="rId47"/>
    <p:sldId id="301" r:id="rId48"/>
    <p:sldId id="302" r:id="rId49"/>
    <p:sldId id="304" r:id="rId50"/>
    <p:sldId id="305" r:id="rId51"/>
    <p:sldId id="306" r:id="rId52"/>
    <p:sldId id="307" r:id="rId53"/>
    <p:sldId id="310" r:id="rId54"/>
    <p:sldId id="311" r:id="rId5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5243" autoAdjust="0"/>
    <p:restoredTop sz="94660"/>
  </p:normalViewPr>
  <p:slideViewPr>
    <p:cSldViewPr>
      <p:cViewPr varScale="1">
        <p:scale>
          <a:sx n="80" d="100"/>
          <a:sy n="80" d="100"/>
        </p:scale>
        <p:origin x="-90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AA31EE1-EDD5-4C5F-9230-69F3FBA353FC}" type="datetimeFigureOut">
              <a:rPr lang="ar-SA" smtClean="0"/>
              <a:pPr/>
              <a:t>24/11/36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C5ECA0B-22A7-4F27-86C6-DE490DD240FE}"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smtClean="0"/>
          </a:p>
        </p:txBody>
      </p:sp>
      <p:sp>
        <p:nvSpPr>
          <p:cNvPr id="30724" name="Slide Number Placeholder 3"/>
          <p:cNvSpPr>
            <a:spLocks noGrp="1"/>
          </p:cNvSpPr>
          <p:nvPr>
            <p:ph type="sldNum" sz="quarter" idx="5"/>
          </p:nvPr>
        </p:nvSpPr>
        <p:spPr>
          <a:noFill/>
          <a:ln>
            <a:miter lim="800000"/>
            <a:headEnd/>
            <a:tailEnd/>
          </a:ln>
        </p:spPr>
        <p:txBody>
          <a:bodyPr/>
          <a:lstStyle/>
          <a:p>
            <a:fld id="{D8F3821D-4968-4C18-AE5D-54FDA04F9629}" type="slidenum">
              <a:rPr lang="ar-SA" smtClean="0"/>
              <a:pPr/>
              <a:t>51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613B287C-FD3E-4BBD-B425-DF27C7145AF5}" type="datetimeFigureOut">
              <a:rPr lang="ar-SA" smtClean="0"/>
              <a:pPr/>
              <a:t>24/11/36</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55443BD8-909A-4CC3-A673-DD3C8C64746F}"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13B287C-FD3E-4BBD-B425-DF27C7145AF5}" type="datetimeFigureOut">
              <a:rPr lang="ar-SA" smtClean="0"/>
              <a:pPr/>
              <a:t>24/11/36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5443BD8-909A-4CC3-A673-DD3C8C64746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13B287C-FD3E-4BBD-B425-DF27C7145AF5}" type="datetimeFigureOut">
              <a:rPr lang="ar-SA" smtClean="0"/>
              <a:pPr/>
              <a:t>24/11/36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5443BD8-909A-4CC3-A673-DD3C8C64746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13B287C-FD3E-4BBD-B425-DF27C7145AF5}" type="datetimeFigureOut">
              <a:rPr lang="ar-SA" smtClean="0"/>
              <a:pPr/>
              <a:t>24/11/36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5443BD8-909A-4CC3-A673-DD3C8C64746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13B287C-FD3E-4BBD-B425-DF27C7145AF5}" type="datetimeFigureOut">
              <a:rPr lang="ar-SA" smtClean="0"/>
              <a:pPr/>
              <a:t>24/11/36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5443BD8-909A-4CC3-A673-DD3C8C64746F}"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13B287C-FD3E-4BBD-B425-DF27C7145AF5}" type="datetimeFigureOut">
              <a:rPr lang="ar-SA" smtClean="0"/>
              <a:pPr/>
              <a:t>24/11/36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5443BD8-909A-4CC3-A673-DD3C8C64746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613B287C-FD3E-4BBD-B425-DF27C7145AF5}" type="datetimeFigureOut">
              <a:rPr lang="ar-SA" smtClean="0"/>
              <a:pPr/>
              <a:t>24/11/36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5443BD8-909A-4CC3-A673-DD3C8C64746F}"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613B287C-FD3E-4BBD-B425-DF27C7145AF5}" type="datetimeFigureOut">
              <a:rPr lang="ar-SA" smtClean="0"/>
              <a:pPr/>
              <a:t>24/11/36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5443BD8-909A-4CC3-A673-DD3C8C64746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13B287C-FD3E-4BBD-B425-DF27C7145AF5}" type="datetimeFigureOut">
              <a:rPr lang="ar-SA" smtClean="0"/>
              <a:pPr/>
              <a:t>24/11/36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5443BD8-909A-4CC3-A673-DD3C8C64746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13B287C-FD3E-4BBD-B425-DF27C7145AF5}" type="datetimeFigureOut">
              <a:rPr lang="ar-SA" smtClean="0"/>
              <a:pPr/>
              <a:t>24/11/36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5443BD8-909A-4CC3-A673-DD3C8C64746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13B287C-FD3E-4BBD-B425-DF27C7145AF5}" type="datetimeFigureOut">
              <a:rPr lang="ar-SA" smtClean="0"/>
              <a:pPr/>
              <a:t>24/11/36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55443BD8-909A-4CC3-A673-DD3C8C64746F}"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3B287C-FD3E-4BBD-B425-DF27C7145AF5}" type="datetimeFigureOut">
              <a:rPr lang="ar-SA" smtClean="0"/>
              <a:pPr/>
              <a:t>24/11/36</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443BD8-909A-4CC3-A673-DD3C8C64746F}"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الفصل الثاني</a:t>
            </a:r>
            <a:endParaRPr lang="ar-SA" dirty="0"/>
          </a:p>
        </p:txBody>
      </p:sp>
      <p:sp>
        <p:nvSpPr>
          <p:cNvPr id="3" name="عنوان فرعي 2"/>
          <p:cNvSpPr>
            <a:spLocks noGrp="1"/>
          </p:cNvSpPr>
          <p:nvPr>
            <p:ph type="subTitle" idx="1"/>
          </p:nvPr>
        </p:nvSpPr>
        <p:spPr/>
        <p:txBody>
          <a:bodyPr/>
          <a:lstStyle/>
          <a:p>
            <a:r>
              <a:rPr lang="ar-SA" dirty="0" smtClean="0"/>
              <a:t>التكلفة: المفاهيم، التصنيف،السلوك</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1- التصنيف النوعي:</a:t>
            </a:r>
            <a:endParaRPr lang="ar-SA" b="1" u="sng" dirty="0"/>
          </a:p>
        </p:txBody>
      </p:sp>
      <p:graphicFrame>
        <p:nvGraphicFramePr>
          <p:cNvPr id="4" name="عنصر نائب للمحتوى 3"/>
          <p:cNvGraphicFramePr>
            <a:graphicFrameLocks noGrp="1"/>
          </p:cNvGraphicFramePr>
          <p:nvPr>
            <p:ph idx="1"/>
          </p:nvPr>
        </p:nvGraphicFramePr>
        <p:xfrm>
          <a:off x="500033" y="2285992"/>
          <a:ext cx="8229601" cy="3901925"/>
        </p:xfrm>
        <a:graphic>
          <a:graphicData uri="http://schemas.openxmlformats.org/drawingml/2006/table">
            <a:tbl>
              <a:tblPr rtl="1" firstRow="1" bandRow="1">
                <a:tableStyleId>{5C22544A-7EE6-4342-B048-85BDC9FD1C3A}</a:tableStyleId>
              </a:tblPr>
              <a:tblGrid>
                <a:gridCol w="2743200"/>
                <a:gridCol w="2671725"/>
                <a:gridCol w="2814676"/>
              </a:tblGrid>
              <a:tr h="1250165">
                <a:tc>
                  <a:txBody>
                    <a:bodyPr/>
                    <a:lstStyle/>
                    <a:p>
                      <a:pPr algn="ctr" rtl="1"/>
                      <a:r>
                        <a:rPr lang="ar-SA" sz="3600" b="1" dirty="0" smtClean="0"/>
                        <a:t>تكلفة المواد</a:t>
                      </a:r>
                      <a:endParaRPr lang="ar-SA" sz="3600" b="1" dirty="0"/>
                    </a:p>
                  </a:txBody>
                  <a:tcPr/>
                </a:tc>
                <a:tc>
                  <a:txBody>
                    <a:bodyPr/>
                    <a:lstStyle/>
                    <a:p>
                      <a:pPr algn="ctr" rtl="1"/>
                      <a:r>
                        <a:rPr lang="ar-SA" sz="3600" b="1" dirty="0" smtClean="0"/>
                        <a:t>تكلفة العمل</a:t>
                      </a:r>
                      <a:endParaRPr lang="ar-SA" sz="3600" b="1" dirty="0"/>
                    </a:p>
                  </a:txBody>
                  <a:tcPr/>
                </a:tc>
                <a:tc>
                  <a:txBody>
                    <a:bodyPr/>
                    <a:lstStyle/>
                    <a:p>
                      <a:pPr algn="ctr" rtl="1"/>
                      <a:r>
                        <a:rPr lang="ar-SA" sz="3600" b="1" dirty="0" smtClean="0"/>
                        <a:t>الأعباء</a:t>
                      </a:r>
                      <a:r>
                        <a:rPr lang="ar-SA" sz="3600" b="1" baseline="0" dirty="0" smtClean="0"/>
                        <a:t> الإضافية</a:t>
                      </a:r>
                      <a:endParaRPr lang="ar-SA" sz="3600" b="1" dirty="0"/>
                    </a:p>
                  </a:txBody>
                  <a:tcPr/>
                </a:tc>
              </a:tr>
              <a:tr h="2607487">
                <a:tc>
                  <a:txBody>
                    <a:bodyPr/>
                    <a:lstStyle/>
                    <a:p>
                      <a:pPr algn="ctr" rtl="1"/>
                      <a:r>
                        <a:rPr lang="ar-SA" sz="2400" dirty="0" smtClean="0"/>
                        <a:t>وتشمل تكلفة المواد الخام والمواد الأولية وعلى كافة العناصر الملموسة</a:t>
                      </a:r>
                      <a:r>
                        <a:rPr lang="ar-SA" sz="2400" baseline="0" dirty="0" smtClean="0"/>
                        <a:t> اللازمة لعملية إنتاج السلعة أو تقديم الخدمة.</a:t>
                      </a:r>
                      <a:endParaRPr lang="ar-SA" sz="2400" dirty="0" smtClean="0"/>
                    </a:p>
                  </a:txBody>
                  <a:tcPr/>
                </a:tc>
                <a:tc>
                  <a:txBody>
                    <a:bodyPr/>
                    <a:lstStyle/>
                    <a:p>
                      <a:pPr algn="ctr" rtl="1"/>
                      <a:r>
                        <a:rPr lang="ar-SA" sz="2400" dirty="0" smtClean="0"/>
                        <a:t>وتتمثل في النفقات التي</a:t>
                      </a:r>
                      <a:r>
                        <a:rPr lang="ar-SA" sz="2400" baseline="0" dirty="0" smtClean="0"/>
                        <a:t> تدفع مقابل أعمال لازمة لعملية تحويل المواد الخام بهدف إنتاج سلعة أو تقديم خدمة مثل أجور عمال الإنتاج أو عمال الصيانة أو رواتب المشرفين.</a:t>
                      </a:r>
                      <a:endParaRPr lang="ar-SA" sz="2400" dirty="0"/>
                    </a:p>
                  </a:txBody>
                  <a:tcPr/>
                </a:tc>
                <a:tc>
                  <a:txBody>
                    <a:bodyPr/>
                    <a:lstStyle/>
                    <a:p>
                      <a:pPr algn="ctr" rtl="1"/>
                      <a:r>
                        <a:rPr lang="ar-SA" sz="2400" dirty="0" smtClean="0"/>
                        <a:t>تتكون من تكاليف المواد والأجور الغير مباشرة مثل </a:t>
                      </a:r>
                    </a:p>
                    <a:p>
                      <a:pPr algn="ctr" rtl="1"/>
                      <a:r>
                        <a:rPr lang="ar-SA" sz="2400" dirty="0" smtClean="0"/>
                        <a:t>استهلاك الآلات، إيجار مباني المصنع وخدمات الصيانة.</a:t>
                      </a:r>
                      <a:endParaRPr lang="ar-SA" sz="24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2- التصنيف الوظيفي:</a:t>
            </a:r>
            <a:endParaRPr lang="ar-SA" b="1" u="sng" dirty="0"/>
          </a:p>
        </p:txBody>
      </p:sp>
      <p:graphicFrame>
        <p:nvGraphicFramePr>
          <p:cNvPr id="4" name="عنصر نائب للمحتوى 3"/>
          <p:cNvGraphicFramePr>
            <a:graphicFrameLocks noGrp="1"/>
          </p:cNvGraphicFramePr>
          <p:nvPr>
            <p:ph idx="1"/>
          </p:nvPr>
        </p:nvGraphicFramePr>
        <p:xfrm>
          <a:off x="285721" y="1935162"/>
          <a:ext cx="8401080" cy="4279919"/>
        </p:xfrm>
        <a:graphic>
          <a:graphicData uri="http://schemas.openxmlformats.org/drawingml/2006/table">
            <a:tbl>
              <a:tblPr rtl="1" firstRow="1" bandRow="1">
                <a:tableStyleId>{5C22544A-7EE6-4342-B048-85BDC9FD1C3A}</a:tableStyleId>
              </a:tblPr>
              <a:tblGrid>
                <a:gridCol w="2800360"/>
                <a:gridCol w="2800360"/>
                <a:gridCol w="2800360"/>
              </a:tblGrid>
              <a:tr h="1615076">
                <a:tc>
                  <a:txBody>
                    <a:bodyPr/>
                    <a:lstStyle/>
                    <a:p>
                      <a:pPr algn="ctr" rtl="1"/>
                      <a:r>
                        <a:rPr lang="ar-SA" sz="3600" dirty="0" smtClean="0"/>
                        <a:t>تكاليف الإنتاج</a:t>
                      </a:r>
                      <a:endParaRPr lang="ar-SA" sz="3600" dirty="0"/>
                    </a:p>
                  </a:txBody>
                  <a:tcPr/>
                </a:tc>
                <a:tc>
                  <a:txBody>
                    <a:bodyPr/>
                    <a:lstStyle/>
                    <a:p>
                      <a:pPr algn="ctr" rtl="1"/>
                      <a:r>
                        <a:rPr lang="ar-SA" sz="3600" dirty="0" smtClean="0"/>
                        <a:t>تكاليف البيع والتسويق</a:t>
                      </a:r>
                      <a:endParaRPr lang="ar-SA" sz="3600" dirty="0"/>
                    </a:p>
                  </a:txBody>
                  <a:tcPr/>
                </a:tc>
                <a:tc>
                  <a:txBody>
                    <a:bodyPr/>
                    <a:lstStyle/>
                    <a:p>
                      <a:pPr algn="ctr" rtl="1"/>
                      <a:r>
                        <a:rPr lang="ar-SA" sz="3600" dirty="0" smtClean="0"/>
                        <a:t>تكاليف الإدارة والتمويل</a:t>
                      </a:r>
                      <a:endParaRPr lang="ar-SA" sz="3600" dirty="0"/>
                    </a:p>
                  </a:txBody>
                  <a:tcPr/>
                </a:tc>
              </a:tr>
              <a:tr h="2664843">
                <a:tc>
                  <a:txBody>
                    <a:bodyPr/>
                    <a:lstStyle/>
                    <a:p>
                      <a:pPr algn="ctr" rtl="1"/>
                      <a:r>
                        <a:rPr lang="ar-SA" sz="2400" dirty="0" smtClean="0"/>
                        <a:t>هي التكاليف المتعلقة بإنتاج أو صنع منتج معين وتتضمن جميع تكاليف العمليات الإنتاجية من مواد مباشرة وأجور مباشرة وأعباء إضافية.</a:t>
                      </a:r>
                      <a:endParaRPr lang="ar-SA" sz="2400" dirty="0"/>
                    </a:p>
                  </a:txBody>
                  <a:tcPr/>
                </a:tc>
                <a:tc>
                  <a:txBody>
                    <a:bodyPr/>
                    <a:lstStyle/>
                    <a:p>
                      <a:pPr algn="ctr" rtl="1"/>
                      <a:r>
                        <a:rPr lang="ar-SA" sz="2400" dirty="0" smtClean="0"/>
                        <a:t>التكاليف اللازمة لتوزيع المنتج وتتضمن جميع التكاليف الخاصة بتسويق</a:t>
                      </a:r>
                      <a:r>
                        <a:rPr lang="ar-SA" sz="2400" baseline="0" dirty="0" smtClean="0"/>
                        <a:t> وبيع السلع والخدمات بما في ذلك مواد التعبئة والتغليف ونقل المبيعات وأجور رجال البيع </a:t>
                      </a:r>
                      <a:endParaRPr lang="ar-SA" sz="2400" dirty="0"/>
                    </a:p>
                  </a:txBody>
                  <a:tcPr/>
                </a:tc>
                <a:tc>
                  <a:txBody>
                    <a:bodyPr/>
                    <a:lstStyle/>
                    <a:p>
                      <a:pPr algn="ctr" rtl="1"/>
                      <a:r>
                        <a:rPr lang="ar-SA" sz="2400" dirty="0" smtClean="0"/>
                        <a:t>التكاليف التي تتحملها المنشأة لإدارة ووضع السياسات المختلفة مثل تكاليف الأعمال الإدارية ومرتبات المديرين</a:t>
                      </a:r>
                      <a:r>
                        <a:rPr lang="ar-SA" sz="2400" baseline="0" dirty="0" smtClean="0"/>
                        <a:t> </a:t>
                      </a:r>
                      <a:endParaRPr lang="ar-SA" sz="24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3- التكلفة تبعاً لإمكانية التتبع:</a:t>
            </a:r>
            <a:endParaRPr lang="ar-SA" b="1" u="sng" dirty="0"/>
          </a:p>
        </p:txBody>
      </p:sp>
      <p:graphicFrame>
        <p:nvGraphicFramePr>
          <p:cNvPr id="4" name="عنصر نائب للمحتوى 3"/>
          <p:cNvGraphicFramePr>
            <a:graphicFrameLocks noGrp="1"/>
          </p:cNvGraphicFramePr>
          <p:nvPr>
            <p:ph idx="1"/>
          </p:nvPr>
        </p:nvGraphicFramePr>
        <p:xfrm>
          <a:off x="785786" y="1935160"/>
          <a:ext cx="7901014" cy="3636979"/>
        </p:xfrm>
        <a:graphic>
          <a:graphicData uri="http://schemas.openxmlformats.org/drawingml/2006/table">
            <a:tbl>
              <a:tblPr rtl="1" firstRow="1" bandRow="1">
                <a:tableStyleId>{5C22544A-7EE6-4342-B048-85BDC9FD1C3A}</a:tableStyleId>
              </a:tblPr>
              <a:tblGrid>
                <a:gridCol w="3950507"/>
                <a:gridCol w="3950507"/>
              </a:tblGrid>
              <a:tr h="1154702">
                <a:tc>
                  <a:txBody>
                    <a:bodyPr/>
                    <a:lstStyle/>
                    <a:p>
                      <a:pPr algn="ctr" rtl="1"/>
                      <a:r>
                        <a:rPr lang="ar-SA" sz="3600" dirty="0" smtClean="0"/>
                        <a:t>التكاليف المباشرة</a:t>
                      </a:r>
                      <a:r>
                        <a:rPr lang="ar-SA" sz="3600" baseline="0" dirty="0" smtClean="0"/>
                        <a:t> </a:t>
                      </a:r>
                      <a:endParaRPr lang="ar-SA" sz="3600" dirty="0"/>
                    </a:p>
                  </a:txBody>
                  <a:tcPr/>
                </a:tc>
                <a:tc>
                  <a:txBody>
                    <a:bodyPr/>
                    <a:lstStyle/>
                    <a:p>
                      <a:pPr algn="ctr" rtl="1"/>
                      <a:r>
                        <a:rPr lang="ar-SA" sz="3600" dirty="0" smtClean="0"/>
                        <a:t>التكاليف الغير مباشرة</a:t>
                      </a:r>
                      <a:endParaRPr lang="ar-SA" sz="3600" dirty="0"/>
                    </a:p>
                  </a:txBody>
                  <a:tcPr/>
                </a:tc>
              </a:tr>
              <a:tr h="2482277">
                <a:tc>
                  <a:txBody>
                    <a:bodyPr/>
                    <a:lstStyle/>
                    <a:p>
                      <a:pPr algn="ctr" rtl="1"/>
                      <a:r>
                        <a:rPr lang="ar-SA" sz="2400" dirty="0" smtClean="0"/>
                        <a:t>هي التكاليف المرتبطة</a:t>
                      </a:r>
                      <a:r>
                        <a:rPr lang="ar-SA" sz="2400" baseline="0" dirty="0" smtClean="0"/>
                        <a:t> </a:t>
                      </a:r>
                      <a:r>
                        <a:rPr lang="ar-SA" sz="2400" baseline="0" dirty="0" smtClean="0"/>
                        <a:t>بغرض </a:t>
                      </a:r>
                      <a:r>
                        <a:rPr lang="ar-SA" sz="2400" baseline="0" dirty="0" smtClean="0"/>
                        <a:t>التكلفة والتي يمكن تتبعها بطريقة ممكنة اقتصادياً.مثل تكلفة الأخشاب التي تدخل في صناعة الأثاث</a:t>
                      </a:r>
                      <a:endParaRPr lang="ar-SA" sz="2400" dirty="0"/>
                    </a:p>
                  </a:txBody>
                  <a:tcPr/>
                </a:tc>
                <a:tc>
                  <a:txBody>
                    <a:bodyPr/>
                    <a:lstStyle/>
                    <a:p>
                      <a:pPr algn="ctr" rtl="1"/>
                      <a:r>
                        <a:rPr lang="ar-SA" sz="2400" dirty="0" smtClean="0"/>
                        <a:t>هي التكاليف المرتبطة بغرض التكلفة وإن كان لا يمكن تتبعها بطريقة اقتصادية وبالتالي يتم تخصيصها لغرض</a:t>
                      </a:r>
                      <a:r>
                        <a:rPr lang="ar-SA" sz="2400" baseline="0" dirty="0" smtClean="0"/>
                        <a:t> التكلفة باستخدام إحدى طرق التخصيص. مثل تكاليف الصيانة لآلات صنع الأحذية.</a:t>
                      </a:r>
                      <a:endParaRPr lang="ar-SA" sz="2400"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600" b="1" u="sng" dirty="0" smtClean="0"/>
              <a:t>يمكن تخصيص عناصر التكاليف غير المباشرة باستخدام طريقة معدلات التحميل: من خلال الخطوات التالية:</a:t>
            </a:r>
            <a:endParaRPr lang="ar-SA" sz="3600" b="1" u="sng" dirty="0"/>
          </a:p>
        </p:txBody>
      </p:sp>
      <p:sp>
        <p:nvSpPr>
          <p:cNvPr id="3" name="عنصر نائب للمحتوى 2"/>
          <p:cNvSpPr>
            <a:spLocks noGrp="1"/>
          </p:cNvSpPr>
          <p:nvPr>
            <p:ph idx="1"/>
          </p:nvPr>
        </p:nvSpPr>
        <p:spPr/>
        <p:txBody>
          <a:bodyPr/>
          <a:lstStyle/>
          <a:p>
            <a:pPr marL="514350" indent="-514350">
              <a:buFont typeface="+mj-lt"/>
              <a:buAutoNum type="arabicParenR"/>
            </a:pPr>
            <a:r>
              <a:rPr lang="ar-SA" dirty="0" smtClean="0"/>
              <a:t>تحديد إجمالي التكاليف غير المباشرة خلال فترة التكاليف.</a:t>
            </a:r>
          </a:p>
          <a:p>
            <a:pPr marL="514350" indent="-514350">
              <a:buFont typeface="+mj-lt"/>
              <a:buAutoNum type="arabicParenR"/>
            </a:pPr>
            <a:r>
              <a:rPr lang="ar-SA" dirty="0" smtClean="0"/>
              <a:t>تحديد حجم النشاط خلال فترة التكاليف بوحدة قياس موحدة .</a:t>
            </a:r>
          </a:p>
          <a:p>
            <a:pPr marL="514350" indent="-514350">
              <a:buFont typeface="+mj-lt"/>
              <a:buAutoNum type="arabicParenR"/>
            </a:pPr>
            <a:r>
              <a:rPr lang="ar-SA" dirty="0" smtClean="0"/>
              <a:t>قسمة إجمالي التكاليف غير المباشرة على حجم النشاط للحصول على معدل التحميل.</a:t>
            </a:r>
          </a:p>
          <a:p>
            <a:pPr marL="514350" indent="-514350">
              <a:buFont typeface="+mj-lt"/>
              <a:buAutoNum type="arabicParenR"/>
            </a:pPr>
            <a:endParaRPr lang="ar-SA" dirty="0" smtClean="0"/>
          </a:p>
          <a:p>
            <a:pPr marL="514350" indent="-514350">
              <a:buNone/>
            </a:pPr>
            <a:r>
              <a:rPr lang="ar-SA" dirty="0" smtClean="0"/>
              <a:t>معدل التحميل = التكاليف غير المباشرة / حجم النشاط</a:t>
            </a:r>
          </a:p>
        </p:txBody>
      </p:sp>
      <p:cxnSp>
        <p:nvCxnSpPr>
          <p:cNvPr id="5" name="رابط مستقيم 4"/>
          <p:cNvCxnSpPr/>
          <p:nvPr/>
        </p:nvCxnSpPr>
        <p:spPr>
          <a:xfrm rot="10800000">
            <a:off x="2786050" y="4000504"/>
            <a:ext cx="592935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a:off x="2714612" y="5072074"/>
            <a:ext cx="6000792" cy="730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5400000">
            <a:off x="2178827" y="4536289"/>
            <a:ext cx="107157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5400000">
            <a:off x="8143900" y="4572008"/>
            <a:ext cx="114300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4- التكلفة تبعاً لإمكانية التغير:</a:t>
            </a:r>
            <a:endParaRPr lang="ar-SA" b="1" u="sng" dirty="0"/>
          </a:p>
        </p:txBody>
      </p:sp>
      <p:graphicFrame>
        <p:nvGraphicFramePr>
          <p:cNvPr id="4" name="عنصر نائب للمحتوى 3"/>
          <p:cNvGraphicFramePr>
            <a:graphicFrameLocks noGrp="1"/>
          </p:cNvGraphicFramePr>
          <p:nvPr>
            <p:ph idx="1"/>
          </p:nvPr>
        </p:nvGraphicFramePr>
        <p:xfrm>
          <a:off x="142844" y="1857364"/>
          <a:ext cx="8543955" cy="3952849"/>
        </p:xfrm>
        <a:graphic>
          <a:graphicData uri="http://schemas.openxmlformats.org/drawingml/2006/table">
            <a:tbl>
              <a:tblPr rtl="1" firstRow="1" bandRow="1">
                <a:tableStyleId>{5C22544A-7EE6-4342-B048-85BDC9FD1C3A}</a:tableStyleId>
              </a:tblPr>
              <a:tblGrid>
                <a:gridCol w="2847985"/>
                <a:gridCol w="2847985"/>
                <a:gridCol w="2847985"/>
              </a:tblGrid>
              <a:tr h="1301089">
                <a:tc>
                  <a:txBody>
                    <a:bodyPr/>
                    <a:lstStyle/>
                    <a:p>
                      <a:pPr algn="ctr" rtl="1"/>
                      <a:r>
                        <a:rPr lang="ar-SA" sz="3600" dirty="0" smtClean="0"/>
                        <a:t>التكاليف المتغيرة</a:t>
                      </a:r>
                      <a:endParaRPr lang="ar-SA" sz="3600" dirty="0"/>
                    </a:p>
                  </a:txBody>
                  <a:tcPr/>
                </a:tc>
                <a:tc>
                  <a:txBody>
                    <a:bodyPr/>
                    <a:lstStyle/>
                    <a:p>
                      <a:pPr algn="ctr" rtl="1"/>
                      <a:r>
                        <a:rPr lang="ar-SA" sz="3600" dirty="0" smtClean="0"/>
                        <a:t>التكاليف الثابتة </a:t>
                      </a:r>
                      <a:endParaRPr lang="ar-SA" sz="3600" dirty="0"/>
                    </a:p>
                  </a:txBody>
                  <a:tcPr/>
                </a:tc>
                <a:tc>
                  <a:txBody>
                    <a:bodyPr/>
                    <a:lstStyle/>
                    <a:p>
                      <a:pPr algn="r" rtl="1"/>
                      <a:r>
                        <a:rPr lang="ar-SA" sz="3600" dirty="0" smtClean="0"/>
                        <a:t>التكاليف المختلطة</a:t>
                      </a:r>
                      <a:endParaRPr lang="ar-SA" sz="3600" dirty="0"/>
                    </a:p>
                  </a:txBody>
                  <a:tcPr/>
                </a:tc>
              </a:tr>
              <a:tr h="2342249">
                <a:tc>
                  <a:txBody>
                    <a:bodyPr/>
                    <a:lstStyle/>
                    <a:p>
                      <a:pPr algn="ctr" rtl="1"/>
                      <a:r>
                        <a:rPr lang="ar-SA" sz="2400" dirty="0" smtClean="0"/>
                        <a:t>هي التكاليف</a:t>
                      </a:r>
                      <a:r>
                        <a:rPr lang="ar-SA" sz="2400" baseline="0" dirty="0" smtClean="0"/>
                        <a:t> التي تتغير مع التغير في حجم الإنتاج بنفس نسبة التغير وفي نفس الاتجاه (مرتبطة بالإنتاج)</a:t>
                      </a:r>
                      <a:endParaRPr lang="ar-SA" sz="2400" dirty="0"/>
                    </a:p>
                  </a:txBody>
                  <a:tcPr/>
                </a:tc>
                <a:tc>
                  <a:txBody>
                    <a:bodyPr/>
                    <a:lstStyle/>
                    <a:p>
                      <a:pPr algn="ctr" rtl="1"/>
                      <a:r>
                        <a:rPr lang="ar-SA" sz="2400" dirty="0" smtClean="0"/>
                        <a:t>هي التكاليف التي لا تتأثر</a:t>
                      </a:r>
                      <a:r>
                        <a:rPr lang="ar-SA" sz="2400" baseline="0" dirty="0" smtClean="0"/>
                        <a:t> في حدود معينة بالتغير الذي يطرأ على حجم النشاط.(مرتبطة بالزمن) مثل استهلاك الآلات والمعدات وإيجار مباني المصنع.</a:t>
                      </a:r>
                      <a:endParaRPr lang="ar-SA" sz="2400" dirty="0"/>
                    </a:p>
                  </a:txBody>
                  <a:tcPr/>
                </a:tc>
                <a:tc>
                  <a:txBody>
                    <a:bodyPr/>
                    <a:lstStyle/>
                    <a:p>
                      <a:pPr algn="ctr" rtl="1"/>
                      <a:r>
                        <a:rPr lang="ar-SA" sz="2400" dirty="0" smtClean="0"/>
                        <a:t>هي خليط</a:t>
                      </a:r>
                      <a:r>
                        <a:rPr lang="ar-SA" sz="2400" baseline="0" dirty="0" smtClean="0"/>
                        <a:t> من التكلفة المتغيرة ومن التكلفة الثابتة.مثل فاتورة استهلاك الكهرباء .</a:t>
                      </a:r>
                      <a:endParaRPr lang="ar-SA" sz="2400"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b="1" u="sng" dirty="0" smtClean="0"/>
              <a:t>5- التكلفة تبعاً لتوقيت التحميل على الإيرادات:</a:t>
            </a:r>
            <a:endParaRPr lang="ar-SA" b="1" u="sng" dirty="0"/>
          </a:p>
        </p:txBody>
      </p:sp>
      <p:graphicFrame>
        <p:nvGraphicFramePr>
          <p:cNvPr id="4" name="عنصر نائب للمحتوى 3"/>
          <p:cNvGraphicFramePr>
            <a:graphicFrameLocks noGrp="1"/>
          </p:cNvGraphicFramePr>
          <p:nvPr>
            <p:ph idx="1"/>
          </p:nvPr>
        </p:nvGraphicFramePr>
        <p:xfrm>
          <a:off x="571472" y="1935161"/>
          <a:ext cx="8115328" cy="2847981"/>
        </p:xfrm>
        <a:graphic>
          <a:graphicData uri="http://schemas.openxmlformats.org/drawingml/2006/table">
            <a:tbl>
              <a:tblPr rtl="1" firstRow="1" bandRow="1">
                <a:tableStyleId>{5C22544A-7EE6-4342-B048-85BDC9FD1C3A}</a:tableStyleId>
              </a:tblPr>
              <a:tblGrid>
                <a:gridCol w="4057664"/>
                <a:gridCol w="4057664"/>
              </a:tblGrid>
              <a:tr h="1065211">
                <a:tc>
                  <a:txBody>
                    <a:bodyPr/>
                    <a:lstStyle/>
                    <a:p>
                      <a:pPr algn="ctr" rtl="1"/>
                      <a:r>
                        <a:rPr lang="ar-SA" sz="3600" dirty="0" smtClean="0"/>
                        <a:t>تكاليف إنتاج</a:t>
                      </a:r>
                      <a:endParaRPr lang="ar-SA" sz="3600" dirty="0"/>
                    </a:p>
                  </a:txBody>
                  <a:tcPr/>
                </a:tc>
                <a:tc>
                  <a:txBody>
                    <a:bodyPr/>
                    <a:lstStyle/>
                    <a:p>
                      <a:pPr algn="ctr" rtl="1"/>
                      <a:r>
                        <a:rPr lang="ar-SA" sz="3600" dirty="0" smtClean="0"/>
                        <a:t>تكاليف زمنية</a:t>
                      </a:r>
                      <a:endParaRPr lang="ar-SA" sz="3600" dirty="0"/>
                    </a:p>
                  </a:txBody>
                  <a:tcPr/>
                </a:tc>
              </a:tr>
              <a:tr h="1782770">
                <a:tc>
                  <a:txBody>
                    <a:bodyPr/>
                    <a:lstStyle/>
                    <a:p>
                      <a:pPr algn="ctr" rtl="1"/>
                      <a:r>
                        <a:rPr lang="ar-SA" sz="2400" dirty="0" smtClean="0"/>
                        <a:t>هي التكاليف التي تدخل في إنتاج</a:t>
                      </a:r>
                      <a:r>
                        <a:rPr lang="ar-SA" sz="2400" baseline="0" dirty="0" smtClean="0"/>
                        <a:t> المنتج (تعتبر معظم التكاليف المتغيرة هي تكاليف إنتاجية)</a:t>
                      </a:r>
                      <a:endParaRPr lang="ar-SA" sz="2400" dirty="0"/>
                    </a:p>
                  </a:txBody>
                  <a:tcPr/>
                </a:tc>
                <a:tc>
                  <a:txBody>
                    <a:bodyPr/>
                    <a:lstStyle/>
                    <a:p>
                      <a:pPr algn="ctr" rtl="1"/>
                      <a:r>
                        <a:rPr lang="ar-SA" sz="2400" dirty="0" smtClean="0"/>
                        <a:t>هي التكاليف التي يرتبط إنفاقها</a:t>
                      </a:r>
                      <a:r>
                        <a:rPr lang="ar-SA" sz="2400" baseline="0" dirty="0" smtClean="0"/>
                        <a:t> بمرور الوقت بغض النظر من وجود إنتاج من عدمه . مثل: إيجار المصنع واستهلاك الآلات.</a:t>
                      </a:r>
                      <a:endParaRPr lang="ar-SA" sz="2400"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6- التكلفة تبعاً لوقت حدوثها:</a:t>
            </a:r>
            <a:endParaRPr lang="ar-SA" b="1" u="sng" dirty="0"/>
          </a:p>
        </p:txBody>
      </p:sp>
      <p:graphicFrame>
        <p:nvGraphicFramePr>
          <p:cNvPr id="4" name="عنصر نائب للمحتوى 3"/>
          <p:cNvGraphicFramePr>
            <a:graphicFrameLocks noGrp="1"/>
          </p:cNvGraphicFramePr>
          <p:nvPr>
            <p:ph idx="1"/>
          </p:nvPr>
        </p:nvGraphicFramePr>
        <p:xfrm>
          <a:off x="0" y="1928802"/>
          <a:ext cx="8786842" cy="4742813"/>
        </p:xfrm>
        <a:graphic>
          <a:graphicData uri="http://schemas.openxmlformats.org/drawingml/2006/table">
            <a:tbl>
              <a:tblPr rtl="1" firstRow="1" bandRow="1">
                <a:tableStyleId>{5C22544A-7EE6-4342-B048-85BDC9FD1C3A}</a:tableStyleId>
              </a:tblPr>
              <a:tblGrid>
                <a:gridCol w="3314736"/>
                <a:gridCol w="2614594"/>
                <a:gridCol w="2857512"/>
              </a:tblGrid>
              <a:tr h="993773">
                <a:tc>
                  <a:txBody>
                    <a:bodyPr/>
                    <a:lstStyle/>
                    <a:p>
                      <a:pPr algn="ctr" rtl="1"/>
                      <a:r>
                        <a:rPr lang="ar-SA" sz="2800" dirty="0" smtClean="0"/>
                        <a:t>تكاليف تاريخية</a:t>
                      </a:r>
                      <a:endParaRPr lang="ar-SA" sz="2800" dirty="0"/>
                    </a:p>
                  </a:txBody>
                  <a:tcPr/>
                </a:tc>
                <a:tc>
                  <a:txBody>
                    <a:bodyPr/>
                    <a:lstStyle/>
                    <a:p>
                      <a:pPr algn="ctr" rtl="1"/>
                      <a:r>
                        <a:rPr lang="ar-SA" sz="2800" dirty="0" smtClean="0"/>
                        <a:t>تكاليف إحلال أو استبدال</a:t>
                      </a:r>
                      <a:endParaRPr lang="ar-SA" sz="2800" dirty="0"/>
                    </a:p>
                  </a:txBody>
                  <a:tcPr/>
                </a:tc>
                <a:tc>
                  <a:txBody>
                    <a:bodyPr/>
                    <a:lstStyle/>
                    <a:p>
                      <a:pPr algn="ctr" rtl="1"/>
                      <a:r>
                        <a:rPr lang="ar-SA" sz="2800" dirty="0" smtClean="0"/>
                        <a:t>تكاليف مستقبلية(مقدرة)</a:t>
                      </a:r>
                      <a:endParaRPr lang="ar-SA" sz="2800" dirty="0"/>
                    </a:p>
                  </a:txBody>
                  <a:tcPr/>
                </a:tc>
              </a:tr>
              <a:tr h="3506821">
                <a:tc>
                  <a:txBody>
                    <a:bodyPr/>
                    <a:lstStyle/>
                    <a:p>
                      <a:pPr algn="r" rtl="1"/>
                      <a:r>
                        <a:rPr lang="ar-SA" sz="2000" u="sng" dirty="0" smtClean="0"/>
                        <a:t>تعريفها:  </a:t>
                      </a:r>
                      <a:r>
                        <a:rPr lang="ar-SA" sz="2000" dirty="0" smtClean="0"/>
                        <a:t>هي تكاليف حدثت في الماضي ومن ثم يتم عرض نتائجها بعد انتهاء العملية الإنتاجية وتقديم السلع والخدمات </a:t>
                      </a:r>
                    </a:p>
                    <a:p>
                      <a:pPr algn="r" rtl="1"/>
                      <a:r>
                        <a:rPr lang="ar-SA" sz="2000" u="sng" dirty="0" smtClean="0"/>
                        <a:t>استخدامها: </a:t>
                      </a:r>
                      <a:r>
                        <a:rPr lang="ar-SA" sz="2000" dirty="0" smtClean="0"/>
                        <a:t>تستخدم في إعداد القوائم المالية من واقع القيد في السجلات المحاسبية.</a:t>
                      </a:r>
                    </a:p>
                    <a:p>
                      <a:pPr algn="r" rtl="1"/>
                      <a:r>
                        <a:rPr lang="ar-SA" sz="2000" u="sng" dirty="0" smtClean="0"/>
                        <a:t>خواصها: </a:t>
                      </a:r>
                      <a:r>
                        <a:rPr lang="ar-SA" sz="2000" u="none" dirty="0" smtClean="0"/>
                        <a:t>القابلية للتحقق</a:t>
                      </a:r>
                      <a:r>
                        <a:rPr lang="ar-SA" sz="2000" u="none" baseline="0" dirty="0" smtClean="0"/>
                        <a:t> والموضوعية.</a:t>
                      </a:r>
                    </a:p>
                    <a:p>
                      <a:pPr algn="r" rtl="1"/>
                      <a:r>
                        <a:rPr lang="ar-SA" sz="2000" u="sng" baseline="0" dirty="0" smtClean="0"/>
                        <a:t>عيوبها:</a:t>
                      </a:r>
                      <a:r>
                        <a:rPr lang="ar-SA" sz="2000" u="none" baseline="0" dirty="0" smtClean="0"/>
                        <a:t>لا تكون مفيدة في اتخاذ القرارات لاختلاف الظروف عما كانت عليه في الماضي</a:t>
                      </a:r>
                      <a:endParaRPr lang="ar-SA" sz="2000" u="none" dirty="0" smtClean="0"/>
                    </a:p>
                    <a:p>
                      <a:pPr algn="r" rtl="1"/>
                      <a:endParaRPr lang="ar-SA" sz="2000" dirty="0"/>
                    </a:p>
                  </a:txBody>
                  <a:tcPr/>
                </a:tc>
                <a:tc>
                  <a:txBody>
                    <a:bodyPr/>
                    <a:lstStyle/>
                    <a:p>
                      <a:pPr algn="ctr" rtl="1"/>
                      <a:r>
                        <a:rPr lang="ar-SA" sz="2000" dirty="0" smtClean="0"/>
                        <a:t>هي التكلفة التي تدفعها المنشأة</a:t>
                      </a:r>
                      <a:r>
                        <a:rPr lang="ar-SA" sz="2000" baseline="0" dirty="0" smtClean="0"/>
                        <a:t> حالياً لاستبدال أصل من الأصول يقوم بنفس العمل.</a:t>
                      </a:r>
                      <a:endParaRPr lang="ar-SA" sz="2000" dirty="0"/>
                    </a:p>
                  </a:txBody>
                  <a:tcPr/>
                </a:tc>
                <a:tc>
                  <a:txBody>
                    <a:bodyPr/>
                    <a:lstStyle/>
                    <a:p>
                      <a:pPr algn="ctr" rtl="1"/>
                      <a:r>
                        <a:rPr lang="ar-SA" sz="2000" dirty="0" smtClean="0"/>
                        <a:t>هي التكاليف المتوقع تحملها في المستقبل . وطالما أن هذه التكاليف تعتبر توقعات وليست حقائق واقعية فإن قياسها ما هو إلا تقدير.</a:t>
                      </a:r>
                      <a:endParaRPr lang="ar-SA" sz="2000"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7- التكلفة تبعاً لعلاقتها بالفترة:</a:t>
            </a:r>
            <a:endParaRPr lang="ar-SA" b="1" u="sng" dirty="0"/>
          </a:p>
        </p:txBody>
      </p:sp>
      <p:graphicFrame>
        <p:nvGraphicFramePr>
          <p:cNvPr id="4" name="عنصر نائب للمحتوى 3"/>
          <p:cNvGraphicFramePr>
            <a:graphicFrameLocks noGrp="1"/>
          </p:cNvGraphicFramePr>
          <p:nvPr>
            <p:ph idx="1"/>
          </p:nvPr>
        </p:nvGraphicFramePr>
        <p:xfrm>
          <a:off x="785786" y="1935161"/>
          <a:ext cx="7901014" cy="4215129"/>
        </p:xfrm>
        <a:graphic>
          <a:graphicData uri="http://schemas.openxmlformats.org/drawingml/2006/table">
            <a:tbl>
              <a:tblPr rtl="1" firstRow="1" bandRow="1">
                <a:tableStyleId>{5C22544A-7EE6-4342-B048-85BDC9FD1C3A}</a:tableStyleId>
              </a:tblPr>
              <a:tblGrid>
                <a:gridCol w="3950507"/>
                <a:gridCol w="3950507"/>
              </a:tblGrid>
              <a:tr h="1136649">
                <a:tc>
                  <a:txBody>
                    <a:bodyPr/>
                    <a:lstStyle/>
                    <a:p>
                      <a:pPr algn="ctr" rtl="1"/>
                      <a:r>
                        <a:rPr lang="ar-SA" sz="3600" dirty="0" smtClean="0"/>
                        <a:t>تكاليف </a:t>
                      </a:r>
                      <a:r>
                        <a:rPr lang="ar-SA" sz="3600" dirty="0" err="1" smtClean="0"/>
                        <a:t>إيرادية</a:t>
                      </a:r>
                      <a:r>
                        <a:rPr lang="ar-SA" sz="3600" dirty="0" smtClean="0"/>
                        <a:t> (الجارية)</a:t>
                      </a:r>
                      <a:endParaRPr lang="ar-SA" sz="3600" dirty="0"/>
                    </a:p>
                  </a:txBody>
                  <a:tcPr/>
                </a:tc>
                <a:tc>
                  <a:txBody>
                    <a:bodyPr/>
                    <a:lstStyle/>
                    <a:p>
                      <a:pPr algn="ctr" rtl="1"/>
                      <a:r>
                        <a:rPr lang="ar-SA" sz="3600" dirty="0" smtClean="0"/>
                        <a:t>تكاليف رأسمالية</a:t>
                      </a:r>
                      <a:endParaRPr lang="ar-SA" sz="3600" dirty="0"/>
                    </a:p>
                  </a:txBody>
                  <a:tcPr/>
                </a:tc>
              </a:tr>
              <a:tr h="1818489">
                <a:tc>
                  <a:txBody>
                    <a:bodyPr/>
                    <a:lstStyle/>
                    <a:p>
                      <a:pPr algn="ctr" rtl="1"/>
                      <a:r>
                        <a:rPr lang="ar-SA" sz="2800" dirty="0" smtClean="0"/>
                        <a:t>هي التكاليف التي تنفق وتستفيد</a:t>
                      </a:r>
                      <a:r>
                        <a:rPr lang="ar-SA" sz="2800" baseline="0" dirty="0" smtClean="0"/>
                        <a:t> منها الفترة الحالية دون أن يكون لها أي منافع في المستقبل . وهي التكاليف التي يتم خصمها من إيرادات الفترة في قائمة الدخل .</a:t>
                      </a:r>
                      <a:endParaRPr lang="ar-SA" sz="2800" dirty="0"/>
                    </a:p>
                  </a:txBody>
                  <a:tcPr/>
                </a:tc>
                <a:tc>
                  <a:txBody>
                    <a:bodyPr/>
                    <a:lstStyle/>
                    <a:p>
                      <a:pPr algn="ctr" rtl="1"/>
                      <a:r>
                        <a:rPr lang="ar-SA" sz="2800" dirty="0" smtClean="0"/>
                        <a:t>التكاليف المتعلقة باقتناء أصل رأسمالي معين وهو ما يمثل مخزوناً للمنافع تستفيد منه هذه الفترة وفترات أخرى قادمة وبالتالي يتم توزيع (تخصيص) هذه التكاليف على الفترات التي تستفيد منها .</a:t>
                      </a:r>
                      <a:endParaRPr lang="ar-SA" sz="2800"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التكاليف وعملية اتخاذ القرارات:</a:t>
            </a:r>
            <a:endParaRPr lang="ar-SA" b="1" u="sng" dirty="0"/>
          </a:p>
        </p:txBody>
      </p:sp>
      <p:sp>
        <p:nvSpPr>
          <p:cNvPr id="3" name="عنصر نائب للمحتوى 2"/>
          <p:cNvSpPr>
            <a:spLocks noGrp="1"/>
          </p:cNvSpPr>
          <p:nvPr>
            <p:ph idx="1"/>
          </p:nvPr>
        </p:nvSpPr>
        <p:spPr/>
        <p:txBody>
          <a:bodyPr/>
          <a:lstStyle/>
          <a:p>
            <a:r>
              <a:rPr lang="ar-SA" dirty="0" smtClean="0"/>
              <a:t>يمكن تحليل التكاليف لأغراض خدمة القرار من عدة زوايا وأسس:</a:t>
            </a:r>
          </a:p>
          <a:p>
            <a:endParaRPr lang="ar-SA" dirty="0" smtClean="0"/>
          </a:p>
          <a:p>
            <a:endParaRPr lang="ar-SA" dirty="0" smtClean="0"/>
          </a:p>
          <a:p>
            <a:endParaRPr lang="ar-SA" dirty="0" smtClean="0"/>
          </a:p>
          <a:p>
            <a:pPr>
              <a:buNone/>
            </a:pPr>
            <a:r>
              <a:rPr lang="ar-SA" sz="1800" dirty="0" smtClean="0"/>
              <a:t>التكلفة تبعاً    التكلفة تبعاً لدرجة     التكلفة التفاضلية    الغارقة           </a:t>
            </a:r>
            <a:r>
              <a:rPr lang="ar-SA" sz="1800" dirty="0" smtClean="0"/>
              <a:t>الضمنية       </a:t>
            </a:r>
            <a:r>
              <a:rPr lang="ar-SA" sz="1800" dirty="0" smtClean="0"/>
              <a:t>تكلفة الفرصة     تكلفة</a:t>
            </a:r>
          </a:p>
          <a:p>
            <a:pPr>
              <a:buNone/>
            </a:pPr>
            <a:r>
              <a:rPr lang="ar-SA" sz="1800" dirty="0" smtClean="0"/>
              <a:t>                                                                                                    البديلة        </a:t>
            </a:r>
            <a:r>
              <a:rPr lang="ar-SA" sz="1800" dirty="0" err="1" smtClean="0"/>
              <a:t>الإستبدال</a:t>
            </a:r>
            <a:endParaRPr lang="ar-SA" sz="1800" dirty="0" smtClean="0"/>
          </a:p>
          <a:p>
            <a:pPr>
              <a:buNone/>
            </a:pPr>
            <a:r>
              <a:rPr lang="ar-SA" sz="1800" dirty="0" err="1" smtClean="0"/>
              <a:t>لملاءمتها</a:t>
            </a:r>
            <a:r>
              <a:rPr lang="ar-SA" sz="1800" dirty="0" smtClean="0"/>
              <a:t>                                                              </a:t>
            </a:r>
          </a:p>
          <a:p>
            <a:pPr>
              <a:buNone/>
            </a:pPr>
            <a:r>
              <a:rPr lang="ar-SA" sz="1800" dirty="0" smtClean="0"/>
              <a:t>                  الرقابة عليها</a:t>
            </a:r>
          </a:p>
          <a:p>
            <a:pPr>
              <a:buNone/>
            </a:pPr>
            <a:r>
              <a:rPr lang="ar-SA" sz="1800" dirty="0" err="1" smtClean="0"/>
              <a:t>لإتخاذ</a:t>
            </a:r>
            <a:r>
              <a:rPr lang="ar-SA" sz="1800" dirty="0" smtClean="0"/>
              <a:t> القرار</a:t>
            </a:r>
            <a:endParaRPr lang="ar-SA" sz="1800" dirty="0"/>
          </a:p>
        </p:txBody>
      </p:sp>
      <p:cxnSp>
        <p:nvCxnSpPr>
          <p:cNvPr id="5" name="رابط مستقيم 4"/>
          <p:cNvCxnSpPr/>
          <p:nvPr/>
        </p:nvCxnSpPr>
        <p:spPr>
          <a:xfrm rot="10800000">
            <a:off x="571472" y="2786058"/>
            <a:ext cx="78581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rot="5400000">
            <a:off x="8037537" y="3321049"/>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rot="5400000">
            <a:off x="6608777" y="3249611"/>
            <a:ext cx="9279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rot="5400000">
            <a:off x="5465769" y="3249611"/>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rot="5400000">
            <a:off x="4037009" y="3249611"/>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rot="5400000">
            <a:off x="2751125" y="3249611"/>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رابط كسهم مستقيم 17"/>
          <p:cNvCxnSpPr/>
          <p:nvPr/>
        </p:nvCxnSpPr>
        <p:spPr>
          <a:xfrm rot="5400000">
            <a:off x="1393803" y="3249611"/>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p:nvPr/>
        </p:nvCxnSpPr>
        <p:spPr>
          <a:xfrm rot="5400000">
            <a:off x="36481" y="3249611"/>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التكلفة تبعاً </a:t>
            </a:r>
            <a:r>
              <a:rPr lang="ar-SA" b="1" u="sng" dirty="0" err="1" smtClean="0"/>
              <a:t>لملاءمتها</a:t>
            </a:r>
            <a:r>
              <a:rPr lang="ar-SA" b="1" u="sng" dirty="0" smtClean="0"/>
              <a:t> لاتخاذ القرار:</a:t>
            </a:r>
            <a:endParaRPr lang="ar-SA" b="1" u="sng" dirty="0"/>
          </a:p>
        </p:txBody>
      </p:sp>
      <p:graphicFrame>
        <p:nvGraphicFramePr>
          <p:cNvPr id="4" name="عنصر نائب للمحتوى 3"/>
          <p:cNvGraphicFramePr>
            <a:graphicFrameLocks noGrp="1"/>
          </p:cNvGraphicFramePr>
          <p:nvPr>
            <p:ph idx="1"/>
          </p:nvPr>
        </p:nvGraphicFramePr>
        <p:xfrm>
          <a:off x="285720" y="1935161"/>
          <a:ext cx="8401080" cy="2914013"/>
        </p:xfrm>
        <a:graphic>
          <a:graphicData uri="http://schemas.openxmlformats.org/drawingml/2006/table">
            <a:tbl>
              <a:tblPr rtl="1" firstRow="1" bandRow="1">
                <a:tableStyleId>{5C22544A-7EE6-4342-B048-85BDC9FD1C3A}</a:tableStyleId>
              </a:tblPr>
              <a:tblGrid>
                <a:gridCol w="4200540"/>
                <a:gridCol w="4200540"/>
              </a:tblGrid>
              <a:tr h="993773">
                <a:tc>
                  <a:txBody>
                    <a:bodyPr/>
                    <a:lstStyle/>
                    <a:p>
                      <a:pPr algn="ctr" rtl="1"/>
                      <a:r>
                        <a:rPr lang="ar-SA" sz="3600" dirty="0" smtClean="0"/>
                        <a:t>التكاليف الملائمة</a:t>
                      </a:r>
                      <a:endParaRPr lang="ar-SA" sz="3600" dirty="0"/>
                    </a:p>
                  </a:txBody>
                  <a:tcPr/>
                </a:tc>
                <a:tc>
                  <a:txBody>
                    <a:bodyPr/>
                    <a:lstStyle/>
                    <a:p>
                      <a:pPr algn="ctr" rtl="1"/>
                      <a:r>
                        <a:rPr lang="ar-SA" sz="3600" dirty="0" smtClean="0"/>
                        <a:t>التكاليف غير الملائمة</a:t>
                      </a:r>
                      <a:endParaRPr lang="ar-SA" sz="3600" dirty="0"/>
                    </a:p>
                  </a:txBody>
                  <a:tcPr/>
                </a:tc>
              </a:tr>
              <a:tr h="1782770">
                <a:tc>
                  <a:txBody>
                    <a:bodyPr/>
                    <a:lstStyle/>
                    <a:p>
                      <a:pPr algn="ctr" rtl="1"/>
                      <a:r>
                        <a:rPr lang="ar-SA" sz="2400" dirty="0" smtClean="0"/>
                        <a:t>هي التكاليف التي تتأثر باتخاذ قرار معين وتؤثر فيه.</a:t>
                      </a:r>
                      <a:endParaRPr lang="ar-SA" sz="2400" dirty="0"/>
                    </a:p>
                  </a:txBody>
                  <a:tcPr/>
                </a:tc>
                <a:tc>
                  <a:txBody>
                    <a:bodyPr/>
                    <a:lstStyle/>
                    <a:p>
                      <a:pPr algn="ctr" rtl="1"/>
                      <a:r>
                        <a:rPr lang="ar-SA" sz="2400" dirty="0" smtClean="0"/>
                        <a:t>هي التكاليف التي لا تتأثر باتخاذ قرار معين ولا يتوقف وجودها أو تجنبها على اتخاذ هذا القرار. وقد تكون ثابتة أو متغيرة ويطلق على هذا النوع</a:t>
                      </a:r>
                      <a:r>
                        <a:rPr lang="ar-SA" sz="2400" baseline="0" dirty="0" smtClean="0"/>
                        <a:t> من التكاليف التكاليف الغارقة.</a:t>
                      </a:r>
                      <a:endParaRPr lang="ar-SA" sz="24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سنتعرف في هذا الفصل على:</a:t>
            </a:r>
            <a:endParaRPr lang="ar-SA" dirty="0"/>
          </a:p>
        </p:txBody>
      </p:sp>
      <p:sp>
        <p:nvSpPr>
          <p:cNvPr id="3" name="عنصر نائب للمحتوى 2"/>
          <p:cNvSpPr>
            <a:spLocks noGrp="1"/>
          </p:cNvSpPr>
          <p:nvPr>
            <p:ph idx="1"/>
          </p:nvPr>
        </p:nvSpPr>
        <p:spPr/>
        <p:txBody>
          <a:bodyPr/>
          <a:lstStyle/>
          <a:p>
            <a:pPr>
              <a:buFont typeface="Wingdings" pitchFamily="2" charset="2"/>
              <a:buChar char="Ø"/>
            </a:pPr>
            <a:r>
              <a:rPr lang="ar-SA" sz="4000" dirty="0" smtClean="0"/>
              <a:t>مفاهيم التكلفة.</a:t>
            </a:r>
          </a:p>
          <a:p>
            <a:pPr>
              <a:buFont typeface="Wingdings" pitchFamily="2" charset="2"/>
              <a:buChar char="Ø"/>
            </a:pPr>
            <a:r>
              <a:rPr lang="ar-SA" sz="4000" dirty="0" smtClean="0"/>
              <a:t>تصنيف التكلفة.</a:t>
            </a:r>
          </a:p>
          <a:p>
            <a:pPr>
              <a:buFont typeface="Wingdings" pitchFamily="2" charset="2"/>
              <a:buChar char="Ø"/>
            </a:pPr>
            <a:r>
              <a:rPr lang="ar-SA" sz="4000" dirty="0" smtClean="0"/>
              <a:t>التكاليف وعملية اتخاذ القرارات.</a:t>
            </a:r>
          </a:p>
          <a:p>
            <a:pPr>
              <a:buFont typeface="Wingdings" pitchFamily="2" charset="2"/>
              <a:buChar char="Ø"/>
            </a:pPr>
            <a:r>
              <a:rPr lang="ar-SA" sz="4000" dirty="0" smtClean="0"/>
              <a:t>سلوك التكاليف.</a:t>
            </a:r>
          </a:p>
          <a:p>
            <a:pPr>
              <a:buFont typeface="Wingdings" pitchFamily="2" charset="2"/>
              <a:buChar char="Ø"/>
            </a:pPr>
            <a:r>
              <a:rPr lang="ar-SA" sz="4000" dirty="0" smtClean="0"/>
              <a:t>التكاليف المختلطة.</a:t>
            </a:r>
          </a:p>
          <a:p>
            <a:pPr>
              <a:buFont typeface="Wingdings" pitchFamily="2" charset="2"/>
              <a:buChar char="Ø"/>
            </a:pPr>
            <a:r>
              <a:rPr lang="ar-SA" sz="4000" dirty="0" smtClean="0"/>
              <a:t>طرق تحليل التكاليف المختلطة.</a:t>
            </a:r>
          </a:p>
          <a:p>
            <a:pPr>
              <a:buNone/>
            </a:pPr>
            <a:endParaRPr lang="ar-SA" sz="4000" dirty="0" smtClean="0"/>
          </a:p>
          <a:p>
            <a:pPr>
              <a:buFont typeface="Wingdings" pitchFamily="2" charset="2"/>
              <a:buChar char="Ø"/>
            </a:pP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مثال على التكاليف الغارقة:</a:t>
            </a:r>
            <a:endParaRPr lang="ar-SA" dirty="0"/>
          </a:p>
        </p:txBody>
      </p:sp>
      <p:sp>
        <p:nvSpPr>
          <p:cNvPr id="3" name="عنصر نائب للمحتوى 2"/>
          <p:cNvSpPr>
            <a:spLocks noGrp="1"/>
          </p:cNvSpPr>
          <p:nvPr>
            <p:ph idx="1"/>
          </p:nvPr>
        </p:nvSpPr>
        <p:spPr>
          <a:xfrm>
            <a:off x="500034" y="2000240"/>
            <a:ext cx="8229600" cy="4389120"/>
          </a:xfrm>
        </p:spPr>
        <p:txBody>
          <a:bodyPr/>
          <a:lstStyle/>
          <a:p>
            <a:r>
              <a:rPr lang="ar-SA" dirty="0" smtClean="0"/>
              <a:t>هي التكاليف التاريخية لأصل ثابت قديم (بفرض عدم وجود قيمة </a:t>
            </a:r>
            <a:r>
              <a:rPr lang="ar-SA" dirty="0" err="1" smtClean="0"/>
              <a:t>تخريديه</a:t>
            </a:r>
            <a:r>
              <a:rPr lang="ar-SA" dirty="0" smtClean="0"/>
              <a:t> له) عند اتخاذ قرار باستبدال ذلك الأصل بآخر ويصعب استرداد قيمته في الوقت الحاضر أو المستقبل نتيجة الرجوع في هذا القرار أو الرغبة في تعديله . </a:t>
            </a:r>
          </a:p>
          <a:p>
            <a:r>
              <a:rPr lang="ar-SA" dirty="0" smtClean="0"/>
              <a:t>فعند شراء المنشأة لآلة معينة واستخدامها وبعد مرور فترة معينة ، عند الرغبة في الاستغناء عن هذه الآلة واستبداله بآلة جديدة ، فإن التكلفة الغارقة هنا تمثل الفرق بين القيمة الدفترية لتلك الآلة وقيمتها </a:t>
            </a:r>
            <a:r>
              <a:rPr lang="ar-SA" dirty="0" err="1" smtClean="0"/>
              <a:t>التخريدية</a:t>
            </a:r>
            <a:r>
              <a:rPr lang="ar-SA" dirty="0" smtClean="0"/>
              <a:t>.</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مثال:</a:t>
            </a:r>
            <a:endParaRPr lang="ar-SA" b="1" u="sng" dirty="0"/>
          </a:p>
        </p:txBody>
      </p:sp>
      <p:sp>
        <p:nvSpPr>
          <p:cNvPr id="3" name="عنصر نائب للمحتوى 2"/>
          <p:cNvSpPr>
            <a:spLocks noGrp="1"/>
          </p:cNvSpPr>
          <p:nvPr>
            <p:ph idx="1"/>
          </p:nvPr>
        </p:nvSpPr>
        <p:spPr/>
        <p:txBody>
          <a:bodyPr/>
          <a:lstStyle/>
          <a:p>
            <a:r>
              <a:rPr lang="ar-SA" dirty="0" smtClean="0">
                <a:solidFill>
                  <a:srgbClr val="FF0000"/>
                </a:solidFill>
              </a:rPr>
              <a:t>افترض أنه تم شراء آلة بمبلغ 20000 ريال ، يحتسب لها استهلاك سنوي بنسبة 10% وبعد مرور خمسة أعوام قررت المنشأة التخلص الآلة ببيعها حيث بلغت القيمة </a:t>
            </a:r>
            <a:r>
              <a:rPr lang="ar-SA" dirty="0" err="1" smtClean="0">
                <a:solidFill>
                  <a:srgbClr val="FF0000"/>
                </a:solidFill>
              </a:rPr>
              <a:t>البيعية</a:t>
            </a:r>
            <a:r>
              <a:rPr lang="ar-SA" dirty="0" smtClean="0">
                <a:solidFill>
                  <a:srgbClr val="FF0000"/>
                </a:solidFill>
              </a:rPr>
              <a:t> لها في هذا التاريخ 2000 ريال.</a:t>
            </a:r>
          </a:p>
          <a:p>
            <a:r>
              <a:rPr lang="ar-SA" dirty="0" smtClean="0">
                <a:solidFill>
                  <a:schemeClr val="accent1">
                    <a:lumMod val="75000"/>
                  </a:schemeClr>
                </a:solidFill>
              </a:rPr>
              <a:t>بناء على ذلك ، يتم تحديد التكلفة الغارقة للآلة على النحو التالي:</a:t>
            </a:r>
            <a:endParaRPr lang="ar-SA" dirty="0">
              <a:solidFill>
                <a:schemeClr val="accent1">
                  <a:lumMod val="75000"/>
                </a:schemeClr>
              </a:solidFill>
            </a:endParaRPr>
          </a:p>
        </p:txBody>
      </p:sp>
      <p:graphicFrame>
        <p:nvGraphicFramePr>
          <p:cNvPr id="4" name="جدول 3"/>
          <p:cNvGraphicFramePr>
            <a:graphicFrameLocks noGrp="1"/>
          </p:cNvGraphicFramePr>
          <p:nvPr/>
        </p:nvGraphicFramePr>
        <p:xfrm>
          <a:off x="1643039" y="3786190"/>
          <a:ext cx="7072365" cy="2194878"/>
        </p:xfrm>
        <a:graphic>
          <a:graphicData uri="http://schemas.openxmlformats.org/drawingml/2006/table">
            <a:tbl>
              <a:tblPr rtl="1" firstRow="1" bandRow="1">
                <a:tableStyleId>{5C22544A-7EE6-4342-B048-85BDC9FD1C3A}</a:tableStyleId>
              </a:tblPr>
              <a:tblGrid>
                <a:gridCol w="5300683"/>
                <a:gridCol w="1771682"/>
              </a:tblGrid>
              <a:tr h="383316">
                <a:tc>
                  <a:txBody>
                    <a:bodyPr/>
                    <a:lstStyle/>
                    <a:p>
                      <a:pPr rtl="1"/>
                      <a:r>
                        <a:rPr lang="ar-SA" dirty="0" smtClean="0"/>
                        <a:t>تكلفة الآلة</a:t>
                      </a:r>
                      <a:endParaRPr lang="ar-SA" dirty="0"/>
                    </a:p>
                  </a:txBody>
                  <a:tcPr/>
                </a:tc>
                <a:tc>
                  <a:txBody>
                    <a:bodyPr/>
                    <a:lstStyle/>
                    <a:p>
                      <a:pPr rtl="1"/>
                      <a:r>
                        <a:rPr lang="ar-SA" dirty="0" smtClean="0"/>
                        <a:t>20000 ريال</a:t>
                      </a:r>
                      <a:endParaRPr lang="ar-SA" dirty="0"/>
                    </a:p>
                  </a:txBody>
                  <a:tcPr/>
                </a:tc>
              </a:tr>
              <a:tr h="661614">
                <a:tc>
                  <a:txBody>
                    <a:bodyPr/>
                    <a:lstStyle/>
                    <a:p>
                      <a:pPr rtl="1"/>
                      <a:r>
                        <a:rPr lang="ar-SA" dirty="0" smtClean="0"/>
                        <a:t>يطرح:</a:t>
                      </a:r>
                      <a:r>
                        <a:rPr lang="ar-SA" baseline="0" dirty="0" smtClean="0"/>
                        <a:t> مجمع الاستهلاك خلال الأعوام الخمسة 5*(20000*10%)</a:t>
                      </a:r>
                      <a:endParaRPr lang="ar-SA" dirty="0"/>
                    </a:p>
                  </a:txBody>
                  <a:tcPr/>
                </a:tc>
                <a:tc>
                  <a:txBody>
                    <a:bodyPr/>
                    <a:lstStyle/>
                    <a:p>
                      <a:pPr rtl="1"/>
                      <a:r>
                        <a:rPr lang="ar-SA" dirty="0" smtClean="0"/>
                        <a:t>(10000)</a:t>
                      </a:r>
                      <a:endParaRPr lang="ar-SA" dirty="0"/>
                    </a:p>
                  </a:txBody>
                  <a:tcPr/>
                </a:tc>
              </a:tr>
              <a:tr h="383316">
                <a:tc>
                  <a:txBody>
                    <a:bodyPr/>
                    <a:lstStyle/>
                    <a:p>
                      <a:pPr rtl="1"/>
                      <a:r>
                        <a:rPr lang="ar-SA" dirty="0" smtClean="0"/>
                        <a:t>القيمة الدفترية للآلة</a:t>
                      </a:r>
                      <a:endParaRPr lang="ar-SA" dirty="0"/>
                    </a:p>
                  </a:txBody>
                  <a:tcPr/>
                </a:tc>
                <a:tc>
                  <a:txBody>
                    <a:bodyPr/>
                    <a:lstStyle/>
                    <a:p>
                      <a:pPr rtl="1"/>
                      <a:r>
                        <a:rPr lang="ar-SA" dirty="0" smtClean="0"/>
                        <a:t>10000</a:t>
                      </a:r>
                      <a:endParaRPr lang="ar-SA" dirty="0"/>
                    </a:p>
                  </a:txBody>
                  <a:tcPr/>
                </a:tc>
              </a:tr>
              <a:tr h="383316">
                <a:tc>
                  <a:txBody>
                    <a:bodyPr/>
                    <a:lstStyle/>
                    <a:p>
                      <a:pPr rtl="1"/>
                      <a:r>
                        <a:rPr lang="ar-SA" dirty="0" smtClean="0"/>
                        <a:t>يطرح القيمة </a:t>
                      </a:r>
                      <a:r>
                        <a:rPr lang="ar-SA" dirty="0" err="1" smtClean="0"/>
                        <a:t>البيعية</a:t>
                      </a:r>
                      <a:r>
                        <a:rPr lang="ar-SA" dirty="0" smtClean="0"/>
                        <a:t> للآلة</a:t>
                      </a:r>
                      <a:endParaRPr lang="ar-SA" dirty="0"/>
                    </a:p>
                  </a:txBody>
                  <a:tcPr/>
                </a:tc>
                <a:tc>
                  <a:txBody>
                    <a:bodyPr/>
                    <a:lstStyle/>
                    <a:p>
                      <a:pPr rtl="1"/>
                      <a:r>
                        <a:rPr lang="ar-SA" dirty="0" smtClean="0"/>
                        <a:t>(2000)</a:t>
                      </a:r>
                      <a:endParaRPr lang="ar-SA" dirty="0"/>
                    </a:p>
                  </a:txBody>
                  <a:tcPr/>
                </a:tc>
              </a:tr>
              <a:tr h="383316">
                <a:tc>
                  <a:txBody>
                    <a:bodyPr/>
                    <a:lstStyle/>
                    <a:p>
                      <a:pPr rtl="1"/>
                      <a:r>
                        <a:rPr lang="ar-SA" dirty="0" smtClean="0"/>
                        <a:t>التكلفة الغارقة</a:t>
                      </a:r>
                      <a:endParaRPr lang="ar-SA" dirty="0"/>
                    </a:p>
                  </a:txBody>
                  <a:tcPr/>
                </a:tc>
                <a:tc>
                  <a:txBody>
                    <a:bodyPr/>
                    <a:lstStyle/>
                    <a:p>
                      <a:pPr rtl="1"/>
                      <a:r>
                        <a:rPr lang="ar-SA" dirty="0" smtClean="0"/>
                        <a:t>8000</a:t>
                      </a:r>
                      <a:endParaRPr lang="ar-SA"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solidFill>
                  <a:schemeClr val="accent1">
                    <a:lumMod val="75000"/>
                  </a:schemeClr>
                </a:solidFill>
              </a:rPr>
              <a:t>التكلفة تبعاً لدرجة الرقابة عليها:</a:t>
            </a:r>
            <a:endParaRPr lang="ar-SA" b="1" u="sng" dirty="0">
              <a:solidFill>
                <a:schemeClr val="accent1">
                  <a:lumMod val="75000"/>
                </a:schemeClr>
              </a:solidFill>
            </a:endParaRPr>
          </a:p>
        </p:txBody>
      </p:sp>
      <p:graphicFrame>
        <p:nvGraphicFramePr>
          <p:cNvPr id="4" name="عنصر نائب للمحتوى 3"/>
          <p:cNvGraphicFramePr>
            <a:graphicFrameLocks noGrp="1"/>
          </p:cNvGraphicFramePr>
          <p:nvPr>
            <p:ph idx="1"/>
          </p:nvPr>
        </p:nvGraphicFramePr>
        <p:xfrm>
          <a:off x="457200" y="1935161"/>
          <a:ext cx="8229600" cy="3208335"/>
        </p:xfrm>
        <a:graphic>
          <a:graphicData uri="http://schemas.openxmlformats.org/drawingml/2006/table">
            <a:tbl>
              <a:tblPr rtl="1" firstRow="1" bandRow="1">
                <a:tableStyleId>{5C22544A-7EE6-4342-B048-85BDC9FD1C3A}</a:tableStyleId>
              </a:tblPr>
              <a:tblGrid>
                <a:gridCol w="4114800"/>
                <a:gridCol w="4114800"/>
              </a:tblGrid>
              <a:tr h="922335">
                <a:tc>
                  <a:txBody>
                    <a:bodyPr/>
                    <a:lstStyle/>
                    <a:p>
                      <a:pPr algn="ctr" rtl="1"/>
                      <a:r>
                        <a:rPr lang="ar-SA" sz="3600" dirty="0" smtClean="0"/>
                        <a:t>تكاليف يمكن التحكم فيها</a:t>
                      </a:r>
                      <a:endParaRPr lang="ar-SA" sz="3600" dirty="0"/>
                    </a:p>
                  </a:txBody>
                  <a:tcPr/>
                </a:tc>
                <a:tc>
                  <a:txBody>
                    <a:bodyPr/>
                    <a:lstStyle/>
                    <a:p>
                      <a:pPr algn="ctr" rtl="1"/>
                      <a:r>
                        <a:rPr lang="ar-SA" sz="3600" smtClean="0"/>
                        <a:t>تكاليف لا يمكن التحكم فيها</a:t>
                      </a:r>
                      <a:endParaRPr lang="ar-SA" sz="3600" dirty="0"/>
                    </a:p>
                  </a:txBody>
                  <a:tcPr/>
                </a:tc>
              </a:tr>
              <a:tr h="1389861">
                <a:tc>
                  <a:txBody>
                    <a:bodyPr/>
                    <a:lstStyle/>
                    <a:p>
                      <a:pPr algn="r"/>
                      <a:r>
                        <a:rPr lang="ar-SA" sz="2400" dirty="0" smtClean="0"/>
                        <a:t>هي التكاليف التي يمكن لمستوى إداري معين أن يتحكم في</a:t>
                      </a:r>
                      <a:r>
                        <a:rPr lang="ar-SA" sz="2400" baseline="0" dirty="0" smtClean="0"/>
                        <a:t> مبلغها ، سواء في الأجل القصير أو في الأجل الطويل.</a:t>
                      </a:r>
                      <a:r>
                        <a:rPr lang="ar-SA" sz="2400" b="1" baseline="0" dirty="0" smtClean="0">
                          <a:solidFill>
                            <a:srgbClr val="0070C1"/>
                          </a:solidFill>
                          <a:latin typeface="Arial,Bold"/>
                        </a:rPr>
                        <a:t> وبالتالي يكون قادراً على</a:t>
                      </a:r>
                    </a:p>
                    <a:p>
                      <a:pPr algn="r"/>
                      <a:r>
                        <a:rPr lang="ar-SA" sz="2400" b="1" baseline="0" dirty="0" smtClean="0">
                          <a:solidFill>
                            <a:srgbClr val="0070C1"/>
                          </a:solidFill>
                          <a:latin typeface="Arial,Bold"/>
                        </a:rPr>
                        <a:t>إلغاءها أو زيادتها أو تخفيضها.</a:t>
                      </a:r>
                      <a:endParaRPr lang="ar-SA" sz="2400" dirty="0"/>
                    </a:p>
                  </a:txBody>
                  <a:tcPr/>
                </a:tc>
                <a:tc>
                  <a:txBody>
                    <a:bodyPr/>
                    <a:lstStyle/>
                    <a:p>
                      <a:pPr algn="r"/>
                      <a:r>
                        <a:rPr lang="ar-SA" sz="2400" dirty="0" smtClean="0"/>
                        <a:t>هي التكاليف التي لا تخضع لرقابة أو تحكم مستوى إداري معين وبالتالي</a:t>
                      </a:r>
                      <a:r>
                        <a:rPr lang="ar-SA" sz="2400" baseline="0" dirty="0" smtClean="0"/>
                        <a:t> تعتبر مفروضة على هذا المستوى الإداري</a:t>
                      </a:r>
                    </a:p>
                    <a:p>
                      <a:pPr algn="r"/>
                      <a:r>
                        <a:rPr lang="ar-SA" sz="2400" baseline="0" dirty="0" smtClean="0"/>
                        <a:t> </a:t>
                      </a:r>
                      <a:r>
                        <a:rPr lang="ar-SA" sz="2400" b="1" baseline="0" dirty="0" smtClean="0">
                          <a:solidFill>
                            <a:srgbClr val="0070C1"/>
                          </a:solidFill>
                          <a:latin typeface="Arial,Bold"/>
                        </a:rPr>
                        <a:t>مع ملاحظة : أنه على المدى</a:t>
                      </a:r>
                    </a:p>
                    <a:p>
                      <a:pPr algn="r"/>
                      <a:r>
                        <a:rPr lang="ar-SA" sz="2400" b="1" baseline="0" dirty="0" smtClean="0">
                          <a:solidFill>
                            <a:srgbClr val="0070C1"/>
                          </a:solidFill>
                          <a:latin typeface="Arial,Bold"/>
                        </a:rPr>
                        <a:t>الطويل جميع التكاليف يمكن التحكم</a:t>
                      </a:r>
                    </a:p>
                    <a:p>
                      <a:pPr algn="r"/>
                      <a:r>
                        <a:rPr lang="ar-SA" sz="2400" b="1" baseline="0" dirty="0" smtClean="0">
                          <a:solidFill>
                            <a:srgbClr val="0070C1"/>
                          </a:solidFill>
                          <a:latin typeface="Arial,Bold"/>
                        </a:rPr>
                        <a:t>فيها عند مستوى إداري معين.</a:t>
                      </a:r>
                      <a:endParaRPr lang="ar-SA" sz="2400"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التكلفة التفاضلية :</a:t>
            </a:r>
            <a:endParaRPr lang="ar-SA" b="1" u="sng" dirty="0"/>
          </a:p>
        </p:txBody>
      </p:sp>
      <p:sp>
        <p:nvSpPr>
          <p:cNvPr id="3" name="عنصر نائب للمحتوى 2"/>
          <p:cNvSpPr>
            <a:spLocks noGrp="1"/>
          </p:cNvSpPr>
          <p:nvPr>
            <p:ph idx="1"/>
          </p:nvPr>
        </p:nvSpPr>
        <p:spPr/>
        <p:txBody>
          <a:bodyPr>
            <a:normAutofit/>
          </a:bodyPr>
          <a:lstStyle/>
          <a:p>
            <a:pPr>
              <a:buFont typeface="Wingdings" pitchFamily="2" charset="2"/>
              <a:buChar char="q"/>
            </a:pPr>
            <a:r>
              <a:rPr lang="ar-SA" dirty="0" smtClean="0"/>
              <a:t>تعرف بأنها مقدار التغير في التكلفة الذي يصاحب اختيار أحد البدائل عوضاً عن بديل آخر</a:t>
            </a:r>
          </a:p>
          <a:p>
            <a:pPr>
              <a:buFont typeface="Wingdings" pitchFamily="2" charset="2"/>
              <a:buChar char="q"/>
            </a:pPr>
            <a:r>
              <a:rPr lang="ar-SA" sz="2800" dirty="0" smtClean="0">
                <a:latin typeface="Times New Roman,Bold"/>
              </a:rPr>
              <a:t>التكلفة التفاضلية = الفرق بين تكلفة بديلين مختلفين لقرار إداري معين.</a:t>
            </a:r>
          </a:p>
          <a:p>
            <a:pPr>
              <a:buFont typeface="Wingdings" pitchFamily="2" charset="2"/>
              <a:buChar char="q"/>
            </a:pPr>
            <a:r>
              <a:rPr lang="ar-SA" sz="2800" dirty="0" smtClean="0">
                <a:latin typeface="Times New Roman,Bold"/>
              </a:rPr>
              <a:t>          </a:t>
            </a:r>
            <a:r>
              <a:rPr lang="ar-SA" sz="2800" b="1" dirty="0" smtClean="0">
                <a:latin typeface="Times New Roman,Bold"/>
              </a:rPr>
              <a:t>= تكلفة البديل الأول – تكلفة البديل الثاني</a:t>
            </a:r>
          </a:p>
          <a:p>
            <a:pPr>
              <a:buFont typeface="Wingdings" pitchFamily="2" charset="2"/>
              <a:buChar char="q"/>
            </a:pPr>
            <a:r>
              <a:rPr lang="ar-SA" sz="2800" dirty="0" smtClean="0">
                <a:latin typeface="Wingdings"/>
              </a:rPr>
              <a:t> </a:t>
            </a:r>
            <a:r>
              <a:rPr lang="ar-SA" sz="2800" dirty="0" smtClean="0">
                <a:latin typeface="Times New Roman,Bold"/>
              </a:rPr>
              <a:t>يفيد هذا النوع من التكاليف في ترشيد الكثير من القرارات الإدارية مثل : قرار الشراء أو التصنيع ، قرار إضافة آلات جديدة ، قرار خطوط إنتاجية جديدة ,,,,,,, الخ .</a:t>
            </a:r>
          </a:p>
          <a:p>
            <a:pPr algn="l"/>
            <a:r>
              <a:rPr lang="ar-SA" sz="1400" dirty="0" smtClean="0">
                <a:solidFill>
                  <a:srgbClr val="898989"/>
                </a:solidFill>
                <a:latin typeface="Calibri"/>
              </a:rPr>
              <a:t>7</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96086"/>
          </a:xfrm>
        </p:spPr>
        <p:txBody>
          <a:bodyPr>
            <a:normAutofit fontScale="90000"/>
          </a:bodyPr>
          <a:lstStyle/>
          <a:p>
            <a:pPr algn="r"/>
            <a:r>
              <a:rPr lang="ar-SA" b="1" u="sng" dirty="0" smtClean="0"/>
              <a:t>التكلفة التفاضلية :</a:t>
            </a:r>
            <a:endParaRPr lang="ar-SA" dirty="0"/>
          </a:p>
        </p:txBody>
      </p:sp>
      <p:sp>
        <p:nvSpPr>
          <p:cNvPr id="3" name="عنصر نائب للمحتوى 2"/>
          <p:cNvSpPr>
            <a:spLocks noGrp="1"/>
          </p:cNvSpPr>
          <p:nvPr>
            <p:ph idx="1"/>
          </p:nvPr>
        </p:nvSpPr>
        <p:spPr>
          <a:xfrm>
            <a:off x="457200" y="1643050"/>
            <a:ext cx="8115328" cy="4681550"/>
          </a:xfrm>
        </p:spPr>
        <p:txBody>
          <a:bodyPr>
            <a:normAutofit/>
          </a:bodyPr>
          <a:lstStyle/>
          <a:p>
            <a:r>
              <a:rPr lang="ar-SA" sz="1800" b="1" dirty="0" smtClean="0"/>
              <a:t>مثال : بافتراض أن شركة </a:t>
            </a:r>
            <a:r>
              <a:rPr lang="ar-SA" sz="1800" b="1" dirty="0" err="1" smtClean="0"/>
              <a:t>القصيم</a:t>
            </a:r>
            <a:r>
              <a:rPr lang="ar-SA" sz="1800" b="1" dirty="0" smtClean="0"/>
              <a:t> التجارية تفكر في أسلوب تسويق منتجاتها ، حيث أن السياسة</a:t>
            </a:r>
          </a:p>
          <a:p>
            <a:r>
              <a:rPr lang="ar-SA" sz="1800" b="1" dirty="0" smtClean="0"/>
              <a:t>المتبعة حاليا هي التوزيع من خلال وكلاء معتمدين في أغلب مدن المملكة في حين أن الشركة تفكر</a:t>
            </a:r>
          </a:p>
          <a:p>
            <a:r>
              <a:rPr lang="ar-SA" sz="1800" b="1" dirty="0" smtClean="0"/>
              <a:t>في التوزيع من خلال فتح معارض خاصة </a:t>
            </a:r>
            <a:r>
              <a:rPr lang="ar-SA" sz="1800" b="1" dirty="0" err="1" smtClean="0"/>
              <a:t>بها</a:t>
            </a:r>
            <a:r>
              <a:rPr lang="ar-SA" sz="1800" b="1" dirty="0" smtClean="0"/>
              <a:t> في المدن الرئيسية في المملكة ، وفيما يلي </a:t>
            </a:r>
            <a:r>
              <a:rPr lang="ar-SA" sz="1800" b="1" dirty="0" err="1" smtClean="0"/>
              <a:t>الايرادات</a:t>
            </a:r>
            <a:endParaRPr lang="ar-SA" sz="1800" b="1" dirty="0" smtClean="0"/>
          </a:p>
          <a:p>
            <a:r>
              <a:rPr lang="ar-SA" sz="1800" b="1" dirty="0" smtClean="0"/>
              <a:t>والتكاليف للبديلين :</a:t>
            </a:r>
          </a:p>
          <a:p>
            <a:endParaRPr lang="ar-SA" sz="1800" b="1" dirty="0" smtClean="0"/>
          </a:p>
        </p:txBody>
      </p:sp>
      <p:graphicFrame>
        <p:nvGraphicFramePr>
          <p:cNvPr id="4" name="جدول 3"/>
          <p:cNvGraphicFramePr>
            <a:graphicFrameLocks noGrp="1"/>
          </p:cNvGraphicFramePr>
          <p:nvPr/>
        </p:nvGraphicFramePr>
        <p:xfrm>
          <a:off x="471510" y="3000371"/>
          <a:ext cx="7667531" cy="4424680"/>
        </p:xfrm>
        <a:graphic>
          <a:graphicData uri="http://schemas.openxmlformats.org/drawingml/2006/table">
            <a:tbl>
              <a:tblPr rtl="1" firstRow="1" bandRow="1">
                <a:tableStyleId>{5C22544A-7EE6-4342-B048-85BDC9FD1C3A}</a:tableStyleId>
              </a:tblPr>
              <a:tblGrid>
                <a:gridCol w="1938277"/>
                <a:gridCol w="1885937"/>
                <a:gridCol w="2000237"/>
                <a:gridCol w="1843080"/>
              </a:tblGrid>
              <a:tr h="714381">
                <a:tc>
                  <a:txBody>
                    <a:bodyPr/>
                    <a:lstStyle/>
                    <a:p>
                      <a:pPr rtl="1"/>
                      <a:endParaRPr lang="ar-SA" dirty="0"/>
                    </a:p>
                  </a:txBody>
                  <a:tcPr/>
                </a:tc>
                <a:tc>
                  <a:txBody>
                    <a:bodyPr/>
                    <a:lstStyle/>
                    <a:p>
                      <a:pPr algn="r" rtl="1"/>
                      <a:r>
                        <a:rPr lang="ar-SA" dirty="0" smtClean="0"/>
                        <a:t>البديل الحالي </a:t>
                      </a:r>
                    </a:p>
                    <a:p>
                      <a:pPr algn="r" rtl="1"/>
                      <a:r>
                        <a:rPr lang="ar-SA" dirty="0" smtClean="0"/>
                        <a:t>التوزيع عن طريق الوكلاء المعتمدين</a:t>
                      </a:r>
                      <a:endParaRPr lang="ar-SA" dirty="0"/>
                    </a:p>
                  </a:txBody>
                  <a:tcPr/>
                </a:tc>
                <a:tc>
                  <a:txBody>
                    <a:bodyPr/>
                    <a:lstStyle/>
                    <a:p>
                      <a:pPr algn="r" rtl="1"/>
                      <a:r>
                        <a:rPr lang="ar-SA" dirty="0" smtClean="0"/>
                        <a:t>البديل المقترح</a:t>
                      </a:r>
                      <a:r>
                        <a:rPr lang="ar-SA" baseline="0" dirty="0" smtClean="0"/>
                        <a:t> </a:t>
                      </a:r>
                    </a:p>
                    <a:p>
                      <a:pPr algn="r" rtl="1"/>
                      <a:r>
                        <a:rPr lang="ar-SA" baseline="0" dirty="0" smtClean="0"/>
                        <a:t>التوزيع من خلال معارض البيع</a:t>
                      </a:r>
                      <a:endParaRPr lang="ar-SA" dirty="0"/>
                    </a:p>
                  </a:txBody>
                  <a:tcPr/>
                </a:tc>
                <a:tc>
                  <a:txBody>
                    <a:bodyPr/>
                    <a:lstStyle/>
                    <a:p>
                      <a:pPr algn="r" rtl="1"/>
                      <a:r>
                        <a:rPr lang="ar-SA" dirty="0" smtClean="0"/>
                        <a:t>التكاليف والإيرادات التفاضلية</a:t>
                      </a:r>
                      <a:endParaRPr lang="ar-SA" dirty="0"/>
                    </a:p>
                  </a:txBody>
                  <a:tcPr/>
                </a:tc>
              </a:tr>
              <a:tr h="370840">
                <a:tc>
                  <a:txBody>
                    <a:bodyPr/>
                    <a:lstStyle/>
                    <a:p>
                      <a:pPr rtl="1"/>
                      <a:r>
                        <a:rPr lang="ar-SA" b="1" dirty="0" smtClean="0"/>
                        <a:t>الإيرادات</a:t>
                      </a:r>
                      <a:endParaRPr lang="ar-SA" b="1" dirty="0"/>
                    </a:p>
                  </a:txBody>
                  <a:tcPr/>
                </a:tc>
                <a:tc>
                  <a:txBody>
                    <a:bodyPr/>
                    <a:lstStyle/>
                    <a:p>
                      <a:pPr rtl="1"/>
                      <a:r>
                        <a:rPr lang="ar-SA" dirty="0" smtClean="0"/>
                        <a:t>2000.000 ريال</a:t>
                      </a:r>
                      <a:endParaRPr lang="ar-SA" dirty="0"/>
                    </a:p>
                  </a:txBody>
                  <a:tcPr/>
                </a:tc>
                <a:tc>
                  <a:txBody>
                    <a:bodyPr/>
                    <a:lstStyle/>
                    <a:p>
                      <a:pPr rtl="1"/>
                      <a:r>
                        <a:rPr lang="ar-SA" dirty="0" smtClean="0"/>
                        <a:t>2.400.000ريال</a:t>
                      </a:r>
                      <a:endParaRPr lang="ar-SA" dirty="0"/>
                    </a:p>
                  </a:txBody>
                  <a:tcPr/>
                </a:tc>
                <a:tc>
                  <a:txBody>
                    <a:bodyPr/>
                    <a:lstStyle/>
                    <a:p>
                      <a:pPr rtl="1"/>
                      <a:r>
                        <a:rPr lang="ar-SA" dirty="0" smtClean="0"/>
                        <a:t>400.000 ريال</a:t>
                      </a:r>
                      <a:endParaRPr lang="ar-SA" dirty="0"/>
                    </a:p>
                  </a:txBody>
                  <a:tcPr/>
                </a:tc>
              </a:tr>
              <a:tr h="370840">
                <a:tc>
                  <a:txBody>
                    <a:bodyPr/>
                    <a:lstStyle/>
                    <a:p>
                      <a:pPr rtl="1"/>
                      <a:r>
                        <a:rPr lang="ar-SA" b="1" u="sng" dirty="0" smtClean="0"/>
                        <a:t>التكاليف:</a:t>
                      </a:r>
                    </a:p>
                    <a:p>
                      <a:pPr rtl="1"/>
                      <a:r>
                        <a:rPr lang="ar-SA" b="0" u="none" dirty="0" smtClean="0"/>
                        <a:t>تكلفة البضاعة المباعة</a:t>
                      </a:r>
                    </a:p>
                    <a:p>
                      <a:pPr rtl="1"/>
                      <a:endParaRPr lang="ar-SA" dirty="0"/>
                    </a:p>
                  </a:txBody>
                  <a:tcPr/>
                </a:tc>
                <a:tc>
                  <a:txBody>
                    <a:bodyPr/>
                    <a:lstStyle/>
                    <a:p>
                      <a:pPr rtl="1"/>
                      <a:endParaRPr lang="ar-SA" dirty="0" smtClean="0"/>
                    </a:p>
                    <a:p>
                      <a:pPr rtl="1"/>
                      <a:r>
                        <a:rPr lang="ar-SA" dirty="0" smtClean="0"/>
                        <a:t>1000.000</a:t>
                      </a:r>
                      <a:endParaRPr lang="ar-SA" dirty="0"/>
                    </a:p>
                  </a:txBody>
                  <a:tcPr/>
                </a:tc>
                <a:tc>
                  <a:txBody>
                    <a:bodyPr/>
                    <a:lstStyle/>
                    <a:p>
                      <a:pPr rtl="1"/>
                      <a:endParaRPr lang="ar-SA" dirty="0" smtClean="0"/>
                    </a:p>
                    <a:p>
                      <a:pPr rtl="1"/>
                      <a:r>
                        <a:rPr lang="ar-SA" dirty="0" smtClean="0"/>
                        <a:t>1000.000</a:t>
                      </a:r>
                      <a:endParaRPr lang="ar-SA" dirty="0"/>
                    </a:p>
                  </a:txBody>
                  <a:tcPr/>
                </a:tc>
                <a:tc>
                  <a:txBody>
                    <a:bodyPr/>
                    <a:lstStyle/>
                    <a:p>
                      <a:pPr rtl="1"/>
                      <a:endParaRPr lang="ar-SA" dirty="0" smtClean="0"/>
                    </a:p>
                    <a:p>
                      <a:pPr rtl="1"/>
                      <a:r>
                        <a:rPr lang="ar-SA" dirty="0" smtClean="0"/>
                        <a:t>______</a:t>
                      </a:r>
                      <a:endParaRPr lang="ar-SA" dirty="0"/>
                    </a:p>
                  </a:txBody>
                  <a:tcPr/>
                </a:tc>
              </a:tr>
              <a:tr h="370840">
                <a:tc>
                  <a:txBody>
                    <a:bodyPr/>
                    <a:lstStyle/>
                    <a:p>
                      <a:pPr rtl="1"/>
                      <a:r>
                        <a:rPr lang="ar-SA" dirty="0" smtClean="0"/>
                        <a:t>تكلفة الإعلان</a:t>
                      </a:r>
                      <a:endParaRPr lang="ar-SA" dirty="0"/>
                    </a:p>
                  </a:txBody>
                  <a:tcPr/>
                </a:tc>
                <a:tc>
                  <a:txBody>
                    <a:bodyPr/>
                    <a:lstStyle/>
                    <a:p>
                      <a:pPr rtl="1"/>
                      <a:r>
                        <a:rPr lang="ar-SA" dirty="0" smtClean="0"/>
                        <a:t>120.000</a:t>
                      </a:r>
                      <a:endParaRPr lang="ar-SA" dirty="0"/>
                    </a:p>
                  </a:txBody>
                  <a:tcPr/>
                </a:tc>
                <a:tc>
                  <a:txBody>
                    <a:bodyPr/>
                    <a:lstStyle/>
                    <a:p>
                      <a:pPr rtl="1"/>
                      <a:r>
                        <a:rPr lang="ar-SA" dirty="0" smtClean="0"/>
                        <a:t>60.000</a:t>
                      </a:r>
                      <a:endParaRPr lang="ar-SA" dirty="0"/>
                    </a:p>
                  </a:txBody>
                  <a:tcPr/>
                </a:tc>
                <a:tc>
                  <a:txBody>
                    <a:bodyPr/>
                    <a:lstStyle/>
                    <a:p>
                      <a:pPr rtl="1"/>
                      <a:r>
                        <a:rPr lang="ar-SA" dirty="0" smtClean="0"/>
                        <a:t>(60.000)</a:t>
                      </a:r>
                      <a:endParaRPr lang="ar-SA" dirty="0"/>
                    </a:p>
                  </a:txBody>
                  <a:tcPr/>
                </a:tc>
              </a:tr>
              <a:tr h="370840">
                <a:tc>
                  <a:txBody>
                    <a:bodyPr/>
                    <a:lstStyle/>
                    <a:p>
                      <a:pPr rtl="1"/>
                      <a:r>
                        <a:rPr lang="ar-SA" dirty="0" smtClean="0"/>
                        <a:t>عمولة البيع</a:t>
                      </a:r>
                      <a:endParaRPr lang="ar-SA" dirty="0"/>
                    </a:p>
                  </a:txBody>
                  <a:tcPr/>
                </a:tc>
                <a:tc>
                  <a:txBody>
                    <a:bodyPr/>
                    <a:lstStyle/>
                    <a:p>
                      <a:pPr rtl="1"/>
                      <a:r>
                        <a:rPr lang="ar-SA" dirty="0" smtClean="0"/>
                        <a:t>______</a:t>
                      </a:r>
                      <a:endParaRPr lang="ar-SA" dirty="0"/>
                    </a:p>
                  </a:txBody>
                  <a:tcPr/>
                </a:tc>
                <a:tc>
                  <a:txBody>
                    <a:bodyPr/>
                    <a:lstStyle/>
                    <a:p>
                      <a:pPr rtl="1"/>
                      <a:r>
                        <a:rPr lang="ar-SA" dirty="0" smtClean="0"/>
                        <a:t>50.000</a:t>
                      </a:r>
                      <a:endParaRPr lang="ar-SA" dirty="0"/>
                    </a:p>
                  </a:txBody>
                  <a:tcPr/>
                </a:tc>
                <a:tc>
                  <a:txBody>
                    <a:bodyPr/>
                    <a:lstStyle/>
                    <a:p>
                      <a:pPr rtl="1"/>
                      <a:r>
                        <a:rPr lang="ar-SA" dirty="0" smtClean="0"/>
                        <a:t>50.000</a:t>
                      </a:r>
                      <a:endParaRPr lang="ar-SA" dirty="0"/>
                    </a:p>
                  </a:txBody>
                  <a:tcPr/>
                </a:tc>
              </a:tr>
              <a:tr h="370840">
                <a:tc>
                  <a:txBody>
                    <a:bodyPr/>
                    <a:lstStyle/>
                    <a:p>
                      <a:pPr rtl="1"/>
                      <a:r>
                        <a:rPr lang="ar-SA" dirty="0" smtClean="0"/>
                        <a:t>استهلاك</a:t>
                      </a:r>
                      <a:r>
                        <a:rPr lang="ar-SA" baseline="0" dirty="0" smtClean="0"/>
                        <a:t> مباني المخازن</a:t>
                      </a:r>
                      <a:endParaRPr lang="ar-SA" dirty="0"/>
                    </a:p>
                  </a:txBody>
                  <a:tcPr/>
                </a:tc>
                <a:tc>
                  <a:txBody>
                    <a:bodyPr/>
                    <a:lstStyle/>
                    <a:p>
                      <a:pPr rtl="1"/>
                      <a:r>
                        <a:rPr lang="ar-SA" dirty="0" smtClean="0"/>
                        <a:t>20.000</a:t>
                      </a:r>
                      <a:endParaRPr lang="ar-SA" dirty="0"/>
                    </a:p>
                  </a:txBody>
                  <a:tcPr/>
                </a:tc>
                <a:tc>
                  <a:txBody>
                    <a:bodyPr/>
                    <a:lstStyle/>
                    <a:p>
                      <a:pPr rtl="1"/>
                      <a:r>
                        <a:rPr lang="ar-SA" dirty="0" smtClean="0"/>
                        <a:t>60.000</a:t>
                      </a:r>
                      <a:endParaRPr lang="ar-SA" dirty="0"/>
                    </a:p>
                  </a:txBody>
                  <a:tcPr/>
                </a:tc>
                <a:tc>
                  <a:txBody>
                    <a:bodyPr/>
                    <a:lstStyle/>
                    <a:p>
                      <a:pPr rtl="1"/>
                      <a:r>
                        <a:rPr lang="ar-SA" dirty="0" smtClean="0"/>
                        <a:t>40.000</a:t>
                      </a:r>
                      <a:endParaRPr lang="ar-SA" dirty="0"/>
                    </a:p>
                  </a:txBody>
                  <a:tcPr/>
                </a:tc>
              </a:tr>
              <a:tr h="370840">
                <a:tc>
                  <a:txBody>
                    <a:bodyPr/>
                    <a:lstStyle/>
                    <a:p>
                      <a:pPr rtl="1"/>
                      <a:r>
                        <a:rPr lang="ar-SA" dirty="0" smtClean="0"/>
                        <a:t>تكاليف ثابتة</a:t>
                      </a:r>
                      <a:r>
                        <a:rPr lang="ar-SA" baseline="0" dirty="0" smtClean="0"/>
                        <a:t> أخرى</a:t>
                      </a:r>
                      <a:endParaRPr lang="ar-SA" dirty="0"/>
                    </a:p>
                  </a:txBody>
                  <a:tcPr/>
                </a:tc>
                <a:tc>
                  <a:txBody>
                    <a:bodyPr/>
                    <a:lstStyle/>
                    <a:p>
                      <a:pPr rtl="1"/>
                      <a:r>
                        <a:rPr lang="ar-SA" dirty="0" smtClean="0"/>
                        <a:t>100.000</a:t>
                      </a:r>
                      <a:endParaRPr lang="ar-SA" dirty="0"/>
                    </a:p>
                  </a:txBody>
                  <a:tcPr/>
                </a:tc>
                <a:tc>
                  <a:txBody>
                    <a:bodyPr/>
                    <a:lstStyle/>
                    <a:p>
                      <a:pPr rtl="1"/>
                      <a:r>
                        <a:rPr lang="ar-SA" dirty="0" smtClean="0"/>
                        <a:t>100.000</a:t>
                      </a:r>
                      <a:endParaRPr lang="ar-SA" dirty="0"/>
                    </a:p>
                  </a:txBody>
                  <a:tcPr/>
                </a:tc>
                <a:tc>
                  <a:txBody>
                    <a:bodyPr/>
                    <a:lstStyle/>
                    <a:p>
                      <a:pPr rtl="1"/>
                      <a:r>
                        <a:rPr lang="ar-SA" dirty="0" smtClean="0"/>
                        <a:t>______</a:t>
                      </a:r>
                      <a:endParaRPr lang="ar-SA" dirty="0"/>
                    </a:p>
                  </a:txBody>
                  <a:tcPr/>
                </a:tc>
              </a:tr>
              <a:tr h="370840">
                <a:tc>
                  <a:txBody>
                    <a:bodyPr/>
                    <a:lstStyle/>
                    <a:p>
                      <a:pPr rtl="1"/>
                      <a:r>
                        <a:rPr lang="ar-SA" dirty="0" smtClean="0"/>
                        <a:t>إجمالي التكاليف</a:t>
                      </a:r>
                      <a:endParaRPr lang="ar-SA" dirty="0"/>
                    </a:p>
                  </a:txBody>
                  <a:tcPr/>
                </a:tc>
                <a:tc>
                  <a:txBody>
                    <a:bodyPr/>
                    <a:lstStyle/>
                    <a:p>
                      <a:pPr rtl="1"/>
                      <a:r>
                        <a:rPr lang="ar-SA" dirty="0" smtClean="0"/>
                        <a:t>1.240.000</a:t>
                      </a:r>
                      <a:endParaRPr lang="ar-SA" dirty="0"/>
                    </a:p>
                  </a:txBody>
                  <a:tcPr/>
                </a:tc>
                <a:tc>
                  <a:txBody>
                    <a:bodyPr/>
                    <a:lstStyle/>
                    <a:p>
                      <a:pPr rtl="1"/>
                      <a:r>
                        <a:rPr lang="ar-SA" dirty="0" smtClean="0"/>
                        <a:t>1.270.000 </a:t>
                      </a:r>
                      <a:endParaRPr lang="ar-SA" dirty="0"/>
                    </a:p>
                  </a:txBody>
                  <a:tcPr/>
                </a:tc>
                <a:tc>
                  <a:txBody>
                    <a:bodyPr/>
                    <a:lstStyle/>
                    <a:p>
                      <a:pPr rtl="1"/>
                      <a:r>
                        <a:rPr lang="ar-SA" dirty="0" smtClean="0"/>
                        <a:t>30.000</a:t>
                      </a:r>
                      <a:endParaRPr lang="ar-SA" dirty="0"/>
                    </a:p>
                  </a:txBody>
                  <a:tcPr/>
                </a:tc>
              </a:tr>
              <a:tr h="370840">
                <a:tc>
                  <a:txBody>
                    <a:bodyPr/>
                    <a:lstStyle/>
                    <a:p>
                      <a:pPr rtl="1"/>
                      <a:r>
                        <a:rPr lang="ar-SA" dirty="0" smtClean="0"/>
                        <a:t>صافي</a:t>
                      </a:r>
                      <a:r>
                        <a:rPr lang="ar-SA" baseline="0" dirty="0" smtClean="0"/>
                        <a:t> الدخل</a:t>
                      </a:r>
                      <a:endParaRPr lang="ar-SA" dirty="0"/>
                    </a:p>
                  </a:txBody>
                  <a:tcPr/>
                </a:tc>
                <a:tc>
                  <a:txBody>
                    <a:bodyPr/>
                    <a:lstStyle/>
                    <a:p>
                      <a:pPr rtl="1"/>
                      <a:r>
                        <a:rPr lang="ar-SA" dirty="0" smtClean="0"/>
                        <a:t>760.000</a:t>
                      </a:r>
                      <a:endParaRPr lang="ar-SA" dirty="0"/>
                    </a:p>
                  </a:txBody>
                  <a:tcPr/>
                </a:tc>
                <a:tc>
                  <a:txBody>
                    <a:bodyPr/>
                    <a:lstStyle/>
                    <a:p>
                      <a:pPr rtl="1"/>
                      <a:r>
                        <a:rPr lang="ar-SA" dirty="0" smtClean="0"/>
                        <a:t>1.130.000</a:t>
                      </a:r>
                      <a:endParaRPr lang="ar-SA" dirty="0"/>
                    </a:p>
                  </a:txBody>
                  <a:tcPr/>
                </a:tc>
                <a:tc>
                  <a:txBody>
                    <a:bodyPr/>
                    <a:lstStyle/>
                    <a:p>
                      <a:pPr rtl="1"/>
                      <a:r>
                        <a:rPr lang="ar-SA" dirty="0" smtClean="0"/>
                        <a:t>370.000</a:t>
                      </a:r>
                      <a:endParaRPr lang="ar-SA"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التكلفة الغارقة:</a:t>
            </a:r>
            <a:endParaRPr lang="ar-SA" b="1" u="sng" dirty="0"/>
          </a:p>
        </p:txBody>
      </p:sp>
      <p:sp>
        <p:nvSpPr>
          <p:cNvPr id="3" name="عنصر نائب للمحتوى 2"/>
          <p:cNvSpPr>
            <a:spLocks noGrp="1"/>
          </p:cNvSpPr>
          <p:nvPr>
            <p:ph idx="1"/>
          </p:nvPr>
        </p:nvSpPr>
        <p:spPr/>
        <p:txBody>
          <a:bodyPr>
            <a:normAutofit fontScale="92500" lnSpcReduction="10000"/>
          </a:bodyPr>
          <a:lstStyle/>
          <a:p>
            <a:r>
              <a:rPr lang="ar-SA" dirty="0" smtClean="0"/>
              <a:t>هي التكلفة التي حدثت فعلاً والتي لا يمكن تغيرها في ظل أي قرار قد يتم اتخاذه الآن أو مستقبلاً.</a:t>
            </a:r>
          </a:p>
          <a:p>
            <a:r>
              <a:rPr lang="ar-SA" sz="2800" b="1" dirty="0" smtClean="0">
                <a:solidFill>
                  <a:srgbClr val="0070C1"/>
                </a:solidFill>
                <a:latin typeface="Times New Roman,Bold"/>
              </a:rPr>
              <a:t>هي عناصر التكاليف التي لا تؤثر في اتخاذ قرار معين أي تتحملها المنشأة</a:t>
            </a:r>
          </a:p>
          <a:p>
            <a:r>
              <a:rPr lang="ar-SA" sz="2800" b="1" dirty="0" smtClean="0">
                <a:solidFill>
                  <a:srgbClr val="0070C1"/>
                </a:solidFill>
                <a:latin typeface="Times New Roman,Bold"/>
              </a:rPr>
              <a:t>في جميع الأحوال .</a:t>
            </a:r>
          </a:p>
          <a:p>
            <a:r>
              <a:rPr lang="ar-SA" sz="2800" dirty="0" smtClean="0">
                <a:solidFill>
                  <a:srgbClr val="0070C1"/>
                </a:solidFill>
                <a:latin typeface="Wingdings"/>
              </a:rPr>
              <a:t></a:t>
            </a:r>
            <a:r>
              <a:rPr lang="ar-SA" sz="2800" b="1" dirty="0" smtClean="0">
                <a:solidFill>
                  <a:srgbClr val="0070C1"/>
                </a:solidFill>
                <a:latin typeface="Times New Roman,Bold"/>
              </a:rPr>
              <a:t>لها صفتان رئيسيتان :</a:t>
            </a:r>
            <a:endParaRPr lang="ar-SA" sz="2800" b="1" dirty="0" smtClean="0">
              <a:solidFill>
                <a:srgbClr val="0070C1"/>
              </a:solidFill>
              <a:latin typeface="Times New Roman"/>
            </a:endParaRPr>
          </a:p>
          <a:p>
            <a:pPr marL="514350" indent="-514350">
              <a:buFont typeface="+mj-lt"/>
              <a:buAutoNum type="arabicParenR"/>
            </a:pPr>
            <a:r>
              <a:rPr lang="ar-SA" sz="2800" b="1" dirty="0" smtClean="0">
                <a:solidFill>
                  <a:srgbClr val="0070C1"/>
                </a:solidFill>
                <a:latin typeface="Times New Roman,Bold"/>
              </a:rPr>
              <a:t>لا تختلف من بديل لآخر</a:t>
            </a:r>
            <a:endParaRPr lang="ar-SA" sz="2800" b="1" dirty="0" smtClean="0">
              <a:solidFill>
                <a:srgbClr val="0070C1"/>
              </a:solidFill>
              <a:latin typeface="Times New Roman"/>
            </a:endParaRPr>
          </a:p>
          <a:p>
            <a:pPr marL="514350" indent="-514350">
              <a:buFont typeface="+mj-lt"/>
              <a:buAutoNum type="arabicParenR"/>
            </a:pPr>
            <a:r>
              <a:rPr lang="ar-SA" sz="2800" b="1" dirty="0" smtClean="0">
                <a:solidFill>
                  <a:srgbClr val="0070C1"/>
                </a:solidFill>
                <a:latin typeface="Times New Roman,Bold"/>
              </a:rPr>
              <a:t>تكاليف لا يمكن استردادها أو استعاضتها في الحاضر أو المستقبل</a:t>
            </a:r>
          </a:p>
          <a:p>
            <a:r>
              <a:rPr lang="ar-SA" sz="2800" b="1" dirty="0" err="1" smtClean="0">
                <a:solidFill>
                  <a:srgbClr val="00B150"/>
                </a:solidFill>
                <a:latin typeface="Times New Roman,Bold"/>
              </a:rPr>
              <a:t>اذا</a:t>
            </a:r>
            <a:r>
              <a:rPr lang="ar-SA" sz="2800" b="1" dirty="0" smtClean="0">
                <a:solidFill>
                  <a:srgbClr val="00B150"/>
                </a:solidFill>
                <a:latin typeface="Times New Roman,Bold"/>
              </a:rPr>
              <a:t> فهي غير ملائمة لاتخاذ القرار</a:t>
            </a:r>
          </a:p>
          <a:p>
            <a:pPr>
              <a:buNone/>
            </a:pPr>
            <a:r>
              <a:rPr lang="ar-SA" sz="3600" dirty="0" smtClean="0">
                <a:solidFill>
                  <a:srgbClr val="0070C1"/>
                </a:solidFill>
                <a:latin typeface="Wingdings"/>
              </a:rPr>
              <a:t> </a:t>
            </a:r>
            <a:r>
              <a:rPr lang="ar-SA" sz="2800" b="1" dirty="0" smtClean="0">
                <a:solidFill>
                  <a:srgbClr val="00B150"/>
                </a:solidFill>
                <a:latin typeface="Times New Roman,Bold"/>
              </a:rPr>
              <a:t>من أمثلتها : </a:t>
            </a:r>
            <a:r>
              <a:rPr lang="ar-SA" sz="2800" b="1" dirty="0" smtClean="0">
                <a:solidFill>
                  <a:srgbClr val="0070C1"/>
                </a:solidFill>
                <a:latin typeface="Times New Roman,Bold"/>
              </a:rPr>
              <a:t>الجزء من التكلفة التاريخية للأصل الثابت الذي </a:t>
            </a:r>
            <a:r>
              <a:rPr lang="ar-SA" sz="2800" b="1" dirty="0" err="1" smtClean="0">
                <a:solidFill>
                  <a:srgbClr val="0070C1"/>
                </a:solidFill>
                <a:latin typeface="Times New Roman,Bold"/>
              </a:rPr>
              <a:t>لايمكن</a:t>
            </a:r>
            <a:r>
              <a:rPr lang="ar-SA" sz="2800" b="1" dirty="0" smtClean="0">
                <a:solidFill>
                  <a:srgbClr val="0070C1"/>
                </a:solidFill>
                <a:latin typeface="Times New Roman,Bold"/>
              </a:rPr>
              <a:t> استرداده</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التكلفة الضمنية:</a:t>
            </a:r>
            <a:endParaRPr lang="ar-SA" b="1" u="sng" dirty="0"/>
          </a:p>
        </p:txBody>
      </p:sp>
      <p:sp>
        <p:nvSpPr>
          <p:cNvPr id="3" name="عنصر نائب للمحتوى 2"/>
          <p:cNvSpPr>
            <a:spLocks noGrp="1"/>
          </p:cNvSpPr>
          <p:nvPr>
            <p:ph idx="1"/>
          </p:nvPr>
        </p:nvSpPr>
        <p:spPr/>
        <p:txBody>
          <a:bodyPr/>
          <a:lstStyle/>
          <a:p>
            <a:r>
              <a:rPr lang="ar-SA" dirty="0" smtClean="0"/>
              <a:t>هي المبالغ المقدرة للاستفادة من خدمات أو مقابل منفعة ولم يترتب عليها تكبد المنشأة لنفقة فعلية حالية أو مستقبلية.</a:t>
            </a:r>
          </a:p>
          <a:p>
            <a:pPr>
              <a:buNone/>
            </a:pPr>
            <a:endParaRPr lang="ar-SA" dirty="0" smtClean="0"/>
          </a:p>
          <a:p>
            <a:r>
              <a:rPr lang="ar-SA" b="1" dirty="0" smtClean="0"/>
              <a:t>تفيد في اتخاذ القرارات وإجراء المقارنات</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مثال على التكلفة الضمنية:</a:t>
            </a:r>
            <a:endParaRPr lang="ar-SA" b="1" u="sng" dirty="0"/>
          </a:p>
        </p:txBody>
      </p:sp>
      <p:sp>
        <p:nvSpPr>
          <p:cNvPr id="3" name="عنصر نائب للمحتوى 2"/>
          <p:cNvSpPr>
            <a:spLocks noGrp="1"/>
          </p:cNvSpPr>
          <p:nvPr>
            <p:ph idx="1"/>
          </p:nvPr>
        </p:nvSpPr>
        <p:spPr/>
        <p:txBody>
          <a:bodyPr>
            <a:normAutofit fontScale="85000" lnSpcReduction="20000"/>
          </a:bodyPr>
          <a:lstStyle/>
          <a:p>
            <a:r>
              <a:rPr lang="ar-SA" sz="2800" b="1" u="sng" dirty="0" smtClean="0">
                <a:solidFill>
                  <a:srgbClr val="FF0000"/>
                </a:solidFill>
                <a:latin typeface="Times New Roman,Bold"/>
              </a:rPr>
              <a:t>مثال : </a:t>
            </a:r>
            <a:r>
              <a:rPr lang="ar-SA" sz="2800" b="1" dirty="0" smtClean="0">
                <a:solidFill>
                  <a:srgbClr val="FF0000"/>
                </a:solidFill>
                <a:latin typeface="Times New Roman,Bold"/>
              </a:rPr>
              <a:t>بافتراض أن هناك منشأتين تنتميان </a:t>
            </a:r>
            <a:r>
              <a:rPr lang="ar-SA" sz="2800" b="1" dirty="0" err="1" smtClean="0">
                <a:solidFill>
                  <a:srgbClr val="FF0000"/>
                </a:solidFill>
                <a:latin typeface="Times New Roman,Bold"/>
              </a:rPr>
              <a:t>الى</a:t>
            </a:r>
            <a:r>
              <a:rPr lang="ar-SA" sz="2800" b="1" dirty="0" smtClean="0">
                <a:solidFill>
                  <a:srgbClr val="FF0000"/>
                </a:solidFill>
                <a:latin typeface="Times New Roman,Bold"/>
              </a:rPr>
              <a:t> نفس الصناعة من حيث الكفاءة</a:t>
            </a:r>
          </a:p>
          <a:p>
            <a:pPr>
              <a:buNone/>
            </a:pPr>
            <a:r>
              <a:rPr lang="ar-SA" sz="2800" b="1" dirty="0" smtClean="0">
                <a:solidFill>
                  <a:srgbClr val="FF0000"/>
                </a:solidFill>
                <a:latin typeface="Times New Roman,Bold"/>
              </a:rPr>
              <a:t>التشغيلية وذلك عن العام المنتهي في 12/30 / 1433 هـ :</a:t>
            </a:r>
          </a:p>
          <a:p>
            <a:r>
              <a:rPr lang="ar-SA" sz="2800" b="1" dirty="0" smtClean="0">
                <a:solidFill>
                  <a:srgbClr val="FF0000"/>
                </a:solidFill>
                <a:latin typeface="Times New Roman,Bold"/>
                <a:cs typeface="Arial"/>
              </a:rPr>
              <a:t>المنشأة (س) رأس مالها 20.000.000 ريال مدفوع بالكامل وصافي </a:t>
            </a:r>
            <a:r>
              <a:rPr lang="ar-SA" sz="2800" b="1" dirty="0" smtClean="0">
                <a:solidFill>
                  <a:srgbClr val="FF0000"/>
                </a:solidFill>
                <a:latin typeface="Times New Roman,Bold"/>
              </a:rPr>
              <a:t>ربحها السنوي 2.500.000 ريال ، وتمتلك المباني التي تستخدمها حيث تحتسب قسط استهلاك قدره 20.000 ريال وفقا لطريقة القسط الثابت .</a:t>
            </a:r>
          </a:p>
          <a:p>
            <a:r>
              <a:rPr lang="ar-SA" sz="2800" b="1" dirty="0" smtClean="0">
                <a:solidFill>
                  <a:srgbClr val="FF0000"/>
                </a:solidFill>
                <a:latin typeface="Times New Roman,Bold"/>
                <a:cs typeface="Arial"/>
              </a:rPr>
              <a:t>المنشأة (ص) رأس مالها 10.000.000 ريال وقد حصلت على قرض من </a:t>
            </a:r>
            <a:r>
              <a:rPr lang="ar-SA" sz="2800" b="1" dirty="0" smtClean="0">
                <a:solidFill>
                  <a:srgbClr val="FF0000"/>
                </a:solidFill>
                <a:latin typeface="Times New Roman,Bold"/>
              </a:rPr>
              <a:t>صندوق التنمية الصناعي مقداره 10.000.000 ريال بمعدل 6 % وتستأجر </a:t>
            </a:r>
            <a:r>
              <a:rPr lang="ar-SA" sz="2800" b="1" dirty="0" smtClean="0">
                <a:solidFill>
                  <a:srgbClr val="FF0000"/>
                </a:solidFill>
                <a:latin typeface="Times New Roman,Bold"/>
              </a:rPr>
              <a:t>المباني </a:t>
            </a:r>
            <a:r>
              <a:rPr lang="ar-SA" sz="2800" b="1" dirty="0" smtClean="0">
                <a:solidFill>
                  <a:srgbClr val="FF0000"/>
                </a:solidFill>
                <a:latin typeface="Times New Roman,Bold"/>
              </a:rPr>
              <a:t>التي تستخدمها مقابل </a:t>
            </a:r>
            <a:r>
              <a:rPr lang="ar-SA" sz="2800" b="1" dirty="0" err="1" smtClean="0">
                <a:solidFill>
                  <a:srgbClr val="FF0000"/>
                </a:solidFill>
                <a:latin typeface="Times New Roman,Bold"/>
              </a:rPr>
              <a:t>ايجار</a:t>
            </a:r>
            <a:r>
              <a:rPr lang="ar-SA" sz="2800" b="1" dirty="0" smtClean="0">
                <a:solidFill>
                  <a:srgbClr val="FF0000"/>
                </a:solidFill>
                <a:latin typeface="Times New Roman,Bold"/>
              </a:rPr>
              <a:t> سنوي قدره 40.000 ريال وقد حققت هذه المنشأة صافي ربح سنوي قدره 2.000.000 ريال .</a:t>
            </a:r>
          </a:p>
          <a:p>
            <a:r>
              <a:rPr lang="ar-SA" sz="2800" b="1" dirty="0" smtClean="0">
                <a:solidFill>
                  <a:srgbClr val="FF0000"/>
                </a:solidFill>
                <a:latin typeface="Times New Roman,Bold"/>
              </a:rPr>
              <a:t>المطلوب : مقارنة الكفاءة التشغيلية للمنشأتين عن السنة المنتهية 1433 هـ</a:t>
            </a:r>
          </a:p>
          <a:p>
            <a:pPr>
              <a:buNone/>
            </a:pPr>
            <a:r>
              <a:rPr lang="ar-SA" sz="2800" b="1" dirty="0" smtClean="0">
                <a:solidFill>
                  <a:srgbClr val="FF0000"/>
                </a:solidFill>
                <a:latin typeface="Times New Roman,Bold"/>
              </a:rPr>
              <a:t>بافتراض أن معدل العائد على رأس المال المستثمر السائد في السوق 10 %</a:t>
            </a:r>
          </a:p>
          <a:p>
            <a:pPr>
              <a:buNone/>
            </a:pPr>
            <a:r>
              <a:rPr lang="ar-SA" sz="2800" b="1" dirty="0" smtClean="0">
                <a:solidFill>
                  <a:srgbClr val="FF0000"/>
                </a:solidFill>
                <a:latin typeface="Times New Roman,Bold"/>
              </a:rPr>
              <a:t>وأن قيمة </a:t>
            </a:r>
            <a:r>
              <a:rPr lang="ar-SA" sz="2800" b="1" dirty="0" err="1" smtClean="0">
                <a:solidFill>
                  <a:srgbClr val="FF0000"/>
                </a:solidFill>
                <a:latin typeface="Times New Roman,Bold"/>
              </a:rPr>
              <a:t>ايجار</a:t>
            </a:r>
            <a:r>
              <a:rPr lang="ar-SA" sz="2800" b="1" dirty="0" smtClean="0">
                <a:solidFill>
                  <a:srgbClr val="FF0000"/>
                </a:solidFill>
                <a:latin typeface="Times New Roman,Bold"/>
              </a:rPr>
              <a:t> المثل لمباني المنشأة (س) هو 50،000 ريال .</a:t>
            </a: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الحل:</a:t>
            </a:r>
            <a:endParaRPr lang="ar-SA" b="1" u="sng" dirty="0"/>
          </a:p>
        </p:txBody>
      </p:sp>
      <p:graphicFrame>
        <p:nvGraphicFramePr>
          <p:cNvPr id="4" name="عنصر نائب للمحتوى 3"/>
          <p:cNvGraphicFramePr>
            <a:graphicFrameLocks noGrp="1"/>
          </p:cNvGraphicFramePr>
          <p:nvPr>
            <p:ph idx="1"/>
          </p:nvPr>
        </p:nvGraphicFramePr>
        <p:xfrm>
          <a:off x="457199" y="1850710"/>
          <a:ext cx="8229601" cy="3017520"/>
        </p:xfrm>
        <a:graphic>
          <a:graphicData uri="http://schemas.openxmlformats.org/drawingml/2006/table">
            <a:tbl>
              <a:tblPr rtl="1" firstRow="1" bandRow="1">
                <a:tableStyleId>{5C22544A-7EE6-4342-B048-85BDC9FD1C3A}</a:tableStyleId>
              </a:tblPr>
              <a:tblGrid>
                <a:gridCol w="3228981"/>
                <a:gridCol w="2257420"/>
                <a:gridCol w="2743200"/>
              </a:tblGrid>
              <a:tr h="370840">
                <a:tc>
                  <a:txBody>
                    <a:bodyPr/>
                    <a:lstStyle/>
                    <a:p>
                      <a:pPr algn="ctr" rtl="1"/>
                      <a:r>
                        <a:rPr lang="ar-SA" sz="2400" dirty="0" smtClean="0"/>
                        <a:t>البيــــــــــــــــــــــــــــــــان</a:t>
                      </a:r>
                      <a:endParaRPr lang="ar-SA" sz="2400" dirty="0"/>
                    </a:p>
                  </a:txBody>
                  <a:tcPr/>
                </a:tc>
                <a:tc>
                  <a:txBody>
                    <a:bodyPr/>
                    <a:lstStyle/>
                    <a:p>
                      <a:pPr algn="ctr" rtl="1"/>
                      <a:r>
                        <a:rPr lang="ar-SA" sz="2400" dirty="0" err="1" smtClean="0"/>
                        <a:t>المشأة</a:t>
                      </a:r>
                      <a:r>
                        <a:rPr lang="ar-SA" sz="2400" dirty="0" smtClean="0"/>
                        <a:t> ( </a:t>
                      </a:r>
                      <a:r>
                        <a:rPr lang="ar-SA" sz="2400" dirty="0" err="1" smtClean="0"/>
                        <a:t>س</a:t>
                      </a:r>
                      <a:r>
                        <a:rPr lang="ar-SA" sz="2400" dirty="0" smtClean="0"/>
                        <a:t> )</a:t>
                      </a:r>
                      <a:endParaRPr lang="ar-SA" sz="2400" dirty="0"/>
                    </a:p>
                  </a:txBody>
                  <a:tcPr/>
                </a:tc>
                <a:tc>
                  <a:txBody>
                    <a:bodyPr/>
                    <a:lstStyle/>
                    <a:p>
                      <a:pPr algn="ctr" rtl="1"/>
                      <a:r>
                        <a:rPr lang="ar-SA" sz="2400" dirty="0" smtClean="0"/>
                        <a:t>المنشأة</a:t>
                      </a:r>
                      <a:r>
                        <a:rPr lang="ar-SA" sz="2400" baseline="0" dirty="0" smtClean="0"/>
                        <a:t> (ص)</a:t>
                      </a:r>
                      <a:endParaRPr lang="ar-SA" sz="2400" dirty="0"/>
                    </a:p>
                  </a:txBody>
                  <a:tcPr/>
                </a:tc>
              </a:tr>
              <a:tr h="370840">
                <a:tc>
                  <a:txBody>
                    <a:bodyPr/>
                    <a:lstStyle/>
                    <a:p>
                      <a:pPr rtl="1"/>
                      <a:r>
                        <a:rPr lang="ar-SA" sz="2400" dirty="0" smtClean="0"/>
                        <a:t>صافي الربح المعلن</a:t>
                      </a:r>
                      <a:endParaRPr lang="ar-SA" sz="2400" dirty="0"/>
                    </a:p>
                  </a:txBody>
                  <a:tcPr/>
                </a:tc>
                <a:tc>
                  <a:txBody>
                    <a:bodyPr/>
                    <a:lstStyle/>
                    <a:p>
                      <a:pPr rtl="1"/>
                      <a:r>
                        <a:rPr lang="ar-SA" sz="2400" dirty="0" smtClean="0"/>
                        <a:t>2.500.000</a:t>
                      </a:r>
                      <a:endParaRPr lang="ar-SA" sz="2400" dirty="0"/>
                    </a:p>
                  </a:txBody>
                  <a:tcPr/>
                </a:tc>
                <a:tc>
                  <a:txBody>
                    <a:bodyPr/>
                    <a:lstStyle/>
                    <a:p>
                      <a:pPr rtl="1"/>
                      <a:r>
                        <a:rPr lang="ar-SA" sz="2400" dirty="0" smtClean="0"/>
                        <a:t>2000.000</a:t>
                      </a:r>
                      <a:endParaRPr lang="ar-SA" sz="2400" dirty="0"/>
                    </a:p>
                  </a:txBody>
                  <a:tcPr/>
                </a:tc>
              </a:tr>
              <a:tr h="370840">
                <a:tc>
                  <a:txBody>
                    <a:bodyPr/>
                    <a:lstStyle/>
                    <a:p>
                      <a:pPr rtl="1"/>
                      <a:r>
                        <a:rPr lang="ar-SA" sz="2400" dirty="0" smtClean="0"/>
                        <a:t>يطرح : فرق فوائد رأس المال الضمنية</a:t>
                      </a:r>
                      <a:endParaRPr lang="ar-SA" sz="2400" dirty="0"/>
                    </a:p>
                  </a:txBody>
                  <a:tcPr/>
                </a:tc>
                <a:tc>
                  <a:txBody>
                    <a:bodyPr/>
                    <a:lstStyle/>
                    <a:p>
                      <a:pPr rtl="1"/>
                      <a:r>
                        <a:rPr lang="ar-SA" sz="2400" dirty="0" smtClean="0"/>
                        <a:t>(2000.000)</a:t>
                      </a:r>
                      <a:endParaRPr lang="ar-SA" sz="2400" dirty="0"/>
                    </a:p>
                  </a:txBody>
                  <a:tcPr/>
                </a:tc>
                <a:tc>
                  <a:txBody>
                    <a:bodyPr/>
                    <a:lstStyle/>
                    <a:p>
                      <a:pPr rtl="1"/>
                      <a:r>
                        <a:rPr lang="ar-SA" sz="2400" dirty="0" smtClean="0"/>
                        <a:t>(1.400.000)</a:t>
                      </a:r>
                      <a:endParaRPr lang="ar-SA" sz="2400" dirty="0"/>
                    </a:p>
                  </a:txBody>
                  <a:tcPr/>
                </a:tc>
              </a:tr>
              <a:tr h="370840">
                <a:tc>
                  <a:txBody>
                    <a:bodyPr/>
                    <a:lstStyle/>
                    <a:p>
                      <a:pPr rtl="1"/>
                      <a:r>
                        <a:rPr lang="ar-SA" sz="2400" dirty="0" smtClean="0"/>
                        <a:t>يطرح: فرق الإيجار الضمني</a:t>
                      </a:r>
                      <a:endParaRPr lang="ar-SA" sz="2400" dirty="0"/>
                    </a:p>
                  </a:txBody>
                  <a:tcPr/>
                </a:tc>
                <a:tc>
                  <a:txBody>
                    <a:bodyPr/>
                    <a:lstStyle/>
                    <a:p>
                      <a:pPr rtl="1"/>
                      <a:r>
                        <a:rPr lang="ar-SA" sz="2400" dirty="0" smtClean="0"/>
                        <a:t>(30.000)</a:t>
                      </a:r>
                      <a:endParaRPr lang="ar-SA" sz="2400" dirty="0"/>
                    </a:p>
                  </a:txBody>
                  <a:tcPr/>
                </a:tc>
                <a:tc>
                  <a:txBody>
                    <a:bodyPr/>
                    <a:lstStyle/>
                    <a:p>
                      <a:pPr rtl="1"/>
                      <a:r>
                        <a:rPr lang="ar-SA" sz="2400" dirty="0" smtClean="0"/>
                        <a:t>________</a:t>
                      </a:r>
                      <a:endParaRPr lang="ar-SA" sz="2400" dirty="0"/>
                    </a:p>
                  </a:txBody>
                  <a:tcPr/>
                </a:tc>
              </a:tr>
              <a:tr h="281307">
                <a:tc>
                  <a:txBody>
                    <a:bodyPr/>
                    <a:lstStyle/>
                    <a:p>
                      <a:pPr rtl="1"/>
                      <a:r>
                        <a:rPr lang="ar-SA" sz="2400" dirty="0" smtClean="0"/>
                        <a:t>صافي</a:t>
                      </a:r>
                      <a:r>
                        <a:rPr lang="ar-SA" sz="2400" baseline="0" dirty="0" smtClean="0"/>
                        <a:t> ا</a:t>
                      </a:r>
                      <a:r>
                        <a:rPr lang="ar-SA" sz="2400" dirty="0" smtClean="0"/>
                        <a:t>لربح المعلن كأساس للمقارنة</a:t>
                      </a:r>
                      <a:endParaRPr lang="ar-SA" sz="2400" dirty="0"/>
                    </a:p>
                  </a:txBody>
                  <a:tcPr/>
                </a:tc>
                <a:tc>
                  <a:txBody>
                    <a:bodyPr/>
                    <a:lstStyle/>
                    <a:p>
                      <a:pPr rtl="1"/>
                      <a:r>
                        <a:rPr lang="ar-SA" sz="2400" dirty="0" smtClean="0"/>
                        <a:t>470.000</a:t>
                      </a:r>
                      <a:endParaRPr lang="ar-SA" sz="2400" dirty="0"/>
                    </a:p>
                  </a:txBody>
                  <a:tcPr/>
                </a:tc>
                <a:tc>
                  <a:txBody>
                    <a:bodyPr/>
                    <a:lstStyle/>
                    <a:p>
                      <a:pPr rtl="1"/>
                      <a:r>
                        <a:rPr lang="ar-SA" sz="2400" dirty="0" smtClean="0"/>
                        <a:t>600.000</a:t>
                      </a:r>
                      <a:endParaRPr lang="ar-SA" sz="2400"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ملاحظات:</a:t>
            </a:r>
            <a:endParaRPr lang="ar-SA" b="1" u="sng" dirty="0"/>
          </a:p>
        </p:txBody>
      </p:sp>
      <p:sp>
        <p:nvSpPr>
          <p:cNvPr id="3" name="عنصر نائب للمحتوى 2"/>
          <p:cNvSpPr>
            <a:spLocks noGrp="1"/>
          </p:cNvSpPr>
          <p:nvPr>
            <p:ph idx="1"/>
          </p:nvPr>
        </p:nvSpPr>
        <p:spPr>
          <a:xfrm>
            <a:off x="214282" y="1935480"/>
            <a:ext cx="8472518" cy="4389120"/>
          </a:xfrm>
        </p:spPr>
        <p:txBody>
          <a:bodyPr/>
          <a:lstStyle/>
          <a:p>
            <a:pPr>
              <a:buFont typeface="Wingdings" pitchFamily="2" charset="2"/>
              <a:buChar char="Ø"/>
            </a:pPr>
            <a:r>
              <a:rPr lang="ar-SA" dirty="0" smtClean="0"/>
              <a:t>فرق الفوائد المحتسبة على رأس المال المستثمر:</a:t>
            </a:r>
          </a:p>
          <a:p>
            <a:pPr>
              <a:buNone/>
            </a:pPr>
            <a:r>
              <a:rPr lang="ar-SA" dirty="0" smtClean="0"/>
              <a:t>المنشأة (س) = 20.000.000*10%= 2000.000</a:t>
            </a:r>
          </a:p>
          <a:p>
            <a:pPr>
              <a:buNone/>
            </a:pPr>
            <a:r>
              <a:rPr lang="ar-SA" dirty="0" smtClean="0"/>
              <a:t>المنشأة (ص) = (10.000.000+10.000.000*10%)-(10.000.000*6%) = 1400.000 ريال</a:t>
            </a:r>
          </a:p>
          <a:p>
            <a:pPr>
              <a:buFont typeface="Wingdings" pitchFamily="2" charset="2"/>
              <a:buChar char="Ø"/>
            </a:pPr>
            <a:r>
              <a:rPr lang="ar-SA" dirty="0" smtClean="0"/>
              <a:t>فرق الإيجار الضمني للمنشأة (س)= إيجار المباني المملوكة – قسط استهلاك المباني الذي تم احتسابه</a:t>
            </a:r>
          </a:p>
          <a:p>
            <a:pPr>
              <a:buNone/>
            </a:pPr>
            <a:r>
              <a:rPr lang="ar-SA" dirty="0" smtClean="0"/>
              <a:t>   =  50.000- 20.000 = 30.000 ريال</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على شكل سحابة 1"/>
          <p:cNvSpPr/>
          <p:nvPr/>
        </p:nvSpPr>
        <p:spPr>
          <a:xfrm>
            <a:off x="2285984" y="1285860"/>
            <a:ext cx="5072098" cy="257176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t>ما هي التكلفة</a:t>
            </a:r>
            <a:endParaRPr lang="ar-SA" sz="48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تكلفة الفرصة البديلة:</a:t>
            </a:r>
            <a:endParaRPr lang="ar-SA" b="1" u="sng" dirty="0"/>
          </a:p>
        </p:txBody>
      </p:sp>
      <p:sp>
        <p:nvSpPr>
          <p:cNvPr id="3" name="عنصر نائب للمحتوى 2"/>
          <p:cNvSpPr>
            <a:spLocks noGrp="1"/>
          </p:cNvSpPr>
          <p:nvPr>
            <p:ph idx="1"/>
          </p:nvPr>
        </p:nvSpPr>
        <p:spPr/>
        <p:txBody>
          <a:bodyPr/>
          <a:lstStyle/>
          <a:p>
            <a:r>
              <a:rPr lang="ar-SA" dirty="0" smtClean="0"/>
              <a:t>هي الربح أو المكسب الضائع نتيجة عدم اختيار أفضل البدائل المتاحة ، أو هي قيمة المنافع أو الفوائد التي فقدت المنشأة فرصة الحصول عليها ، أو التي سوف يضحى </a:t>
            </a:r>
            <a:r>
              <a:rPr lang="ar-SA" dirty="0" err="1" smtClean="0"/>
              <a:t>بها</a:t>
            </a:r>
            <a:r>
              <a:rPr lang="ar-SA" dirty="0" smtClean="0"/>
              <a:t> في المستقبل نتيجة اختيار بديل أو رفض بدائل أخرى.</a:t>
            </a:r>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مثال على تكلفة الفرصة البديلة:</a:t>
            </a:r>
            <a:endParaRPr lang="ar-SA" b="1" u="sng" dirty="0"/>
          </a:p>
        </p:txBody>
      </p:sp>
      <p:sp>
        <p:nvSpPr>
          <p:cNvPr id="3" name="عنصر نائب للمحتوى 2"/>
          <p:cNvSpPr>
            <a:spLocks noGrp="1"/>
          </p:cNvSpPr>
          <p:nvPr>
            <p:ph idx="1"/>
          </p:nvPr>
        </p:nvSpPr>
        <p:spPr/>
        <p:txBody>
          <a:bodyPr/>
          <a:lstStyle/>
          <a:p>
            <a:r>
              <a:rPr lang="ar-SA" sz="2800" b="1" dirty="0" smtClean="0">
                <a:solidFill>
                  <a:srgbClr val="FF0000"/>
                </a:solidFill>
                <a:latin typeface="Times New Roman,Bold"/>
              </a:rPr>
              <a:t>مثال : بافتراض أن </a:t>
            </a:r>
            <a:r>
              <a:rPr lang="ar-SA" sz="2800" b="1" dirty="0" err="1" smtClean="0">
                <a:solidFill>
                  <a:srgbClr val="FF0000"/>
                </a:solidFill>
                <a:latin typeface="Times New Roman,Bold"/>
              </a:rPr>
              <a:t>احدى</a:t>
            </a:r>
            <a:r>
              <a:rPr lang="ar-SA" sz="2800" b="1" dirty="0" smtClean="0">
                <a:solidFill>
                  <a:srgbClr val="FF0000"/>
                </a:solidFill>
                <a:latin typeface="Times New Roman,Bold"/>
              </a:rPr>
              <a:t> المنشآت لديها 10.000.000 ريال وأمامها ثلاث بدائل لمشروعات استثمارية وتريد اختيار أحد هذه البدائل للاستثمار فيها وكانت البيانات المتاحة كالتالي :</a:t>
            </a:r>
          </a:p>
          <a:p>
            <a:endParaRPr lang="ar-SA" sz="2800" b="1" dirty="0" smtClean="0">
              <a:solidFill>
                <a:srgbClr val="FF0000"/>
              </a:solidFill>
              <a:latin typeface="Times New Roman,Bold"/>
            </a:endParaRPr>
          </a:p>
          <a:p>
            <a:endParaRPr lang="ar-SA" sz="2800" b="1" dirty="0" smtClean="0">
              <a:solidFill>
                <a:srgbClr val="FF0000"/>
              </a:solidFill>
              <a:latin typeface="Times New Roman,Bold"/>
            </a:endParaRPr>
          </a:p>
          <a:p>
            <a:endParaRPr lang="ar-SA" sz="2800" b="1" dirty="0" smtClean="0">
              <a:solidFill>
                <a:srgbClr val="FF0000"/>
              </a:solidFill>
              <a:latin typeface="Times New Roman,Bold"/>
            </a:endParaRPr>
          </a:p>
          <a:p>
            <a:endParaRPr lang="ar-SA" sz="2800" b="1" dirty="0" smtClean="0">
              <a:solidFill>
                <a:srgbClr val="FF0000"/>
              </a:solidFill>
              <a:latin typeface="Times New Roman,Bold"/>
            </a:endParaRPr>
          </a:p>
          <a:p>
            <a:pPr>
              <a:buNone/>
            </a:pPr>
            <a:r>
              <a:rPr lang="ar-SA" sz="2800" b="1" dirty="0" smtClean="0">
                <a:solidFill>
                  <a:srgbClr val="FF0000"/>
                </a:solidFill>
                <a:latin typeface="Times New Roman,Bold"/>
              </a:rPr>
              <a:t>المطلوب / احسبي تكلفة الفرصة البديلة ؟</a:t>
            </a:r>
          </a:p>
          <a:p>
            <a:endParaRPr lang="ar-SA" dirty="0"/>
          </a:p>
        </p:txBody>
      </p:sp>
      <p:graphicFrame>
        <p:nvGraphicFramePr>
          <p:cNvPr id="4" name="جدول 3"/>
          <p:cNvGraphicFramePr>
            <a:graphicFrameLocks noGrp="1"/>
          </p:cNvGraphicFramePr>
          <p:nvPr/>
        </p:nvGraphicFramePr>
        <p:xfrm>
          <a:off x="571472" y="3429000"/>
          <a:ext cx="8243890" cy="1828800"/>
        </p:xfrm>
        <a:graphic>
          <a:graphicData uri="http://schemas.openxmlformats.org/drawingml/2006/table">
            <a:tbl>
              <a:tblPr rtl="1" firstRow="1" bandRow="1">
                <a:tableStyleId>{5C22544A-7EE6-4342-B048-85BDC9FD1C3A}</a:tableStyleId>
              </a:tblPr>
              <a:tblGrid>
                <a:gridCol w="1957433"/>
                <a:gridCol w="1914512"/>
                <a:gridCol w="1828788"/>
                <a:gridCol w="2543157"/>
              </a:tblGrid>
              <a:tr h="385762">
                <a:tc>
                  <a:txBody>
                    <a:bodyPr/>
                    <a:lstStyle/>
                    <a:p>
                      <a:pPr rtl="1"/>
                      <a:r>
                        <a:rPr lang="ar-SA" sz="2400" dirty="0" smtClean="0"/>
                        <a:t>البيانات</a:t>
                      </a:r>
                      <a:endParaRPr lang="ar-SA" sz="2400" dirty="0"/>
                    </a:p>
                  </a:txBody>
                  <a:tcPr/>
                </a:tc>
                <a:tc>
                  <a:txBody>
                    <a:bodyPr/>
                    <a:lstStyle/>
                    <a:p>
                      <a:pPr rtl="1"/>
                      <a:r>
                        <a:rPr lang="ar-SA" sz="2400" dirty="0" smtClean="0"/>
                        <a:t>البديل (أ)</a:t>
                      </a:r>
                      <a:endParaRPr lang="ar-SA" sz="2400" dirty="0"/>
                    </a:p>
                  </a:txBody>
                  <a:tcPr/>
                </a:tc>
                <a:tc>
                  <a:txBody>
                    <a:bodyPr/>
                    <a:lstStyle/>
                    <a:p>
                      <a:pPr rtl="1"/>
                      <a:r>
                        <a:rPr lang="ar-SA" sz="2400" dirty="0" smtClean="0"/>
                        <a:t>البديل (ب)</a:t>
                      </a:r>
                      <a:endParaRPr lang="ar-SA" sz="2400" dirty="0"/>
                    </a:p>
                  </a:txBody>
                  <a:tcPr/>
                </a:tc>
                <a:tc>
                  <a:txBody>
                    <a:bodyPr/>
                    <a:lstStyle/>
                    <a:p>
                      <a:pPr rtl="1"/>
                      <a:r>
                        <a:rPr lang="ar-SA" sz="2400" dirty="0" smtClean="0"/>
                        <a:t>البديل (ج)</a:t>
                      </a:r>
                      <a:endParaRPr lang="ar-SA" sz="2400" dirty="0"/>
                    </a:p>
                  </a:txBody>
                  <a:tcPr/>
                </a:tc>
              </a:tr>
              <a:tr h="439341">
                <a:tc>
                  <a:txBody>
                    <a:bodyPr/>
                    <a:lstStyle/>
                    <a:p>
                      <a:pPr rtl="1"/>
                      <a:r>
                        <a:rPr lang="ar-SA" sz="2400" dirty="0" smtClean="0"/>
                        <a:t>الإيرادات </a:t>
                      </a:r>
                      <a:endParaRPr lang="ar-SA" sz="2400" dirty="0"/>
                    </a:p>
                  </a:txBody>
                  <a:tcPr/>
                </a:tc>
                <a:tc>
                  <a:txBody>
                    <a:bodyPr/>
                    <a:lstStyle/>
                    <a:p>
                      <a:pPr rtl="1"/>
                      <a:r>
                        <a:rPr lang="ar-SA" sz="2400" dirty="0" smtClean="0"/>
                        <a:t>12.000.000</a:t>
                      </a:r>
                      <a:endParaRPr lang="ar-SA" sz="2400" dirty="0"/>
                    </a:p>
                  </a:txBody>
                  <a:tcPr/>
                </a:tc>
                <a:tc>
                  <a:txBody>
                    <a:bodyPr/>
                    <a:lstStyle/>
                    <a:p>
                      <a:pPr rtl="1"/>
                      <a:r>
                        <a:rPr lang="ar-SA" sz="2400" dirty="0" smtClean="0"/>
                        <a:t>9000.000</a:t>
                      </a:r>
                      <a:endParaRPr lang="ar-SA" sz="2400" dirty="0"/>
                    </a:p>
                  </a:txBody>
                  <a:tcPr/>
                </a:tc>
                <a:tc>
                  <a:txBody>
                    <a:bodyPr/>
                    <a:lstStyle/>
                    <a:p>
                      <a:pPr rtl="1"/>
                      <a:r>
                        <a:rPr lang="ar-SA" sz="2400" dirty="0" smtClean="0"/>
                        <a:t>10.800.000</a:t>
                      </a:r>
                      <a:endParaRPr lang="ar-SA" sz="2400" dirty="0"/>
                    </a:p>
                  </a:txBody>
                  <a:tcPr/>
                </a:tc>
              </a:tr>
              <a:tr h="439341">
                <a:tc>
                  <a:txBody>
                    <a:bodyPr/>
                    <a:lstStyle/>
                    <a:p>
                      <a:pPr rtl="1"/>
                      <a:r>
                        <a:rPr lang="ar-SA" sz="2400" dirty="0" smtClean="0"/>
                        <a:t>يطرح: التكاليف</a:t>
                      </a:r>
                      <a:endParaRPr lang="ar-SA" sz="2400" dirty="0"/>
                    </a:p>
                  </a:txBody>
                  <a:tcPr/>
                </a:tc>
                <a:tc>
                  <a:txBody>
                    <a:bodyPr/>
                    <a:lstStyle/>
                    <a:p>
                      <a:pPr rtl="1"/>
                      <a:r>
                        <a:rPr lang="ar-SA" sz="2400" dirty="0" smtClean="0"/>
                        <a:t>10.000.000</a:t>
                      </a:r>
                      <a:endParaRPr lang="ar-SA" sz="2400" dirty="0"/>
                    </a:p>
                  </a:txBody>
                  <a:tcPr/>
                </a:tc>
                <a:tc>
                  <a:txBody>
                    <a:bodyPr/>
                    <a:lstStyle/>
                    <a:p>
                      <a:pPr rtl="1"/>
                      <a:r>
                        <a:rPr lang="ar-SA" sz="2400" dirty="0" smtClean="0"/>
                        <a:t>6.400.000</a:t>
                      </a:r>
                      <a:endParaRPr lang="ar-SA" sz="2400" dirty="0"/>
                    </a:p>
                  </a:txBody>
                  <a:tcPr/>
                </a:tc>
                <a:tc>
                  <a:txBody>
                    <a:bodyPr/>
                    <a:lstStyle/>
                    <a:p>
                      <a:pPr rtl="1"/>
                      <a:r>
                        <a:rPr lang="ar-SA" sz="2400" dirty="0" smtClean="0"/>
                        <a:t>7.600.000</a:t>
                      </a:r>
                      <a:endParaRPr lang="ar-SA" sz="2400" dirty="0"/>
                    </a:p>
                  </a:txBody>
                  <a:tcPr/>
                </a:tc>
              </a:tr>
              <a:tr h="439341">
                <a:tc>
                  <a:txBody>
                    <a:bodyPr/>
                    <a:lstStyle/>
                    <a:p>
                      <a:pPr rtl="1"/>
                      <a:r>
                        <a:rPr lang="ar-SA" sz="2400" dirty="0" smtClean="0"/>
                        <a:t>صافي الربح</a:t>
                      </a:r>
                      <a:endParaRPr lang="ar-SA" sz="2400" dirty="0"/>
                    </a:p>
                  </a:txBody>
                  <a:tcPr/>
                </a:tc>
                <a:tc>
                  <a:txBody>
                    <a:bodyPr/>
                    <a:lstStyle/>
                    <a:p>
                      <a:pPr rtl="1"/>
                      <a:r>
                        <a:rPr lang="ar-SA" sz="2400" dirty="0" smtClean="0"/>
                        <a:t>2.000.000</a:t>
                      </a:r>
                      <a:endParaRPr lang="ar-SA" sz="2400" dirty="0"/>
                    </a:p>
                  </a:txBody>
                  <a:tcPr/>
                </a:tc>
                <a:tc>
                  <a:txBody>
                    <a:bodyPr/>
                    <a:lstStyle/>
                    <a:p>
                      <a:pPr rtl="1"/>
                      <a:r>
                        <a:rPr lang="ar-SA" sz="2400" dirty="0" smtClean="0"/>
                        <a:t>2.600.000</a:t>
                      </a:r>
                      <a:endParaRPr lang="ar-SA" sz="2400" dirty="0"/>
                    </a:p>
                  </a:txBody>
                  <a:tcPr/>
                </a:tc>
                <a:tc>
                  <a:txBody>
                    <a:bodyPr/>
                    <a:lstStyle/>
                    <a:p>
                      <a:pPr rtl="1"/>
                      <a:r>
                        <a:rPr lang="ar-SA" sz="2400" dirty="0" smtClean="0"/>
                        <a:t>3.200.000</a:t>
                      </a:r>
                      <a:endParaRPr lang="ar-SA" sz="2400" dirty="0"/>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الحل:</a:t>
            </a:r>
            <a:endParaRPr lang="ar-SA" b="1" u="sng" dirty="0"/>
          </a:p>
        </p:txBody>
      </p:sp>
      <p:graphicFrame>
        <p:nvGraphicFramePr>
          <p:cNvPr id="4" name="عنصر نائب للمحتوى 3"/>
          <p:cNvGraphicFramePr>
            <a:graphicFrameLocks noGrp="1"/>
          </p:cNvGraphicFramePr>
          <p:nvPr>
            <p:ph idx="1"/>
          </p:nvPr>
        </p:nvGraphicFramePr>
        <p:xfrm>
          <a:off x="457199" y="1935163"/>
          <a:ext cx="8229601" cy="3840480"/>
        </p:xfrm>
        <a:graphic>
          <a:graphicData uri="http://schemas.openxmlformats.org/drawingml/2006/table">
            <a:tbl>
              <a:tblPr rtl="1" firstRow="1" bandRow="1">
                <a:tableStyleId>{5C22544A-7EE6-4342-B048-85BDC9FD1C3A}</a:tableStyleId>
              </a:tblPr>
              <a:tblGrid>
                <a:gridCol w="2186001"/>
                <a:gridCol w="1928800"/>
                <a:gridCol w="2057400"/>
                <a:gridCol w="2057400"/>
              </a:tblGrid>
              <a:tr h="279391">
                <a:tc>
                  <a:txBody>
                    <a:bodyPr/>
                    <a:lstStyle/>
                    <a:p>
                      <a:pPr rtl="1"/>
                      <a:r>
                        <a:rPr lang="ar-SA" sz="2400" dirty="0" smtClean="0"/>
                        <a:t>البيانات</a:t>
                      </a:r>
                      <a:endParaRPr lang="ar-SA" sz="2400" dirty="0"/>
                    </a:p>
                  </a:txBody>
                  <a:tcPr/>
                </a:tc>
                <a:tc>
                  <a:txBody>
                    <a:bodyPr/>
                    <a:lstStyle/>
                    <a:p>
                      <a:pPr rtl="1"/>
                      <a:r>
                        <a:rPr lang="ar-SA" sz="2400" dirty="0" smtClean="0"/>
                        <a:t>البديل (أ)</a:t>
                      </a:r>
                      <a:endParaRPr lang="ar-SA" sz="2400" dirty="0"/>
                    </a:p>
                  </a:txBody>
                  <a:tcPr/>
                </a:tc>
                <a:tc>
                  <a:txBody>
                    <a:bodyPr/>
                    <a:lstStyle/>
                    <a:p>
                      <a:pPr rtl="1"/>
                      <a:r>
                        <a:rPr lang="ar-SA" sz="2400" dirty="0" smtClean="0"/>
                        <a:t>البديل (ب)</a:t>
                      </a:r>
                      <a:endParaRPr lang="ar-SA" sz="2400" dirty="0"/>
                    </a:p>
                  </a:txBody>
                  <a:tcPr/>
                </a:tc>
                <a:tc>
                  <a:txBody>
                    <a:bodyPr/>
                    <a:lstStyle/>
                    <a:p>
                      <a:pPr rtl="1"/>
                      <a:r>
                        <a:rPr lang="ar-SA" sz="2400" dirty="0" smtClean="0"/>
                        <a:t>البديل (ج)</a:t>
                      </a:r>
                      <a:endParaRPr lang="ar-SA" sz="2400" dirty="0"/>
                    </a:p>
                  </a:txBody>
                  <a:tcPr/>
                </a:tc>
              </a:tr>
              <a:tr h="370840">
                <a:tc>
                  <a:txBody>
                    <a:bodyPr/>
                    <a:lstStyle/>
                    <a:p>
                      <a:pPr rtl="1"/>
                      <a:r>
                        <a:rPr lang="ar-SA" sz="2400" dirty="0" smtClean="0"/>
                        <a:t>الإيرادات </a:t>
                      </a:r>
                      <a:endParaRPr lang="ar-SA" sz="2400" dirty="0"/>
                    </a:p>
                  </a:txBody>
                  <a:tcPr/>
                </a:tc>
                <a:tc>
                  <a:txBody>
                    <a:bodyPr/>
                    <a:lstStyle/>
                    <a:p>
                      <a:pPr rtl="1"/>
                      <a:r>
                        <a:rPr lang="ar-SA" sz="2400" dirty="0" smtClean="0"/>
                        <a:t>12.000.000</a:t>
                      </a:r>
                      <a:endParaRPr lang="ar-SA" sz="2400" dirty="0"/>
                    </a:p>
                  </a:txBody>
                  <a:tcPr/>
                </a:tc>
                <a:tc>
                  <a:txBody>
                    <a:bodyPr/>
                    <a:lstStyle/>
                    <a:p>
                      <a:pPr rtl="1"/>
                      <a:r>
                        <a:rPr lang="ar-SA" sz="2400" dirty="0" smtClean="0"/>
                        <a:t>9000.000</a:t>
                      </a:r>
                      <a:endParaRPr lang="ar-SA" sz="2400" dirty="0"/>
                    </a:p>
                  </a:txBody>
                  <a:tcPr/>
                </a:tc>
                <a:tc>
                  <a:txBody>
                    <a:bodyPr/>
                    <a:lstStyle/>
                    <a:p>
                      <a:pPr rtl="1"/>
                      <a:r>
                        <a:rPr lang="ar-SA" sz="2400" dirty="0" smtClean="0"/>
                        <a:t>10.800.000</a:t>
                      </a:r>
                      <a:endParaRPr lang="ar-SA" sz="2400" dirty="0"/>
                    </a:p>
                  </a:txBody>
                  <a:tcPr/>
                </a:tc>
              </a:tr>
              <a:tr h="370840">
                <a:tc>
                  <a:txBody>
                    <a:bodyPr/>
                    <a:lstStyle/>
                    <a:p>
                      <a:pPr rtl="1"/>
                      <a:r>
                        <a:rPr lang="ar-SA" sz="2400" dirty="0" smtClean="0"/>
                        <a:t>يطرح: التكاليف</a:t>
                      </a:r>
                      <a:endParaRPr lang="ar-SA" sz="2400" dirty="0"/>
                    </a:p>
                  </a:txBody>
                  <a:tcPr/>
                </a:tc>
                <a:tc>
                  <a:txBody>
                    <a:bodyPr/>
                    <a:lstStyle/>
                    <a:p>
                      <a:pPr rtl="1"/>
                      <a:r>
                        <a:rPr lang="ar-SA" sz="2400" dirty="0" smtClean="0"/>
                        <a:t>10.000.000</a:t>
                      </a:r>
                      <a:endParaRPr lang="ar-SA" sz="2400" dirty="0"/>
                    </a:p>
                  </a:txBody>
                  <a:tcPr/>
                </a:tc>
                <a:tc>
                  <a:txBody>
                    <a:bodyPr/>
                    <a:lstStyle/>
                    <a:p>
                      <a:pPr rtl="1"/>
                      <a:r>
                        <a:rPr lang="ar-SA" sz="2400" dirty="0" smtClean="0"/>
                        <a:t>6.400.000</a:t>
                      </a:r>
                      <a:endParaRPr lang="ar-SA" sz="2400" dirty="0"/>
                    </a:p>
                  </a:txBody>
                  <a:tcPr/>
                </a:tc>
                <a:tc>
                  <a:txBody>
                    <a:bodyPr/>
                    <a:lstStyle/>
                    <a:p>
                      <a:pPr rtl="1"/>
                      <a:r>
                        <a:rPr lang="ar-SA" sz="2400" dirty="0" smtClean="0"/>
                        <a:t>7.600.000</a:t>
                      </a:r>
                      <a:endParaRPr lang="ar-SA" sz="2400" dirty="0"/>
                    </a:p>
                  </a:txBody>
                  <a:tcPr/>
                </a:tc>
              </a:tr>
              <a:tr h="370840">
                <a:tc>
                  <a:txBody>
                    <a:bodyPr/>
                    <a:lstStyle/>
                    <a:p>
                      <a:pPr rtl="1"/>
                      <a:r>
                        <a:rPr lang="ar-SA" sz="2400" dirty="0" smtClean="0"/>
                        <a:t>صافي الربح</a:t>
                      </a:r>
                      <a:endParaRPr lang="ar-SA" sz="2400" dirty="0"/>
                    </a:p>
                  </a:txBody>
                  <a:tcPr/>
                </a:tc>
                <a:tc>
                  <a:txBody>
                    <a:bodyPr/>
                    <a:lstStyle/>
                    <a:p>
                      <a:pPr rtl="1"/>
                      <a:r>
                        <a:rPr lang="ar-SA" sz="2400" dirty="0" smtClean="0"/>
                        <a:t>2.000.000</a:t>
                      </a:r>
                      <a:endParaRPr lang="ar-SA" sz="2400" dirty="0"/>
                    </a:p>
                  </a:txBody>
                  <a:tcPr/>
                </a:tc>
                <a:tc>
                  <a:txBody>
                    <a:bodyPr/>
                    <a:lstStyle/>
                    <a:p>
                      <a:pPr rtl="1"/>
                      <a:r>
                        <a:rPr lang="ar-SA" sz="2400" dirty="0" smtClean="0"/>
                        <a:t>2.600.000</a:t>
                      </a:r>
                      <a:endParaRPr lang="ar-SA" sz="2400" dirty="0"/>
                    </a:p>
                  </a:txBody>
                  <a:tcPr/>
                </a:tc>
                <a:tc>
                  <a:txBody>
                    <a:bodyPr/>
                    <a:lstStyle/>
                    <a:p>
                      <a:pPr rtl="1"/>
                      <a:r>
                        <a:rPr lang="ar-SA" sz="2400" dirty="0" smtClean="0"/>
                        <a:t>3.200.000</a:t>
                      </a:r>
                      <a:endParaRPr lang="ar-SA" sz="2400" dirty="0"/>
                    </a:p>
                  </a:txBody>
                  <a:tcPr/>
                </a:tc>
              </a:tr>
              <a:tr h="370840">
                <a:tc>
                  <a:txBody>
                    <a:bodyPr/>
                    <a:lstStyle/>
                    <a:p>
                      <a:pPr rtl="1"/>
                      <a:r>
                        <a:rPr lang="ar-SA" sz="2400" dirty="0" smtClean="0"/>
                        <a:t>يطرح: تكلفة الفرصة البديلة </a:t>
                      </a:r>
                      <a:endParaRPr lang="ar-SA" sz="2400" dirty="0"/>
                    </a:p>
                  </a:txBody>
                  <a:tcPr/>
                </a:tc>
                <a:tc>
                  <a:txBody>
                    <a:bodyPr/>
                    <a:lstStyle/>
                    <a:p>
                      <a:pPr rtl="1"/>
                      <a:r>
                        <a:rPr lang="ar-SA" sz="2400" dirty="0" smtClean="0"/>
                        <a:t>3.200.000</a:t>
                      </a:r>
                      <a:endParaRPr lang="ar-SA" sz="2400" dirty="0"/>
                    </a:p>
                  </a:txBody>
                  <a:tcPr/>
                </a:tc>
                <a:tc>
                  <a:txBody>
                    <a:bodyPr/>
                    <a:lstStyle/>
                    <a:p>
                      <a:pPr rtl="1"/>
                      <a:r>
                        <a:rPr lang="ar-SA" sz="2400" dirty="0" smtClean="0"/>
                        <a:t>3.200.000</a:t>
                      </a:r>
                      <a:endParaRPr lang="ar-SA" sz="2400" dirty="0"/>
                    </a:p>
                  </a:txBody>
                  <a:tcPr/>
                </a:tc>
                <a:tc>
                  <a:txBody>
                    <a:bodyPr/>
                    <a:lstStyle/>
                    <a:p>
                      <a:pPr rtl="1"/>
                      <a:r>
                        <a:rPr lang="ar-SA" sz="2400" dirty="0" smtClean="0"/>
                        <a:t>2.600.000</a:t>
                      </a:r>
                      <a:endParaRPr lang="ar-SA" sz="2400" dirty="0"/>
                    </a:p>
                  </a:txBody>
                  <a:tcPr/>
                </a:tc>
              </a:tr>
              <a:tr h="370840">
                <a:tc>
                  <a:txBody>
                    <a:bodyPr/>
                    <a:lstStyle/>
                    <a:p>
                      <a:pPr rtl="1"/>
                      <a:r>
                        <a:rPr lang="ar-SA" sz="2400" dirty="0" smtClean="0"/>
                        <a:t>الأثر النهائي</a:t>
                      </a:r>
                    </a:p>
                    <a:p>
                      <a:pPr rtl="1"/>
                      <a:r>
                        <a:rPr lang="ar-SA" sz="2400" dirty="0" smtClean="0"/>
                        <a:t>(صافي</a:t>
                      </a:r>
                      <a:r>
                        <a:rPr lang="ar-SA" sz="2400" baseline="0" dirty="0" smtClean="0"/>
                        <a:t> الربح أو الخسارة)</a:t>
                      </a:r>
                      <a:endParaRPr lang="ar-SA" sz="2400" dirty="0" smtClean="0"/>
                    </a:p>
                  </a:txBody>
                  <a:tcPr/>
                </a:tc>
                <a:tc>
                  <a:txBody>
                    <a:bodyPr/>
                    <a:lstStyle/>
                    <a:p>
                      <a:pPr rtl="1"/>
                      <a:r>
                        <a:rPr lang="ar-SA" sz="2400" dirty="0" smtClean="0"/>
                        <a:t>(1.200.000)</a:t>
                      </a:r>
                      <a:endParaRPr lang="ar-SA" sz="2400" dirty="0"/>
                    </a:p>
                  </a:txBody>
                  <a:tcPr/>
                </a:tc>
                <a:tc>
                  <a:txBody>
                    <a:bodyPr/>
                    <a:lstStyle/>
                    <a:p>
                      <a:pPr rtl="1"/>
                      <a:r>
                        <a:rPr lang="ar-SA" sz="2400" dirty="0" smtClean="0"/>
                        <a:t>(600.000)</a:t>
                      </a:r>
                      <a:endParaRPr lang="ar-SA" sz="2400" dirty="0"/>
                    </a:p>
                  </a:txBody>
                  <a:tcPr/>
                </a:tc>
                <a:tc>
                  <a:txBody>
                    <a:bodyPr/>
                    <a:lstStyle/>
                    <a:p>
                      <a:pPr rtl="1"/>
                      <a:r>
                        <a:rPr lang="ar-SA" sz="2400" dirty="0" smtClean="0"/>
                        <a:t>600.000</a:t>
                      </a:r>
                      <a:endParaRPr lang="ar-SA" sz="2400" dirty="0"/>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تكلفة </a:t>
            </a:r>
            <a:r>
              <a:rPr lang="ar-SA" b="1" u="sng" dirty="0" err="1" smtClean="0"/>
              <a:t>الإستبدال</a:t>
            </a:r>
            <a:r>
              <a:rPr lang="ar-SA" b="1" u="sng" dirty="0" smtClean="0"/>
              <a:t>:</a:t>
            </a:r>
            <a:endParaRPr lang="ar-SA" b="1" u="sng" dirty="0"/>
          </a:p>
        </p:txBody>
      </p:sp>
      <p:sp>
        <p:nvSpPr>
          <p:cNvPr id="3" name="عنصر نائب للمحتوى 2"/>
          <p:cNvSpPr>
            <a:spLocks noGrp="1"/>
          </p:cNvSpPr>
          <p:nvPr>
            <p:ph idx="1"/>
          </p:nvPr>
        </p:nvSpPr>
        <p:spPr/>
        <p:txBody>
          <a:bodyPr/>
          <a:lstStyle/>
          <a:p>
            <a:r>
              <a:rPr lang="ar-SA" sz="2800" b="1" dirty="0" smtClean="0">
                <a:latin typeface="Times New Roman,Bold"/>
              </a:rPr>
              <a:t>هي سعر السوق الذي يدفع حاليا أو مستقبلا لشراء أصل من الأصول يزيد من طاقة المنشأة ، أو لإحلاله محل أصل آخر ، أو تقييم الأصول التي تمتلكها المنشأة في الوقت الحالي .</a:t>
            </a:r>
          </a:p>
          <a:p>
            <a:pPr>
              <a:buNone/>
            </a:pPr>
            <a:r>
              <a:rPr lang="ar-SA" sz="2800" dirty="0" smtClean="0">
                <a:latin typeface="Wingdings"/>
              </a:rPr>
              <a:t></a:t>
            </a:r>
            <a:r>
              <a:rPr lang="ar-SA" sz="2800" b="1" dirty="0" smtClean="0">
                <a:solidFill>
                  <a:schemeClr val="bg2">
                    <a:lumMod val="25000"/>
                  </a:schemeClr>
                </a:solidFill>
                <a:latin typeface="Times New Roman,Bold"/>
              </a:rPr>
              <a:t>من أمثلتها : قاعدة التكلفة </a:t>
            </a:r>
            <a:r>
              <a:rPr lang="ar-SA" sz="2800" b="1" dirty="0" smtClean="0">
                <a:solidFill>
                  <a:schemeClr val="bg2">
                    <a:lumMod val="25000"/>
                  </a:schemeClr>
                </a:solidFill>
                <a:latin typeface="Times New Roman,Bold"/>
              </a:rPr>
              <a:t>أو السوق أيهما </a:t>
            </a:r>
            <a:r>
              <a:rPr lang="ar-SA" sz="2800" b="1" dirty="0" smtClean="0">
                <a:solidFill>
                  <a:schemeClr val="bg2">
                    <a:lumMod val="25000"/>
                  </a:schemeClr>
                </a:solidFill>
                <a:latin typeface="Times New Roman,Bold"/>
              </a:rPr>
              <a:t>أقل عند تقييم الأصول</a:t>
            </a:r>
            <a:endParaRPr lang="ar-SA" dirty="0">
              <a:solidFill>
                <a:schemeClr val="bg2">
                  <a:lumMod val="25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التكاليف النقدية:</a:t>
            </a:r>
            <a:endParaRPr lang="ar-SA" b="1" u="sng" dirty="0"/>
          </a:p>
        </p:txBody>
      </p:sp>
      <p:sp>
        <p:nvSpPr>
          <p:cNvPr id="3" name="عنصر نائب للمحتوى 2"/>
          <p:cNvSpPr>
            <a:spLocks noGrp="1"/>
          </p:cNvSpPr>
          <p:nvPr>
            <p:ph idx="1"/>
          </p:nvPr>
        </p:nvSpPr>
        <p:spPr/>
        <p:txBody>
          <a:bodyPr/>
          <a:lstStyle/>
          <a:p>
            <a:r>
              <a:rPr lang="ar-SA" b="1" dirty="0" smtClean="0"/>
              <a:t>هي عناصر التكاليف التي تتطلب أو سوف تتطلب إنفاقا نقديا في</a:t>
            </a:r>
          </a:p>
          <a:p>
            <a:pPr>
              <a:buNone/>
            </a:pPr>
            <a:r>
              <a:rPr lang="ar-SA" b="1" dirty="0" smtClean="0"/>
              <a:t>الفترة موضع التحليل.</a:t>
            </a:r>
          </a:p>
          <a:p>
            <a:pPr>
              <a:buNone/>
            </a:pPr>
            <a:r>
              <a:rPr lang="ar-SA" b="1" dirty="0" smtClean="0">
                <a:solidFill>
                  <a:schemeClr val="bg2">
                    <a:lumMod val="25000"/>
                  </a:schemeClr>
                </a:solidFill>
              </a:rPr>
              <a:t>مثال : التكاليف المتعلقة باستغلال أحد المناجم المملوكة لإحدى الشركات من العمالة والنفقات الأخرى التي ينبغي دفعها نقداً .</a:t>
            </a:r>
            <a:endParaRPr lang="ar-SA" dirty="0">
              <a:solidFill>
                <a:schemeClr val="bg2">
                  <a:lumMod val="25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effectLst>
                  <a:outerShdw blurRad="38100" dist="38100" dir="2700000" algn="tl">
                    <a:srgbClr val="000000">
                      <a:alpha val="43137"/>
                    </a:srgbClr>
                  </a:outerShdw>
                </a:effectLst>
              </a:rPr>
              <a:t>سلوك التكاليف المتغيرة:</a:t>
            </a:r>
            <a:endParaRPr lang="ar-SA" b="1" u="sng"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lnSpcReduction="10000"/>
          </a:bodyPr>
          <a:lstStyle/>
          <a:p>
            <a:pPr marL="342900" lvl="0" indent="-342900" eaLnBrk="0" fontAlgn="base" hangingPunct="0">
              <a:spcBef>
                <a:spcPct val="0"/>
              </a:spcBef>
              <a:spcAft>
                <a:spcPct val="0"/>
              </a:spcAft>
              <a:buClrTx/>
              <a:buSzTx/>
              <a:buFont typeface="Wingdings" pitchFamily="2" charset="2"/>
              <a:buChar char="v"/>
              <a:defRPr/>
            </a:pPr>
            <a:r>
              <a:rPr lang="ar-SA" sz="2400" b="1" dirty="0" smtClean="0">
                <a:solidFill>
                  <a:srgbClr val="000000"/>
                </a:solidFill>
                <a:latin typeface="Franklin Gothic Medium"/>
                <a:cs typeface="Times New Roman" pitchFamily="18" charset="0"/>
              </a:rPr>
              <a:t>هي التكاليف التي تتغير في الإجمالي (تزيد أو تنقص) مع التغير في مستوى النشاط </a:t>
            </a:r>
            <a:r>
              <a:rPr lang="ar-SA" sz="2400" b="1" dirty="0" smtClean="0">
                <a:solidFill>
                  <a:srgbClr val="000000"/>
                </a:solidFill>
                <a:latin typeface="Franklin Gothic Medium"/>
                <a:cs typeface="Arial"/>
              </a:rPr>
              <a:t>فهي تكاليف تلاحق مستوى النشاط وتتغير معه بنفس النسبة.</a:t>
            </a:r>
          </a:p>
          <a:p>
            <a:pPr marL="342900" lvl="0" indent="-342900" eaLnBrk="0" fontAlgn="base" hangingPunct="0">
              <a:spcBef>
                <a:spcPct val="0"/>
              </a:spcBef>
              <a:spcAft>
                <a:spcPct val="0"/>
              </a:spcAft>
              <a:buClrTx/>
              <a:buSzTx/>
              <a:buFont typeface="Wingdings" pitchFamily="2" charset="2"/>
              <a:buChar char="v"/>
              <a:defRPr/>
            </a:pPr>
            <a:r>
              <a:rPr lang="ar-SA" sz="2400" b="1" dirty="0" smtClean="0">
                <a:solidFill>
                  <a:srgbClr val="000000"/>
                </a:solidFill>
                <a:latin typeface="Franklin Gothic Medium"/>
                <a:cs typeface="Arial"/>
              </a:rPr>
              <a:t> فإذا كانت وحدة الإنتاج التام من المواد الخام (3) ريال لكل وحدة منتجة من ذلك فان إجمالي تكلفة المواد الخام تتحدد بناء على الوحدات المنتجة مضروبة في تكلفة الوحدة من المواد الخام.</a:t>
            </a:r>
            <a:endParaRPr lang="en-US" sz="2400" b="1" dirty="0" smtClean="0">
              <a:solidFill>
                <a:srgbClr val="000000"/>
              </a:solidFill>
              <a:latin typeface="Franklin Gothic Medium"/>
              <a:cs typeface="Mudir MT" pitchFamily="2" charset="-78"/>
            </a:endParaRPr>
          </a:p>
          <a:p>
            <a:pPr marL="342900" lvl="0" indent="-342900" fontAlgn="base">
              <a:spcBef>
                <a:spcPct val="0"/>
              </a:spcBef>
              <a:spcAft>
                <a:spcPct val="0"/>
              </a:spcAft>
              <a:buClrTx/>
              <a:buSzTx/>
              <a:buFont typeface="Wingdings" pitchFamily="2" charset="2"/>
              <a:buChar char="v"/>
              <a:defRPr/>
            </a:pPr>
            <a:r>
              <a:rPr lang="ar-SA" sz="2400" b="1" dirty="0" smtClean="0">
                <a:solidFill>
                  <a:srgbClr val="000000"/>
                </a:solidFill>
                <a:latin typeface="Franklin Gothic Medium"/>
                <a:cs typeface="Arial"/>
              </a:rPr>
              <a:t>مجموع التكلفة المتغيرة يتغير بتغير مستوى النشاط وبنفس النسبة، ولكن  تكلفة الوحدة من هذه التكاليف المتغيرة تظل ثابتة.</a:t>
            </a:r>
          </a:p>
          <a:p>
            <a:pPr marL="342900" lvl="0" indent="-342900" fontAlgn="base">
              <a:spcBef>
                <a:spcPct val="0"/>
              </a:spcBef>
              <a:spcAft>
                <a:spcPct val="0"/>
              </a:spcAft>
              <a:buClrTx/>
              <a:buSzTx/>
              <a:buFont typeface="Wingdings" pitchFamily="2" charset="2"/>
              <a:buChar char="v"/>
              <a:defRPr/>
            </a:pPr>
            <a:r>
              <a:rPr lang="ar-SA" sz="2400" b="1" dirty="0" smtClean="0">
                <a:solidFill>
                  <a:srgbClr val="000000"/>
                </a:solidFill>
                <a:latin typeface="Franklin Gothic Medium"/>
                <a:cs typeface="Times New Roman" pitchFamily="18" charset="0"/>
              </a:rPr>
              <a:t>علاقة التكاليف المتغيرة بمستوى النشاط علاقة طردية وتناسبية,بمعنى أن كل زيادة في مستوى النشاط بوحدة يترتب عليها زيادة في التكاليف المتغيرة بمعدل ثابت. </a:t>
            </a:r>
          </a:p>
          <a:p>
            <a:pPr marL="342900" lvl="0" indent="-342900" fontAlgn="base">
              <a:spcBef>
                <a:spcPct val="0"/>
              </a:spcBef>
              <a:spcAft>
                <a:spcPct val="0"/>
              </a:spcAft>
              <a:buClrTx/>
              <a:buSzTx/>
              <a:buFont typeface="Wingdings" pitchFamily="2" charset="2"/>
              <a:buChar char="v"/>
              <a:defRPr/>
            </a:pPr>
            <a:r>
              <a:rPr lang="ar-SA" sz="2400" b="1" dirty="0" smtClean="0">
                <a:solidFill>
                  <a:srgbClr val="000000"/>
                </a:solidFill>
                <a:latin typeface="Franklin Gothic Medium"/>
                <a:cs typeface="Times New Roman" pitchFamily="18" charset="0"/>
              </a:rPr>
              <a:t>من أمثلة التكاليف المتغيرة كل المواد المباشرة والأجور المباشرة وعناصر التكاليف الإضافية الصناعية المتغيرة.</a:t>
            </a:r>
            <a:endParaRPr lang="ar-SA" sz="2400" b="1" dirty="0" smtClean="0">
              <a:solidFill>
                <a:srgbClr val="000000"/>
              </a:solidFill>
              <a:latin typeface="Franklin Gothic Medium"/>
              <a:cs typeface="Mudir MT" pitchFamily="2" charset="-78"/>
            </a:endParaRPr>
          </a:p>
          <a:p>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115888"/>
            <a:ext cx="7521575" cy="549275"/>
          </a:xfrm>
        </p:spPr>
        <p:txBody>
          <a:bodyPr>
            <a:normAutofit fontScale="90000"/>
          </a:bodyPr>
          <a:lstStyle/>
          <a:p>
            <a:pPr algn="r">
              <a:defRPr/>
            </a:pPr>
            <a:r>
              <a:rPr lang="ar-SA" dirty="0" smtClean="0"/>
              <a:t>مثال: التكاليف المتغيرة</a:t>
            </a:r>
            <a:endParaRPr lang="ar-SA" dirty="0"/>
          </a:p>
        </p:txBody>
      </p:sp>
      <p:graphicFrame>
        <p:nvGraphicFramePr>
          <p:cNvPr id="4" name="Content Placeholder 3"/>
          <p:cNvGraphicFramePr>
            <a:graphicFrameLocks noGrp="1"/>
          </p:cNvGraphicFramePr>
          <p:nvPr>
            <p:ph idx="1"/>
          </p:nvPr>
        </p:nvGraphicFramePr>
        <p:xfrm>
          <a:off x="611188" y="1341438"/>
          <a:ext cx="7561262" cy="2729133"/>
        </p:xfrm>
        <a:graphic>
          <a:graphicData uri="http://schemas.openxmlformats.org/drawingml/2006/table">
            <a:tbl>
              <a:tblPr rtl="1" firstRow="1" firstCol="1" lastRow="1" lastCol="1" bandRow="1" bandCol="1">
                <a:tableStyleId>{5C22544A-7EE6-4342-B048-85BDC9FD1C3A}</a:tableStyleId>
              </a:tblPr>
              <a:tblGrid>
                <a:gridCol w="1493582"/>
                <a:gridCol w="3579931"/>
                <a:gridCol w="2487749"/>
              </a:tblGrid>
              <a:tr h="731298">
                <a:tc>
                  <a:txBody>
                    <a:bodyPr/>
                    <a:lstStyle/>
                    <a:p>
                      <a:pPr algn="ctr" rtl="1">
                        <a:spcAft>
                          <a:spcPts val="0"/>
                        </a:spcAft>
                      </a:pPr>
                      <a:r>
                        <a:rPr lang="ar-SA" sz="2400" dirty="0">
                          <a:solidFill>
                            <a:schemeClr val="tx1"/>
                          </a:solidFill>
                          <a:effectLst/>
                        </a:rPr>
                        <a:t>حجم الإنتاج </a:t>
                      </a:r>
                      <a:endParaRPr lang="en-US" sz="2400" dirty="0">
                        <a:solidFill>
                          <a:schemeClr val="tx1"/>
                        </a:solidFill>
                        <a:effectLst/>
                        <a:latin typeface="Times New Roman"/>
                        <a:ea typeface="Times New Roman"/>
                        <a:cs typeface="Arial"/>
                      </a:endParaRPr>
                    </a:p>
                  </a:txBody>
                  <a:tcPr marL="68584" marR="68584" marT="0" marB="0">
                    <a:solidFill>
                      <a:schemeClr val="accent2">
                        <a:lumMod val="60000"/>
                        <a:lumOff val="40000"/>
                      </a:schemeClr>
                    </a:solidFill>
                  </a:tcPr>
                </a:tc>
                <a:tc>
                  <a:txBody>
                    <a:bodyPr/>
                    <a:lstStyle/>
                    <a:p>
                      <a:pPr algn="ctr" rtl="1">
                        <a:spcAft>
                          <a:spcPts val="0"/>
                        </a:spcAft>
                      </a:pPr>
                      <a:r>
                        <a:rPr lang="ar-SA" sz="2400" dirty="0">
                          <a:solidFill>
                            <a:schemeClr val="tx1"/>
                          </a:solidFill>
                          <a:effectLst/>
                        </a:rPr>
                        <a:t>نصيب  الوحدة س  من تكلفة المادة أ </a:t>
                      </a:r>
                      <a:endParaRPr lang="en-US" sz="2400" dirty="0">
                        <a:solidFill>
                          <a:schemeClr val="tx1"/>
                        </a:solidFill>
                        <a:effectLst/>
                        <a:latin typeface="Times New Roman"/>
                        <a:ea typeface="Times New Roman"/>
                        <a:cs typeface="Arial"/>
                      </a:endParaRPr>
                    </a:p>
                  </a:txBody>
                  <a:tcPr marL="68584" marR="68584" marT="0" marB="0">
                    <a:solidFill>
                      <a:schemeClr val="accent2">
                        <a:lumMod val="60000"/>
                        <a:lumOff val="40000"/>
                      </a:schemeClr>
                    </a:solidFill>
                  </a:tcPr>
                </a:tc>
                <a:tc>
                  <a:txBody>
                    <a:bodyPr/>
                    <a:lstStyle/>
                    <a:p>
                      <a:pPr algn="ctr" rtl="1">
                        <a:spcAft>
                          <a:spcPts val="0"/>
                        </a:spcAft>
                      </a:pPr>
                      <a:r>
                        <a:rPr lang="ar-SA" sz="2400" dirty="0">
                          <a:solidFill>
                            <a:schemeClr val="tx1"/>
                          </a:solidFill>
                          <a:effectLst/>
                        </a:rPr>
                        <a:t>إجمالي التكاليف المتغيرة </a:t>
                      </a:r>
                      <a:endParaRPr lang="en-US" sz="2400" dirty="0">
                        <a:solidFill>
                          <a:schemeClr val="tx1"/>
                        </a:solidFill>
                        <a:effectLst/>
                        <a:latin typeface="Times New Roman"/>
                        <a:ea typeface="Times New Roman"/>
                        <a:cs typeface="Arial"/>
                      </a:endParaRPr>
                    </a:p>
                  </a:txBody>
                  <a:tcPr marL="68584" marR="68584" marT="0" marB="0">
                    <a:solidFill>
                      <a:schemeClr val="accent2">
                        <a:lumMod val="60000"/>
                        <a:lumOff val="40000"/>
                      </a:schemeClr>
                    </a:solidFill>
                  </a:tcPr>
                </a:tc>
              </a:tr>
              <a:tr h="665871">
                <a:tc>
                  <a:txBody>
                    <a:bodyPr/>
                    <a:lstStyle/>
                    <a:p>
                      <a:pPr algn="r" rtl="1">
                        <a:spcAft>
                          <a:spcPts val="0"/>
                        </a:spcAft>
                      </a:pPr>
                      <a:r>
                        <a:rPr lang="ar-SA" sz="2400">
                          <a:solidFill>
                            <a:schemeClr val="tx1"/>
                          </a:solidFill>
                          <a:effectLst/>
                        </a:rPr>
                        <a:t>1000 وحدة</a:t>
                      </a:r>
                      <a:endParaRPr lang="en-US" sz="2400">
                        <a:solidFill>
                          <a:schemeClr val="tx1"/>
                        </a:solidFill>
                        <a:effectLst/>
                        <a:latin typeface="Times New Roman"/>
                        <a:ea typeface="Times New Roman"/>
                        <a:cs typeface="Arial"/>
                      </a:endParaRPr>
                    </a:p>
                  </a:txBody>
                  <a:tcPr marL="68584" marR="68584" marT="0" marB="0">
                    <a:solidFill>
                      <a:schemeClr val="accent2">
                        <a:lumMod val="60000"/>
                        <a:lumOff val="40000"/>
                      </a:schemeClr>
                    </a:solidFill>
                  </a:tcPr>
                </a:tc>
                <a:tc>
                  <a:txBody>
                    <a:bodyPr/>
                    <a:lstStyle/>
                    <a:p>
                      <a:pPr algn="ctr" rtl="1">
                        <a:spcAft>
                          <a:spcPts val="0"/>
                        </a:spcAft>
                      </a:pPr>
                      <a:r>
                        <a:rPr lang="ar-SA" sz="2400" dirty="0">
                          <a:solidFill>
                            <a:schemeClr val="tx1"/>
                          </a:solidFill>
                          <a:effectLst/>
                        </a:rPr>
                        <a:t>10 ريال</a:t>
                      </a:r>
                      <a:endParaRPr lang="en-US" sz="2400" dirty="0">
                        <a:solidFill>
                          <a:schemeClr val="tx1"/>
                        </a:solidFill>
                        <a:effectLst/>
                        <a:latin typeface="Times New Roman"/>
                        <a:ea typeface="Times New Roman"/>
                        <a:cs typeface="Arial"/>
                      </a:endParaRPr>
                    </a:p>
                  </a:txBody>
                  <a:tcPr marL="68584" marR="68584" marT="0" marB="0">
                    <a:solidFill>
                      <a:schemeClr val="accent2">
                        <a:lumMod val="60000"/>
                        <a:lumOff val="40000"/>
                      </a:schemeClr>
                    </a:solidFill>
                  </a:tcPr>
                </a:tc>
                <a:tc>
                  <a:txBody>
                    <a:bodyPr/>
                    <a:lstStyle/>
                    <a:p>
                      <a:pPr algn="ctr" rtl="1">
                        <a:spcAft>
                          <a:spcPts val="0"/>
                        </a:spcAft>
                      </a:pPr>
                      <a:r>
                        <a:rPr lang="ar-SA" sz="2400" dirty="0">
                          <a:solidFill>
                            <a:schemeClr val="tx1"/>
                          </a:solidFill>
                          <a:effectLst/>
                        </a:rPr>
                        <a:t>10000ريال</a:t>
                      </a:r>
                      <a:endParaRPr lang="en-US" sz="2400" dirty="0">
                        <a:solidFill>
                          <a:schemeClr val="tx1"/>
                        </a:solidFill>
                        <a:effectLst/>
                        <a:latin typeface="Times New Roman"/>
                        <a:ea typeface="Times New Roman"/>
                        <a:cs typeface="Arial"/>
                      </a:endParaRPr>
                    </a:p>
                  </a:txBody>
                  <a:tcPr marL="68584" marR="68584" marT="0" marB="0">
                    <a:solidFill>
                      <a:schemeClr val="accent2">
                        <a:lumMod val="60000"/>
                        <a:lumOff val="40000"/>
                      </a:schemeClr>
                    </a:solidFill>
                  </a:tcPr>
                </a:tc>
              </a:tr>
              <a:tr h="665871">
                <a:tc>
                  <a:txBody>
                    <a:bodyPr/>
                    <a:lstStyle/>
                    <a:p>
                      <a:pPr algn="r" rtl="1">
                        <a:spcAft>
                          <a:spcPts val="0"/>
                        </a:spcAft>
                      </a:pPr>
                      <a:r>
                        <a:rPr lang="ar-SA" sz="2400">
                          <a:solidFill>
                            <a:schemeClr val="tx1"/>
                          </a:solidFill>
                          <a:effectLst/>
                        </a:rPr>
                        <a:t>2000 وحدة</a:t>
                      </a:r>
                      <a:endParaRPr lang="en-US" sz="2400">
                        <a:solidFill>
                          <a:schemeClr val="tx1"/>
                        </a:solidFill>
                        <a:effectLst/>
                        <a:latin typeface="Times New Roman"/>
                        <a:ea typeface="Times New Roman"/>
                        <a:cs typeface="Arial"/>
                      </a:endParaRPr>
                    </a:p>
                  </a:txBody>
                  <a:tcPr marL="68584" marR="68584" marT="0" marB="0">
                    <a:solidFill>
                      <a:schemeClr val="accent2">
                        <a:lumMod val="60000"/>
                        <a:lumOff val="40000"/>
                      </a:schemeClr>
                    </a:solidFill>
                  </a:tcPr>
                </a:tc>
                <a:tc>
                  <a:txBody>
                    <a:bodyPr/>
                    <a:lstStyle/>
                    <a:p>
                      <a:pPr algn="ctr" rtl="1">
                        <a:spcAft>
                          <a:spcPts val="0"/>
                        </a:spcAft>
                      </a:pPr>
                      <a:r>
                        <a:rPr lang="ar-SA" sz="2400" dirty="0">
                          <a:solidFill>
                            <a:schemeClr val="tx1"/>
                          </a:solidFill>
                          <a:effectLst/>
                        </a:rPr>
                        <a:t>10 ريال</a:t>
                      </a:r>
                      <a:endParaRPr lang="en-US" sz="2400" dirty="0">
                        <a:solidFill>
                          <a:schemeClr val="tx1"/>
                        </a:solidFill>
                        <a:effectLst/>
                        <a:latin typeface="Times New Roman"/>
                        <a:ea typeface="Times New Roman"/>
                        <a:cs typeface="Arial"/>
                      </a:endParaRPr>
                    </a:p>
                  </a:txBody>
                  <a:tcPr marL="68584" marR="68584" marT="0" marB="0">
                    <a:solidFill>
                      <a:schemeClr val="accent2">
                        <a:lumMod val="60000"/>
                        <a:lumOff val="40000"/>
                      </a:schemeClr>
                    </a:solidFill>
                  </a:tcPr>
                </a:tc>
                <a:tc>
                  <a:txBody>
                    <a:bodyPr/>
                    <a:lstStyle/>
                    <a:p>
                      <a:pPr algn="ctr" rtl="1">
                        <a:spcAft>
                          <a:spcPts val="0"/>
                        </a:spcAft>
                      </a:pPr>
                      <a:r>
                        <a:rPr lang="ar-SA" sz="2400" dirty="0">
                          <a:solidFill>
                            <a:schemeClr val="tx1"/>
                          </a:solidFill>
                          <a:effectLst/>
                        </a:rPr>
                        <a:t>20000ريال</a:t>
                      </a:r>
                      <a:endParaRPr lang="en-US" sz="2400" dirty="0">
                        <a:solidFill>
                          <a:schemeClr val="tx1"/>
                        </a:solidFill>
                        <a:effectLst/>
                        <a:latin typeface="Times New Roman"/>
                        <a:ea typeface="Times New Roman"/>
                        <a:cs typeface="Arial"/>
                      </a:endParaRPr>
                    </a:p>
                  </a:txBody>
                  <a:tcPr marL="68584" marR="68584" marT="0" marB="0">
                    <a:solidFill>
                      <a:schemeClr val="accent2">
                        <a:lumMod val="60000"/>
                        <a:lumOff val="40000"/>
                      </a:schemeClr>
                    </a:solidFill>
                  </a:tcPr>
                </a:tc>
              </a:tr>
              <a:tr h="665871">
                <a:tc>
                  <a:txBody>
                    <a:bodyPr/>
                    <a:lstStyle/>
                    <a:p>
                      <a:pPr algn="r" rtl="1">
                        <a:spcAft>
                          <a:spcPts val="0"/>
                        </a:spcAft>
                      </a:pPr>
                      <a:r>
                        <a:rPr lang="ar-SA" sz="2400">
                          <a:solidFill>
                            <a:schemeClr val="tx1"/>
                          </a:solidFill>
                          <a:effectLst/>
                        </a:rPr>
                        <a:t>3000 وحدة</a:t>
                      </a:r>
                      <a:endParaRPr lang="en-US" sz="2400">
                        <a:solidFill>
                          <a:schemeClr val="tx1"/>
                        </a:solidFill>
                        <a:effectLst/>
                        <a:latin typeface="Times New Roman"/>
                        <a:ea typeface="Times New Roman"/>
                        <a:cs typeface="Arial"/>
                      </a:endParaRPr>
                    </a:p>
                  </a:txBody>
                  <a:tcPr marL="68584" marR="68584" marT="0" marB="0">
                    <a:solidFill>
                      <a:schemeClr val="accent2">
                        <a:lumMod val="60000"/>
                        <a:lumOff val="40000"/>
                      </a:schemeClr>
                    </a:solidFill>
                  </a:tcPr>
                </a:tc>
                <a:tc>
                  <a:txBody>
                    <a:bodyPr/>
                    <a:lstStyle/>
                    <a:p>
                      <a:pPr algn="ctr" rtl="1">
                        <a:spcAft>
                          <a:spcPts val="0"/>
                        </a:spcAft>
                      </a:pPr>
                      <a:r>
                        <a:rPr lang="ar-SA" sz="2400" dirty="0">
                          <a:solidFill>
                            <a:schemeClr val="tx1"/>
                          </a:solidFill>
                          <a:effectLst/>
                        </a:rPr>
                        <a:t>10 ريال</a:t>
                      </a:r>
                      <a:endParaRPr lang="en-US" sz="2400" dirty="0">
                        <a:solidFill>
                          <a:schemeClr val="tx1"/>
                        </a:solidFill>
                        <a:effectLst/>
                        <a:latin typeface="Times New Roman"/>
                        <a:ea typeface="Times New Roman"/>
                        <a:cs typeface="Arial"/>
                      </a:endParaRPr>
                    </a:p>
                  </a:txBody>
                  <a:tcPr marL="68584" marR="68584" marT="0" marB="0">
                    <a:solidFill>
                      <a:schemeClr val="accent2">
                        <a:lumMod val="60000"/>
                        <a:lumOff val="40000"/>
                      </a:schemeClr>
                    </a:solidFill>
                  </a:tcPr>
                </a:tc>
                <a:tc>
                  <a:txBody>
                    <a:bodyPr/>
                    <a:lstStyle/>
                    <a:p>
                      <a:pPr algn="ctr" rtl="1">
                        <a:spcAft>
                          <a:spcPts val="0"/>
                        </a:spcAft>
                      </a:pPr>
                      <a:r>
                        <a:rPr lang="ar-SA" sz="2400" dirty="0">
                          <a:solidFill>
                            <a:schemeClr val="tx1"/>
                          </a:solidFill>
                          <a:effectLst/>
                        </a:rPr>
                        <a:t>30000 ريال</a:t>
                      </a:r>
                      <a:endParaRPr lang="en-US" sz="2400" dirty="0">
                        <a:solidFill>
                          <a:schemeClr val="tx1"/>
                        </a:solidFill>
                        <a:effectLst/>
                        <a:latin typeface="Times New Roman"/>
                        <a:ea typeface="Times New Roman"/>
                        <a:cs typeface="Arial"/>
                      </a:endParaRPr>
                    </a:p>
                  </a:txBody>
                  <a:tcPr marL="68584" marR="68584" marT="0" marB="0">
                    <a:solidFill>
                      <a:schemeClr val="accent2">
                        <a:lumMod val="60000"/>
                        <a:lumOff val="40000"/>
                      </a:schemeClr>
                    </a:solidFill>
                  </a:tcPr>
                </a:tc>
              </a:tr>
            </a:tbl>
          </a:graphicData>
        </a:graphic>
      </p:graphicFrame>
      <p:sp>
        <p:nvSpPr>
          <p:cNvPr id="5" name="Rectangle 1"/>
          <p:cNvSpPr>
            <a:spLocks noChangeArrowheads="1"/>
          </p:cNvSpPr>
          <p:nvPr/>
        </p:nvSpPr>
        <p:spPr bwMode="auto">
          <a:xfrm>
            <a:off x="395288" y="3990975"/>
            <a:ext cx="8135937" cy="2308225"/>
          </a:xfrm>
          <a:prstGeom prst="rect">
            <a:avLst/>
          </a:prstGeom>
          <a:noFill/>
          <a:ln w="9525">
            <a:noFill/>
            <a:miter lim="800000"/>
            <a:headEnd/>
            <a:tailEnd/>
          </a:ln>
        </p:spPr>
        <p:txBody>
          <a:bodyPr anchor="ctr">
            <a:spAutoFit/>
          </a:bodyPr>
          <a:lstStyle/>
          <a:p>
            <a:pPr algn="r" rtl="1" eaLnBrk="0" hangingPunct="0">
              <a:tabLst>
                <a:tab pos="895350" algn="l"/>
              </a:tabLst>
            </a:pPr>
            <a:r>
              <a:rPr lang="ar-SA" sz="1200">
                <a:cs typeface="Times New Roman" pitchFamily="18" charset="0"/>
              </a:rPr>
              <a:t>      </a:t>
            </a:r>
            <a:endParaRPr lang="en-US" sz="800"/>
          </a:p>
          <a:p>
            <a:pPr algn="r" rtl="1" eaLnBrk="0" hangingPunct="0">
              <a:tabLst>
                <a:tab pos="895350" algn="l"/>
              </a:tabLst>
            </a:pPr>
            <a:r>
              <a:rPr lang="ar-SA" sz="1200">
                <a:cs typeface="Times New Roman" pitchFamily="18" charset="0"/>
              </a:rPr>
              <a:t> </a:t>
            </a:r>
            <a:endParaRPr lang="en-US" sz="800"/>
          </a:p>
          <a:p>
            <a:pPr algn="r" rtl="1" eaLnBrk="0" hangingPunct="0">
              <a:tabLst>
                <a:tab pos="895350" algn="l"/>
              </a:tabLst>
            </a:pPr>
            <a:r>
              <a:rPr lang="ar-SA" sz="2000">
                <a:cs typeface="Times New Roman" pitchFamily="18" charset="0"/>
              </a:rPr>
              <a:t>خصائص التكاليف المتغيرة :</a:t>
            </a:r>
            <a:endParaRPr lang="en-US" sz="1100"/>
          </a:p>
          <a:p>
            <a:pPr algn="r" rtl="1" eaLnBrk="0" hangingPunct="0">
              <a:buFontTx/>
              <a:buChar char="•"/>
              <a:tabLst>
                <a:tab pos="895350" algn="l"/>
              </a:tabLst>
            </a:pPr>
            <a:r>
              <a:rPr lang="ar-SA" sz="2000">
                <a:cs typeface="Times New Roman" pitchFamily="18" charset="0"/>
              </a:rPr>
              <a:t>إجمالي التكاليف المتغيرة تتغير طرديا مع تغير حجم النشاط  (10000 ،20000 ،30000 )</a:t>
            </a:r>
            <a:endParaRPr lang="en-US" sz="1100"/>
          </a:p>
          <a:p>
            <a:pPr algn="r" rtl="1" eaLnBrk="0" hangingPunct="0">
              <a:buFontTx/>
              <a:buChar char="•"/>
              <a:tabLst>
                <a:tab pos="895350" algn="l"/>
              </a:tabLst>
            </a:pPr>
            <a:r>
              <a:rPr lang="ar-SA" sz="2000">
                <a:cs typeface="Times New Roman" pitchFamily="18" charset="0"/>
              </a:rPr>
              <a:t>نصيب الوحدة الواحدة من التكاليف المتغيرة ثابت ( 10 ريال ) </a:t>
            </a:r>
            <a:endParaRPr lang="en-US" sz="1100"/>
          </a:p>
          <a:p>
            <a:pPr algn="r" rtl="1" eaLnBrk="0" hangingPunct="0">
              <a:buFontTx/>
              <a:buChar char="•"/>
              <a:tabLst>
                <a:tab pos="895350" algn="l"/>
              </a:tabLst>
            </a:pPr>
            <a:r>
              <a:rPr lang="ar-SA" sz="2000">
                <a:cs typeface="Times New Roman" pitchFamily="18" charset="0"/>
              </a:rPr>
              <a:t>إجمالي التكاليف المتغيرة = عدد الوحدات المنتجة ×تكلفة الوحدة </a:t>
            </a:r>
            <a:endParaRPr lang="en-US" sz="1100"/>
          </a:p>
          <a:p>
            <a:pPr algn="r" rtl="1" eaLnBrk="0" hangingPunct="0">
              <a:buFontTx/>
              <a:buChar char="•"/>
              <a:tabLst>
                <a:tab pos="895350" algn="l"/>
              </a:tabLst>
            </a:pPr>
            <a:r>
              <a:rPr lang="ar-SA" sz="2000">
                <a:cs typeface="Times New Roman" pitchFamily="18" charset="0"/>
              </a:rPr>
              <a:t>التكلفة المتغيرة للوحدة =  </a:t>
            </a:r>
            <a:r>
              <a:rPr lang="ar-SA" sz="2000" u="sng">
                <a:cs typeface="Times New Roman" pitchFamily="18" charset="0"/>
              </a:rPr>
              <a:t>إجمالي تكاليف متغيرة  </a:t>
            </a:r>
            <a:endParaRPr lang="en-US" sz="1100"/>
          </a:p>
          <a:p>
            <a:pPr algn="r" rtl="1" eaLnBrk="0" hangingPunct="0">
              <a:tabLst>
                <a:tab pos="895350" algn="l"/>
              </a:tabLst>
            </a:pPr>
            <a:r>
              <a:rPr lang="ar-SA" sz="2000">
                <a:cs typeface="Times New Roman" pitchFamily="18" charset="0"/>
              </a:rPr>
              <a:t>                                       عدد الوحدات المنتجة </a:t>
            </a:r>
            <a:endParaRPr lang="ar-SA" sz="3200"/>
          </a:p>
        </p:txBody>
      </p:sp>
      <p:sp>
        <p:nvSpPr>
          <p:cNvPr id="21530" name="Rectangle 5"/>
          <p:cNvSpPr>
            <a:spLocks noChangeArrowheads="1"/>
          </p:cNvSpPr>
          <p:nvPr/>
        </p:nvSpPr>
        <p:spPr bwMode="auto">
          <a:xfrm>
            <a:off x="539750" y="620713"/>
            <a:ext cx="7848600" cy="646112"/>
          </a:xfrm>
          <a:prstGeom prst="rect">
            <a:avLst/>
          </a:prstGeom>
          <a:noFill/>
          <a:ln w="9525">
            <a:noFill/>
            <a:miter lim="800000"/>
            <a:headEnd/>
            <a:tailEnd/>
          </a:ln>
        </p:spPr>
        <p:txBody>
          <a:bodyPr>
            <a:spAutoFit/>
          </a:bodyPr>
          <a:lstStyle/>
          <a:p>
            <a:pPr algn="r" rtl="1" eaLnBrk="0" hangingPunct="0">
              <a:tabLst>
                <a:tab pos="895350" algn="l"/>
              </a:tabLst>
            </a:pPr>
            <a:r>
              <a:rPr lang="ar-SA">
                <a:cs typeface="Times New Roman" pitchFamily="18" charset="0"/>
              </a:rPr>
              <a:t>يحتاج إنتاج الوحدة في إحدى المنشآت الصناعية  الواحدة من المنتج س إلى مادة أ  بتكلفة 10 ريال.  وفيما يلي جدول  يوضح  تكلفة المادة أ حسب حجم الإنتاج في المنشأة :</a:t>
            </a:r>
            <a:endParaRPr 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9"/>
          <p:cNvSpPr>
            <a:spLocks noChangeArrowheads="1"/>
          </p:cNvSpPr>
          <p:nvPr/>
        </p:nvSpPr>
        <p:spPr bwMode="auto">
          <a:xfrm>
            <a:off x="179388" y="107950"/>
            <a:ext cx="8675687" cy="1938338"/>
          </a:xfrm>
          <a:prstGeom prst="rect">
            <a:avLst/>
          </a:prstGeom>
          <a:noFill/>
          <a:ln w="9525">
            <a:noFill/>
            <a:miter lim="800000"/>
            <a:headEnd/>
            <a:tailEnd/>
          </a:ln>
          <a:effectLst/>
        </p:spPr>
        <p:txBody>
          <a:bodyPr anchor="ctr">
            <a:spAutoFit/>
          </a:bodyPr>
          <a:lstStyle/>
          <a:p>
            <a:pPr algn="r" rtl="1" eaLnBrk="0" hangingPunct="0">
              <a:defRPr/>
            </a:pPr>
            <a:r>
              <a:rPr lang="ar-SA" sz="2400" b="1" dirty="0">
                <a:solidFill>
                  <a:srgbClr val="000000"/>
                </a:solidFill>
                <a:cs typeface="+mn-cs"/>
              </a:rPr>
              <a:t>المعادلة التي تمثل تلك التكاليف المتغيرة:</a:t>
            </a:r>
            <a:endParaRPr lang="en-US" sz="2400" b="1" dirty="0">
              <a:cs typeface="+mn-cs"/>
            </a:endParaRPr>
          </a:p>
          <a:p>
            <a:pPr algn="r" rtl="1" eaLnBrk="0" hangingPunct="0">
              <a:defRPr/>
            </a:pPr>
            <a:r>
              <a:rPr lang="ar-SA" sz="2400" b="1" dirty="0">
                <a:solidFill>
                  <a:srgbClr val="000000"/>
                </a:solidFill>
                <a:cs typeface="+mn-cs"/>
              </a:rPr>
              <a:t>ص = ب س</a:t>
            </a:r>
            <a:endParaRPr lang="en-US" sz="2400" b="1" dirty="0">
              <a:cs typeface="+mn-cs"/>
            </a:endParaRPr>
          </a:p>
          <a:p>
            <a:pPr algn="r" rtl="1" eaLnBrk="0" hangingPunct="0">
              <a:defRPr/>
            </a:pPr>
            <a:r>
              <a:rPr lang="ar-SA" sz="2400" b="1" dirty="0">
                <a:solidFill>
                  <a:srgbClr val="000000"/>
                </a:solidFill>
                <a:cs typeface="+mn-cs"/>
              </a:rPr>
              <a:t>حيث ص=  إجمالي التكلفة </a:t>
            </a:r>
            <a:r>
              <a:rPr lang="ar-SA" sz="2400" b="1" dirty="0" smtClean="0">
                <a:solidFill>
                  <a:srgbClr val="000000"/>
                </a:solidFill>
                <a:cs typeface="+mn-cs"/>
              </a:rPr>
              <a:t>المتغيرة حيث تزداد بالتناسب مع الزيادة في مستوى النشاط</a:t>
            </a:r>
            <a:endParaRPr lang="ar-SA" sz="2400" b="1" dirty="0">
              <a:solidFill>
                <a:srgbClr val="000000"/>
              </a:solidFill>
              <a:cs typeface="+mn-cs"/>
            </a:endParaRPr>
          </a:p>
          <a:p>
            <a:pPr algn="r" rtl="1" eaLnBrk="0" hangingPunct="0">
              <a:defRPr/>
            </a:pPr>
            <a:r>
              <a:rPr lang="ar-SA" sz="2400" b="1" dirty="0">
                <a:solidFill>
                  <a:srgbClr val="000000"/>
                </a:solidFill>
                <a:cs typeface="+mn-cs"/>
              </a:rPr>
              <a:t>ب =  التكلفة المتغيرة لوحدة النشاط.</a:t>
            </a:r>
            <a:endParaRPr lang="en-US" sz="2400" b="1" dirty="0">
              <a:cs typeface="+mn-cs"/>
            </a:endParaRPr>
          </a:p>
          <a:p>
            <a:pPr algn="r" rtl="1" eaLnBrk="0" hangingPunct="0">
              <a:defRPr/>
            </a:pPr>
            <a:r>
              <a:rPr lang="ar-SA" sz="2400" b="1" dirty="0">
                <a:cs typeface="+mn-cs"/>
              </a:rPr>
              <a:t> </a:t>
            </a:r>
            <a:r>
              <a:rPr lang="ar-SA" sz="2400" b="1" dirty="0">
                <a:solidFill>
                  <a:srgbClr val="000000"/>
                </a:solidFill>
                <a:cs typeface="+mn-cs"/>
              </a:rPr>
              <a:t>س=  </a:t>
            </a:r>
            <a:r>
              <a:rPr lang="ar-SA" sz="2400" b="1" dirty="0" smtClean="0">
                <a:solidFill>
                  <a:srgbClr val="000000"/>
                </a:solidFill>
                <a:cs typeface="+mn-cs"/>
              </a:rPr>
              <a:t> عدد الوحدات أو مستوى </a:t>
            </a:r>
            <a:r>
              <a:rPr lang="ar-SA" sz="2400" b="1" dirty="0">
                <a:solidFill>
                  <a:srgbClr val="000000"/>
                </a:solidFill>
                <a:cs typeface="+mn-cs"/>
              </a:rPr>
              <a:t>النشاط مقاس بوحدة قياس مناسبة</a:t>
            </a:r>
            <a:endParaRPr lang="en-US" sz="2400" b="1" dirty="0">
              <a:cs typeface="+mn-cs"/>
            </a:endParaRPr>
          </a:p>
        </p:txBody>
      </p:sp>
      <p:sp>
        <p:nvSpPr>
          <p:cNvPr id="22531" name="Text Box 13"/>
          <p:cNvSpPr txBox="1">
            <a:spLocks noChangeArrowheads="1"/>
          </p:cNvSpPr>
          <p:nvPr/>
        </p:nvSpPr>
        <p:spPr bwMode="auto">
          <a:xfrm>
            <a:off x="971550" y="1989138"/>
            <a:ext cx="576263" cy="342900"/>
          </a:xfrm>
          <a:prstGeom prst="rect">
            <a:avLst/>
          </a:prstGeom>
          <a:solidFill>
            <a:srgbClr val="FFFFFF"/>
          </a:solidFill>
          <a:ln w="9525">
            <a:noFill/>
            <a:miter lim="800000"/>
            <a:headEnd/>
            <a:tailEnd/>
          </a:ln>
        </p:spPr>
        <p:txBody>
          <a:bodyPr/>
          <a:lstStyle/>
          <a:p>
            <a:pPr algn="r" rtl="1"/>
            <a:r>
              <a:rPr lang="ar-SA" sz="1200">
                <a:cs typeface="Times New Roman" pitchFamily="18" charset="0"/>
              </a:rPr>
              <a:t>(ص)</a:t>
            </a:r>
            <a:endParaRPr lang="ar-SA" sz="2400">
              <a:cs typeface="Arial" pitchFamily="34" charset="0"/>
            </a:endParaRPr>
          </a:p>
        </p:txBody>
      </p:sp>
      <p:sp>
        <p:nvSpPr>
          <p:cNvPr id="22532" name="Rectangle 15"/>
          <p:cNvSpPr>
            <a:spLocks noChangeArrowheads="1"/>
          </p:cNvSpPr>
          <p:nvPr/>
        </p:nvSpPr>
        <p:spPr bwMode="auto">
          <a:xfrm>
            <a:off x="4115297" y="4578350"/>
            <a:ext cx="2864951" cy="630942"/>
          </a:xfrm>
          <a:prstGeom prst="rect">
            <a:avLst/>
          </a:prstGeom>
          <a:noFill/>
          <a:ln w="9525">
            <a:noFill/>
            <a:miter lim="800000"/>
            <a:headEnd/>
            <a:tailEnd/>
          </a:ln>
        </p:spPr>
        <p:txBody>
          <a:bodyPr wrap="none" anchor="ctr">
            <a:spAutoFit/>
          </a:bodyPr>
          <a:lstStyle/>
          <a:p>
            <a:pPr algn="r" rtl="1"/>
            <a:endParaRPr lang="ar-SA" sz="1500" u="sng" dirty="0">
              <a:solidFill>
                <a:srgbClr val="000000"/>
              </a:solidFill>
              <a:cs typeface="Simplified Arabic" pitchFamily="18" charset="-78"/>
            </a:endParaRPr>
          </a:p>
          <a:p>
            <a:pPr algn="r" rtl="1" eaLnBrk="0" hangingPunct="0"/>
            <a:r>
              <a:rPr lang="ar-EG" sz="2000" u="sng" dirty="0">
                <a:solidFill>
                  <a:srgbClr val="000000"/>
                </a:solidFill>
                <a:cs typeface="Simplified Arabic" pitchFamily="18" charset="-78"/>
              </a:rPr>
              <a:t>شكل يوضح </a:t>
            </a:r>
            <a:r>
              <a:rPr lang="ar-SA" sz="2000" u="sng" dirty="0" smtClean="0">
                <a:solidFill>
                  <a:srgbClr val="000000"/>
                </a:solidFill>
                <a:cs typeface="Simplified Arabic" pitchFamily="18" charset="-78"/>
              </a:rPr>
              <a:t>سلوك التكلفة المتغيرة</a:t>
            </a:r>
            <a:endParaRPr lang="ar-SA" sz="2000" dirty="0">
              <a:cs typeface="Arial" pitchFamily="34" charset="0"/>
            </a:endParaRPr>
          </a:p>
        </p:txBody>
      </p:sp>
      <p:sp>
        <p:nvSpPr>
          <p:cNvPr id="22533" name="Line 16"/>
          <p:cNvSpPr>
            <a:spLocks noChangeShapeType="1"/>
          </p:cNvSpPr>
          <p:nvPr/>
        </p:nvSpPr>
        <p:spPr bwMode="auto">
          <a:xfrm flipV="1">
            <a:off x="1547813" y="2133600"/>
            <a:ext cx="0" cy="2232025"/>
          </a:xfrm>
          <a:prstGeom prst="line">
            <a:avLst/>
          </a:prstGeom>
          <a:noFill/>
          <a:ln w="9525">
            <a:solidFill>
              <a:srgbClr val="000000"/>
            </a:solidFill>
            <a:round/>
            <a:headEnd/>
            <a:tailEnd type="triangle" w="med" len="med"/>
          </a:ln>
        </p:spPr>
        <p:txBody>
          <a:bodyPr/>
          <a:lstStyle/>
          <a:p>
            <a:endParaRPr lang="ar-SA"/>
          </a:p>
        </p:txBody>
      </p:sp>
      <p:sp>
        <p:nvSpPr>
          <p:cNvPr id="22534" name="Line 17"/>
          <p:cNvSpPr>
            <a:spLocks noChangeShapeType="1"/>
          </p:cNvSpPr>
          <p:nvPr/>
        </p:nvSpPr>
        <p:spPr bwMode="auto">
          <a:xfrm flipV="1">
            <a:off x="1547813" y="2708275"/>
            <a:ext cx="2519362" cy="1584325"/>
          </a:xfrm>
          <a:prstGeom prst="line">
            <a:avLst/>
          </a:prstGeom>
          <a:noFill/>
          <a:ln w="9525">
            <a:solidFill>
              <a:srgbClr val="000000"/>
            </a:solidFill>
            <a:round/>
            <a:headEnd/>
            <a:tailEnd/>
          </a:ln>
        </p:spPr>
        <p:txBody>
          <a:bodyPr/>
          <a:lstStyle/>
          <a:p>
            <a:endParaRPr lang="ar-SA"/>
          </a:p>
        </p:txBody>
      </p:sp>
      <p:sp>
        <p:nvSpPr>
          <p:cNvPr id="22535" name="Text Box 18"/>
          <p:cNvSpPr txBox="1">
            <a:spLocks noChangeArrowheads="1"/>
          </p:cNvSpPr>
          <p:nvPr/>
        </p:nvSpPr>
        <p:spPr bwMode="auto">
          <a:xfrm>
            <a:off x="2414588" y="3141663"/>
            <a:ext cx="571500" cy="284162"/>
          </a:xfrm>
          <a:prstGeom prst="rect">
            <a:avLst/>
          </a:prstGeom>
          <a:solidFill>
            <a:srgbClr val="FFFFFF"/>
          </a:solidFill>
          <a:ln w="9525">
            <a:noFill/>
            <a:miter lim="800000"/>
            <a:headEnd/>
            <a:tailEnd/>
          </a:ln>
        </p:spPr>
        <p:txBody>
          <a:bodyPr/>
          <a:lstStyle/>
          <a:p>
            <a:pPr algn="r" rtl="1"/>
            <a:r>
              <a:rPr lang="ar-SA" sz="1200">
                <a:cs typeface="Times New Roman" pitchFamily="18" charset="0"/>
              </a:rPr>
              <a:t>ب س</a:t>
            </a:r>
            <a:endParaRPr lang="en-US">
              <a:cs typeface="Arial" pitchFamily="34" charset="0"/>
            </a:endParaRPr>
          </a:p>
        </p:txBody>
      </p:sp>
      <p:sp>
        <p:nvSpPr>
          <p:cNvPr id="22536" name="Line 19"/>
          <p:cNvSpPr>
            <a:spLocks noChangeShapeType="1"/>
          </p:cNvSpPr>
          <p:nvPr/>
        </p:nvSpPr>
        <p:spPr bwMode="auto">
          <a:xfrm>
            <a:off x="1547813" y="4291013"/>
            <a:ext cx="3600450" cy="0"/>
          </a:xfrm>
          <a:prstGeom prst="line">
            <a:avLst/>
          </a:prstGeom>
          <a:noFill/>
          <a:ln w="9525">
            <a:solidFill>
              <a:srgbClr val="000000"/>
            </a:solidFill>
            <a:round/>
            <a:headEnd/>
            <a:tailEnd type="triangle" w="med" len="med"/>
          </a:ln>
        </p:spPr>
        <p:txBody>
          <a:bodyPr/>
          <a:lstStyle/>
          <a:p>
            <a:endParaRPr lang="ar-SA"/>
          </a:p>
        </p:txBody>
      </p:sp>
      <p:sp>
        <p:nvSpPr>
          <p:cNvPr id="22537" name="Text Box 20"/>
          <p:cNvSpPr txBox="1">
            <a:spLocks noChangeArrowheads="1"/>
          </p:cNvSpPr>
          <p:nvPr/>
        </p:nvSpPr>
        <p:spPr bwMode="auto">
          <a:xfrm>
            <a:off x="5003800" y="4502150"/>
            <a:ext cx="576263" cy="287338"/>
          </a:xfrm>
          <a:prstGeom prst="rect">
            <a:avLst/>
          </a:prstGeom>
          <a:solidFill>
            <a:srgbClr val="FFFFFF"/>
          </a:solidFill>
          <a:ln w="9525">
            <a:noFill/>
            <a:miter lim="800000"/>
            <a:headEnd/>
            <a:tailEnd/>
          </a:ln>
        </p:spPr>
        <p:txBody>
          <a:bodyPr/>
          <a:lstStyle/>
          <a:p>
            <a:pPr algn="r" rtl="1"/>
            <a:r>
              <a:rPr lang="ar-SA" sz="1200">
                <a:cs typeface="Times New Roman" pitchFamily="18" charset="0"/>
              </a:rPr>
              <a:t>(س)</a:t>
            </a:r>
            <a:endParaRPr lang="en-US">
              <a:cs typeface="Arial" pitchFamily="34" charset="0"/>
            </a:endParaRPr>
          </a:p>
        </p:txBody>
      </p:sp>
      <p:sp>
        <p:nvSpPr>
          <p:cNvPr id="10" name="Line 19"/>
          <p:cNvSpPr>
            <a:spLocks noChangeShapeType="1"/>
          </p:cNvSpPr>
          <p:nvPr/>
        </p:nvSpPr>
        <p:spPr bwMode="auto">
          <a:xfrm>
            <a:off x="5357818" y="4286256"/>
            <a:ext cx="3600450" cy="0"/>
          </a:xfrm>
          <a:prstGeom prst="line">
            <a:avLst/>
          </a:prstGeom>
          <a:noFill/>
          <a:ln w="9525">
            <a:solidFill>
              <a:srgbClr val="000000"/>
            </a:solidFill>
            <a:round/>
            <a:headEnd/>
            <a:tailEnd type="triangle" w="med" len="med"/>
          </a:ln>
        </p:spPr>
        <p:txBody>
          <a:bodyPr/>
          <a:lstStyle/>
          <a:p>
            <a:endParaRPr lang="ar-SA"/>
          </a:p>
        </p:txBody>
      </p:sp>
      <p:sp>
        <p:nvSpPr>
          <p:cNvPr id="11" name="Line 16"/>
          <p:cNvSpPr>
            <a:spLocks noChangeShapeType="1"/>
          </p:cNvSpPr>
          <p:nvPr/>
        </p:nvSpPr>
        <p:spPr bwMode="auto">
          <a:xfrm flipV="1">
            <a:off x="5357818" y="2143116"/>
            <a:ext cx="0" cy="2232025"/>
          </a:xfrm>
          <a:prstGeom prst="line">
            <a:avLst/>
          </a:prstGeom>
          <a:noFill/>
          <a:ln w="9525">
            <a:solidFill>
              <a:srgbClr val="000000"/>
            </a:solidFill>
            <a:round/>
            <a:headEnd/>
            <a:tailEnd type="triangle" w="med" len="med"/>
          </a:ln>
        </p:spPr>
        <p:txBody>
          <a:bodyPr/>
          <a:lstStyle/>
          <a:p>
            <a:endParaRPr lang="ar-SA" dirty="0"/>
          </a:p>
        </p:txBody>
      </p:sp>
      <p:sp>
        <p:nvSpPr>
          <p:cNvPr id="12" name="Line 16"/>
          <p:cNvSpPr>
            <a:spLocks noChangeShapeType="1"/>
          </p:cNvSpPr>
          <p:nvPr/>
        </p:nvSpPr>
        <p:spPr bwMode="auto">
          <a:xfrm>
            <a:off x="5357818" y="3214686"/>
            <a:ext cx="3357586" cy="45719"/>
          </a:xfrm>
          <a:prstGeom prst="line">
            <a:avLst/>
          </a:prstGeom>
          <a:noFill/>
          <a:ln w="9525">
            <a:solidFill>
              <a:srgbClr val="000000"/>
            </a:solidFill>
            <a:round/>
            <a:headEnd/>
            <a:tailEnd type="triangle" w="med" len="med"/>
          </a:ln>
        </p:spPr>
        <p:txBody>
          <a:bodyPr/>
          <a:lstStyle/>
          <a:p>
            <a:pPr algn="l"/>
            <a:endParaRPr lang="ar-SA" dirty="0" smtClean="0"/>
          </a:p>
          <a:p>
            <a:pPr algn="l"/>
            <a:r>
              <a:rPr lang="ar-SA" dirty="0" smtClean="0"/>
              <a:t>متوسط التكلفة المتغيرة للوحدة ثابت     </a:t>
            </a:r>
          </a:p>
          <a:p>
            <a:pPr algn="l"/>
            <a:endParaRPr lang="ar-SA" dirty="0" smtClean="0"/>
          </a:p>
          <a:p>
            <a:pPr algn="l"/>
            <a:endParaRPr lang="ar-SA"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أساس النشاط:</a:t>
            </a:r>
            <a:endParaRPr lang="ar-SA" b="1" u="sng" dirty="0"/>
          </a:p>
        </p:txBody>
      </p:sp>
      <p:sp>
        <p:nvSpPr>
          <p:cNvPr id="3" name="عنصر نائب للمحتوى 2"/>
          <p:cNvSpPr>
            <a:spLocks noGrp="1"/>
          </p:cNvSpPr>
          <p:nvPr>
            <p:ph idx="1"/>
          </p:nvPr>
        </p:nvSpPr>
        <p:spPr/>
        <p:txBody>
          <a:bodyPr/>
          <a:lstStyle/>
          <a:p>
            <a:pPr>
              <a:buFont typeface="Wingdings" pitchFamily="2" charset="2"/>
              <a:buChar char="Ø"/>
            </a:pPr>
            <a:r>
              <a:rPr lang="ar-SA" dirty="0" smtClean="0"/>
              <a:t>هو مقياس لما يتسبب في حدوث التكاليف المتغيرة . </a:t>
            </a:r>
          </a:p>
          <a:p>
            <a:pPr>
              <a:buFont typeface="Wingdings" pitchFamily="2" charset="2"/>
              <a:buChar char="Ø"/>
            </a:pPr>
            <a:r>
              <a:rPr lang="ar-SA" dirty="0" smtClean="0"/>
              <a:t>يطلق أحياناً عليه محرك التكلفة .</a:t>
            </a:r>
          </a:p>
          <a:p>
            <a:pPr>
              <a:buFont typeface="Wingdings" pitchFamily="2" charset="2"/>
              <a:buChar char="Ø"/>
            </a:pPr>
            <a:r>
              <a:rPr lang="ar-SA" dirty="0" smtClean="0"/>
              <a:t>من أكثر أسس النشاط شيوعاً ساعات تشغيل الآلة وعدد الوحدات المنتجة وعدد الوحدات المباعة.</a:t>
            </a:r>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نطاق التكاليف المتغيرة:</a:t>
            </a:r>
            <a:endParaRPr lang="ar-SA" b="1" u="sng" dirty="0"/>
          </a:p>
        </p:txBody>
      </p:sp>
      <p:sp>
        <p:nvSpPr>
          <p:cNvPr id="3" name="عنصر نائب للمحتوى 2"/>
          <p:cNvSpPr>
            <a:spLocks noGrp="1"/>
          </p:cNvSpPr>
          <p:nvPr>
            <p:ph idx="1"/>
          </p:nvPr>
        </p:nvSpPr>
        <p:spPr/>
        <p:txBody>
          <a:bodyPr/>
          <a:lstStyle/>
          <a:p>
            <a:r>
              <a:rPr lang="ar-SA" dirty="0" smtClean="0"/>
              <a:t>يعتمد مقدار ونوع التكاليف المتغيرة في المنشأة إلى حد كبير على هيكل وطبيعة ونشاط المنشأة ، حيث يتميز هيكل التكاليف في المنشأة الصناعية بارتفاع التكاليف المتغيرة ، والتي عادة ما تكون مرتبطة بكل من إنتاج وتوزيع المنتجات.</a:t>
            </a:r>
          </a:p>
          <a:p>
            <a:r>
              <a:rPr lang="ar-SA" dirty="0" smtClean="0"/>
              <a:t>في المنشآت الخدمية على سبيل المثال مطاعم الوجبات السريعة تكون لديها نسبة عالية من التكاليف المتغيرة.</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1538" y="1785926"/>
            <a:ext cx="7286676" cy="1754326"/>
          </a:xfrm>
          <a:prstGeom prst="rect">
            <a:avLst/>
          </a:prstGeom>
        </p:spPr>
        <p:txBody>
          <a:bodyPr wrap="square">
            <a:spAutoFit/>
          </a:bodyPr>
          <a:lstStyle/>
          <a:p>
            <a:r>
              <a:rPr lang="ar-SA" sz="3600" b="1" u="sng" dirty="0" smtClean="0">
                <a:solidFill>
                  <a:schemeClr val="accent1">
                    <a:lumMod val="60000"/>
                    <a:lumOff val="40000"/>
                  </a:schemeClr>
                </a:solidFill>
              </a:rPr>
              <a:t>تعرف التكلفة :</a:t>
            </a:r>
            <a:r>
              <a:rPr lang="ar-SA" sz="3600" b="1" dirty="0" smtClean="0">
                <a:solidFill>
                  <a:schemeClr val="accent1">
                    <a:lumMod val="60000"/>
                    <a:lumOff val="40000"/>
                  </a:schemeClr>
                </a:solidFill>
              </a:rPr>
              <a:t>     </a:t>
            </a:r>
            <a:r>
              <a:rPr lang="ar-SA" sz="3600" dirty="0" smtClean="0"/>
              <a:t>بأنها تضحية ذات قيمة اقتصادية للحصول على سلعة أو خدمة في الحاضر والمستقبل.</a:t>
            </a:r>
            <a:endParaRPr lang="ar-SA" sz="3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التغير التناسبي والتغير السلمي للتكاليف:</a:t>
            </a:r>
            <a:endParaRPr lang="ar-SA" b="1" u="sng" dirty="0"/>
          </a:p>
        </p:txBody>
      </p:sp>
      <p:sp>
        <p:nvSpPr>
          <p:cNvPr id="3" name="عنصر نائب للمحتوى 2"/>
          <p:cNvSpPr>
            <a:spLocks noGrp="1"/>
          </p:cNvSpPr>
          <p:nvPr>
            <p:ph idx="1"/>
          </p:nvPr>
        </p:nvSpPr>
        <p:spPr/>
        <p:txBody>
          <a:bodyPr/>
          <a:lstStyle/>
          <a:p>
            <a:r>
              <a:rPr lang="ar-SA" dirty="0" smtClean="0"/>
              <a:t>ليس لكل التكاليف المتغيرة نفس السلوك فالبعض يسلك التغير التناسبي والآخر السلمي.</a:t>
            </a:r>
          </a:p>
          <a:p>
            <a:pPr marL="514350" indent="-514350">
              <a:buFont typeface="+mj-lt"/>
              <a:buAutoNum type="arabicParenR"/>
            </a:pPr>
            <a:r>
              <a:rPr lang="ar-SA" dirty="0" smtClean="0"/>
              <a:t>التكاليف المتغيرة التناسبية:مثل تكاليف المواد المباشرة حيث أن الكمية المستخدمة خلال الفترة سوف تتغير تناسبياً مع مستوى التغير في حجم النشاط أو الإنتاج.</a:t>
            </a:r>
          </a:p>
          <a:p>
            <a:pPr marL="514350" indent="-514350">
              <a:buFont typeface="+mj-lt"/>
              <a:buAutoNum type="arabicParenR"/>
            </a:pPr>
            <a:r>
              <a:rPr lang="ar-SA" dirty="0" smtClean="0"/>
              <a:t>التكاليف المتغيرة السلمية: مثل تكاليف أجور عمال الصيانة</a:t>
            </a:r>
          </a:p>
          <a:p>
            <a:pPr marL="514350" indent="-514350">
              <a:buNone/>
            </a:pPr>
            <a:r>
              <a:rPr lang="ar-SA" dirty="0" smtClean="0"/>
              <a:t>هي التكاليف التي يمكن الحصول عليها على شكل دفعات والتي تزيد أو تقل مع التغيرات المختلفة في حجم النشاط. حيث لا تتغير هذه التكاليف بمعدل ثابت مع التغير في حجم النشاط ولكنها تتدرج من مستوى إلى مستوى أعلى كلما انتقل حجم النشاط من مدى معين إلى المدى الذي يليه.</a:t>
            </a:r>
            <a:endParaRPr lang="ar-S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التكاليف المتغيرة التناسبية والسلمية:</a:t>
            </a:r>
            <a:endParaRPr lang="ar-SA" b="1" u="sng" dirty="0"/>
          </a:p>
        </p:txBody>
      </p:sp>
      <p:sp>
        <p:nvSpPr>
          <p:cNvPr id="3" name="عنصر نائب للمحتوى 2"/>
          <p:cNvSpPr>
            <a:spLocks noGrp="1"/>
          </p:cNvSpPr>
          <p:nvPr>
            <p:ph idx="1"/>
          </p:nvPr>
        </p:nvSpPr>
        <p:spPr/>
        <p:txBody>
          <a:bodyPr/>
          <a:lstStyle/>
          <a:p>
            <a:r>
              <a:rPr lang="ar-SA" dirty="0" smtClean="0"/>
              <a:t> التكاليف المتغيرة السلمية</a:t>
            </a:r>
          </a:p>
          <a:p>
            <a:pPr>
              <a:buNone/>
            </a:pPr>
            <a:r>
              <a:rPr lang="ar-SA" dirty="0" smtClean="0"/>
              <a:t>                                               تكاليف متغيرة تناسبية</a:t>
            </a:r>
          </a:p>
        </p:txBody>
      </p:sp>
      <p:cxnSp>
        <p:nvCxnSpPr>
          <p:cNvPr id="5" name="رابط كسهم مستقيم 4"/>
          <p:cNvCxnSpPr/>
          <p:nvPr/>
        </p:nvCxnSpPr>
        <p:spPr>
          <a:xfrm rot="5400000" flipH="1" flipV="1">
            <a:off x="-321503" y="3607595"/>
            <a:ext cx="235745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flipV="1">
            <a:off x="928662" y="4714884"/>
            <a:ext cx="250033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flipV="1">
            <a:off x="928662" y="3214686"/>
            <a:ext cx="2071702" cy="15001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rot="16200000" flipV="1">
            <a:off x="4643438" y="3643314"/>
            <a:ext cx="221457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رابط كسهم مستقيم 17"/>
          <p:cNvCxnSpPr/>
          <p:nvPr/>
        </p:nvCxnSpPr>
        <p:spPr>
          <a:xfrm flipV="1">
            <a:off x="5786446" y="4714884"/>
            <a:ext cx="2500330" cy="9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رابط بشكل مرفق 21"/>
          <p:cNvCxnSpPr/>
          <p:nvPr/>
        </p:nvCxnSpPr>
        <p:spPr>
          <a:xfrm rot="10800000" flipV="1">
            <a:off x="5786446" y="3571876"/>
            <a:ext cx="857256" cy="57150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5" name="رابط بشكل مرفق 24"/>
          <p:cNvCxnSpPr/>
          <p:nvPr/>
        </p:nvCxnSpPr>
        <p:spPr>
          <a:xfrm rot="10800000" flipV="1">
            <a:off x="6215074" y="3000372"/>
            <a:ext cx="857256" cy="57150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افتراض الخطية والمدى الملائم:</a:t>
            </a:r>
            <a:endParaRPr lang="ar-SA" b="1" u="sng" dirty="0"/>
          </a:p>
        </p:txBody>
      </p:sp>
      <p:sp>
        <p:nvSpPr>
          <p:cNvPr id="3" name="عنصر نائب للمحتوى 2"/>
          <p:cNvSpPr>
            <a:spLocks noGrp="1"/>
          </p:cNvSpPr>
          <p:nvPr>
            <p:ph idx="1"/>
          </p:nvPr>
        </p:nvSpPr>
        <p:spPr>
          <a:xfrm>
            <a:off x="500034" y="2000240"/>
            <a:ext cx="8229600" cy="4389120"/>
          </a:xfrm>
        </p:spPr>
        <p:txBody>
          <a:bodyPr>
            <a:normAutofit lnSpcReduction="10000"/>
          </a:bodyPr>
          <a:lstStyle/>
          <a:p>
            <a:r>
              <a:rPr lang="ar-SA" dirty="0" smtClean="0"/>
              <a:t>في مناقشة سلوك التكاليف المتغيرة افترضنا وجود علاقة خطية تماماً بين التكلفة </a:t>
            </a:r>
            <a:r>
              <a:rPr lang="ar-SA" dirty="0" smtClean="0"/>
              <a:t>والحجم إلا في حالة التكاليف المتغيرة السلمية.فهي تسلوك سلوكاً منحنياً.</a:t>
            </a:r>
            <a:endParaRPr lang="ar-SA" dirty="0" smtClean="0"/>
          </a:p>
          <a:p>
            <a:r>
              <a:rPr lang="ar-SA" dirty="0" smtClean="0"/>
              <a:t>                                            </a:t>
            </a:r>
            <a:r>
              <a:rPr lang="ar-SA" sz="1600" dirty="0" smtClean="0"/>
              <a:t>المدى الملائم              </a:t>
            </a:r>
            <a:r>
              <a:rPr lang="ar-SA" dirty="0" smtClean="0"/>
              <a:t>التكاليف</a:t>
            </a:r>
          </a:p>
          <a:p>
            <a:endParaRPr lang="ar-SA" dirty="0" smtClean="0"/>
          </a:p>
          <a:p>
            <a:pPr>
              <a:buNone/>
            </a:pPr>
            <a:endParaRPr lang="ar-SA" dirty="0" smtClean="0"/>
          </a:p>
          <a:p>
            <a:endParaRPr lang="ar-SA" dirty="0" smtClean="0"/>
          </a:p>
          <a:p>
            <a:pPr>
              <a:buNone/>
            </a:pPr>
            <a:endParaRPr lang="ar-SA" dirty="0" smtClean="0"/>
          </a:p>
          <a:p>
            <a:pPr>
              <a:buNone/>
            </a:pPr>
            <a:r>
              <a:rPr lang="ar-SA" dirty="0" smtClean="0"/>
              <a:t>                          الحجم</a:t>
            </a:r>
          </a:p>
          <a:p>
            <a:pPr algn="ctr">
              <a:buNone/>
            </a:pPr>
            <a:r>
              <a:rPr lang="ar-SA" sz="2400" u="sng" dirty="0" smtClean="0"/>
              <a:t>التكاليف غير الخطية والمدى الملائم</a:t>
            </a:r>
          </a:p>
        </p:txBody>
      </p:sp>
      <p:cxnSp>
        <p:nvCxnSpPr>
          <p:cNvPr id="5" name="رابط كسهم مستقيم 4"/>
          <p:cNvCxnSpPr/>
          <p:nvPr/>
        </p:nvCxnSpPr>
        <p:spPr>
          <a:xfrm rot="5400000" flipH="1" flipV="1">
            <a:off x="1678761" y="4107661"/>
            <a:ext cx="250033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flipV="1">
            <a:off x="2928926" y="5286388"/>
            <a:ext cx="3000396" cy="817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رابط منحني 17"/>
          <p:cNvCxnSpPr/>
          <p:nvPr/>
        </p:nvCxnSpPr>
        <p:spPr>
          <a:xfrm rot="5400000" flipH="1" flipV="1">
            <a:off x="2893207" y="3321843"/>
            <a:ext cx="2071702" cy="2000264"/>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flipV="1">
            <a:off x="2928926" y="3714752"/>
            <a:ext cx="3357586" cy="85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rot="5400000">
            <a:off x="2464579" y="4321975"/>
            <a:ext cx="207170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رابط مستقيم 30"/>
          <p:cNvCxnSpPr/>
          <p:nvPr/>
        </p:nvCxnSpPr>
        <p:spPr>
          <a:xfrm rot="5400000">
            <a:off x="3321041" y="4250537"/>
            <a:ext cx="207249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رابط كسهم مستقيم 37"/>
          <p:cNvCxnSpPr/>
          <p:nvPr/>
        </p:nvCxnSpPr>
        <p:spPr>
          <a:xfrm>
            <a:off x="4429124" y="3143248"/>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رابط كسهم مستقيم 41"/>
          <p:cNvCxnSpPr/>
          <p:nvPr/>
        </p:nvCxnSpPr>
        <p:spPr>
          <a:xfrm rot="10800000">
            <a:off x="3143240" y="314324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المدى الملائم:</a:t>
            </a:r>
            <a:endParaRPr lang="ar-SA" b="1" u="sng" dirty="0"/>
          </a:p>
        </p:txBody>
      </p:sp>
      <p:sp>
        <p:nvSpPr>
          <p:cNvPr id="3" name="عنصر نائب للمحتوى 2"/>
          <p:cNvSpPr>
            <a:spLocks noGrp="1"/>
          </p:cNvSpPr>
          <p:nvPr>
            <p:ph idx="1"/>
          </p:nvPr>
        </p:nvSpPr>
        <p:spPr/>
        <p:txBody>
          <a:bodyPr/>
          <a:lstStyle/>
          <a:p>
            <a:r>
              <a:rPr lang="ar-SA" dirty="0" smtClean="0"/>
              <a:t>عبارة عن مدى النشاط الذي تكون فيه الافتراضات التي تحكم سلوك التكاليف صحيحة ، حيث تكون العلاقة بين التكاليف المتغيرة وحجم النشاط مستقرة بشكل كاف خلال هذا المدى ، وبالتالي يمكن استخدام افتراض الخطية دون تأثير جوهري على دقة التحليل. </a:t>
            </a:r>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ar-SA" dirty="0" smtClean="0"/>
              <a:t>سلوك </a:t>
            </a:r>
            <a:r>
              <a:rPr lang="ar-JO" dirty="0" err="1" smtClean="0"/>
              <a:t>ال</a:t>
            </a:r>
            <a:r>
              <a:rPr lang="ar-SA" dirty="0" smtClean="0"/>
              <a:t>تكال</a:t>
            </a:r>
            <a:r>
              <a:rPr lang="ar-JO" dirty="0" smtClean="0"/>
              <a:t>يف الثابتة</a:t>
            </a:r>
            <a:endParaRPr lang="ar-SA" dirty="0"/>
          </a:p>
        </p:txBody>
      </p:sp>
      <p:sp>
        <p:nvSpPr>
          <p:cNvPr id="3" name="Content Placeholder 2"/>
          <p:cNvSpPr>
            <a:spLocks noGrp="1"/>
          </p:cNvSpPr>
          <p:nvPr>
            <p:ph idx="1"/>
          </p:nvPr>
        </p:nvSpPr>
        <p:spPr/>
        <p:txBody>
          <a:bodyPr rtlCol="0">
            <a:normAutofit fontScale="92500" lnSpcReduction="10000"/>
          </a:bodyPr>
          <a:lstStyle/>
          <a:p>
            <a:pPr marL="285750" indent="-285750" eaLnBrk="1" fontAlgn="auto" hangingPunct="1">
              <a:spcAft>
                <a:spcPts val="0"/>
              </a:spcAft>
              <a:buFont typeface="Arial" pitchFamily="34" charset="0"/>
              <a:buChar char="•"/>
              <a:defRPr/>
            </a:pPr>
            <a:endParaRPr lang="ar-SA" dirty="0" smtClean="0"/>
          </a:p>
          <a:p>
            <a:pPr marL="285750" indent="-285750" eaLnBrk="1" fontAlgn="auto" hangingPunct="1">
              <a:spcAft>
                <a:spcPts val="0"/>
              </a:spcAft>
              <a:buFont typeface="Arial" pitchFamily="34" charset="0"/>
              <a:buChar char="•"/>
              <a:defRPr/>
            </a:pPr>
            <a:r>
              <a:rPr lang="ar-SA" sz="3200" dirty="0" smtClean="0">
                <a:solidFill>
                  <a:srgbClr val="000000"/>
                </a:solidFill>
              </a:rPr>
              <a:t>يظل </a:t>
            </a:r>
            <a:r>
              <a:rPr lang="ar-SA" sz="3200" dirty="0">
                <a:solidFill>
                  <a:srgbClr val="000000"/>
                </a:solidFill>
              </a:rPr>
              <a:t>مجموع التكاليف الثابتة كما هو بغض النظر عن التغير الذي يحدث في حجم أو مستوى النشاط </a:t>
            </a:r>
            <a:r>
              <a:rPr lang="ar-SA" sz="3200" dirty="0"/>
              <a:t>طالما كان فى حدود المدى الملائم </a:t>
            </a:r>
            <a:r>
              <a:rPr lang="ar-SA" sz="3200" dirty="0" smtClean="0"/>
              <a:t>للنشاط.</a:t>
            </a:r>
            <a:endParaRPr lang="ar-SA" sz="3200" dirty="0">
              <a:solidFill>
                <a:srgbClr val="000000"/>
              </a:solidFill>
            </a:endParaRPr>
          </a:p>
          <a:p>
            <a:pPr marL="457200" indent="-457200" eaLnBrk="1" fontAlgn="auto" hangingPunct="1">
              <a:spcAft>
                <a:spcPts val="0"/>
              </a:spcAft>
              <a:buFont typeface="Arial" pitchFamily="34" charset="0"/>
              <a:buChar char="•"/>
              <a:tabLst>
                <a:tab pos="3259138" algn="l"/>
              </a:tabLst>
              <a:defRPr/>
            </a:pPr>
            <a:r>
              <a:rPr lang="ar-SA" sz="3200" dirty="0" smtClean="0">
                <a:solidFill>
                  <a:srgbClr val="000000"/>
                </a:solidFill>
              </a:rPr>
              <a:t>نصيب الوحدة  المنتجة من التكلفة </a:t>
            </a:r>
            <a:r>
              <a:rPr lang="ar-SA" sz="3200" dirty="0">
                <a:solidFill>
                  <a:srgbClr val="000000"/>
                </a:solidFill>
              </a:rPr>
              <a:t>الثابتة يتغير بتغير مستوى </a:t>
            </a:r>
            <a:r>
              <a:rPr lang="ar-SA" sz="3200" dirty="0" smtClean="0">
                <a:solidFill>
                  <a:srgbClr val="000000"/>
                </a:solidFill>
              </a:rPr>
              <a:t>النشاطـ.</a:t>
            </a:r>
          </a:p>
          <a:p>
            <a:pPr marL="457200" indent="-457200" eaLnBrk="1" fontAlgn="auto" hangingPunct="1">
              <a:spcAft>
                <a:spcPts val="0"/>
              </a:spcAft>
              <a:buFont typeface="Arial" pitchFamily="34" charset="0"/>
              <a:buChar char="•"/>
              <a:tabLst>
                <a:tab pos="3259138" algn="l"/>
              </a:tabLst>
              <a:defRPr/>
            </a:pPr>
            <a:r>
              <a:rPr lang="ar-SA" sz="3200" dirty="0" smtClean="0">
                <a:solidFill>
                  <a:srgbClr val="000000"/>
                </a:solidFill>
              </a:rPr>
              <a:t>تزيد تكلفة الوحدة الواحدة  من التكاليف الثابتة كلما </a:t>
            </a:r>
            <a:r>
              <a:rPr lang="ar-SA" sz="3200" dirty="0">
                <a:solidFill>
                  <a:srgbClr val="000000"/>
                </a:solidFill>
              </a:rPr>
              <a:t>انخفض مستوى النشاط والعكس </a:t>
            </a:r>
            <a:r>
              <a:rPr lang="ar-SA" sz="3200" dirty="0" smtClean="0">
                <a:solidFill>
                  <a:srgbClr val="000000"/>
                </a:solidFill>
              </a:rPr>
              <a:t>صحيح. </a:t>
            </a:r>
          </a:p>
          <a:p>
            <a:pPr marL="457200" indent="-457200" eaLnBrk="1" fontAlgn="auto" hangingPunct="1">
              <a:spcAft>
                <a:spcPts val="0"/>
              </a:spcAft>
              <a:buFont typeface="Arial" pitchFamily="34" charset="0"/>
              <a:buChar char="•"/>
              <a:tabLst>
                <a:tab pos="3259138" algn="l"/>
              </a:tabLst>
              <a:defRPr/>
            </a:pPr>
            <a:r>
              <a:rPr lang="ar-SA" sz="3200" dirty="0" smtClean="0">
                <a:solidFill>
                  <a:srgbClr val="000000"/>
                </a:solidFill>
              </a:rPr>
              <a:t>يمكن </a:t>
            </a:r>
            <a:r>
              <a:rPr lang="ar-SA" sz="3200" dirty="0">
                <a:solidFill>
                  <a:srgbClr val="000000"/>
                </a:solidFill>
              </a:rPr>
              <a:t>تمثيل ذلك بيانياً كالأتي:</a:t>
            </a:r>
            <a:endParaRPr lang="en-US" sz="2800" dirty="0">
              <a:cs typeface="Arial" pitchFamily="34" charset="0"/>
            </a:endParaRPr>
          </a:p>
          <a:p>
            <a:pPr eaLnBrk="1" fontAlgn="auto" hangingPunct="1">
              <a:spcAft>
                <a:spcPts val="0"/>
              </a:spcAft>
              <a:defRPr/>
            </a:pPr>
            <a:endParaRPr lang="ar-SA"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2"/>
          <p:cNvSpPr>
            <a:spLocks noChangeArrowheads="1"/>
          </p:cNvSpPr>
          <p:nvPr/>
        </p:nvSpPr>
        <p:spPr bwMode="auto">
          <a:xfrm>
            <a:off x="2492375" y="4870450"/>
            <a:ext cx="3879850" cy="646113"/>
          </a:xfrm>
          <a:prstGeom prst="rect">
            <a:avLst/>
          </a:prstGeom>
          <a:noFill/>
          <a:ln w="9525">
            <a:noFill/>
            <a:miter lim="800000"/>
            <a:headEnd/>
            <a:tailEnd/>
          </a:ln>
        </p:spPr>
        <p:txBody>
          <a:bodyPr anchor="ctr">
            <a:spAutoFit/>
          </a:bodyPr>
          <a:lstStyle/>
          <a:p>
            <a:pPr algn="ctr" rtl="1"/>
            <a:r>
              <a:rPr lang="ar-EG" b="1">
                <a:cs typeface="Arial" pitchFamily="34" charset="0"/>
              </a:rPr>
              <a:t>شكل يوضح علاقة </a:t>
            </a:r>
            <a:r>
              <a:rPr lang="ar-SA" b="1">
                <a:cs typeface="Arial" pitchFamily="34" charset="0"/>
              </a:rPr>
              <a:t>إجمالى التكاليف الثابتة</a:t>
            </a:r>
            <a:r>
              <a:rPr lang="ar-EG" b="1">
                <a:cs typeface="Arial" pitchFamily="34" charset="0"/>
              </a:rPr>
              <a:t> بحجم النشاط</a:t>
            </a:r>
            <a:endParaRPr lang="ar-SA" b="1">
              <a:cs typeface="Arial" pitchFamily="34" charset="0"/>
            </a:endParaRPr>
          </a:p>
        </p:txBody>
      </p:sp>
      <p:sp>
        <p:nvSpPr>
          <p:cNvPr id="18435" name="Rectangle 20"/>
          <p:cNvSpPr>
            <a:spLocks noChangeArrowheads="1"/>
          </p:cNvSpPr>
          <p:nvPr/>
        </p:nvSpPr>
        <p:spPr bwMode="auto">
          <a:xfrm>
            <a:off x="-4525963" y="2009775"/>
            <a:ext cx="9144001" cy="0"/>
          </a:xfrm>
          <a:prstGeom prst="rect">
            <a:avLst/>
          </a:prstGeom>
          <a:noFill/>
          <a:ln w="9525">
            <a:noFill/>
            <a:miter lim="800000"/>
            <a:headEnd/>
            <a:tailEnd/>
          </a:ln>
        </p:spPr>
        <p:txBody>
          <a:bodyPr wrap="none" anchor="ctr">
            <a:spAutoFit/>
          </a:bodyPr>
          <a:lstStyle/>
          <a:p>
            <a:pPr algn="r" rtl="1"/>
            <a:endParaRPr lang="ar-EG"/>
          </a:p>
        </p:txBody>
      </p:sp>
      <p:sp>
        <p:nvSpPr>
          <p:cNvPr id="18436" name="Rectangle 12"/>
          <p:cNvSpPr>
            <a:spLocks noChangeArrowheads="1"/>
          </p:cNvSpPr>
          <p:nvPr/>
        </p:nvSpPr>
        <p:spPr bwMode="auto">
          <a:xfrm>
            <a:off x="2644775" y="2917825"/>
            <a:ext cx="3527425" cy="366713"/>
          </a:xfrm>
          <a:prstGeom prst="rect">
            <a:avLst/>
          </a:prstGeom>
          <a:noFill/>
          <a:ln w="9525">
            <a:noFill/>
            <a:miter lim="800000"/>
            <a:headEnd/>
            <a:tailEnd/>
          </a:ln>
        </p:spPr>
        <p:txBody>
          <a:bodyPr anchor="ctr">
            <a:spAutoFit/>
          </a:bodyPr>
          <a:lstStyle/>
          <a:p>
            <a:pPr algn="ctr" rtl="1"/>
            <a:r>
              <a:rPr lang="ar-SA" b="1">
                <a:cs typeface="Arial" pitchFamily="34" charset="0"/>
              </a:rPr>
              <a:t>التكاليف الثابتة</a:t>
            </a:r>
          </a:p>
        </p:txBody>
      </p:sp>
      <p:sp>
        <p:nvSpPr>
          <p:cNvPr id="18437" name="Rectangle 12"/>
          <p:cNvSpPr>
            <a:spLocks noChangeArrowheads="1"/>
          </p:cNvSpPr>
          <p:nvPr/>
        </p:nvSpPr>
        <p:spPr bwMode="auto">
          <a:xfrm>
            <a:off x="1395413" y="1524000"/>
            <a:ext cx="1089025" cy="366713"/>
          </a:xfrm>
          <a:prstGeom prst="rect">
            <a:avLst/>
          </a:prstGeom>
          <a:noFill/>
          <a:ln w="9525">
            <a:noFill/>
            <a:miter lim="800000"/>
            <a:headEnd/>
            <a:tailEnd/>
          </a:ln>
        </p:spPr>
        <p:txBody>
          <a:bodyPr anchor="ctr">
            <a:spAutoFit/>
          </a:bodyPr>
          <a:lstStyle/>
          <a:p>
            <a:pPr algn="ctr" rtl="1"/>
            <a:r>
              <a:rPr lang="ar-SA" b="1">
                <a:cs typeface="Arial" pitchFamily="34" charset="0"/>
              </a:rPr>
              <a:t>المبالغ</a:t>
            </a:r>
          </a:p>
        </p:txBody>
      </p:sp>
      <p:grpSp>
        <p:nvGrpSpPr>
          <p:cNvPr id="2" name="Group 19"/>
          <p:cNvGrpSpPr>
            <a:grpSpLocks/>
          </p:cNvGrpSpPr>
          <p:nvPr/>
        </p:nvGrpSpPr>
        <p:grpSpPr bwMode="auto">
          <a:xfrm>
            <a:off x="1466850" y="908050"/>
            <a:ext cx="6418263" cy="3725863"/>
            <a:chOff x="1466850" y="908050"/>
            <a:chExt cx="6418263" cy="3725863"/>
          </a:xfrm>
        </p:grpSpPr>
        <p:grpSp>
          <p:nvGrpSpPr>
            <p:cNvPr id="3" name="Group 5"/>
            <p:cNvGrpSpPr>
              <a:grpSpLocks/>
            </p:cNvGrpSpPr>
            <p:nvPr/>
          </p:nvGrpSpPr>
          <p:grpSpPr bwMode="auto">
            <a:xfrm>
              <a:off x="1466850" y="908050"/>
              <a:ext cx="6418263" cy="3624263"/>
              <a:chOff x="4317" y="7133"/>
              <a:chExt cx="4140" cy="2985"/>
            </a:xfrm>
          </p:grpSpPr>
          <p:sp>
            <p:nvSpPr>
              <p:cNvPr id="18445" name="Text Box 6"/>
              <p:cNvSpPr txBox="1">
                <a:spLocks noChangeArrowheads="1"/>
              </p:cNvSpPr>
              <p:nvPr/>
            </p:nvSpPr>
            <p:spPr bwMode="auto">
              <a:xfrm>
                <a:off x="4317" y="7133"/>
                <a:ext cx="951" cy="500"/>
              </a:xfrm>
              <a:prstGeom prst="rect">
                <a:avLst/>
              </a:prstGeom>
              <a:solidFill>
                <a:srgbClr val="FFFFFF"/>
              </a:solidFill>
              <a:ln w="9525">
                <a:noFill/>
                <a:miter lim="800000"/>
                <a:headEnd/>
                <a:tailEnd/>
              </a:ln>
            </p:spPr>
            <p:txBody>
              <a:bodyPr/>
              <a:lstStyle/>
              <a:p>
                <a:pPr algn="r" rtl="1"/>
                <a:endParaRPr lang="en-US">
                  <a:cs typeface="Arial" pitchFamily="34" charset="0"/>
                </a:endParaRPr>
              </a:p>
            </p:txBody>
          </p:sp>
          <p:sp>
            <p:nvSpPr>
              <p:cNvPr id="18446" name="Line 7"/>
              <p:cNvSpPr>
                <a:spLocks noChangeShapeType="1"/>
              </p:cNvSpPr>
              <p:nvPr/>
            </p:nvSpPr>
            <p:spPr bwMode="auto">
              <a:xfrm>
                <a:off x="4868" y="9773"/>
                <a:ext cx="2700" cy="0"/>
              </a:xfrm>
              <a:prstGeom prst="line">
                <a:avLst/>
              </a:prstGeom>
              <a:noFill/>
              <a:ln w="9525">
                <a:solidFill>
                  <a:srgbClr val="000000"/>
                </a:solidFill>
                <a:round/>
                <a:headEnd/>
                <a:tailEnd type="triangle" w="med" len="med"/>
              </a:ln>
            </p:spPr>
            <p:txBody>
              <a:bodyPr/>
              <a:lstStyle/>
              <a:p>
                <a:endParaRPr lang="ar-SA"/>
              </a:p>
            </p:txBody>
          </p:sp>
          <p:sp>
            <p:nvSpPr>
              <p:cNvPr id="18447" name="Line 8"/>
              <p:cNvSpPr>
                <a:spLocks noChangeShapeType="1"/>
              </p:cNvSpPr>
              <p:nvPr/>
            </p:nvSpPr>
            <p:spPr bwMode="auto">
              <a:xfrm flipV="1">
                <a:off x="4857" y="7791"/>
                <a:ext cx="0" cy="1980"/>
              </a:xfrm>
              <a:prstGeom prst="line">
                <a:avLst/>
              </a:prstGeom>
              <a:noFill/>
              <a:ln w="9525">
                <a:solidFill>
                  <a:srgbClr val="000000"/>
                </a:solidFill>
                <a:round/>
                <a:headEnd/>
                <a:tailEnd type="triangle" w="med" len="med"/>
              </a:ln>
            </p:spPr>
            <p:txBody>
              <a:bodyPr/>
              <a:lstStyle/>
              <a:p>
                <a:endParaRPr lang="ar-SA"/>
              </a:p>
            </p:txBody>
          </p:sp>
          <p:sp>
            <p:nvSpPr>
              <p:cNvPr id="18448" name="Line 9"/>
              <p:cNvSpPr>
                <a:spLocks noChangeShapeType="1"/>
              </p:cNvSpPr>
              <p:nvPr/>
            </p:nvSpPr>
            <p:spPr bwMode="auto">
              <a:xfrm>
                <a:off x="4857" y="9218"/>
                <a:ext cx="2520" cy="0"/>
              </a:xfrm>
              <a:prstGeom prst="line">
                <a:avLst/>
              </a:prstGeom>
              <a:noFill/>
              <a:ln w="9525">
                <a:solidFill>
                  <a:srgbClr val="000000"/>
                </a:solidFill>
                <a:round/>
                <a:headEnd/>
                <a:tailEnd/>
              </a:ln>
            </p:spPr>
            <p:txBody>
              <a:bodyPr/>
              <a:lstStyle/>
              <a:p>
                <a:endParaRPr lang="ar-SA"/>
              </a:p>
            </p:txBody>
          </p:sp>
          <p:sp>
            <p:nvSpPr>
              <p:cNvPr id="18449" name="Text Box 10"/>
              <p:cNvSpPr txBox="1">
                <a:spLocks noChangeArrowheads="1"/>
              </p:cNvSpPr>
              <p:nvPr/>
            </p:nvSpPr>
            <p:spPr bwMode="auto">
              <a:xfrm>
                <a:off x="7737" y="9578"/>
                <a:ext cx="720" cy="540"/>
              </a:xfrm>
              <a:prstGeom prst="rect">
                <a:avLst/>
              </a:prstGeom>
              <a:solidFill>
                <a:srgbClr val="FFFFFF"/>
              </a:solidFill>
              <a:ln w="9525">
                <a:noFill/>
                <a:miter lim="800000"/>
                <a:headEnd/>
                <a:tailEnd/>
              </a:ln>
            </p:spPr>
            <p:txBody>
              <a:bodyPr/>
              <a:lstStyle/>
              <a:p>
                <a:pPr algn="r" rtl="1"/>
                <a:r>
                  <a:rPr lang="ar-SA" sz="2000" dirty="0">
                    <a:cs typeface="Times New Roman" pitchFamily="18" charset="0"/>
                  </a:rPr>
                  <a:t>حجم النشاط</a:t>
                </a:r>
              </a:p>
            </p:txBody>
          </p:sp>
        </p:grpSp>
        <p:sp>
          <p:nvSpPr>
            <p:cNvPr id="18440" name="Rectangle 15"/>
            <p:cNvSpPr>
              <a:spLocks noChangeArrowheads="1"/>
            </p:cNvSpPr>
            <p:nvPr/>
          </p:nvSpPr>
          <p:spPr bwMode="auto">
            <a:xfrm>
              <a:off x="3753024" y="4002088"/>
              <a:ext cx="2043112" cy="631825"/>
            </a:xfrm>
            <a:prstGeom prst="rect">
              <a:avLst/>
            </a:prstGeom>
            <a:noFill/>
            <a:ln w="9525">
              <a:noFill/>
              <a:miter lim="800000"/>
              <a:headEnd/>
              <a:tailEnd/>
            </a:ln>
          </p:spPr>
          <p:txBody>
            <a:bodyPr wrap="none" anchor="ctr">
              <a:spAutoFit/>
            </a:bodyPr>
            <a:lstStyle/>
            <a:p>
              <a:pPr rtl="1"/>
              <a:endParaRPr lang="ar-SA" sz="1500" u="sng">
                <a:solidFill>
                  <a:srgbClr val="000000"/>
                </a:solidFill>
                <a:cs typeface="Simplified Arabic" pitchFamily="18" charset="-78"/>
              </a:endParaRPr>
            </a:p>
            <a:p>
              <a:pPr eaLnBrk="0" hangingPunct="0"/>
              <a:r>
                <a:rPr lang="ar-SA" sz="2000">
                  <a:solidFill>
                    <a:srgbClr val="000000"/>
                  </a:solidFill>
                  <a:cs typeface="Simplified Arabic" pitchFamily="18" charset="-78"/>
                </a:rPr>
                <a:t>المدى الملائم للنشاط </a:t>
              </a:r>
              <a:endParaRPr lang="ar-SA" sz="2000">
                <a:cs typeface="Arial" pitchFamily="34" charset="0"/>
              </a:endParaRPr>
            </a:p>
          </p:txBody>
        </p:sp>
        <p:cxnSp>
          <p:nvCxnSpPr>
            <p:cNvPr id="14" name="Straight Connector 13"/>
            <p:cNvCxnSpPr/>
            <p:nvPr/>
          </p:nvCxnSpPr>
          <p:spPr>
            <a:xfrm>
              <a:off x="6300788" y="4221163"/>
              <a:ext cx="0" cy="287337"/>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2339975" y="4221163"/>
              <a:ext cx="0" cy="287337"/>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a:off x="5651500" y="4437063"/>
              <a:ext cx="504825"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9" name="Straight Arrow Connector 18"/>
            <p:cNvCxnSpPr/>
            <p:nvPr/>
          </p:nvCxnSpPr>
          <p:spPr>
            <a:xfrm flipH="1">
              <a:off x="2700338" y="4437063"/>
              <a:ext cx="1150937"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defRPr/>
            </a:pPr>
            <a:r>
              <a:rPr lang="ar-SA" dirty="0" smtClean="0"/>
              <a:t>مثال: التكاليف الثابتة</a:t>
            </a:r>
            <a:endParaRPr lang="ar-SA" dirty="0"/>
          </a:p>
        </p:txBody>
      </p:sp>
      <p:sp>
        <p:nvSpPr>
          <p:cNvPr id="3" name="Content Placeholder 2"/>
          <p:cNvSpPr>
            <a:spLocks noGrp="1"/>
          </p:cNvSpPr>
          <p:nvPr>
            <p:ph idx="1"/>
          </p:nvPr>
        </p:nvSpPr>
        <p:spPr>
          <a:xfrm>
            <a:off x="1071538" y="1928802"/>
            <a:ext cx="7521575" cy="4071966"/>
          </a:xfrm>
          <a:solidFill>
            <a:schemeClr val="accent2">
              <a:lumMod val="60000"/>
              <a:lumOff val="40000"/>
            </a:schemeClr>
          </a:solidFill>
        </p:spPr>
        <p:txBody>
          <a:bodyPr>
            <a:normAutofit fontScale="92500" lnSpcReduction="20000"/>
          </a:bodyPr>
          <a:lstStyle/>
          <a:p>
            <a:pPr>
              <a:defRPr/>
            </a:pPr>
            <a:r>
              <a:rPr lang="ar-SA" sz="1800" dirty="0" smtClean="0"/>
              <a:t>يوضح الجدول التالى </a:t>
            </a:r>
            <a:r>
              <a:rPr lang="ar-EG" sz="1800" dirty="0" smtClean="0"/>
              <a:t>إجمالى التكاليف و</a:t>
            </a:r>
            <a:r>
              <a:rPr lang="ar-SA" sz="1800" dirty="0" smtClean="0"/>
              <a:t>نصيب الوحدات المنتجة من تكلفة الإيجار :</a:t>
            </a:r>
          </a:p>
          <a:p>
            <a:pPr>
              <a:defRPr/>
            </a:pPr>
            <a:r>
              <a:rPr lang="ar-SA" sz="1800" dirty="0" smtClean="0"/>
              <a:t>             </a:t>
            </a:r>
          </a:p>
          <a:p>
            <a:pPr>
              <a:defRPr/>
            </a:pPr>
            <a:r>
              <a:rPr lang="ar-SA" sz="1800" dirty="0" smtClean="0"/>
              <a:t>حجم النشاط 		نصيب الوحدة من التكاليف الثابتة 	إجمالي التكاليف الثابتة </a:t>
            </a:r>
          </a:p>
          <a:p>
            <a:pPr>
              <a:defRPr/>
            </a:pPr>
            <a:r>
              <a:rPr lang="ar-SA" sz="1800" dirty="0" smtClean="0"/>
              <a:t>1000 وحدة		          30ريال	                    30000 ريال</a:t>
            </a:r>
          </a:p>
          <a:p>
            <a:pPr>
              <a:defRPr/>
            </a:pPr>
            <a:r>
              <a:rPr lang="ar-SA" sz="1800" dirty="0" smtClean="0"/>
              <a:t>2000 وحدة		          15ريال		    30000 ريال</a:t>
            </a:r>
          </a:p>
          <a:p>
            <a:pPr>
              <a:defRPr/>
            </a:pPr>
            <a:r>
              <a:rPr lang="ar-SA" sz="1800" dirty="0" smtClean="0"/>
              <a:t>3000 وحدة		          10 ريال		    30000 ريال</a:t>
            </a:r>
          </a:p>
          <a:p>
            <a:pPr>
              <a:defRPr/>
            </a:pPr>
            <a:endParaRPr lang="ar-SA" sz="1800" dirty="0" smtClean="0"/>
          </a:p>
          <a:p>
            <a:pPr>
              <a:defRPr/>
            </a:pPr>
            <a:r>
              <a:rPr lang="ar-SA" dirty="0" smtClean="0"/>
              <a:t>   </a:t>
            </a:r>
            <a:r>
              <a:rPr lang="ar-SA" sz="2000" dirty="0" smtClean="0"/>
              <a:t>من الجدول السابق يمكن تحديد خصائص التكاليف الثابتة كما يلي  :</a:t>
            </a:r>
          </a:p>
          <a:p>
            <a:pPr>
              <a:defRPr/>
            </a:pPr>
            <a:r>
              <a:rPr lang="ar-SA" sz="2000" dirty="0" smtClean="0"/>
              <a:t>1-	إجمالي التكاليف الثابتة ثابتة بصرف النظر عن التغير في حجم النشاط (  30000 ريال)</a:t>
            </a:r>
          </a:p>
          <a:p>
            <a:pPr>
              <a:defRPr/>
            </a:pPr>
            <a:r>
              <a:rPr lang="ar-SA" sz="2000" dirty="0" smtClean="0"/>
              <a:t>2-	نصيب الوحدة من التكاليف الثابتة يتغير في اتجاه عكسي للتغير في حجم النشاط ، نصيب الوحدة يزيد عندما يقل حجم النشاط ( 30 ريال ) ونصيب الوحدة يقل عندما يزيد حجم النشاط (10  ريال  للوحدة)</a:t>
            </a:r>
          </a:p>
          <a:p>
            <a:pPr>
              <a:defRPr/>
            </a:pPr>
            <a:r>
              <a:rPr lang="ar-SA" sz="2000" dirty="0" smtClean="0"/>
              <a:t>3-	نصيب الوحدة من التكاليف الثابتة = إجمالي التكاليف الثابتة / عدد وحدات النشاط</a:t>
            </a:r>
            <a:endParaRPr lang="ar-S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 calcmode="lin" valueType="num">
                                      <p:cBhvr additive="base">
                                        <p:cTn id="1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 calcmode="lin" valueType="num">
                                      <p:cBhvr additive="base">
                                        <p:cTn id="1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متوسط التكلفة الثابتة:</a:t>
            </a:r>
            <a:endParaRPr lang="ar-SA" b="1" u="sng" dirty="0"/>
          </a:p>
        </p:txBody>
      </p:sp>
      <p:sp>
        <p:nvSpPr>
          <p:cNvPr id="3" name="عنصر نائب للمحتوى 2"/>
          <p:cNvSpPr>
            <a:spLocks noGrp="1"/>
          </p:cNvSpPr>
          <p:nvPr>
            <p:ph idx="1"/>
          </p:nvPr>
        </p:nvSpPr>
        <p:spPr/>
        <p:txBody>
          <a:bodyPr/>
          <a:lstStyle/>
          <a:p>
            <a:r>
              <a:rPr lang="ar-SA" dirty="0" smtClean="0"/>
              <a:t>                             منحنى متوسط التكلفة الثابتة </a:t>
            </a:r>
          </a:p>
          <a:p>
            <a:pPr>
              <a:buNone/>
            </a:pPr>
            <a:r>
              <a:rPr lang="ar-SA" dirty="0" smtClean="0"/>
              <a:t> متوسط تكلفة الوحدة ينخفض كلما زاد مستوى النشاط                  التكلفة</a:t>
            </a:r>
          </a:p>
          <a:p>
            <a:pPr>
              <a:buNone/>
            </a:pPr>
            <a:endParaRPr lang="ar-SA" dirty="0" smtClean="0"/>
          </a:p>
          <a:p>
            <a:pPr>
              <a:buNone/>
            </a:pPr>
            <a:endParaRPr lang="ar-SA" dirty="0" smtClean="0"/>
          </a:p>
          <a:p>
            <a:pPr>
              <a:buNone/>
            </a:pPr>
            <a:endParaRPr lang="ar-SA" dirty="0" smtClean="0"/>
          </a:p>
          <a:p>
            <a:pPr>
              <a:buNone/>
            </a:pPr>
            <a:endParaRPr lang="ar-SA" dirty="0" smtClean="0"/>
          </a:p>
          <a:p>
            <a:pPr>
              <a:buNone/>
            </a:pPr>
            <a:r>
              <a:rPr lang="ar-SA" dirty="0" smtClean="0"/>
              <a:t>                                      مستوى النشاط  </a:t>
            </a:r>
            <a:endParaRPr lang="ar-SA" dirty="0"/>
          </a:p>
        </p:txBody>
      </p:sp>
      <p:cxnSp>
        <p:nvCxnSpPr>
          <p:cNvPr id="5" name="رابط كسهم مستقيم 4"/>
          <p:cNvCxnSpPr/>
          <p:nvPr/>
        </p:nvCxnSpPr>
        <p:spPr>
          <a:xfrm rot="5400000" flipH="1" flipV="1">
            <a:off x="465109" y="3606801"/>
            <a:ext cx="250033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a:off x="1714480" y="4857760"/>
            <a:ext cx="257176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قوس 15"/>
          <p:cNvSpPr/>
          <p:nvPr/>
        </p:nvSpPr>
        <p:spPr>
          <a:xfrm rot="12231454">
            <a:off x="1816763" y="3436286"/>
            <a:ext cx="3732681" cy="1218739"/>
          </a:xfrm>
          <a:prstGeom prst="arc">
            <a:avLst>
              <a:gd name="adj1" fmla="val 16200000"/>
              <a:gd name="adj2" fmla="val 103284"/>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cxnSp>
        <p:nvCxnSpPr>
          <p:cNvPr id="19" name="رابط كسهم مستقيم 18"/>
          <p:cNvCxnSpPr/>
          <p:nvPr/>
        </p:nvCxnSpPr>
        <p:spPr>
          <a:xfrm rot="5400000">
            <a:off x="1893075" y="2893215"/>
            <a:ext cx="150019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0" y="155575"/>
            <a:ext cx="8604250" cy="3170099"/>
          </a:xfrm>
          <a:prstGeom prst="rect">
            <a:avLst/>
          </a:prstGeom>
          <a:noFill/>
          <a:ln w="9525">
            <a:noFill/>
            <a:miter lim="800000"/>
            <a:headEnd/>
            <a:tailEnd/>
          </a:ln>
          <a:effectLst/>
        </p:spPr>
        <p:txBody>
          <a:bodyPr anchor="ctr">
            <a:spAutoFit/>
          </a:bodyPr>
          <a:lstStyle/>
          <a:p>
            <a:pPr algn="r" rtl="1">
              <a:tabLst>
                <a:tab pos="457200" algn="l"/>
              </a:tabLst>
              <a:defRPr/>
            </a:pPr>
            <a:r>
              <a:rPr lang="ar-SA" sz="3200" b="1" dirty="0">
                <a:solidFill>
                  <a:srgbClr val="000000"/>
                </a:solidFill>
                <a:cs typeface="Times New Roman" pitchFamily="18" charset="0"/>
              </a:rPr>
              <a:t>تنقسم التكاليف الثابتة إلى:</a:t>
            </a:r>
            <a:endParaRPr lang="en-US" sz="3200" b="1" dirty="0">
              <a:cs typeface="Times New Roman" pitchFamily="18" charset="0"/>
            </a:endParaRPr>
          </a:p>
          <a:p>
            <a:pPr algn="r" rtl="1" eaLnBrk="0" hangingPunct="0">
              <a:buFont typeface="Wingdings" pitchFamily="2" charset="2"/>
              <a:buChar char=""/>
              <a:tabLst>
                <a:tab pos="457200" algn="l"/>
              </a:tabLst>
              <a:defRPr/>
            </a:pPr>
            <a:r>
              <a:rPr lang="ar-SA" sz="2400" b="1" u="sng" dirty="0">
                <a:solidFill>
                  <a:srgbClr val="FF0000"/>
                </a:solidFill>
                <a:cs typeface="+mn-cs"/>
              </a:rPr>
              <a:t>تكاليف ثابتة ملزمة:</a:t>
            </a:r>
            <a:r>
              <a:rPr lang="ar-SA" sz="2400" b="1" dirty="0">
                <a:solidFill>
                  <a:srgbClr val="FF0000"/>
                </a:solidFill>
                <a:cs typeface="+mn-cs"/>
              </a:rPr>
              <a:t>  </a:t>
            </a:r>
            <a:r>
              <a:rPr lang="ar-SA" sz="2400" b="1" dirty="0">
                <a:solidFill>
                  <a:srgbClr val="000000"/>
                </a:solidFill>
                <a:cs typeface="+mn-cs"/>
              </a:rPr>
              <a:t>وهى لا يمكن التخلص منها بسهولة مثل استهلاك المباني والآلات وتتعلق بالهيكل التنظيمي للمنشاة وأصولها وممتلكاتها، أو نتيجة ارتباط المنشأة بعقد ملزم مع الغير.</a:t>
            </a:r>
            <a:endParaRPr lang="ar-EG" sz="2400" b="1" dirty="0">
              <a:solidFill>
                <a:srgbClr val="000000"/>
              </a:solidFill>
              <a:cs typeface="+mn-cs"/>
            </a:endParaRPr>
          </a:p>
          <a:p>
            <a:pPr algn="r" rtl="1" eaLnBrk="0" hangingPunct="0">
              <a:buFont typeface="Wingdings" pitchFamily="2" charset="2"/>
              <a:buChar char=""/>
              <a:tabLst>
                <a:tab pos="457200" algn="l"/>
              </a:tabLst>
              <a:defRPr/>
            </a:pPr>
            <a:endParaRPr lang="en-US" sz="2400" b="1" dirty="0">
              <a:cs typeface="+mn-cs"/>
            </a:endParaRPr>
          </a:p>
          <a:p>
            <a:pPr algn="r" rtl="1" eaLnBrk="0" hangingPunct="0">
              <a:buFont typeface="Wingdings" pitchFamily="2" charset="2"/>
              <a:buChar char=""/>
              <a:tabLst>
                <a:tab pos="457200" algn="l"/>
              </a:tabLst>
              <a:defRPr/>
            </a:pPr>
            <a:r>
              <a:rPr lang="ar-SA" sz="2400" b="1" u="sng" dirty="0">
                <a:solidFill>
                  <a:srgbClr val="FF0000"/>
                </a:solidFill>
                <a:cs typeface="+mn-cs"/>
              </a:rPr>
              <a:t>تكاليف </a:t>
            </a:r>
            <a:r>
              <a:rPr lang="ar-EG" sz="2400" b="1" u="sng" dirty="0">
                <a:solidFill>
                  <a:srgbClr val="FF0000"/>
                </a:solidFill>
                <a:cs typeface="+mn-cs"/>
              </a:rPr>
              <a:t>ثابتة غ</a:t>
            </a:r>
            <a:r>
              <a:rPr lang="ar-SA" sz="2400" b="1" u="sng" dirty="0">
                <a:solidFill>
                  <a:srgbClr val="FF0000"/>
                </a:solidFill>
                <a:cs typeface="+mn-cs"/>
              </a:rPr>
              <a:t>ير ملزمة</a:t>
            </a:r>
            <a:r>
              <a:rPr lang="ar-EG" sz="2400" b="1" u="sng" dirty="0">
                <a:solidFill>
                  <a:srgbClr val="FF0000"/>
                </a:solidFill>
                <a:cs typeface="+mn-cs"/>
              </a:rPr>
              <a:t> </a:t>
            </a:r>
            <a:r>
              <a:rPr lang="ar-SA" sz="2400" b="1" u="sng" dirty="0">
                <a:solidFill>
                  <a:srgbClr val="FF0000"/>
                </a:solidFill>
                <a:cs typeface="+mn-cs"/>
              </a:rPr>
              <a:t>(اختيارية):</a:t>
            </a:r>
            <a:r>
              <a:rPr lang="ar-SA" sz="2400" b="1" dirty="0">
                <a:solidFill>
                  <a:srgbClr val="FF0000"/>
                </a:solidFill>
                <a:cs typeface="+mn-cs"/>
              </a:rPr>
              <a:t>  </a:t>
            </a:r>
            <a:r>
              <a:rPr lang="ar-SA" sz="2400" b="1" dirty="0">
                <a:solidFill>
                  <a:srgbClr val="000000"/>
                </a:solidFill>
                <a:cs typeface="+mn-cs"/>
              </a:rPr>
              <a:t>هي تكاليف يمكن التخلص منها بسهولة  </a:t>
            </a:r>
            <a:r>
              <a:rPr lang="ar-SA" sz="2400" b="1" dirty="0" smtClean="0">
                <a:solidFill>
                  <a:srgbClr val="000000"/>
                </a:solidFill>
                <a:cs typeface="+mn-cs"/>
              </a:rPr>
              <a:t>لأنها </a:t>
            </a:r>
            <a:r>
              <a:rPr lang="ar-SA" sz="2400" b="1" dirty="0">
                <a:solidFill>
                  <a:srgbClr val="000000"/>
                </a:solidFill>
                <a:cs typeface="+mn-cs"/>
              </a:rPr>
              <a:t>تتوقف على قرار إدارى. مثل الإيجار الذى يجدد عقده سنوياً، تكاليف البحوث والتطوير.</a:t>
            </a:r>
            <a:endParaRPr lang="en-US" sz="2400" b="1" dirty="0">
              <a:cs typeface="+mn-cs"/>
            </a:endParaRPr>
          </a:p>
        </p:txBody>
      </p:sp>
      <p:sp>
        <p:nvSpPr>
          <p:cNvPr id="19459" name="Rectangle 12"/>
          <p:cNvSpPr>
            <a:spLocks noChangeArrowheads="1"/>
          </p:cNvSpPr>
          <p:nvPr/>
        </p:nvSpPr>
        <p:spPr bwMode="auto">
          <a:xfrm>
            <a:off x="4306888" y="1169988"/>
            <a:ext cx="3429000" cy="0"/>
          </a:xfrm>
          <a:prstGeom prst="rect">
            <a:avLst/>
          </a:prstGeom>
          <a:noFill/>
          <a:ln w="9525">
            <a:noFill/>
            <a:miter lim="800000"/>
            <a:headEnd/>
            <a:tailEnd/>
          </a:ln>
        </p:spPr>
        <p:txBody>
          <a:bodyPr wrap="none">
            <a:spAutoFit/>
          </a:bodyPr>
          <a:lstStyle/>
          <a:p>
            <a:pPr algn="r" rtl="1"/>
            <a:endParaRPr lang="ar-EG"/>
          </a:p>
        </p:txBody>
      </p:sp>
      <p:graphicFrame>
        <p:nvGraphicFramePr>
          <p:cNvPr id="21556" name="Group 52"/>
          <p:cNvGraphicFramePr>
            <a:graphicFrameLocks noGrp="1"/>
          </p:cNvGraphicFramePr>
          <p:nvPr/>
        </p:nvGraphicFramePr>
        <p:xfrm>
          <a:off x="1285852" y="3643314"/>
          <a:ext cx="7129462" cy="2225675"/>
        </p:xfrm>
        <a:graphic>
          <a:graphicData uri="http://schemas.openxmlformats.org/drawingml/2006/table">
            <a:tbl>
              <a:tblPr rtl="1"/>
              <a:tblGrid>
                <a:gridCol w="3578698"/>
                <a:gridCol w="3550764"/>
              </a:tblGrid>
              <a:tr h="39635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Times New Roman" pitchFamily="18" charset="0"/>
                          <a:cs typeface="Times New Roman" pitchFamily="18" charset="0"/>
                        </a:rPr>
                        <a:t>ملزمة</a:t>
                      </a:r>
                      <a:endParaRPr kumimoji="0" lang="ar-SA"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9" marR="9144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rgbClr val="000000"/>
                          </a:solidFill>
                          <a:effectLst/>
                          <a:latin typeface="Times New Roman" pitchFamily="18" charset="0"/>
                          <a:cs typeface="Times New Roman" pitchFamily="18" charset="0"/>
                        </a:rPr>
                        <a:t>غير ملزمة(اختيارية)</a:t>
                      </a:r>
                      <a:endParaRPr kumimoji="0" lang="ar-SA" sz="2000" b="1" i="0" u="none" strike="noStrike" cap="none" normalizeH="0" baseline="0" smtClean="0">
                        <a:ln>
                          <a:noFill/>
                        </a:ln>
                        <a:solidFill>
                          <a:schemeClr val="tx1"/>
                        </a:solidFill>
                        <a:effectLst/>
                        <a:latin typeface="Times New Roman" pitchFamily="18" charset="0"/>
                        <a:cs typeface="Times New Roman" pitchFamily="18" charset="0"/>
                      </a:endParaRPr>
                    </a:p>
                  </a:txBody>
                  <a:tcPr marL="91449" marR="9144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64026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rgbClr val="000000"/>
                          </a:solidFill>
                          <a:effectLst/>
                          <a:latin typeface="Times New Roman" pitchFamily="18" charset="0"/>
                          <a:cs typeface="Times New Roman" pitchFamily="18" charset="0"/>
                        </a:rPr>
                        <a:t>تخطيطها لمدى طويل الأجل</a:t>
                      </a:r>
                      <a:endParaRPr kumimoji="0" lang="ar-SA"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9" marR="9144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rgbClr val="000000"/>
                          </a:solidFill>
                          <a:effectLst/>
                          <a:latin typeface="Times New Roman" pitchFamily="18" charset="0"/>
                          <a:cs typeface="Times New Roman" pitchFamily="18" charset="0"/>
                        </a:rPr>
                        <a:t>المدى الزمني لتخطيط التكاليف قصيرة الأجل عادة سنة</a:t>
                      </a:r>
                      <a:endParaRPr kumimoji="0" lang="ar-SA"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91449" marR="9144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89059">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rgbClr val="000000"/>
                          </a:solidFill>
                          <a:effectLst/>
                          <a:latin typeface="Times New Roman" pitchFamily="18" charset="0"/>
                          <a:cs typeface="Times New Roman" pitchFamily="18" charset="0"/>
                        </a:rPr>
                        <a:t>في الظروف الصعبة تخفيضها يؤدي إلى إضرار في المدى الطويل</a:t>
                      </a:r>
                      <a:endParaRPr kumimoji="0" lang="ar-SA"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91449" marR="9144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rgbClr val="000000"/>
                          </a:solidFill>
                          <a:effectLst/>
                          <a:latin typeface="Times New Roman" pitchFamily="18" charset="0"/>
                          <a:cs typeface="Times New Roman" pitchFamily="18" charset="0"/>
                        </a:rPr>
                        <a:t>في الظروف الصعبة يمكن خفضها في فترة زمنية قصيرة بأقل الأضرار لأهداف طويلة الأجل</a:t>
                      </a:r>
                      <a:endParaRPr kumimoji="0" lang="ar-SA"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49" marR="9144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1556"/>
                                        </p:tgtEl>
                                        <p:attrNameLst>
                                          <p:attrName>style.visibility</p:attrName>
                                        </p:attrNameLst>
                                      </p:cBhvr>
                                      <p:to>
                                        <p:strVal val="visible"/>
                                      </p:to>
                                    </p:set>
                                    <p:animEffect transition="in" filter="fade">
                                      <p:cBhvr>
                                        <p:cTn id="15" dur="500"/>
                                        <p:tgtEl>
                                          <p:spTgt spid="21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6"/>
          <p:cNvSpPr txBox="1">
            <a:spLocks noChangeArrowheads="1"/>
          </p:cNvSpPr>
          <p:nvPr/>
        </p:nvSpPr>
        <p:spPr bwMode="auto">
          <a:xfrm>
            <a:off x="3276600" y="3933825"/>
            <a:ext cx="571500" cy="342900"/>
          </a:xfrm>
          <a:prstGeom prst="rect">
            <a:avLst/>
          </a:prstGeom>
          <a:solidFill>
            <a:srgbClr val="FFFFFF"/>
          </a:solidFill>
          <a:ln w="9525">
            <a:noFill/>
            <a:miter lim="800000"/>
            <a:headEnd/>
            <a:tailEnd/>
          </a:ln>
        </p:spPr>
        <p:txBody>
          <a:bodyPr/>
          <a:lstStyle/>
          <a:p>
            <a:pPr algn="r" rtl="1"/>
            <a:r>
              <a:rPr lang="ar-SA" sz="1200">
                <a:cs typeface="Times New Roman" pitchFamily="18" charset="0"/>
              </a:rPr>
              <a:t>(ص)</a:t>
            </a:r>
            <a:endParaRPr lang="ar-SA" sz="2400">
              <a:cs typeface="Arial" pitchFamily="34" charset="0"/>
            </a:endParaRPr>
          </a:p>
        </p:txBody>
      </p:sp>
      <p:sp>
        <p:nvSpPr>
          <p:cNvPr id="23555" name="Text Box 5"/>
          <p:cNvSpPr txBox="1">
            <a:spLocks noChangeArrowheads="1"/>
          </p:cNvSpPr>
          <p:nvPr/>
        </p:nvSpPr>
        <p:spPr bwMode="auto">
          <a:xfrm>
            <a:off x="4289425" y="4076700"/>
            <a:ext cx="1430338" cy="342900"/>
          </a:xfrm>
          <a:prstGeom prst="rect">
            <a:avLst/>
          </a:prstGeom>
          <a:solidFill>
            <a:srgbClr val="FFFFFF"/>
          </a:solidFill>
          <a:ln w="9525">
            <a:noFill/>
            <a:miter lim="800000"/>
            <a:headEnd/>
            <a:tailEnd/>
          </a:ln>
        </p:spPr>
        <p:txBody>
          <a:bodyPr/>
          <a:lstStyle/>
          <a:p>
            <a:pPr algn="r" rtl="1"/>
            <a:r>
              <a:rPr lang="ar-SA" sz="1200" smtClean="0">
                <a:cs typeface="Times New Roman" pitchFamily="18" charset="0"/>
              </a:rPr>
              <a:t>إجمالى التكاليف المختلطة</a:t>
            </a:r>
            <a:endParaRPr lang="ar-SA" sz="2400">
              <a:cs typeface="Arial" pitchFamily="34" charset="0"/>
            </a:endParaRPr>
          </a:p>
        </p:txBody>
      </p:sp>
      <p:sp>
        <p:nvSpPr>
          <p:cNvPr id="18436" name="Rectangle 7"/>
          <p:cNvSpPr>
            <a:spLocks noChangeArrowheads="1"/>
          </p:cNvSpPr>
          <p:nvPr/>
        </p:nvSpPr>
        <p:spPr bwMode="auto">
          <a:xfrm>
            <a:off x="179388" y="425450"/>
            <a:ext cx="8388350" cy="3048000"/>
          </a:xfrm>
          <a:prstGeom prst="rect">
            <a:avLst/>
          </a:prstGeom>
          <a:noFill/>
          <a:ln w="9525">
            <a:noFill/>
            <a:miter lim="800000"/>
            <a:headEnd/>
            <a:tailEnd/>
          </a:ln>
          <a:effectLst/>
        </p:spPr>
        <p:txBody>
          <a:bodyPr anchor="ctr">
            <a:spAutoFit/>
          </a:bodyPr>
          <a:lstStyle/>
          <a:p>
            <a:pPr algn="r" rtl="1">
              <a:defRPr/>
            </a:pPr>
            <a:r>
              <a:rPr lang="ar-JO" sz="2400" b="1" dirty="0">
                <a:solidFill>
                  <a:srgbClr val="000000"/>
                </a:solidFill>
                <a:cs typeface="+mn-cs"/>
              </a:rPr>
              <a:t>ج.التكاليف شبه المتغيرة أو المختلط</a:t>
            </a:r>
            <a:r>
              <a:rPr lang="ar-SA" sz="2400" b="1" dirty="0">
                <a:solidFill>
                  <a:srgbClr val="000000"/>
                </a:solidFill>
                <a:cs typeface="+mn-cs"/>
              </a:rPr>
              <a:t>ه   </a:t>
            </a:r>
            <a:r>
              <a:rPr lang="en-US" sz="2400" b="1" dirty="0">
                <a:solidFill>
                  <a:srgbClr val="000000"/>
                </a:solidFill>
                <a:cs typeface="+mn-cs"/>
              </a:rPr>
              <a:t>mixed costs) Semi variable or </a:t>
            </a:r>
            <a:r>
              <a:rPr lang="ar-JO" sz="2400" b="1" dirty="0">
                <a:solidFill>
                  <a:srgbClr val="000000"/>
                </a:solidFill>
                <a:cs typeface="+mn-cs"/>
              </a:rPr>
              <a:t>):</a:t>
            </a:r>
            <a:endParaRPr lang="en-US" sz="2400" b="1" dirty="0">
              <a:cs typeface="+mn-cs"/>
            </a:endParaRPr>
          </a:p>
          <a:p>
            <a:pPr algn="r" rtl="1" eaLnBrk="0" hangingPunct="0">
              <a:defRPr/>
            </a:pPr>
            <a:r>
              <a:rPr lang="ar-JO" sz="2400" b="1" dirty="0">
                <a:solidFill>
                  <a:srgbClr val="000000"/>
                </a:solidFill>
                <a:cs typeface="+mn-cs"/>
              </a:rPr>
              <a:t>     	وهي التكاليف التي تجمع في خصائصها بين التكاليف المتغيرة والتكاليف الثابتة مثل تكاليف الكهرباء والصيانة والعمل غير المباشر.بمعنى أنها تتضمن قدرا ثابتا وآخر متغير وبالتالي فان معادلة التكاليف الثابتة تتفاعل  مع معادلة التكاليف المتغيرة لتكون معادلة:</a:t>
            </a:r>
            <a:endParaRPr lang="en-US" sz="2400" b="1" dirty="0">
              <a:cs typeface="+mn-cs"/>
            </a:endParaRPr>
          </a:p>
          <a:p>
            <a:pPr algn="r" rtl="1" eaLnBrk="0" hangingPunct="0">
              <a:defRPr/>
            </a:pPr>
            <a:r>
              <a:rPr lang="ar-JO" sz="2400" b="1" dirty="0">
                <a:solidFill>
                  <a:srgbClr val="000000"/>
                </a:solidFill>
                <a:cs typeface="+mn-cs"/>
              </a:rPr>
              <a:t>التكاليف الثابتة     ص=</a:t>
            </a:r>
            <a:r>
              <a:rPr lang="ar-EG" sz="2400" b="1" dirty="0">
                <a:solidFill>
                  <a:srgbClr val="000000"/>
                </a:solidFill>
                <a:cs typeface="+mn-cs"/>
              </a:rPr>
              <a:t> </a:t>
            </a:r>
            <a:r>
              <a:rPr lang="ar-JO" sz="2400" b="1" dirty="0">
                <a:solidFill>
                  <a:srgbClr val="000000"/>
                </a:solidFill>
                <a:cs typeface="+mn-cs"/>
              </a:rPr>
              <a:t>أ</a:t>
            </a:r>
            <a:endParaRPr lang="en-US" sz="2400" b="1" dirty="0">
              <a:cs typeface="+mn-cs"/>
            </a:endParaRPr>
          </a:p>
          <a:p>
            <a:pPr algn="r" rtl="1" eaLnBrk="0" hangingPunct="0">
              <a:defRPr/>
            </a:pPr>
            <a:r>
              <a:rPr lang="ar-JO" sz="2400" b="1" dirty="0">
                <a:solidFill>
                  <a:srgbClr val="000000"/>
                </a:solidFill>
                <a:cs typeface="+mn-cs"/>
              </a:rPr>
              <a:t>التكاليف المتغيرة   ص= ب س</a:t>
            </a:r>
            <a:endParaRPr lang="en-US" sz="2400" b="1" dirty="0">
              <a:cs typeface="+mn-cs"/>
            </a:endParaRPr>
          </a:p>
          <a:p>
            <a:pPr algn="r" rtl="1" eaLnBrk="0" hangingPunct="0">
              <a:defRPr/>
            </a:pPr>
            <a:r>
              <a:rPr lang="ar-JO" sz="2400" b="1" dirty="0">
                <a:solidFill>
                  <a:srgbClr val="000000"/>
                </a:solidFill>
                <a:cs typeface="+mn-cs"/>
              </a:rPr>
              <a:t>التكاليف المختلطة  ص= أ + ب س</a:t>
            </a:r>
            <a:endParaRPr lang="en-US" sz="2400" b="1" dirty="0">
              <a:cs typeface="+mn-cs"/>
            </a:endParaRPr>
          </a:p>
        </p:txBody>
      </p:sp>
      <p:sp>
        <p:nvSpPr>
          <p:cNvPr id="23557" name="Rectangle 8"/>
          <p:cNvSpPr>
            <a:spLocks noChangeArrowheads="1"/>
          </p:cNvSpPr>
          <p:nvPr/>
        </p:nvSpPr>
        <p:spPr bwMode="auto">
          <a:xfrm>
            <a:off x="5724525" y="3429000"/>
            <a:ext cx="3259138" cy="930275"/>
          </a:xfrm>
          <a:prstGeom prst="rect">
            <a:avLst/>
          </a:prstGeom>
          <a:noFill/>
          <a:ln w="9525">
            <a:noFill/>
            <a:miter lim="800000"/>
            <a:headEnd/>
            <a:tailEnd/>
          </a:ln>
        </p:spPr>
        <p:txBody>
          <a:bodyPr wrap="none" anchor="ctr">
            <a:spAutoFit/>
          </a:bodyPr>
          <a:lstStyle/>
          <a:p>
            <a:pPr rtl="1"/>
            <a:endParaRPr lang="ar-JO" sz="1500">
              <a:solidFill>
                <a:srgbClr val="000000"/>
              </a:solidFill>
              <a:cs typeface="Simplified Arabic" pitchFamily="18" charset="-78"/>
            </a:endParaRPr>
          </a:p>
          <a:p>
            <a:pPr eaLnBrk="0" hangingPunct="0"/>
            <a:r>
              <a:rPr lang="ar-JO" sz="2000">
                <a:solidFill>
                  <a:srgbClr val="000000"/>
                </a:solidFill>
                <a:cs typeface="Simplified Arabic" pitchFamily="18" charset="-78"/>
              </a:rPr>
              <a:t>الشكل التالي يوضح التكاليف المختلطة</a:t>
            </a:r>
            <a:endParaRPr lang="en-US" sz="2000">
              <a:cs typeface="Arial" pitchFamily="34" charset="0"/>
            </a:endParaRPr>
          </a:p>
          <a:p>
            <a:pPr eaLnBrk="0" hangingPunct="0"/>
            <a:endParaRPr lang="en-US" sz="2000">
              <a:cs typeface="Arial" pitchFamily="34" charset="0"/>
            </a:endParaRPr>
          </a:p>
        </p:txBody>
      </p:sp>
      <p:sp>
        <p:nvSpPr>
          <p:cNvPr id="23558" name="Rectangle 9"/>
          <p:cNvSpPr>
            <a:spLocks noChangeArrowheads="1"/>
          </p:cNvSpPr>
          <p:nvPr/>
        </p:nvSpPr>
        <p:spPr bwMode="auto">
          <a:xfrm>
            <a:off x="-3825875" y="4410075"/>
            <a:ext cx="9144000" cy="0"/>
          </a:xfrm>
          <a:prstGeom prst="rect">
            <a:avLst/>
          </a:prstGeom>
          <a:noFill/>
          <a:ln w="9525">
            <a:noFill/>
            <a:miter lim="800000"/>
            <a:headEnd/>
            <a:tailEnd/>
          </a:ln>
        </p:spPr>
        <p:txBody>
          <a:bodyPr wrap="none" anchor="ctr">
            <a:spAutoFit/>
          </a:bodyPr>
          <a:lstStyle/>
          <a:p>
            <a:pPr algn="r" rtl="1"/>
            <a:endParaRPr lang="en-US" sz="2400">
              <a:cs typeface="Arial" pitchFamily="34" charset="0"/>
            </a:endParaRPr>
          </a:p>
        </p:txBody>
      </p:sp>
      <p:sp>
        <p:nvSpPr>
          <p:cNvPr id="23559" name="Line 10"/>
          <p:cNvSpPr>
            <a:spLocks noChangeShapeType="1"/>
          </p:cNvSpPr>
          <p:nvPr/>
        </p:nvSpPr>
        <p:spPr bwMode="auto">
          <a:xfrm>
            <a:off x="3995738" y="5589588"/>
            <a:ext cx="1828800" cy="0"/>
          </a:xfrm>
          <a:prstGeom prst="line">
            <a:avLst/>
          </a:prstGeom>
          <a:noFill/>
          <a:ln w="9525">
            <a:solidFill>
              <a:srgbClr val="000000"/>
            </a:solidFill>
            <a:round/>
            <a:headEnd/>
            <a:tailEnd type="triangle" w="med" len="med"/>
          </a:ln>
        </p:spPr>
        <p:txBody>
          <a:bodyPr/>
          <a:lstStyle/>
          <a:p>
            <a:endParaRPr lang="ar-SA"/>
          </a:p>
        </p:txBody>
      </p:sp>
      <p:sp>
        <p:nvSpPr>
          <p:cNvPr id="23560" name="Line 11"/>
          <p:cNvSpPr>
            <a:spLocks noChangeShapeType="1"/>
          </p:cNvSpPr>
          <p:nvPr/>
        </p:nvSpPr>
        <p:spPr bwMode="auto">
          <a:xfrm flipV="1">
            <a:off x="3995738" y="4221163"/>
            <a:ext cx="0" cy="1371600"/>
          </a:xfrm>
          <a:prstGeom prst="line">
            <a:avLst/>
          </a:prstGeom>
          <a:noFill/>
          <a:ln w="9525">
            <a:solidFill>
              <a:srgbClr val="000000"/>
            </a:solidFill>
            <a:round/>
            <a:headEnd/>
            <a:tailEnd type="triangle" w="med" len="med"/>
          </a:ln>
        </p:spPr>
        <p:txBody>
          <a:bodyPr/>
          <a:lstStyle/>
          <a:p>
            <a:endParaRPr lang="ar-SA"/>
          </a:p>
        </p:txBody>
      </p:sp>
      <p:sp>
        <p:nvSpPr>
          <p:cNvPr id="23561" name="Line 12"/>
          <p:cNvSpPr>
            <a:spLocks noChangeShapeType="1"/>
          </p:cNvSpPr>
          <p:nvPr/>
        </p:nvSpPr>
        <p:spPr bwMode="auto">
          <a:xfrm flipH="1">
            <a:off x="3995738" y="5157788"/>
            <a:ext cx="1828800" cy="0"/>
          </a:xfrm>
          <a:prstGeom prst="line">
            <a:avLst/>
          </a:prstGeom>
          <a:noFill/>
          <a:ln w="9525">
            <a:solidFill>
              <a:srgbClr val="000000"/>
            </a:solidFill>
            <a:round/>
            <a:headEnd/>
            <a:tailEnd/>
          </a:ln>
        </p:spPr>
        <p:txBody>
          <a:bodyPr/>
          <a:lstStyle/>
          <a:p>
            <a:endParaRPr lang="ar-SA"/>
          </a:p>
        </p:txBody>
      </p:sp>
      <p:sp>
        <p:nvSpPr>
          <p:cNvPr id="23562" name="Line 13"/>
          <p:cNvSpPr>
            <a:spLocks noChangeShapeType="1"/>
          </p:cNvSpPr>
          <p:nvPr/>
        </p:nvSpPr>
        <p:spPr bwMode="auto">
          <a:xfrm flipV="1">
            <a:off x="3995738" y="4365625"/>
            <a:ext cx="1257300" cy="800100"/>
          </a:xfrm>
          <a:prstGeom prst="line">
            <a:avLst/>
          </a:prstGeom>
          <a:noFill/>
          <a:ln w="9525">
            <a:solidFill>
              <a:srgbClr val="000000"/>
            </a:solidFill>
            <a:round/>
            <a:headEnd/>
            <a:tailEnd/>
          </a:ln>
        </p:spPr>
        <p:txBody>
          <a:bodyPr/>
          <a:lstStyle/>
          <a:p>
            <a:endParaRPr lang="ar-SA"/>
          </a:p>
        </p:txBody>
      </p:sp>
      <p:sp>
        <p:nvSpPr>
          <p:cNvPr id="23563" name="Text Box 14"/>
          <p:cNvSpPr txBox="1">
            <a:spLocks noChangeArrowheads="1"/>
          </p:cNvSpPr>
          <p:nvPr/>
        </p:nvSpPr>
        <p:spPr bwMode="auto">
          <a:xfrm>
            <a:off x="5940425" y="5373688"/>
            <a:ext cx="457200" cy="342900"/>
          </a:xfrm>
          <a:prstGeom prst="rect">
            <a:avLst/>
          </a:prstGeom>
          <a:solidFill>
            <a:srgbClr val="FFFFFF"/>
          </a:solidFill>
          <a:ln w="9525">
            <a:noFill/>
            <a:miter lim="800000"/>
            <a:headEnd/>
            <a:tailEnd/>
          </a:ln>
        </p:spPr>
        <p:txBody>
          <a:bodyPr/>
          <a:lstStyle/>
          <a:p>
            <a:pPr algn="r" rtl="1"/>
            <a:r>
              <a:rPr lang="ar-SA" sz="1200">
                <a:cs typeface="Times New Roman" pitchFamily="18" charset="0"/>
              </a:rPr>
              <a:t>(س)</a:t>
            </a:r>
            <a:endParaRPr lang="en-US">
              <a:cs typeface="Arial" pitchFamily="34" charset="0"/>
            </a:endParaRPr>
          </a:p>
        </p:txBody>
      </p:sp>
      <p:sp>
        <p:nvSpPr>
          <p:cNvPr id="23564" name="Rectangle 15"/>
          <p:cNvSpPr>
            <a:spLocks noChangeArrowheads="1"/>
          </p:cNvSpPr>
          <p:nvPr/>
        </p:nvSpPr>
        <p:spPr bwMode="auto">
          <a:xfrm>
            <a:off x="4643438" y="5734050"/>
            <a:ext cx="1216025" cy="366713"/>
          </a:xfrm>
          <a:prstGeom prst="rect">
            <a:avLst/>
          </a:prstGeom>
          <a:noFill/>
          <a:ln w="9525">
            <a:noFill/>
            <a:miter lim="800000"/>
            <a:headEnd/>
            <a:tailEnd/>
          </a:ln>
        </p:spPr>
        <p:txBody>
          <a:bodyPr wrap="none" anchor="ctr">
            <a:spAutoFit/>
          </a:bodyPr>
          <a:lstStyle/>
          <a:p>
            <a:pPr algn="r" rtl="1"/>
            <a:r>
              <a:rPr lang="ar-SA">
                <a:cs typeface="Arial" pitchFamily="34" charset="0"/>
              </a:rPr>
              <a:t>مستوى النشاط</a:t>
            </a:r>
          </a:p>
        </p:txBody>
      </p:sp>
      <p:sp>
        <p:nvSpPr>
          <p:cNvPr id="23565" name="Text Box 16"/>
          <p:cNvSpPr txBox="1">
            <a:spLocks noChangeArrowheads="1"/>
          </p:cNvSpPr>
          <p:nvPr/>
        </p:nvSpPr>
        <p:spPr bwMode="auto">
          <a:xfrm>
            <a:off x="4289425" y="4797425"/>
            <a:ext cx="1290638" cy="457200"/>
          </a:xfrm>
          <a:prstGeom prst="rect">
            <a:avLst/>
          </a:prstGeom>
          <a:noFill/>
          <a:ln w="9525">
            <a:noFill/>
            <a:miter lim="800000"/>
            <a:headEnd/>
            <a:tailEnd/>
          </a:ln>
        </p:spPr>
        <p:txBody>
          <a:bodyPr/>
          <a:lstStyle/>
          <a:p>
            <a:pPr algn="r" rtl="1"/>
            <a:r>
              <a:rPr lang="ar-SA" sz="1200">
                <a:cs typeface="Times New Roman" pitchFamily="18" charset="0"/>
              </a:rPr>
              <a:t>أ</a:t>
            </a:r>
          </a:p>
          <a:p>
            <a:pPr algn="r" rtl="1"/>
            <a:r>
              <a:rPr lang="ar-SA" sz="1200">
                <a:cs typeface="Times New Roman" pitchFamily="18" charset="0"/>
              </a:rPr>
              <a:t>التكلفة الثابتة</a:t>
            </a:r>
            <a:endParaRPr lang="en-US">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التكلفة: التجميع والتعيين:</a:t>
            </a:r>
            <a:endParaRPr lang="ar-SA" b="1" u="sng" dirty="0"/>
          </a:p>
        </p:txBody>
      </p:sp>
      <p:sp>
        <p:nvSpPr>
          <p:cNvPr id="3" name="عنصر نائب للمحتوى 2"/>
          <p:cNvSpPr>
            <a:spLocks noGrp="1"/>
          </p:cNvSpPr>
          <p:nvPr>
            <p:ph idx="1"/>
          </p:nvPr>
        </p:nvSpPr>
        <p:spPr/>
        <p:txBody>
          <a:bodyPr/>
          <a:lstStyle/>
          <a:p>
            <a:r>
              <a:rPr lang="ar-SA" dirty="0" smtClean="0"/>
              <a:t>عادة ما يحدد نظام محاسبة التكاليف التكلفة من خلال مرحلتين أساسيتين هما :</a:t>
            </a:r>
          </a:p>
          <a:p>
            <a:pPr marL="514350" indent="-514350">
              <a:buFont typeface="+mj-lt"/>
              <a:buAutoNum type="arabicParenR"/>
            </a:pPr>
            <a:r>
              <a:rPr lang="ar-SA" b="1" dirty="0" smtClean="0">
                <a:solidFill>
                  <a:schemeClr val="accent1">
                    <a:lumMod val="60000"/>
                    <a:lumOff val="40000"/>
                  </a:schemeClr>
                </a:solidFill>
              </a:rPr>
              <a:t>التجميع: </a:t>
            </a:r>
            <a:r>
              <a:rPr lang="ar-SA" dirty="0" smtClean="0">
                <a:solidFill>
                  <a:schemeClr val="tx1">
                    <a:lumMod val="65000"/>
                    <a:lumOff val="35000"/>
                  </a:schemeClr>
                </a:solidFill>
              </a:rPr>
              <a:t>تجميع التكاليف بناء على التصنيف الطبيعي كالمواد ، العمالة، الوقود،الشحن.. حيث يتم حصر بيانات التكلفة حسب إجراءات محددة طبقاً لنظام محاسبة التكاليف.</a:t>
            </a:r>
          </a:p>
          <a:p>
            <a:pPr marL="514350" indent="-514350">
              <a:buFont typeface="+mj-lt"/>
              <a:buAutoNum type="arabicParenR"/>
            </a:pPr>
            <a:r>
              <a:rPr lang="ar-SA" b="1" dirty="0" smtClean="0">
                <a:solidFill>
                  <a:schemeClr val="accent1">
                    <a:lumMod val="60000"/>
                    <a:lumOff val="40000"/>
                  </a:schemeClr>
                </a:solidFill>
              </a:rPr>
              <a:t>التعيين : </a:t>
            </a:r>
            <a:r>
              <a:rPr lang="ar-SA" dirty="0" smtClean="0">
                <a:solidFill>
                  <a:schemeClr val="tx1">
                    <a:lumMod val="65000"/>
                    <a:lumOff val="35000"/>
                  </a:schemeClr>
                </a:solidFill>
              </a:rPr>
              <a:t>تعيين هذه التكلفة لأغراض التكلفة، وذلك عن طريق :</a:t>
            </a:r>
          </a:p>
          <a:p>
            <a:pPr marL="514350" indent="-514350">
              <a:buFont typeface="+mj-cs"/>
              <a:buAutoNum type="arabic1Minus"/>
            </a:pPr>
            <a:r>
              <a:rPr lang="ar-SA" dirty="0" smtClean="0">
                <a:solidFill>
                  <a:schemeClr val="tx1">
                    <a:lumMod val="65000"/>
                    <a:lumOff val="35000"/>
                  </a:schemeClr>
                </a:solidFill>
              </a:rPr>
              <a:t>تتبع ما تم تجميعه من تكاليف لأغراض وحدات حساب التكلفة.(تكاليف مباشرة)</a:t>
            </a:r>
          </a:p>
          <a:p>
            <a:pPr marL="514350" indent="-514350">
              <a:buFont typeface="+mj-cs"/>
              <a:buAutoNum type="arabic1Minus"/>
            </a:pPr>
            <a:r>
              <a:rPr lang="ar-SA" dirty="0" smtClean="0">
                <a:solidFill>
                  <a:schemeClr val="tx1">
                    <a:lumMod val="65000"/>
                    <a:lumOff val="35000"/>
                  </a:schemeClr>
                </a:solidFill>
              </a:rPr>
              <a:t>تخصيص ما تم تجميعه من تكاليف لأغراض التكلفة(تكاليف غير مباشرة)</a:t>
            </a:r>
            <a:endParaRPr lang="ar-SA" dirty="0">
              <a:solidFill>
                <a:schemeClr val="tx1">
                  <a:lumMod val="65000"/>
                  <a:lumOff val="35000"/>
                </a:schemeClr>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ChangeArrowheads="1"/>
          </p:cNvSpPr>
          <p:nvPr/>
        </p:nvSpPr>
        <p:spPr bwMode="auto">
          <a:xfrm>
            <a:off x="179388" y="773113"/>
            <a:ext cx="8604250" cy="4339650"/>
          </a:xfrm>
          <a:prstGeom prst="rect">
            <a:avLst/>
          </a:prstGeom>
          <a:noFill/>
          <a:ln w="9525">
            <a:noFill/>
            <a:miter lim="800000"/>
            <a:headEnd/>
            <a:tailEnd/>
          </a:ln>
          <a:effectLst/>
        </p:spPr>
        <p:txBody>
          <a:bodyPr anchor="ctr">
            <a:spAutoFit/>
          </a:bodyPr>
          <a:lstStyle/>
          <a:p>
            <a:pPr indent="228600" algn="r" rtl="1">
              <a:tabLst>
                <a:tab pos="914400" algn="l"/>
              </a:tabLst>
              <a:defRPr/>
            </a:pPr>
            <a:r>
              <a:rPr lang="ar-SA" sz="3200" u="sng" dirty="0">
                <a:cs typeface="+mn-cs"/>
              </a:rPr>
              <a:t>طرق فصل التكاليف المختلطة</a:t>
            </a:r>
            <a:endParaRPr lang="en-US" sz="3200" u="sng" dirty="0">
              <a:cs typeface="+mn-cs"/>
            </a:endParaRPr>
          </a:p>
          <a:p>
            <a:pPr indent="228600" algn="r" rtl="1">
              <a:tabLst>
                <a:tab pos="914400" algn="l"/>
              </a:tabLst>
              <a:defRPr/>
            </a:pPr>
            <a:r>
              <a:rPr lang="ar-SA" sz="3200" dirty="0">
                <a:cs typeface="+mn-cs"/>
              </a:rPr>
              <a:t>طريقة </a:t>
            </a:r>
            <a:r>
              <a:rPr lang="ar-SA" sz="3200" dirty="0" smtClean="0">
                <a:cs typeface="+mn-cs"/>
              </a:rPr>
              <a:t>فصل </a:t>
            </a:r>
            <a:r>
              <a:rPr lang="ar-SA" sz="3200" dirty="0">
                <a:cs typeface="+mn-cs"/>
              </a:rPr>
              <a:t>التكاليف تساعد الإدارة على التخطيط واتخاذ القرار حيث تمكن الإدارة من معرفة مقدار التكاليف التي تحتاج لها في أي عملية انتاجية.</a:t>
            </a:r>
            <a:endParaRPr lang="en-US" sz="3200" dirty="0">
              <a:cs typeface="+mn-cs"/>
            </a:endParaRPr>
          </a:p>
          <a:p>
            <a:pPr indent="228600" algn="r" rtl="1">
              <a:tabLst>
                <a:tab pos="914400" algn="l"/>
              </a:tabLst>
              <a:defRPr/>
            </a:pPr>
            <a:r>
              <a:rPr lang="ar-SA" sz="3200" dirty="0">
                <a:cs typeface="+mn-cs"/>
              </a:rPr>
              <a:t>وهنالك عده طرق لفصل التكاليف</a:t>
            </a:r>
            <a:r>
              <a:rPr lang="ar-EG" sz="3200" dirty="0">
                <a:cs typeface="+mn-cs"/>
              </a:rPr>
              <a:t> </a:t>
            </a:r>
            <a:r>
              <a:rPr lang="ar-SA" sz="3200" dirty="0" smtClean="0">
                <a:cs typeface="+mn-cs"/>
              </a:rPr>
              <a:t>من أهمها:</a:t>
            </a:r>
          </a:p>
          <a:p>
            <a:pPr indent="228600" algn="r" rtl="1">
              <a:buFont typeface="+mj-lt"/>
              <a:buAutoNum type="arabicParenR"/>
              <a:tabLst>
                <a:tab pos="914400" algn="l"/>
              </a:tabLst>
              <a:defRPr/>
            </a:pPr>
            <a:r>
              <a:rPr lang="ar-SA" sz="3200" dirty="0" smtClean="0"/>
              <a:t>طريقة الأعلى والأدنى.</a:t>
            </a:r>
          </a:p>
          <a:p>
            <a:pPr indent="228600" algn="r" rtl="1">
              <a:buFont typeface="+mj-lt"/>
              <a:buAutoNum type="arabicParenR"/>
              <a:tabLst>
                <a:tab pos="914400" algn="l"/>
              </a:tabLst>
              <a:defRPr/>
            </a:pPr>
            <a:r>
              <a:rPr lang="ar-SA" sz="3200" dirty="0" smtClean="0">
                <a:cs typeface="+mn-cs"/>
              </a:rPr>
              <a:t>طريقة شكل الانتشار.</a:t>
            </a:r>
          </a:p>
          <a:p>
            <a:pPr indent="228600" algn="r" rtl="1">
              <a:buFont typeface="+mj-lt"/>
              <a:buAutoNum type="arabicParenR"/>
              <a:tabLst>
                <a:tab pos="914400" algn="l"/>
              </a:tabLst>
              <a:defRPr/>
            </a:pPr>
            <a:r>
              <a:rPr lang="ar-SA" sz="3200" dirty="0" smtClean="0"/>
              <a:t>طريقة المربعات الصغرى.</a:t>
            </a:r>
            <a:endParaRPr lang="ar-SA" sz="2000" dirty="0">
              <a:cs typeface="+mn-cs"/>
            </a:endParaRPr>
          </a:p>
          <a:p>
            <a:pPr indent="228600" algn="r" rtl="1">
              <a:tabLst>
                <a:tab pos="914400" algn="l"/>
              </a:tabLst>
              <a:defRPr/>
            </a:pPr>
            <a:endParaRPr lang="en-US" sz="2000" dirty="0">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13"/>
          <p:cNvSpPr>
            <a:spLocks noChangeArrowheads="1"/>
          </p:cNvSpPr>
          <p:nvPr/>
        </p:nvSpPr>
        <p:spPr bwMode="auto">
          <a:xfrm>
            <a:off x="285720" y="642918"/>
            <a:ext cx="8496300" cy="6001643"/>
          </a:xfrm>
          <a:prstGeom prst="rect">
            <a:avLst/>
          </a:prstGeom>
          <a:noFill/>
          <a:ln w="9525">
            <a:noFill/>
            <a:miter lim="800000"/>
            <a:headEnd/>
            <a:tailEnd/>
          </a:ln>
          <a:effectLst/>
        </p:spPr>
        <p:txBody>
          <a:bodyPr anchor="ctr">
            <a:spAutoFit/>
          </a:bodyPr>
          <a:lstStyle/>
          <a:p>
            <a:pPr algn="justLow" rtl="1">
              <a:tabLst>
                <a:tab pos="396875" algn="l"/>
              </a:tabLst>
              <a:defRPr/>
            </a:pPr>
            <a:r>
              <a:rPr lang="ar-SA" sz="2400" b="1" u="sng" dirty="0">
                <a:solidFill>
                  <a:srgbClr val="FF0000"/>
                </a:solidFill>
                <a:latin typeface="Arial" charset="0"/>
                <a:cs typeface="+mn-cs"/>
              </a:rPr>
              <a:t>طريقة أعلى وأدنى مستوى للنشاط:</a:t>
            </a:r>
            <a:endParaRPr lang="en-US" sz="2400" b="1" u="sng" dirty="0">
              <a:solidFill>
                <a:srgbClr val="FF0000"/>
              </a:solidFill>
              <a:cs typeface="+mn-cs"/>
            </a:endParaRPr>
          </a:p>
          <a:p>
            <a:pPr algn="justLow" rtl="1" eaLnBrk="0" hangingPunct="0">
              <a:buFont typeface="Arial" pitchFamily="34" charset="0"/>
              <a:buChar char="•"/>
              <a:tabLst>
                <a:tab pos="396875" algn="l"/>
              </a:tabLst>
              <a:defRPr/>
            </a:pPr>
            <a:r>
              <a:rPr lang="ar-SA" sz="2400" b="1" dirty="0">
                <a:solidFill>
                  <a:srgbClr val="000000"/>
                </a:solidFill>
                <a:latin typeface="Arial" charset="0"/>
                <a:cs typeface="+mn-cs"/>
              </a:rPr>
              <a:t>تعتبر من أسهل الطرق استخداماً في تحليل عناصر التكاليف المختلطة واستخدام هذه الطريقة يتطلب إتباع الخطوات التالية:-</a:t>
            </a:r>
            <a:endParaRPr lang="en-US" sz="2400" b="1" dirty="0">
              <a:cs typeface="+mn-cs"/>
            </a:endParaRPr>
          </a:p>
          <a:p>
            <a:pPr marL="457200" indent="-457200" algn="justLow" rtl="1" eaLnBrk="0" hangingPunct="0">
              <a:buFont typeface="+mj-lt"/>
              <a:buAutoNum type="arabicPeriod"/>
              <a:tabLst>
                <a:tab pos="396875" algn="l"/>
              </a:tabLst>
              <a:defRPr/>
            </a:pPr>
            <a:r>
              <a:rPr lang="ar-EG" sz="2400" b="1" dirty="0">
                <a:solidFill>
                  <a:srgbClr val="000000"/>
                </a:solidFill>
                <a:latin typeface="Arial" charset="0"/>
                <a:cs typeface="+mn-cs"/>
              </a:rPr>
              <a:t> </a:t>
            </a:r>
            <a:r>
              <a:rPr lang="ar-SA" sz="2400" b="1" dirty="0">
                <a:solidFill>
                  <a:srgbClr val="000000"/>
                </a:solidFill>
                <a:latin typeface="Arial" charset="0"/>
                <a:cs typeface="+mn-cs"/>
              </a:rPr>
              <a:t>تحديد أعلى مستوى للنشاط والتكاليف المرتبطة به وتحديد أدنى مستوى للنشاط والتكاليف المرتبطة به .</a:t>
            </a:r>
            <a:endParaRPr lang="en-US" sz="2400" b="1" dirty="0">
              <a:cs typeface="+mn-cs"/>
            </a:endParaRPr>
          </a:p>
          <a:p>
            <a:pPr marL="457200" indent="-457200" algn="justLow" rtl="1" eaLnBrk="0" hangingPunct="0">
              <a:buFont typeface="+mj-lt"/>
              <a:buAutoNum type="arabicPeriod"/>
              <a:tabLst>
                <a:tab pos="396875" algn="l"/>
              </a:tabLst>
              <a:defRPr/>
            </a:pPr>
            <a:r>
              <a:rPr lang="ar-SA" sz="2400" b="1" dirty="0">
                <a:solidFill>
                  <a:srgbClr val="000000"/>
                </a:solidFill>
                <a:latin typeface="Arial" charset="0"/>
                <a:cs typeface="+mn-cs"/>
              </a:rPr>
              <a:t>تحديد الفرق بين </a:t>
            </a:r>
            <a:r>
              <a:rPr lang="ar-SA" sz="2400" b="1" dirty="0">
                <a:solidFill>
                  <a:srgbClr val="FF0000"/>
                </a:solidFill>
                <a:latin typeface="Arial" charset="0"/>
                <a:cs typeface="+mn-cs"/>
              </a:rPr>
              <a:t>تكلفة </a:t>
            </a:r>
            <a:r>
              <a:rPr lang="ar-SA" sz="2400" b="1" dirty="0">
                <a:solidFill>
                  <a:srgbClr val="000000"/>
                </a:solidFill>
                <a:latin typeface="Arial" charset="0"/>
                <a:cs typeface="+mn-cs"/>
              </a:rPr>
              <a:t>أعلى حجم للنشاط وتكلفة أدنى حجم للنشاط.</a:t>
            </a:r>
            <a:endParaRPr lang="ar-EG" sz="2400" b="1" dirty="0">
              <a:solidFill>
                <a:srgbClr val="000000"/>
              </a:solidFill>
              <a:latin typeface="Arial" charset="0"/>
              <a:cs typeface="+mn-cs"/>
            </a:endParaRPr>
          </a:p>
          <a:p>
            <a:pPr marL="457200" indent="-457200" algn="r" rtl="1">
              <a:buFont typeface="+mj-lt"/>
              <a:buAutoNum type="arabicPeriod"/>
              <a:tabLst>
                <a:tab pos="396875" algn="l"/>
              </a:tabLst>
              <a:defRPr/>
            </a:pPr>
            <a:r>
              <a:rPr lang="ar-SA" sz="2400" b="1" dirty="0">
                <a:cs typeface="+mn-cs"/>
              </a:rPr>
              <a:t>تحديد الفرق بين أعلى حجم للنشاط وأدنى حجم للنشاط</a:t>
            </a:r>
            <a:r>
              <a:rPr lang="ar-EG" sz="2400" b="1" dirty="0">
                <a:cs typeface="+mn-cs"/>
              </a:rPr>
              <a:t> (بالوحدات- الساعات)</a:t>
            </a:r>
            <a:r>
              <a:rPr lang="ar-SA" sz="2400" b="1" dirty="0">
                <a:cs typeface="+mn-cs"/>
              </a:rPr>
              <a:t>.</a:t>
            </a:r>
            <a:endParaRPr lang="en-US" sz="2400" b="1" dirty="0">
              <a:cs typeface="+mn-cs"/>
            </a:endParaRPr>
          </a:p>
          <a:p>
            <a:pPr marL="457200" indent="-457200" algn="r" rtl="1">
              <a:buFont typeface="+mj-lt"/>
              <a:buAutoNum type="arabicPeriod"/>
              <a:tabLst>
                <a:tab pos="396875" algn="l"/>
              </a:tabLst>
              <a:defRPr/>
            </a:pPr>
            <a:r>
              <a:rPr lang="ar-SA" sz="2400" b="1" dirty="0">
                <a:cs typeface="+mn-cs"/>
              </a:rPr>
              <a:t>حساب معدل التغير </a:t>
            </a:r>
            <a:r>
              <a:rPr lang="ar-EG" sz="2400" b="1" dirty="0">
                <a:cs typeface="+mn-cs"/>
              </a:rPr>
              <a:t>(ب) </a:t>
            </a:r>
            <a:r>
              <a:rPr lang="ar-SA" sz="2400" b="1" dirty="0">
                <a:cs typeface="+mn-cs"/>
              </a:rPr>
              <a:t>عن طريقة قسمة </a:t>
            </a:r>
            <a:r>
              <a:rPr lang="ar-SA" sz="2400" b="1" dirty="0">
                <a:solidFill>
                  <a:srgbClr val="FF0000"/>
                </a:solidFill>
                <a:cs typeface="+mn-cs"/>
              </a:rPr>
              <a:t>الفرق في التكاليف </a:t>
            </a:r>
            <a:r>
              <a:rPr lang="ar-SA" sz="2400" b="1" dirty="0">
                <a:cs typeface="+mn-cs"/>
              </a:rPr>
              <a:t>على الفرق في </a:t>
            </a:r>
            <a:r>
              <a:rPr lang="ar-SA" sz="2400" b="1" dirty="0" smtClean="0">
                <a:solidFill>
                  <a:srgbClr val="FF0000"/>
                </a:solidFill>
                <a:cs typeface="+mn-cs"/>
              </a:rPr>
              <a:t>النشاط </a:t>
            </a:r>
            <a:r>
              <a:rPr lang="ar-SA" sz="2400" b="1" dirty="0" smtClean="0">
                <a:cs typeface="+mn-cs"/>
              </a:rPr>
              <a:t>حيث </a:t>
            </a:r>
            <a:r>
              <a:rPr lang="ar-SA" sz="2400" b="1" dirty="0">
                <a:cs typeface="+mn-cs"/>
              </a:rPr>
              <a:t>يمثل معدل التغير التكلفة المتغيرة للوحدة.</a:t>
            </a:r>
            <a:endParaRPr lang="en-US" sz="2400" b="1" dirty="0">
              <a:cs typeface="+mn-cs"/>
            </a:endParaRPr>
          </a:p>
          <a:p>
            <a:pPr marL="457200" indent="-457200" algn="r" rtl="1">
              <a:buFont typeface="+mj-lt"/>
              <a:buAutoNum type="arabicPeriod"/>
              <a:tabLst>
                <a:tab pos="396875" algn="l"/>
              </a:tabLst>
              <a:defRPr/>
            </a:pPr>
            <a:r>
              <a:rPr lang="ar-SA" sz="2400" b="1" dirty="0">
                <a:cs typeface="+mn-cs"/>
              </a:rPr>
              <a:t>لتحديد التكاليف المتغيرة لأي مستوى نشاط يتم ضرب الحجم المراد حساب تكلفته المتغيرة في معدل التغيير المحسوب في الخطوة(4</a:t>
            </a:r>
            <a:r>
              <a:rPr lang="ar-SA" sz="2400" b="1" dirty="0" smtClean="0">
                <a:cs typeface="+mn-cs"/>
              </a:rPr>
              <a:t>).</a:t>
            </a:r>
          </a:p>
          <a:p>
            <a:pPr marL="457200" indent="-457200">
              <a:tabLst>
                <a:tab pos="396875" algn="l"/>
              </a:tabLst>
              <a:defRPr/>
            </a:pPr>
            <a:r>
              <a:rPr lang="ar-SA" sz="2400" b="1" dirty="0" smtClean="0">
                <a:solidFill>
                  <a:srgbClr val="FF0000"/>
                </a:solidFill>
              </a:rPr>
              <a:t>التكاليف المتغيرة = </a:t>
            </a:r>
            <a:r>
              <a:rPr lang="ar-SA" sz="2400" b="1" dirty="0" smtClean="0">
                <a:solidFill>
                  <a:srgbClr val="FF0000"/>
                </a:solidFill>
              </a:rPr>
              <a:t>التغير في التكاليف/ التغير في النشاط</a:t>
            </a:r>
          </a:p>
          <a:p>
            <a:pPr marL="457200" indent="-457200">
              <a:tabLst>
                <a:tab pos="396875" algn="l"/>
              </a:tabLst>
              <a:defRPr/>
            </a:pPr>
            <a:r>
              <a:rPr lang="ar-SA" sz="2400" b="1" dirty="0" smtClean="0">
                <a:solidFill>
                  <a:srgbClr val="FF0000"/>
                </a:solidFill>
              </a:rPr>
              <a:t>                     = أعلى تكاليف – أدنى تكاليف / أعلى نشاط – أدنى نشاط </a:t>
            </a:r>
            <a:endParaRPr lang="en-US" sz="2400" b="1" dirty="0" smtClean="0">
              <a:cs typeface="+mn-cs"/>
            </a:endParaRPr>
          </a:p>
          <a:p>
            <a:pPr marL="457200" indent="-457200" algn="r" rtl="1">
              <a:tabLst>
                <a:tab pos="396875" algn="l"/>
              </a:tabLst>
              <a:defRPr/>
            </a:pPr>
            <a:r>
              <a:rPr lang="ar-SA" sz="2400" b="1" dirty="0" smtClean="0">
                <a:cs typeface="+mn-cs"/>
              </a:rPr>
              <a:t>6. لتحديد </a:t>
            </a:r>
            <a:r>
              <a:rPr lang="ar-SA" sz="2400" b="1" dirty="0">
                <a:cs typeface="+mn-cs"/>
              </a:rPr>
              <a:t>التكاليف الثابتة </a:t>
            </a:r>
            <a:r>
              <a:rPr lang="ar-EG" sz="2400" b="1" dirty="0">
                <a:cs typeface="+mn-cs"/>
              </a:rPr>
              <a:t>(أ) </a:t>
            </a:r>
            <a:r>
              <a:rPr lang="ar-SA" sz="2400" b="1" dirty="0">
                <a:cs typeface="+mn-cs"/>
              </a:rPr>
              <a:t>يتطلب الأمر تطبيق معادلة الخط المستقيم</a:t>
            </a:r>
            <a:endParaRPr lang="ar-EG" sz="2400" b="1" dirty="0">
              <a:cs typeface="+mn-cs"/>
            </a:endParaRPr>
          </a:p>
          <a:p>
            <a:pPr marL="457200" indent="-457200" algn="r" rtl="1">
              <a:tabLst>
                <a:tab pos="396875" algn="l"/>
              </a:tabLst>
              <a:defRPr/>
            </a:pPr>
            <a:r>
              <a:rPr lang="ar-EG" sz="2400" b="1" dirty="0">
                <a:cs typeface="+mn-cs"/>
              </a:rPr>
              <a:t>       </a:t>
            </a:r>
            <a:r>
              <a:rPr lang="ar-SA" sz="2400" b="1" dirty="0">
                <a:cs typeface="+mn-cs"/>
              </a:rPr>
              <a:t>(ص=</a:t>
            </a:r>
            <a:r>
              <a:rPr lang="ar-EG" sz="2400" b="1" dirty="0">
                <a:cs typeface="+mn-cs"/>
              </a:rPr>
              <a:t> أ</a:t>
            </a:r>
            <a:r>
              <a:rPr lang="ar-SA" sz="2400" b="1" dirty="0">
                <a:cs typeface="+mn-cs"/>
              </a:rPr>
              <a:t>+ب </a:t>
            </a:r>
            <a:r>
              <a:rPr lang="ar-SA" sz="2400" b="1" dirty="0" err="1">
                <a:cs typeface="+mn-cs"/>
              </a:rPr>
              <a:t>س</a:t>
            </a:r>
            <a:r>
              <a:rPr lang="ar-SA" sz="2400" b="1" dirty="0" smtClean="0">
                <a:cs typeface="+mn-cs"/>
              </a:rPr>
              <a:t>). وذلك بطرح عنصر التكاليف المتغيرة من إجمالي التكاليف لأي مستوى نشاط (الأعلى أو الأدنى ) </a:t>
            </a:r>
            <a:r>
              <a:rPr lang="ar-SA" sz="2400" b="1" dirty="0" err="1" smtClean="0">
                <a:solidFill>
                  <a:srgbClr val="FF0000"/>
                </a:solidFill>
              </a:rPr>
              <a:t>أ</a:t>
            </a:r>
            <a:r>
              <a:rPr lang="ar-SA" sz="2400" b="1" dirty="0" smtClean="0">
                <a:solidFill>
                  <a:srgbClr val="FF0000"/>
                </a:solidFill>
              </a:rPr>
              <a:t>= </a:t>
            </a:r>
            <a:r>
              <a:rPr lang="ar-SA" sz="2400" b="1" dirty="0" err="1" smtClean="0">
                <a:solidFill>
                  <a:srgbClr val="FF0000"/>
                </a:solidFill>
              </a:rPr>
              <a:t>ص</a:t>
            </a:r>
            <a:r>
              <a:rPr lang="ar-SA" sz="2400" b="1" dirty="0" smtClean="0">
                <a:solidFill>
                  <a:srgbClr val="FF0000"/>
                </a:solidFill>
              </a:rPr>
              <a:t>-ب </a:t>
            </a:r>
            <a:r>
              <a:rPr lang="ar-SA" sz="2400" b="1" dirty="0" err="1" smtClean="0">
                <a:solidFill>
                  <a:srgbClr val="FF0000"/>
                </a:solidFill>
              </a:rPr>
              <a:t>س</a:t>
            </a:r>
            <a:endParaRPr lang="ar-SA"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box(in)">
                                      <p:cBhvr>
                                        <p:cTn id="7" dur="500"/>
                                        <p:tgtEl>
                                          <p:spTgt spid="204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0482">
                                            <p:txEl>
                                              <p:pRg st="1" end="1"/>
                                            </p:txEl>
                                          </p:spTgt>
                                        </p:tgtEl>
                                        <p:attrNameLst>
                                          <p:attrName>style.visibility</p:attrName>
                                        </p:attrNameLst>
                                      </p:cBhvr>
                                      <p:to>
                                        <p:strVal val="visible"/>
                                      </p:to>
                                    </p:set>
                                    <p:animEffect transition="in" filter="box(in)">
                                      <p:cBhvr>
                                        <p:cTn id="12" dur="500"/>
                                        <p:tgtEl>
                                          <p:spTgt spid="2048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0482">
                                            <p:txEl>
                                              <p:pRg st="2" end="2"/>
                                            </p:txEl>
                                          </p:spTgt>
                                        </p:tgtEl>
                                        <p:attrNameLst>
                                          <p:attrName>style.visibility</p:attrName>
                                        </p:attrNameLst>
                                      </p:cBhvr>
                                      <p:to>
                                        <p:strVal val="visible"/>
                                      </p:to>
                                    </p:set>
                                    <p:animEffect transition="in" filter="box(in)">
                                      <p:cBhvr>
                                        <p:cTn id="17" dur="500"/>
                                        <p:tgtEl>
                                          <p:spTgt spid="2048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0482">
                                            <p:txEl>
                                              <p:pRg st="3" end="3"/>
                                            </p:txEl>
                                          </p:spTgt>
                                        </p:tgtEl>
                                        <p:attrNameLst>
                                          <p:attrName>style.visibility</p:attrName>
                                        </p:attrNameLst>
                                      </p:cBhvr>
                                      <p:to>
                                        <p:strVal val="visible"/>
                                      </p:to>
                                    </p:set>
                                    <p:animEffect transition="in" filter="box(in)">
                                      <p:cBhvr>
                                        <p:cTn id="22" dur="500"/>
                                        <p:tgtEl>
                                          <p:spTgt spid="2048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0482">
                                            <p:txEl>
                                              <p:pRg st="4" end="4"/>
                                            </p:txEl>
                                          </p:spTgt>
                                        </p:tgtEl>
                                        <p:attrNameLst>
                                          <p:attrName>style.visibility</p:attrName>
                                        </p:attrNameLst>
                                      </p:cBhvr>
                                      <p:to>
                                        <p:strVal val="visible"/>
                                      </p:to>
                                    </p:set>
                                    <p:animEffect transition="in" filter="box(in)">
                                      <p:cBhvr>
                                        <p:cTn id="27" dur="500"/>
                                        <p:tgtEl>
                                          <p:spTgt spid="2048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20482">
                                            <p:txEl>
                                              <p:pRg st="5" end="5"/>
                                            </p:txEl>
                                          </p:spTgt>
                                        </p:tgtEl>
                                        <p:attrNameLst>
                                          <p:attrName>style.visibility</p:attrName>
                                        </p:attrNameLst>
                                      </p:cBhvr>
                                      <p:to>
                                        <p:strVal val="visible"/>
                                      </p:to>
                                    </p:set>
                                    <p:animEffect transition="in" filter="box(in)">
                                      <p:cBhvr>
                                        <p:cTn id="32" dur="500"/>
                                        <p:tgtEl>
                                          <p:spTgt spid="20482">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20482">
                                            <p:txEl>
                                              <p:pRg st="6" end="6"/>
                                            </p:txEl>
                                          </p:spTgt>
                                        </p:tgtEl>
                                        <p:attrNameLst>
                                          <p:attrName>style.visibility</p:attrName>
                                        </p:attrNameLst>
                                      </p:cBhvr>
                                      <p:to>
                                        <p:strVal val="visible"/>
                                      </p:to>
                                    </p:set>
                                    <p:animEffect transition="in" filter="box(in)">
                                      <p:cBhvr>
                                        <p:cTn id="37" dur="500"/>
                                        <p:tgtEl>
                                          <p:spTgt spid="2048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0482">
                                            <p:txEl>
                                              <p:pRg st="7" end="7"/>
                                            </p:txEl>
                                          </p:spTgt>
                                        </p:tgtEl>
                                        <p:attrNameLst>
                                          <p:attrName>style.visibility</p:attrName>
                                        </p:attrNameLst>
                                      </p:cBhvr>
                                      <p:to>
                                        <p:strVal val="visible"/>
                                      </p:to>
                                    </p:set>
                                    <p:animEffect transition="in" filter="box(in)">
                                      <p:cBhvr>
                                        <p:cTn id="42" dur="500"/>
                                        <p:tgtEl>
                                          <p:spTgt spid="2048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20482">
                                            <p:txEl>
                                              <p:pRg st="8" end="8"/>
                                            </p:txEl>
                                          </p:spTgt>
                                        </p:tgtEl>
                                        <p:attrNameLst>
                                          <p:attrName>style.visibility</p:attrName>
                                        </p:attrNameLst>
                                      </p:cBhvr>
                                      <p:to>
                                        <p:strVal val="visible"/>
                                      </p:to>
                                    </p:set>
                                    <p:animEffect transition="in" filter="box(in)">
                                      <p:cBhvr>
                                        <p:cTn id="47" dur="500"/>
                                        <p:tgtEl>
                                          <p:spTgt spid="20482">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nodeType="clickEffect">
                                  <p:stCondLst>
                                    <p:cond delay="0"/>
                                  </p:stCondLst>
                                  <p:childTnLst>
                                    <p:set>
                                      <p:cBhvr>
                                        <p:cTn id="51" dur="1" fill="hold">
                                          <p:stCondLst>
                                            <p:cond delay="0"/>
                                          </p:stCondLst>
                                        </p:cTn>
                                        <p:tgtEl>
                                          <p:spTgt spid="20482">
                                            <p:txEl>
                                              <p:pRg st="9" end="9"/>
                                            </p:txEl>
                                          </p:spTgt>
                                        </p:tgtEl>
                                        <p:attrNameLst>
                                          <p:attrName>style.visibility</p:attrName>
                                        </p:attrNameLst>
                                      </p:cBhvr>
                                      <p:to>
                                        <p:strVal val="visible"/>
                                      </p:to>
                                    </p:set>
                                    <p:animEffect transition="in" filter="box(in)">
                                      <p:cBhvr>
                                        <p:cTn id="52" dur="500"/>
                                        <p:tgtEl>
                                          <p:spTgt spid="2048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20482">
                                            <p:txEl>
                                              <p:pRg st="10" end="10"/>
                                            </p:txEl>
                                          </p:spTgt>
                                        </p:tgtEl>
                                        <p:attrNameLst>
                                          <p:attrName>style.visibility</p:attrName>
                                        </p:attrNameLst>
                                      </p:cBhvr>
                                      <p:to>
                                        <p:strVal val="visible"/>
                                      </p:to>
                                    </p:set>
                                    <p:animEffect transition="in" filter="box(in)">
                                      <p:cBhvr>
                                        <p:cTn id="57" dur="500"/>
                                        <p:tgtEl>
                                          <p:spTgt spid="2048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95288" y="466725"/>
            <a:ext cx="8064500" cy="4524315"/>
          </a:xfrm>
          <a:prstGeom prst="rect">
            <a:avLst/>
          </a:prstGeom>
          <a:noFill/>
          <a:ln w="9525">
            <a:noFill/>
            <a:miter lim="800000"/>
            <a:headEnd/>
            <a:tailEnd/>
          </a:ln>
          <a:effectLst/>
        </p:spPr>
        <p:txBody>
          <a:bodyPr anchor="ctr">
            <a:spAutoFit/>
          </a:bodyPr>
          <a:lstStyle/>
          <a:p>
            <a:pPr algn="r" rtl="1">
              <a:buFont typeface="Arial" pitchFamily="34" charset="0"/>
              <a:buChar char="•"/>
              <a:tabLst>
                <a:tab pos="396875" algn="l"/>
              </a:tabLst>
              <a:defRPr/>
            </a:pPr>
            <a:r>
              <a:rPr lang="ar-EG" sz="2400" b="1" dirty="0">
                <a:cs typeface="+mn-cs"/>
              </a:rPr>
              <a:t>حيث أن</a:t>
            </a:r>
          </a:p>
          <a:p>
            <a:pPr algn="r" rtl="1">
              <a:buFont typeface="Arial" pitchFamily="34" charset="0"/>
              <a:buChar char="•"/>
              <a:tabLst>
                <a:tab pos="396875" algn="l"/>
              </a:tabLst>
              <a:defRPr/>
            </a:pPr>
            <a:r>
              <a:rPr lang="ar-SA" sz="2400" b="1" dirty="0">
                <a:cs typeface="+mn-cs"/>
              </a:rPr>
              <a:t>ص= إجمالي التكاليف</a:t>
            </a:r>
            <a:endParaRPr lang="en-US" sz="2400" b="1" dirty="0">
              <a:cs typeface="+mn-cs"/>
            </a:endParaRPr>
          </a:p>
          <a:p>
            <a:pPr algn="r" rtl="1">
              <a:buFont typeface="Arial" pitchFamily="34" charset="0"/>
              <a:buChar char="•"/>
              <a:tabLst>
                <a:tab pos="396875" algn="l"/>
              </a:tabLst>
              <a:defRPr/>
            </a:pPr>
            <a:r>
              <a:rPr lang="ar-SA" sz="2400" b="1" dirty="0">
                <a:cs typeface="+mn-cs"/>
              </a:rPr>
              <a:t> أ  = </a:t>
            </a:r>
            <a:r>
              <a:rPr lang="ar-EG" sz="2400" b="1" dirty="0">
                <a:cs typeface="+mn-cs"/>
              </a:rPr>
              <a:t>إجمالى </a:t>
            </a:r>
            <a:r>
              <a:rPr lang="ar-SA" sz="2400" b="1" dirty="0">
                <a:cs typeface="+mn-cs"/>
              </a:rPr>
              <a:t>التكلفة الثابتة</a:t>
            </a:r>
            <a:r>
              <a:rPr lang="ar-EG" sz="2400" b="1" dirty="0">
                <a:cs typeface="+mn-cs"/>
              </a:rPr>
              <a:t>، </a:t>
            </a:r>
            <a:r>
              <a:rPr lang="ar-SA" sz="2400" b="1" dirty="0">
                <a:cs typeface="+mn-cs"/>
              </a:rPr>
              <a:t>ب= التكلفة المتغيرة للوحدة</a:t>
            </a:r>
            <a:r>
              <a:rPr lang="ar-EG" sz="2400" b="1" dirty="0">
                <a:cs typeface="+mn-cs"/>
              </a:rPr>
              <a:t>، </a:t>
            </a:r>
            <a:r>
              <a:rPr lang="ar-SA" sz="2400" b="1" dirty="0">
                <a:cs typeface="+mn-cs"/>
              </a:rPr>
              <a:t>س=حجم النشاط</a:t>
            </a:r>
            <a:endParaRPr lang="en-US" sz="2400" b="1" dirty="0">
              <a:cs typeface="+mn-cs"/>
            </a:endParaRPr>
          </a:p>
          <a:p>
            <a:pPr algn="r" rtl="1">
              <a:buFont typeface="Arial" pitchFamily="34" charset="0"/>
              <a:buChar char="•"/>
              <a:tabLst>
                <a:tab pos="396875" algn="l"/>
              </a:tabLst>
              <a:defRPr/>
            </a:pPr>
            <a:endParaRPr lang="ar-EG" sz="2400" b="1" dirty="0">
              <a:cs typeface="+mn-cs"/>
            </a:endParaRPr>
          </a:p>
          <a:p>
            <a:pPr algn="r" rtl="1">
              <a:buFont typeface="Arial" pitchFamily="34" charset="0"/>
              <a:buChar char="•"/>
              <a:tabLst>
                <a:tab pos="396875" algn="l"/>
              </a:tabLst>
              <a:defRPr/>
            </a:pPr>
            <a:r>
              <a:rPr lang="ar-SA" sz="2400" b="1" dirty="0">
                <a:cs typeface="+mn-cs"/>
              </a:rPr>
              <a:t>وإذا تم الوصول إلى </a:t>
            </a:r>
            <a:r>
              <a:rPr lang="ar-EG" sz="2400" b="1" dirty="0">
                <a:cs typeface="+mn-cs"/>
              </a:rPr>
              <a:t>إجمالى </a:t>
            </a:r>
            <a:r>
              <a:rPr lang="ar-SA" sz="2400" b="1" dirty="0">
                <a:cs typeface="+mn-cs"/>
              </a:rPr>
              <a:t>التكاليف الثابتة يمكن طرحها من إجمالي التكاليف للوصول إلى التكاليف المتغيرة</a:t>
            </a:r>
            <a:r>
              <a:rPr lang="ar-EG" sz="2400" b="1" dirty="0">
                <a:cs typeface="+mn-cs"/>
              </a:rPr>
              <a:t>.</a:t>
            </a:r>
          </a:p>
          <a:p>
            <a:pPr marL="457200" indent="-457200">
              <a:tabLst>
                <a:tab pos="396875" algn="l"/>
              </a:tabLst>
              <a:defRPr/>
            </a:pPr>
            <a:endParaRPr lang="ar-SA" sz="2400" b="1" dirty="0" smtClean="0">
              <a:solidFill>
                <a:srgbClr val="FF0000"/>
              </a:solidFill>
            </a:endParaRPr>
          </a:p>
          <a:p>
            <a:pPr marL="457200" indent="-457200">
              <a:tabLst>
                <a:tab pos="396875" algn="l"/>
              </a:tabLst>
              <a:defRPr/>
            </a:pPr>
            <a:r>
              <a:rPr lang="ar-SA" sz="2400" b="1" dirty="0" smtClean="0">
                <a:solidFill>
                  <a:srgbClr val="FF0000"/>
                </a:solidFill>
              </a:rPr>
              <a:t>التكاليف الثابتة = إجمالي التكاليف – التكلفة المتغيرة</a:t>
            </a:r>
            <a:endParaRPr lang="en-US" sz="2400" b="1" dirty="0" smtClean="0">
              <a:solidFill>
                <a:srgbClr val="FF0000"/>
              </a:solidFill>
            </a:endParaRPr>
          </a:p>
          <a:p>
            <a:pPr algn="r" rtl="1">
              <a:tabLst>
                <a:tab pos="396875" algn="l"/>
              </a:tabLst>
              <a:defRPr/>
            </a:pPr>
            <a:endParaRPr lang="ar-EG" sz="2400" b="1" dirty="0">
              <a:cs typeface="+mn-cs"/>
            </a:endParaRPr>
          </a:p>
          <a:p>
            <a:pPr algn="r" rtl="1">
              <a:buFont typeface="Arial" pitchFamily="34" charset="0"/>
              <a:buChar char="•"/>
              <a:tabLst>
                <a:tab pos="396875" algn="l"/>
              </a:tabLst>
              <a:defRPr/>
            </a:pPr>
            <a:r>
              <a:rPr lang="ar-SA" sz="2400" b="1" dirty="0">
                <a:cs typeface="+mn-cs"/>
              </a:rPr>
              <a:t> </a:t>
            </a:r>
            <a:r>
              <a:rPr lang="ar-EG" sz="2400" b="1" dirty="0">
                <a:cs typeface="+mn-cs"/>
              </a:rPr>
              <a:t>تمتاز ه</a:t>
            </a:r>
            <a:r>
              <a:rPr lang="ar-SA" sz="2400" b="1" dirty="0">
                <a:cs typeface="+mn-cs"/>
              </a:rPr>
              <a:t>ذه الطريقة بالبساطة والسهولة إلا انه يعاب عليها أنها تهتم بأعلى وأدنى مستوى للنشاط وتهمل بقية المستويات بالإضافة إلى صعوبة الاختيار إذا تساوت مجموعة مستويات النشاط واختلفت التكلفة المتعلقة بها.</a:t>
            </a:r>
            <a:endParaRPr lang="en-US" sz="2400" b="1" dirty="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box(in)">
                                      <p:cBhvr>
                                        <p:cTn id="7" dur="500"/>
                                        <p:tgtEl>
                                          <p:spTgt spid="215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1506">
                                            <p:txEl>
                                              <p:pRg st="1" end="1"/>
                                            </p:txEl>
                                          </p:spTgt>
                                        </p:tgtEl>
                                        <p:attrNameLst>
                                          <p:attrName>style.visibility</p:attrName>
                                        </p:attrNameLst>
                                      </p:cBhvr>
                                      <p:to>
                                        <p:strVal val="visible"/>
                                      </p:to>
                                    </p:set>
                                    <p:animEffect transition="in" filter="box(in)">
                                      <p:cBhvr>
                                        <p:cTn id="12" dur="500"/>
                                        <p:tgtEl>
                                          <p:spTgt spid="215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1506">
                                            <p:txEl>
                                              <p:pRg st="2" end="2"/>
                                            </p:txEl>
                                          </p:spTgt>
                                        </p:tgtEl>
                                        <p:attrNameLst>
                                          <p:attrName>style.visibility</p:attrName>
                                        </p:attrNameLst>
                                      </p:cBhvr>
                                      <p:to>
                                        <p:strVal val="visible"/>
                                      </p:to>
                                    </p:set>
                                    <p:animEffect transition="in" filter="box(in)">
                                      <p:cBhvr>
                                        <p:cTn id="17" dur="500"/>
                                        <p:tgtEl>
                                          <p:spTgt spid="2150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1506">
                                            <p:txEl>
                                              <p:pRg st="4" end="4"/>
                                            </p:txEl>
                                          </p:spTgt>
                                        </p:tgtEl>
                                        <p:attrNameLst>
                                          <p:attrName>style.visibility</p:attrName>
                                        </p:attrNameLst>
                                      </p:cBhvr>
                                      <p:to>
                                        <p:strVal val="visible"/>
                                      </p:to>
                                    </p:set>
                                    <p:animEffect transition="in" filter="box(in)">
                                      <p:cBhvr>
                                        <p:cTn id="22" dur="500"/>
                                        <p:tgtEl>
                                          <p:spTgt spid="2150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1506">
                                            <p:txEl>
                                              <p:pRg st="6" end="6"/>
                                            </p:txEl>
                                          </p:spTgt>
                                        </p:tgtEl>
                                        <p:attrNameLst>
                                          <p:attrName>style.visibility</p:attrName>
                                        </p:attrNameLst>
                                      </p:cBhvr>
                                      <p:to>
                                        <p:strVal val="visible"/>
                                      </p:to>
                                    </p:set>
                                    <p:animEffect transition="in" filter="box(in)">
                                      <p:cBhvr>
                                        <p:cTn id="27" dur="500"/>
                                        <p:tgtEl>
                                          <p:spTgt spid="21506">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21506">
                                            <p:txEl>
                                              <p:pRg st="8" end="8"/>
                                            </p:txEl>
                                          </p:spTgt>
                                        </p:tgtEl>
                                        <p:attrNameLst>
                                          <p:attrName>style.visibility</p:attrName>
                                        </p:attrNameLst>
                                      </p:cBhvr>
                                      <p:to>
                                        <p:strVal val="visible"/>
                                      </p:to>
                                    </p:set>
                                    <p:animEffect transition="in" filter="box(in)">
                                      <p:cBhvr>
                                        <p:cTn id="32" dur="500"/>
                                        <p:tgtEl>
                                          <p:spTgt spid="2150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fontScale="90000"/>
          </a:bodyPr>
          <a:lstStyle/>
          <a:p>
            <a:pPr algn="r"/>
            <a:r>
              <a:rPr lang="ar-SA" dirty="0" smtClean="0"/>
              <a:t>مثال :</a:t>
            </a:r>
            <a:endParaRPr lang="ar-SA" dirty="0"/>
          </a:p>
        </p:txBody>
      </p:sp>
      <p:sp>
        <p:nvSpPr>
          <p:cNvPr id="3" name="عنصر نائب للمحتوى 2"/>
          <p:cNvSpPr>
            <a:spLocks noGrp="1"/>
          </p:cNvSpPr>
          <p:nvPr>
            <p:ph idx="1"/>
          </p:nvPr>
        </p:nvSpPr>
        <p:spPr>
          <a:xfrm>
            <a:off x="457200" y="1500174"/>
            <a:ext cx="8229600" cy="4824426"/>
          </a:xfrm>
        </p:spPr>
        <p:txBody>
          <a:bodyPr/>
          <a:lstStyle/>
          <a:p>
            <a:r>
              <a:rPr lang="ar-SA" dirty="0" smtClean="0">
                <a:solidFill>
                  <a:srgbClr val="FF0000"/>
                </a:solidFill>
              </a:rPr>
              <a:t>بفرض أن تكاليف الصيانة في شركة سابك كانت كالآتي:</a:t>
            </a:r>
          </a:p>
          <a:p>
            <a:pPr>
              <a:buNone/>
            </a:pPr>
            <a:endParaRPr lang="ar-SA" dirty="0" smtClean="0">
              <a:solidFill>
                <a:srgbClr val="FF0000"/>
              </a:solidFill>
            </a:endParaRPr>
          </a:p>
          <a:p>
            <a:pPr>
              <a:buNone/>
            </a:pPr>
            <a:endParaRPr lang="ar-SA" dirty="0" smtClean="0">
              <a:solidFill>
                <a:srgbClr val="FF0000"/>
              </a:solidFill>
            </a:endParaRPr>
          </a:p>
          <a:p>
            <a:pPr>
              <a:buNone/>
            </a:pPr>
            <a:endParaRPr lang="ar-SA" dirty="0" smtClean="0">
              <a:solidFill>
                <a:srgbClr val="FF0000"/>
              </a:solidFill>
            </a:endParaRPr>
          </a:p>
          <a:p>
            <a:pPr>
              <a:buNone/>
            </a:pPr>
            <a:endParaRPr lang="ar-SA" dirty="0" smtClean="0">
              <a:solidFill>
                <a:srgbClr val="FF0000"/>
              </a:solidFill>
            </a:endParaRPr>
          </a:p>
          <a:p>
            <a:pPr>
              <a:buNone/>
            </a:pPr>
            <a:endParaRPr lang="ar-SA" dirty="0" smtClean="0">
              <a:solidFill>
                <a:srgbClr val="FF0000"/>
              </a:solidFill>
            </a:endParaRPr>
          </a:p>
          <a:p>
            <a:pPr>
              <a:buNone/>
            </a:pPr>
            <a:endParaRPr lang="ar-SA" dirty="0" smtClean="0">
              <a:solidFill>
                <a:srgbClr val="FF0000"/>
              </a:solidFill>
            </a:endParaRPr>
          </a:p>
          <a:p>
            <a:pPr>
              <a:buNone/>
            </a:pPr>
            <a:endParaRPr lang="ar-SA" dirty="0" smtClean="0">
              <a:solidFill>
                <a:srgbClr val="FF0000"/>
              </a:solidFill>
            </a:endParaRPr>
          </a:p>
          <a:p>
            <a:pPr>
              <a:buNone/>
            </a:pPr>
            <a:endParaRPr lang="ar-SA" dirty="0" smtClean="0">
              <a:solidFill>
                <a:srgbClr val="FF0000"/>
              </a:solidFill>
            </a:endParaRPr>
          </a:p>
          <a:p>
            <a:pPr>
              <a:buNone/>
            </a:pPr>
            <a:r>
              <a:rPr lang="ar-SA" dirty="0" smtClean="0">
                <a:solidFill>
                  <a:srgbClr val="FF0000"/>
                </a:solidFill>
              </a:rPr>
              <a:t>المطلوب : استخدام طريقة الأعلى والأدنى لتحديد معادلة تكاليف الصيانة.</a:t>
            </a:r>
          </a:p>
        </p:txBody>
      </p:sp>
      <p:graphicFrame>
        <p:nvGraphicFramePr>
          <p:cNvPr id="4" name="جدول 3"/>
          <p:cNvGraphicFramePr>
            <a:graphicFrameLocks noGrp="1"/>
          </p:cNvGraphicFramePr>
          <p:nvPr/>
        </p:nvGraphicFramePr>
        <p:xfrm>
          <a:off x="2071670" y="2357430"/>
          <a:ext cx="6096000" cy="3235960"/>
        </p:xfrm>
        <a:graphic>
          <a:graphicData uri="http://schemas.openxmlformats.org/drawingml/2006/table">
            <a:tbl>
              <a:tblPr rtl="1" firstRow="1" bandRow="1">
                <a:tableStyleId>{5C22544A-7EE6-4342-B048-85BDC9FD1C3A}</a:tableStyleId>
              </a:tblPr>
              <a:tblGrid>
                <a:gridCol w="2032000"/>
                <a:gridCol w="2032000"/>
                <a:gridCol w="2032000"/>
              </a:tblGrid>
              <a:tr h="370840">
                <a:tc>
                  <a:txBody>
                    <a:bodyPr/>
                    <a:lstStyle/>
                    <a:p>
                      <a:pPr rtl="1"/>
                      <a:r>
                        <a:rPr lang="ar-SA" dirty="0" smtClean="0"/>
                        <a:t>الشهر</a:t>
                      </a:r>
                      <a:endParaRPr lang="ar-SA" dirty="0"/>
                    </a:p>
                  </a:txBody>
                  <a:tcPr/>
                </a:tc>
                <a:tc>
                  <a:txBody>
                    <a:bodyPr/>
                    <a:lstStyle/>
                    <a:p>
                      <a:pPr rtl="1"/>
                      <a:r>
                        <a:rPr lang="ar-SA" dirty="0" smtClean="0"/>
                        <a:t>محرك التكلفة</a:t>
                      </a:r>
                    </a:p>
                    <a:p>
                      <a:pPr rtl="1"/>
                      <a:r>
                        <a:rPr lang="ar-SA" dirty="0" smtClean="0"/>
                        <a:t> ساعة /آلة</a:t>
                      </a:r>
                      <a:endParaRPr lang="ar-SA" dirty="0"/>
                    </a:p>
                  </a:txBody>
                  <a:tcPr/>
                </a:tc>
                <a:tc>
                  <a:txBody>
                    <a:bodyPr/>
                    <a:lstStyle/>
                    <a:p>
                      <a:pPr rtl="1"/>
                      <a:r>
                        <a:rPr lang="ar-SA" dirty="0" smtClean="0"/>
                        <a:t>تكاليف الصيانة</a:t>
                      </a:r>
                      <a:endParaRPr lang="ar-SA" dirty="0"/>
                    </a:p>
                  </a:txBody>
                  <a:tcPr/>
                </a:tc>
              </a:tr>
              <a:tr h="370840">
                <a:tc>
                  <a:txBody>
                    <a:bodyPr/>
                    <a:lstStyle/>
                    <a:p>
                      <a:pPr algn="ctr" rtl="1"/>
                      <a:r>
                        <a:rPr lang="ar-SA" dirty="0" smtClean="0"/>
                        <a:t>محرم </a:t>
                      </a:r>
                      <a:endParaRPr lang="ar-SA" dirty="0"/>
                    </a:p>
                  </a:txBody>
                  <a:tcPr/>
                </a:tc>
                <a:tc>
                  <a:txBody>
                    <a:bodyPr/>
                    <a:lstStyle/>
                    <a:p>
                      <a:pPr algn="ctr" rtl="1"/>
                      <a:r>
                        <a:rPr lang="ar-SA" dirty="0" smtClean="0"/>
                        <a:t>11200</a:t>
                      </a:r>
                      <a:endParaRPr lang="ar-SA" dirty="0"/>
                    </a:p>
                  </a:txBody>
                  <a:tcPr/>
                </a:tc>
                <a:tc>
                  <a:txBody>
                    <a:bodyPr/>
                    <a:lstStyle/>
                    <a:p>
                      <a:pPr algn="ctr" rtl="1"/>
                      <a:r>
                        <a:rPr lang="ar-SA" dirty="0" smtClean="0"/>
                        <a:t>11850 ريال</a:t>
                      </a:r>
                      <a:endParaRPr lang="ar-SA" dirty="0"/>
                    </a:p>
                  </a:txBody>
                  <a:tcPr/>
                </a:tc>
              </a:tr>
              <a:tr h="370840">
                <a:tc>
                  <a:txBody>
                    <a:bodyPr/>
                    <a:lstStyle/>
                    <a:p>
                      <a:pPr algn="ctr" rtl="1"/>
                      <a:r>
                        <a:rPr lang="ar-SA" dirty="0" smtClean="0"/>
                        <a:t>صفر</a:t>
                      </a:r>
                      <a:endParaRPr lang="ar-SA" dirty="0"/>
                    </a:p>
                  </a:txBody>
                  <a:tcPr/>
                </a:tc>
                <a:tc>
                  <a:txBody>
                    <a:bodyPr/>
                    <a:lstStyle/>
                    <a:p>
                      <a:pPr algn="ctr" rtl="1"/>
                      <a:r>
                        <a:rPr lang="ar-SA" dirty="0" smtClean="0"/>
                        <a:t>14200</a:t>
                      </a:r>
                      <a:endParaRPr lang="ar-SA" dirty="0"/>
                    </a:p>
                  </a:txBody>
                  <a:tcPr/>
                </a:tc>
                <a:tc>
                  <a:txBody>
                    <a:bodyPr/>
                    <a:lstStyle/>
                    <a:p>
                      <a:pPr algn="ctr" rtl="1"/>
                      <a:r>
                        <a:rPr lang="ar-SA" dirty="0" smtClean="0"/>
                        <a:t>12750 ريال</a:t>
                      </a:r>
                      <a:endParaRPr lang="ar-SA" dirty="0"/>
                    </a:p>
                  </a:txBody>
                  <a:tcPr/>
                </a:tc>
              </a:tr>
              <a:tr h="370840">
                <a:tc>
                  <a:txBody>
                    <a:bodyPr/>
                    <a:lstStyle/>
                    <a:p>
                      <a:pPr algn="ctr" rtl="1"/>
                      <a:r>
                        <a:rPr lang="ar-SA" dirty="0" smtClean="0"/>
                        <a:t>ربيع أول</a:t>
                      </a:r>
                      <a:endParaRPr lang="ar-SA" dirty="0"/>
                    </a:p>
                  </a:txBody>
                  <a:tcPr/>
                </a:tc>
                <a:tc>
                  <a:txBody>
                    <a:bodyPr/>
                    <a:lstStyle/>
                    <a:p>
                      <a:pPr algn="ctr" rtl="1"/>
                      <a:r>
                        <a:rPr lang="ar-SA" dirty="0" smtClean="0"/>
                        <a:t>10000</a:t>
                      </a:r>
                      <a:endParaRPr lang="ar-SA" dirty="0"/>
                    </a:p>
                  </a:txBody>
                  <a:tcPr/>
                </a:tc>
                <a:tc>
                  <a:txBody>
                    <a:bodyPr/>
                    <a:lstStyle/>
                    <a:p>
                      <a:pPr algn="ctr" rtl="1"/>
                      <a:r>
                        <a:rPr lang="ar-SA" dirty="0" smtClean="0"/>
                        <a:t>11100 ريال</a:t>
                      </a:r>
                      <a:endParaRPr lang="ar-SA" dirty="0"/>
                    </a:p>
                  </a:txBody>
                  <a:tcPr/>
                </a:tc>
              </a:tr>
              <a:tr h="370840">
                <a:tc>
                  <a:txBody>
                    <a:bodyPr/>
                    <a:lstStyle/>
                    <a:p>
                      <a:pPr algn="ctr" rtl="1"/>
                      <a:r>
                        <a:rPr lang="ar-SA" dirty="0" smtClean="0"/>
                        <a:t>ربيع ثاني</a:t>
                      </a:r>
                      <a:endParaRPr lang="ar-SA" dirty="0"/>
                    </a:p>
                  </a:txBody>
                  <a:tcPr/>
                </a:tc>
                <a:tc>
                  <a:txBody>
                    <a:bodyPr/>
                    <a:lstStyle/>
                    <a:p>
                      <a:pPr algn="ctr" rtl="1"/>
                      <a:r>
                        <a:rPr lang="ar-SA" dirty="0" smtClean="0"/>
                        <a:t>13000</a:t>
                      </a:r>
                      <a:endParaRPr lang="ar-SA" dirty="0"/>
                    </a:p>
                  </a:txBody>
                  <a:tcPr/>
                </a:tc>
                <a:tc>
                  <a:txBody>
                    <a:bodyPr/>
                    <a:lstStyle/>
                    <a:p>
                      <a:pPr algn="ctr" rtl="1"/>
                      <a:r>
                        <a:rPr lang="ar-SA" dirty="0" smtClean="0"/>
                        <a:t>12300 ريال</a:t>
                      </a:r>
                      <a:endParaRPr lang="ar-SA" dirty="0"/>
                    </a:p>
                  </a:txBody>
                  <a:tcPr/>
                </a:tc>
              </a:tr>
              <a:tr h="370840">
                <a:tc>
                  <a:txBody>
                    <a:bodyPr/>
                    <a:lstStyle/>
                    <a:p>
                      <a:pPr algn="ctr" rtl="1"/>
                      <a:r>
                        <a:rPr lang="ar-SA" dirty="0" smtClean="0"/>
                        <a:t>جمادى الأول</a:t>
                      </a:r>
                      <a:endParaRPr lang="ar-SA" dirty="0"/>
                    </a:p>
                  </a:txBody>
                  <a:tcPr/>
                </a:tc>
                <a:tc>
                  <a:txBody>
                    <a:bodyPr/>
                    <a:lstStyle/>
                    <a:p>
                      <a:pPr algn="ctr" rtl="1"/>
                      <a:r>
                        <a:rPr lang="ar-SA" dirty="0" smtClean="0"/>
                        <a:t>14600</a:t>
                      </a:r>
                      <a:endParaRPr lang="ar-SA" dirty="0"/>
                    </a:p>
                  </a:txBody>
                  <a:tcPr/>
                </a:tc>
                <a:tc>
                  <a:txBody>
                    <a:bodyPr/>
                    <a:lstStyle/>
                    <a:p>
                      <a:pPr algn="ctr" rtl="1"/>
                      <a:r>
                        <a:rPr lang="ar-SA" dirty="0" smtClean="0"/>
                        <a:t>13650 ريال</a:t>
                      </a:r>
                      <a:endParaRPr lang="ar-SA" dirty="0"/>
                    </a:p>
                  </a:txBody>
                  <a:tcPr/>
                </a:tc>
              </a:tr>
              <a:tr h="370840">
                <a:tc>
                  <a:txBody>
                    <a:bodyPr/>
                    <a:lstStyle/>
                    <a:p>
                      <a:pPr algn="ctr" rtl="1"/>
                      <a:r>
                        <a:rPr lang="ar-SA" dirty="0" smtClean="0"/>
                        <a:t>جمادى الثاني</a:t>
                      </a:r>
                      <a:endParaRPr lang="ar-SA" dirty="0"/>
                    </a:p>
                  </a:txBody>
                  <a:tcPr/>
                </a:tc>
                <a:tc>
                  <a:txBody>
                    <a:bodyPr/>
                    <a:lstStyle/>
                    <a:p>
                      <a:pPr algn="ctr" rtl="1"/>
                      <a:r>
                        <a:rPr lang="ar-SA" dirty="0" smtClean="0"/>
                        <a:t>16000</a:t>
                      </a:r>
                      <a:endParaRPr lang="ar-SA" dirty="0"/>
                    </a:p>
                  </a:txBody>
                  <a:tcPr/>
                </a:tc>
                <a:tc>
                  <a:txBody>
                    <a:bodyPr/>
                    <a:lstStyle/>
                    <a:p>
                      <a:pPr algn="ctr" rtl="1"/>
                      <a:r>
                        <a:rPr lang="ar-SA" dirty="0" smtClean="0"/>
                        <a:t>14700 ريال</a:t>
                      </a:r>
                      <a:endParaRPr lang="ar-SA" dirty="0"/>
                    </a:p>
                  </a:txBody>
                  <a:tcPr/>
                </a:tc>
              </a:tr>
              <a:tr h="370840">
                <a:tc>
                  <a:txBody>
                    <a:bodyPr/>
                    <a:lstStyle/>
                    <a:p>
                      <a:pPr algn="ctr" rtl="1"/>
                      <a:r>
                        <a:rPr lang="ar-SA" dirty="0" smtClean="0"/>
                        <a:t>رجب</a:t>
                      </a:r>
                      <a:endParaRPr lang="ar-SA" dirty="0"/>
                    </a:p>
                  </a:txBody>
                  <a:tcPr/>
                </a:tc>
                <a:tc>
                  <a:txBody>
                    <a:bodyPr/>
                    <a:lstStyle/>
                    <a:p>
                      <a:pPr algn="ctr" rtl="1"/>
                      <a:r>
                        <a:rPr lang="ar-SA" dirty="0" smtClean="0"/>
                        <a:t>12400</a:t>
                      </a:r>
                      <a:endParaRPr lang="ar-SA" dirty="0"/>
                    </a:p>
                  </a:txBody>
                  <a:tcPr/>
                </a:tc>
                <a:tc>
                  <a:txBody>
                    <a:bodyPr/>
                    <a:lstStyle/>
                    <a:p>
                      <a:pPr algn="ctr" rtl="1"/>
                      <a:r>
                        <a:rPr lang="ar-SA" dirty="0" smtClean="0"/>
                        <a:t>11700 ريال</a:t>
                      </a:r>
                      <a:endParaRPr lang="ar-SA" dirty="0"/>
                    </a:p>
                  </a:txBody>
                  <a:tcPr/>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fontScale="90000"/>
          </a:bodyPr>
          <a:lstStyle/>
          <a:p>
            <a:pPr algn="r"/>
            <a:r>
              <a:rPr lang="ar-SA" dirty="0" smtClean="0"/>
              <a:t>الحل:</a:t>
            </a:r>
            <a:endParaRPr lang="ar-SA" dirty="0"/>
          </a:p>
        </p:txBody>
      </p:sp>
      <p:graphicFrame>
        <p:nvGraphicFramePr>
          <p:cNvPr id="4" name="عنصر نائب للمحتوى 3"/>
          <p:cNvGraphicFramePr>
            <a:graphicFrameLocks noGrp="1"/>
          </p:cNvGraphicFramePr>
          <p:nvPr>
            <p:ph idx="1"/>
          </p:nvPr>
        </p:nvGraphicFramePr>
        <p:xfrm>
          <a:off x="714348" y="1785926"/>
          <a:ext cx="8229600" cy="1489721"/>
        </p:xfrm>
        <a:graphic>
          <a:graphicData uri="http://schemas.openxmlformats.org/drawingml/2006/table">
            <a:tbl>
              <a:tblPr rtl="1" firstRow="1" bandRow="1">
                <a:tableStyleId>{5C22544A-7EE6-4342-B048-85BDC9FD1C3A}</a:tableStyleId>
              </a:tblPr>
              <a:tblGrid>
                <a:gridCol w="3167192"/>
                <a:gridCol w="2629438"/>
                <a:gridCol w="2432970"/>
              </a:tblGrid>
              <a:tr h="377201">
                <a:tc>
                  <a:txBody>
                    <a:bodyPr/>
                    <a:lstStyle/>
                    <a:p>
                      <a:pPr algn="ctr" rtl="1"/>
                      <a:r>
                        <a:rPr lang="ar-SA" dirty="0" smtClean="0"/>
                        <a:t>البيان</a:t>
                      </a:r>
                      <a:endParaRPr lang="ar-SA" dirty="0"/>
                    </a:p>
                  </a:txBody>
                  <a:tcPr/>
                </a:tc>
                <a:tc>
                  <a:txBody>
                    <a:bodyPr/>
                    <a:lstStyle/>
                    <a:p>
                      <a:pPr algn="ctr" rtl="1"/>
                      <a:r>
                        <a:rPr lang="ar-SA" dirty="0" smtClean="0"/>
                        <a:t>ساعات </a:t>
                      </a:r>
                      <a:r>
                        <a:rPr lang="ar-SA" dirty="0" err="1" smtClean="0"/>
                        <a:t>الآلآت</a:t>
                      </a:r>
                      <a:endParaRPr lang="ar-SA" dirty="0"/>
                    </a:p>
                  </a:txBody>
                  <a:tcPr/>
                </a:tc>
                <a:tc>
                  <a:txBody>
                    <a:bodyPr/>
                    <a:lstStyle/>
                    <a:p>
                      <a:pPr algn="ctr" rtl="1"/>
                      <a:r>
                        <a:rPr lang="ar-SA" dirty="0" smtClean="0"/>
                        <a:t>التكاليف</a:t>
                      </a:r>
                      <a:endParaRPr lang="ar-SA" dirty="0"/>
                    </a:p>
                  </a:txBody>
                  <a:tcPr/>
                </a:tc>
              </a:tr>
              <a:tr h="370840">
                <a:tc>
                  <a:txBody>
                    <a:bodyPr/>
                    <a:lstStyle/>
                    <a:p>
                      <a:pPr algn="ctr" rtl="1"/>
                      <a:r>
                        <a:rPr lang="ar-SA" dirty="0" smtClean="0"/>
                        <a:t>المستوى الأعلى للنشاط(جمادى الآخر)</a:t>
                      </a:r>
                      <a:endParaRPr lang="ar-SA" dirty="0"/>
                    </a:p>
                  </a:txBody>
                  <a:tcPr/>
                </a:tc>
                <a:tc>
                  <a:txBody>
                    <a:bodyPr/>
                    <a:lstStyle/>
                    <a:p>
                      <a:pPr algn="ctr" rtl="1"/>
                      <a:r>
                        <a:rPr lang="ar-SA" dirty="0" smtClean="0"/>
                        <a:t>16000</a:t>
                      </a:r>
                      <a:endParaRPr lang="ar-SA" dirty="0"/>
                    </a:p>
                  </a:txBody>
                  <a:tcPr/>
                </a:tc>
                <a:tc>
                  <a:txBody>
                    <a:bodyPr/>
                    <a:lstStyle/>
                    <a:p>
                      <a:pPr algn="ctr" rtl="1"/>
                      <a:r>
                        <a:rPr lang="ar-SA" dirty="0" smtClean="0"/>
                        <a:t>14700 ريال</a:t>
                      </a:r>
                      <a:endParaRPr lang="ar-SA" dirty="0"/>
                    </a:p>
                  </a:txBody>
                  <a:tcPr/>
                </a:tc>
              </a:tr>
              <a:tr h="370840">
                <a:tc>
                  <a:txBody>
                    <a:bodyPr/>
                    <a:lstStyle/>
                    <a:p>
                      <a:pPr algn="ctr" rtl="1"/>
                      <a:r>
                        <a:rPr lang="ar-SA" dirty="0" smtClean="0"/>
                        <a:t>المستوى الأدنى للنشاط</a:t>
                      </a:r>
                      <a:r>
                        <a:rPr lang="ar-SA" baseline="0" dirty="0" smtClean="0"/>
                        <a:t> (ربيع الأول)</a:t>
                      </a:r>
                      <a:endParaRPr lang="ar-SA" dirty="0"/>
                    </a:p>
                  </a:txBody>
                  <a:tcPr/>
                </a:tc>
                <a:tc>
                  <a:txBody>
                    <a:bodyPr/>
                    <a:lstStyle/>
                    <a:p>
                      <a:pPr algn="ctr" rtl="1"/>
                      <a:r>
                        <a:rPr lang="ar-SA" dirty="0" smtClean="0"/>
                        <a:t>10000</a:t>
                      </a:r>
                      <a:endParaRPr lang="ar-SA" dirty="0"/>
                    </a:p>
                  </a:txBody>
                  <a:tcPr/>
                </a:tc>
                <a:tc>
                  <a:txBody>
                    <a:bodyPr/>
                    <a:lstStyle/>
                    <a:p>
                      <a:pPr algn="ctr" rtl="1"/>
                      <a:r>
                        <a:rPr lang="ar-SA" dirty="0" smtClean="0"/>
                        <a:t>11100 ريال</a:t>
                      </a:r>
                      <a:endParaRPr lang="ar-SA" dirty="0"/>
                    </a:p>
                  </a:txBody>
                  <a:tcPr/>
                </a:tc>
              </a:tr>
              <a:tr h="370840">
                <a:tc>
                  <a:txBody>
                    <a:bodyPr/>
                    <a:lstStyle/>
                    <a:p>
                      <a:pPr algn="ctr" rtl="1"/>
                      <a:r>
                        <a:rPr lang="ar-SA" dirty="0" smtClean="0"/>
                        <a:t>التغيير</a:t>
                      </a:r>
                      <a:endParaRPr lang="ar-SA" dirty="0"/>
                    </a:p>
                  </a:txBody>
                  <a:tcPr/>
                </a:tc>
                <a:tc>
                  <a:txBody>
                    <a:bodyPr/>
                    <a:lstStyle/>
                    <a:p>
                      <a:pPr algn="ctr" rtl="1"/>
                      <a:r>
                        <a:rPr lang="ar-SA" dirty="0" smtClean="0"/>
                        <a:t>6000</a:t>
                      </a:r>
                      <a:endParaRPr lang="ar-SA" dirty="0"/>
                    </a:p>
                  </a:txBody>
                  <a:tcPr/>
                </a:tc>
                <a:tc>
                  <a:txBody>
                    <a:bodyPr/>
                    <a:lstStyle/>
                    <a:p>
                      <a:pPr algn="ctr" rtl="1"/>
                      <a:r>
                        <a:rPr lang="ar-SA" dirty="0" smtClean="0"/>
                        <a:t>3600 ريال</a:t>
                      </a:r>
                      <a:endParaRPr lang="ar-SA" dirty="0"/>
                    </a:p>
                  </a:txBody>
                  <a:tcPr/>
                </a:tc>
              </a:tr>
            </a:tbl>
          </a:graphicData>
        </a:graphic>
      </p:graphicFrame>
      <p:graphicFrame>
        <p:nvGraphicFramePr>
          <p:cNvPr id="5" name="جدول 4"/>
          <p:cNvGraphicFramePr>
            <a:graphicFrameLocks noGrp="1"/>
          </p:cNvGraphicFramePr>
          <p:nvPr/>
        </p:nvGraphicFramePr>
        <p:xfrm>
          <a:off x="571472" y="3786190"/>
          <a:ext cx="8215370" cy="457200"/>
        </p:xfrm>
        <a:graphic>
          <a:graphicData uri="http://schemas.openxmlformats.org/drawingml/2006/table">
            <a:tbl>
              <a:tblPr rtl="1" firstRow="1" bandRow="1">
                <a:tableStyleId>{5C22544A-7EE6-4342-B048-85BDC9FD1C3A}</a:tableStyleId>
              </a:tblPr>
              <a:tblGrid>
                <a:gridCol w="8215370"/>
              </a:tblGrid>
              <a:tr h="370840">
                <a:tc>
                  <a:txBody>
                    <a:bodyPr/>
                    <a:lstStyle/>
                    <a:p>
                      <a:pPr rtl="1"/>
                      <a:r>
                        <a:rPr lang="ar-SA" sz="2400" dirty="0" smtClean="0"/>
                        <a:t>معدل التكاليف المتغيرة للصيانة=</a:t>
                      </a:r>
                      <a:r>
                        <a:rPr lang="ar-SA" sz="2400" baseline="0" dirty="0" smtClean="0"/>
                        <a:t> 3600 ريال/6000 ساعة = </a:t>
                      </a:r>
                      <a:r>
                        <a:rPr lang="en-US" sz="2400" baseline="0" dirty="0" smtClean="0"/>
                        <a:t>,6</a:t>
                      </a:r>
                      <a:r>
                        <a:rPr lang="ar-SA" sz="2400" baseline="0" dirty="0" smtClean="0"/>
                        <a:t> ريال /ساعة آلة</a:t>
                      </a:r>
                      <a:endParaRPr lang="ar-SA" sz="2400" dirty="0"/>
                    </a:p>
                  </a:txBody>
                  <a:tcPr/>
                </a:tc>
              </a:tr>
            </a:tbl>
          </a:graphicData>
        </a:graphic>
      </p:graphicFrame>
      <p:graphicFrame>
        <p:nvGraphicFramePr>
          <p:cNvPr id="6" name="جدول 5"/>
          <p:cNvGraphicFramePr>
            <a:graphicFrameLocks noGrp="1"/>
          </p:cNvGraphicFramePr>
          <p:nvPr/>
        </p:nvGraphicFramePr>
        <p:xfrm>
          <a:off x="642910" y="5049855"/>
          <a:ext cx="8215370" cy="1102360"/>
        </p:xfrm>
        <a:graphic>
          <a:graphicData uri="http://schemas.openxmlformats.org/drawingml/2006/table">
            <a:tbl>
              <a:tblPr rtl="1" firstRow="1" bandRow="1">
                <a:tableStyleId>{5C22544A-7EE6-4342-B048-85BDC9FD1C3A}</a:tableStyleId>
              </a:tblPr>
              <a:tblGrid>
                <a:gridCol w="8215370"/>
              </a:tblGrid>
              <a:tr h="370840">
                <a:tc>
                  <a:txBody>
                    <a:bodyPr/>
                    <a:lstStyle/>
                    <a:p>
                      <a:pPr rtl="1"/>
                      <a:r>
                        <a:rPr lang="ar-SA" dirty="0" smtClean="0"/>
                        <a:t>التكاليف الثابتة= إجمالي التكلفة –التكلفة المتغيرة</a:t>
                      </a:r>
                      <a:endParaRPr lang="ar-SA" dirty="0"/>
                    </a:p>
                  </a:txBody>
                  <a:tcPr/>
                </a:tc>
              </a:tr>
              <a:tr h="272102">
                <a:tc>
                  <a:txBody>
                    <a:bodyPr/>
                    <a:lstStyle/>
                    <a:p>
                      <a:pPr rtl="1"/>
                      <a:r>
                        <a:rPr lang="ar-SA" dirty="0" smtClean="0"/>
                        <a:t>التكاليف الثابتة= 14700 _ (</a:t>
                      </a:r>
                      <a:r>
                        <a:rPr lang="en-US" dirty="0" smtClean="0"/>
                        <a:t>,6 </a:t>
                      </a:r>
                      <a:r>
                        <a:rPr lang="ar-SA" dirty="0" smtClean="0"/>
                        <a:t>ريال * 16000 ساعة/آلة)</a:t>
                      </a:r>
                      <a:r>
                        <a:rPr lang="ar-SA" baseline="0" dirty="0" smtClean="0"/>
                        <a:t> = 14700 – 9600 =5100 ريال</a:t>
                      </a:r>
                      <a:endParaRPr lang="ar-SA" dirty="0"/>
                    </a:p>
                  </a:txBody>
                  <a:tcPr/>
                </a:tc>
              </a:tr>
              <a:tr h="272102">
                <a:tc>
                  <a:txBody>
                    <a:bodyPr/>
                    <a:lstStyle/>
                    <a:p>
                      <a:pPr rtl="1"/>
                      <a:r>
                        <a:rPr lang="ar-SA" dirty="0" smtClean="0"/>
                        <a:t>معادلة تكاليف الصيانة =</a:t>
                      </a:r>
                      <a:r>
                        <a:rPr lang="ar-SA" baseline="0" dirty="0" smtClean="0"/>
                        <a:t> 5100 ريال تكاليف ثابتة + </a:t>
                      </a:r>
                      <a:r>
                        <a:rPr lang="en-US" baseline="0" dirty="0" smtClean="0"/>
                        <a:t>,6</a:t>
                      </a:r>
                      <a:r>
                        <a:rPr lang="ar-SA" baseline="0" dirty="0" smtClean="0"/>
                        <a:t>ريال </a:t>
                      </a:r>
                      <a:r>
                        <a:rPr lang="ar-SA" baseline="0" smtClean="0"/>
                        <a:t>لكل ساعة/آلة</a:t>
                      </a:r>
                      <a:endParaRPr lang="ar-SA"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solidFill>
                  <a:srgbClr val="FF0000"/>
                </a:solidFill>
              </a:rPr>
              <a:t>ما الفرق بين التكلفة والمصروف؟</a:t>
            </a:r>
            <a:endParaRPr lang="ar-SA" b="1" dirty="0">
              <a:solidFill>
                <a:srgbClr val="FF0000"/>
              </a:solidFill>
            </a:endParaRPr>
          </a:p>
        </p:txBody>
      </p:sp>
      <p:graphicFrame>
        <p:nvGraphicFramePr>
          <p:cNvPr id="4" name="عنصر نائب للمحتوى 3"/>
          <p:cNvGraphicFramePr>
            <a:graphicFrameLocks noGrp="1"/>
          </p:cNvGraphicFramePr>
          <p:nvPr>
            <p:ph idx="1"/>
          </p:nvPr>
        </p:nvGraphicFramePr>
        <p:xfrm>
          <a:off x="457200" y="1935163"/>
          <a:ext cx="8229600" cy="2926080"/>
        </p:xfrm>
        <a:graphic>
          <a:graphicData uri="http://schemas.openxmlformats.org/drawingml/2006/table">
            <a:tbl>
              <a:tblPr rtl="1" firstRow="1" bandRow="1">
                <a:tableStyleId>{5C22544A-7EE6-4342-B048-85BDC9FD1C3A}</a:tableStyleId>
              </a:tblPr>
              <a:tblGrid>
                <a:gridCol w="4114800"/>
                <a:gridCol w="4114800"/>
              </a:tblGrid>
              <a:tr h="370840">
                <a:tc>
                  <a:txBody>
                    <a:bodyPr/>
                    <a:lstStyle/>
                    <a:p>
                      <a:pPr algn="ctr" rtl="1"/>
                      <a:r>
                        <a:rPr lang="ar-SA" sz="4000" b="1" dirty="0" smtClean="0"/>
                        <a:t>التكلفة </a:t>
                      </a:r>
                      <a:endParaRPr lang="ar-SA" sz="4000" b="1" dirty="0"/>
                    </a:p>
                  </a:txBody>
                  <a:tcPr/>
                </a:tc>
                <a:tc>
                  <a:txBody>
                    <a:bodyPr/>
                    <a:lstStyle/>
                    <a:p>
                      <a:pPr algn="ctr" rtl="1"/>
                      <a:r>
                        <a:rPr lang="ar-SA" sz="4000" b="1" dirty="0" smtClean="0"/>
                        <a:t>المصروف</a:t>
                      </a:r>
                      <a:endParaRPr lang="ar-SA" sz="4000" b="1" dirty="0"/>
                    </a:p>
                  </a:txBody>
                  <a:tcPr/>
                </a:tc>
              </a:tr>
              <a:tr h="370840">
                <a:tc>
                  <a:txBody>
                    <a:bodyPr/>
                    <a:lstStyle/>
                    <a:p>
                      <a:pPr algn="ctr" rtl="1"/>
                      <a:r>
                        <a:rPr lang="ar-SA" sz="2800" b="1" dirty="0" smtClean="0"/>
                        <a:t>هي كمية الموارد التي</a:t>
                      </a:r>
                      <a:r>
                        <a:rPr lang="ar-SA" sz="2800" b="1" baseline="0" dirty="0" smtClean="0"/>
                        <a:t> تستخدم أو تستهلك أو يضحى </a:t>
                      </a:r>
                      <a:r>
                        <a:rPr lang="ar-SA" sz="2800" b="1" baseline="0" dirty="0" err="1" smtClean="0"/>
                        <a:t>بها</a:t>
                      </a:r>
                      <a:r>
                        <a:rPr lang="ar-SA" sz="2800" b="1" baseline="0" dirty="0" smtClean="0"/>
                        <a:t> لإنتاج سلعة معينة أو تأدية خدمة معينة.</a:t>
                      </a:r>
                      <a:endParaRPr lang="ar-SA" sz="2800" b="1" dirty="0"/>
                    </a:p>
                  </a:txBody>
                  <a:tcPr/>
                </a:tc>
                <a:tc>
                  <a:txBody>
                    <a:bodyPr/>
                    <a:lstStyle/>
                    <a:p>
                      <a:pPr algn="ctr" rtl="1"/>
                      <a:r>
                        <a:rPr lang="ar-SA" sz="2800" b="1" dirty="0" smtClean="0"/>
                        <a:t>كمية الموارد التي تم استخدامها أو استهلاكها في فترة </a:t>
                      </a:r>
                      <a:r>
                        <a:rPr lang="ar-SA" sz="2800" b="1" dirty="0" smtClean="0"/>
                        <a:t>محاسبية </a:t>
                      </a:r>
                      <a:r>
                        <a:rPr lang="ar-SA" sz="2800" b="1" dirty="0" smtClean="0"/>
                        <a:t>معينة في سبيل تحقيق الإيراد. </a:t>
                      </a:r>
                      <a:r>
                        <a:rPr lang="ar-SA" sz="2800" b="1" dirty="0" smtClean="0">
                          <a:solidFill>
                            <a:srgbClr val="FF0000"/>
                          </a:solidFill>
                        </a:rPr>
                        <a:t>أي أن المصروف عبارة عن تكلفة مستنفدة تظهر في قائمة الدخل</a:t>
                      </a:r>
                      <a:r>
                        <a:rPr lang="ar-SA" sz="2800" b="1" dirty="0" smtClean="0"/>
                        <a:t>.</a:t>
                      </a:r>
                      <a:endParaRPr lang="ar-SA" sz="2800" b="1"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قياس التكلفة:</a:t>
            </a:r>
            <a:endParaRPr lang="ar-SA" b="1" u="sng" dirty="0"/>
          </a:p>
        </p:txBody>
      </p:sp>
      <p:sp>
        <p:nvSpPr>
          <p:cNvPr id="3" name="عنصر نائب للمحتوى 2"/>
          <p:cNvSpPr>
            <a:spLocks noGrp="1"/>
          </p:cNvSpPr>
          <p:nvPr>
            <p:ph idx="1"/>
          </p:nvPr>
        </p:nvSpPr>
        <p:spPr/>
        <p:txBody>
          <a:bodyPr/>
          <a:lstStyle/>
          <a:p>
            <a:pPr>
              <a:buFont typeface="Wingdings" pitchFamily="2" charset="2"/>
              <a:buChar char="q"/>
            </a:pPr>
            <a:r>
              <a:rPr lang="ar-SA" dirty="0" smtClean="0"/>
              <a:t>ينبغي وضع أساس معين يستخدم في قياس التكاليف يسمى وحدة التكاليف أو غرض التكلفة .</a:t>
            </a:r>
          </a:p>
          <a:p>
            <a:pPr>
              <a:buFont typeface="Wingdings" pitchFamily="2" charset="2"/>
              <a:buChar char="q"/>
            </a:pPr>
            <a:r>
              <a:rPr lang="ar-SA" dirty="0" smtClean="0"/>
              <a:t>وحدة التكاليف : هي أي شيء داخل المنشأة يمكن رد التكاليف أو قياسها على أساسه ،بطريقة عملية ملائمة ومرتبطة بأنشطة المنشأة المختلفة.</a:t>
            </a:r>
          </a:p>
          <a:p>
            <a:pPr>
              <a:buFont typeface="Wingdings" pitchFamily="2" charset="2"/>
              <a:buChar char="q"/>
            </a:pPr>
            <a:r>
              <a:rPr lang="ar-SA" dirty="0" smtClean="0"/>
              <a:t>عادة ما تعد محاسبة التكاليف تقاريرها عن كل من التكلفة الإجمالية وتكلفة الوحدة.</a:t>
            </a:r>
          </a:p>
          <a:p>
            <a:pPr>
              <a:buFont typeface="Wingdings" pitchFamily="2" charset="2"/>
              <a:buChar char="q"/>
            </a:pPr>
            <a:r>
              <a:rPr lang="ar-SA" dirty="0" smtClean="0"/>
              <a:t>تكلفة الوحدة = التكلفة الإجمالية / عدد الوحدات المنتجة (حجم الإنتاج)</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أهداف التكلفة:</a:t>
            </a:r>
            <a:endParaRPr lang="ar-SA" b="1" u="sng" dirty="0"/>
          </a:p>
        </p:txBody>
      </p:sp>
      <p:sp>
        <p:nvSpPr>
          <p:cNvPr id="3" name="عنصر نائب للمحتوى 2"/>
          <p:cNvSpPr>
            <a:spLocks noGrp="1"/>
          </p:cNvSpPr>
          <p:nvPr>
            <p:ph idx="1"/>
          </p:nvPr>
        </p:nvSpPr>
        <p:spPr/>
        <p:txBody>
          <a:bodyPr/>
          <a:lstStyle/>
          <a:p>
            <a:r>
              <a:rPr lang="ar-SA" dirty="0" smtClean="0"/>
              <a:t>يتم قياس التكاليف لتحقيق الأهداف التالية:</a:t>
            </a:r>
          </a:p>
          <a:p>
            <a:pPr marL="514350" indent="-514350">
              <a:buFont typeface="+mj-lt"/>
              <a:buAutoNum type="arabicParenR"/>
            </a:pPr>
            <a:r>
              <a:rPr lang="ar-SA" dirty="0" smtClean="0">
                <a:solidFill>
                  <a:schemeClr val="bg2">
                    <a:lumMod val="50000"/>
                  </a:schemeClr>
                </a:solidFill>
              </a:rPr>
              <a:t>قياس تكلفة النشاط. (التكاليف المباشرة والغير مباشرة)</a:t>
            </a:r>
          </a:p>
          <a:p>
            <a:pPr marL="514350" indent="-514350">
              <a:buFont typeface="+mj-lt"/>
              <a:buAutoNum type="arabicParenR"/>
            </a:pPr>
            <a:r>
              <a:rPr lang="ar-SA" dirty="0" smtClean="0">
                <a:solidFill>
                  <a:schemeClr val="bg2">
                    <a:lumMod val="50000"/>
                  </a:schemeClr>
                </a:solidFill>
              </a:rPr>
              <a:t>تخطيط وجدولة </a:t>
            </a:r>
            <a:r>
              <a:rPr lang="ar-SA" dirty="0" err="1" smtClean="0">
                <a:solidFill>
                  <a:schemeClr val="bg2">
                    <a:lumMod val="50000"/>
                  </a:schemeClr>
                </a:solidFill>
              </a:rPr>
              <a:t>مدخلات</a:t>
            </a:r>
            <a:r>
              <a:rPr lang="ar-SA" dirty="0" smtClean="0">
                <a:solidFill>
                  <a:schemeClr val="bg2">
                    <a:lumMod val="50000"/>
                  </a:schemeClr>
                </a:solidFill>
              </a:rPr>
              <a:t> ومخرجات النشاط.</a:t>
            </a:r>
            <a:r>
              <a:rPr lang="ar-SA" dirty="0" smtClean="0">
                <a:solidFill>
                  <a:schemeClr val="tx1">
                    <a:lumMod val="65000"/>
                    <a:lumOff val="35000"/>
                  </a:schemeClr>
                </a:solidFill>
              </a:rPr>
              <a:t>من خلال إجراءات إعداد الموازنات التشغيلية المختلفة والتي عن طريقها يتم إعداد الموازنة الشاملة للمنشأة.</a:t>
            </a:r>
            <a:endParaRPr lang="ar-SA" dirty="0" smtClean="0">
              <a:solidFill>
                <a:schemeClr val="bg2">
                  <a:lumMod val="50000"/>
                </a:schemeClr>
              </a:solidFill>
            </a:endParaRPr>
          </a:p>
          <a:p>
            <a:pPr marL="514350" indent="-514350">
              <a:buFont typeface="+mj-lt"/>
              <a:buAutoNum type="arabicParenR"/>
            </a:pPr>
            <a:r>
              <a:rPr lang="ar-SA" dirty="0" smtClean="0">
                <a:solidFill>
                  <a:schemeClr val="bg2">
                    <a:lumMod val="50000"/>
                  </a:schemeClr>
                </a:solidFill>
              </a:rPr>
              <a:t>فرض الرقابة وإدارة التكلفة. </a:t>
            </a:r>
            <a:r>
              <a:rPr lang="ar-SA" dirty="0" smtClean="0">
                <a:solidFill>
                  <a:schemeClr val="tx1">
                    <a:lumMod val="75000"/>
                    <a:lumOff val="25000"/>
                  </a:schemeClr>
                </a:solidFill>
              </a:rPr>
              <a:t>حيث أنه في الفترة الطويلة وعند أعلى مستوى إداري فإن جميع التكاليف يمكن أن تكون خاضعة للرقابة .</a:t>
            </a:r>
            <a:endParaRPr lang="ar-SA" dirty="0" smtClean="0">
              <a:solidFill>
                <a:schemeClr val="bg2">
                  <a:lumMod val="50000"/>
                </a:schemeClr>
              </a:solidFill>
            </a:endParaRPr>
          </a:p>
          <a:p>
            <a:pPr marL="514350" indent="-514350">
              <a:buFont typeface="+mj-lt"/>
              <a:buAutoNum type="arabicParenR"/>
            </a:pP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t>تصنيف التكلفة:</a:t>
            </a:r>
            <a:endParaRPr lang="ar-SA" b="1" u="sng" dirty="0"/>
          </a:p>
        </p:txBody>
      </p:sp>
      <p:sp>
        <p:nvSpPr>
          <p:cNvPr id="3" name="عنصر نائب للمحتوى 2"/>
          <p:cNvSpPr>
            <a:spLocks noGrp="1"/>
          </p:cNvSpPr>
          <p:nvPr>
            <p:ph idx="1"/>
          </p:nvPr>
        </p:nvSpPr>
        <p:spPr/>
        <p:txBody>
          <a:bodyPr>
            <a:normAutofit/>
          </a:bodyPr>
          <a:lstStyle/>
          <a:p>
            <a:r>
              <a:rPr lang="ar-SA" b="1" dirty="0" smtClean="0"/>
              <a:t>يمكن تصنيف أو تبويب أو تقسيم عناصر التكاليف  وفقاً لعدة أسس هي:</a:t>
            </a:r>
          </a:p>
          <a:p>
            <a:pPr>
              <a:buNone/>
            </a:pPr>
            <a:r>
              <a:rPr lang="ar-SA" dirty="0" smtClean="0"/>
              <a:t> </a:t>
            </a:r>
          </a:p>
          <a:p>
            <a:pPr>
              <a:buNone/>
            </a:pPr>
            <a:endParaRPr lang="ar-SA" dirty="0" smtClean="0"/>
          </a:p>
          <a:p>
            <a:pPr>
              <a:buNone/>
            </a:pPr>
            <a:endParaRPr lang="ar-SA" dirty="0" smtClean="0"/>
          </a:p>
          <a:p>
            <a:pPr>
              <a:buNone/>
            </a:pPr>
            <a:endParaRPr lang="ar-SA" dirty="0" smtClean="0"/>
          </a:p>
          <a:p>
            <a:pPr>
              <a:buNone/>
            </a:pPr>
            <a:r>
              <a:rPr lang="ar-SA" sz="1800" dirty="0" smtClean="0"/>
              <a:t>التصنيف     التصنيف          تبعاً لإمكانية         تبعاً لإمكانية           تبعاً لتوقيت     تبعاً لوقت        تبعاً</a:t>
            </a:r>
          </a:p>
          <a:p>
            <a:pPr>
              <a:buNone/>
            </a:pPr>
            <a:r>
              <a:rPr lang="ar-SA" sz="1800" dirty="0" smtClean="0"/>
              <a:t>النوعي        الوظيفي           التتبع                  التغير              التحميل على        حدوثها       لعلاقتها </a:t>
            </a:r>
          </a:p>
          <a:p>
            <a:pPr>
              <a:buNone/>
            </a:pPr>
            <a:r>
              <a:rPr lang="ar-SA" sz="1800" dirty="0" smtClean="0"/>
              <a:t>                                                                                  الإيرادات                        بالفترة</a:t>
            </a:r>
          </a:p>
        </p:txBody>
      </p:sp>
      <p:cxnSp>
        <p:nvCxnSpPr>
          <p:cNvPr id="5" name="رابط مستقيم 4"/>
          <p:cNvCxnSpPr/>
          <p:nvPr/>
        </p:nvCxnSpPr>
        <p:spPr>
          <a:xfrm rot="10800000">
            <a:off x="928662" y="2786058"/>
            <a:ext cx="76438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rot="5400000">
            <a:off x="8001024" y="3429000"/>
            <a:ext cx="1143802"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رابط كسهم مستقيم 13"/>
          <p:cNvCxnSpPr/>
          <p:nvPr/>
        </p:nvCxnSpPr>
        <p:spPr>
          <a:xfrm rot="5400000">
            <a:off x="6858810" y="3428206"/>
            <a:ext cx="11430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rot="5400000">
            <a:off x="5501488" y="3428206"/>
            <a:ext cx="11430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رابط كسهم مستقيم 17"/>
          <p:cNvCxnSpPr/>
          <p:nvPr/>
        </p:nvCxnSpPr>
        <p:spPr>
          <a:xfrm rot="5400000">
            <a:off x="3929852" y="3356768"/>
            <a:ext cx="11430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رابط كسهم مستقيم 19"/>
          <p:cNvCxnSpPr/>
          <p:nvPr/>
        </p:nvCxnSpPr>
        <p:spPr>
          <a:xfrm rot="5400000">
            <a:off x="2608249" y="3393281"/>
            <a:ext cx="107077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rot="5400000">
            <a:off x="1429522" y="3356768"/>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رابط كسهم مستقيم 23"/>
          <p:cNvCxnSpPr/>
          <p:nvPr/>
        </p:nvCxnSpPr>
        <p:spPr>
          <a:xfrm rot="5400000">
            <a:off x="357158" y="3357562"/>
            <a:ext cx="11430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670</TotalTime>
  <Words>3350</Words>
  <Application>Microsoft Office PowerPoint</Application>
  <PresentationFormat>عرض على الشاشة (3:4)‏</PresentationFormat>
  <Paragraphs>488</Paragraphs>
  <Slides>54</Slides>
  <Notes>1</Notes>
  <HiddenSlides>0</HiddenSlides>
  <MMClips>0</MMClips>
  <ScaleCrop>false</ScaleCrop>
  <HeadingPairs>
    <vt:vector size="4" baseType="variant">
      <vt:variant>
        <vt:lpstr>سمة</vt:lpstr>
      </vt:variant>
      <vt:variant>
        <vt:i4>1</vt:i4>
      </vt:variant>
      <vt:variant>
        <vt:lpstr>عناوين الشرائح</vt:lpstr>
      </vt:variant>
      <vt:variant>
        <vt:i4>54</vt:i4>
      </vt:variant>
    </vt:vector>
  </HeadingPairs>
  <TitlesOfParts>
    <vt:vector size="55" baseType="lpstr">
      <vt:lpstr>تدفق</vt:lpstr>
      <vt:lpstr>الفصل الثاني</vt:lpstr>
      <vt:lpstr>سنتعرف في هذا الفصل على:</vt:lpstr>
      <vt:lpstr>الشريحة 3</vt:lpstr>
      <vt:lpstr>الشريحة 4</vt:lpstr>
      <vt:lpstr>التكلفة: التجميع والتعيين:</vt:lpstr>
      <vt:lpstr>ما الفرق بين التكلفة والمصروف؟</vt:lpstr>
      <vt:lpstr>قياس التكلفة:</vt:lpstr>
      <vt:lpstr>أهداف التكلفة:</vt:lpstr>
      <vt:lpstr>تصنيف التكلفة:</vt:lpstr>
      <vt:lpstr>1- التصنيف النوعي:</vt:lpstr>
      <vt:lpstr>2- التصنيف الوظيفي:</vt:lpstr>
      <vt:lpstr>3- التكلفة تبعاً لإمكانية التتبع:</vt:lpstr>
      <vt:lpstr>يمكن تخصيص عناصر التكاليف غير المباشرة باستخدام طريقة معدلات التحميل: من خلال الخطوات التالية:</vt:lpstr>
      <vt:lpstr>4- التكلفة تبعاً لإمكانية التغير:</vt:lpstr>
      <vt:lpstr>5- التكلفة تبعاً لتوقيت التحميل على الإيرادات:</vt:lpstr>
      <vt:lpstr>6- التكلفة تبعاً لوقت حدوثها:</vt:lpstr>
      <vt:lpstr>7- التكلفة تبعاً لعلاقتها بالفترة:</vt:lpstr>
      <vt:lpstr>التكاليف وعملية اتخاذ القرارات:</vt:lpstr>
      <vt:lpstr>التكلفة تبعاً لملاءمتها لاتخاذ القرار:</vt:lpstr>
      <vt:lpstr>مثال على التكاليف الغارقة:</vt:lpstr>
      <vt:lpstr>مثال:</vt:lpstr>
      <vt:lpstr>التكلفة تبعاً لدرجة الرقابة عليها:</vt:lpstr>
      <vt:lpstr>التكلفة التفاضلية :</vt:lpstr>
      <vt:lpstr>التكلفة التفاضلية :</vt:lpstr>
      <vt:lpstr>التكلفة الغارقة:</vt:lpstr>
      <vt:lpstr>التكلفة الضمنية:</vt:lpstr>
      <vt:lpstr>مثال على التكلفة الضمنية:</vt:lpstr>
      <vt:lpstr>الحل:</vt:lpstr>
      <vt:lpstr>ملاحظات:</vt:lpstr>
      <vt:lpstr>تكلفة الفرصة البديلة:</vt:lpstr>
      <vt:lpstr>مثال على تكلفة الفرصة البديلة:</vt:lpstr>
      <vt:lpstr>الحل:</vt:lpstr>
      <vt:lpstr>تكلفة الإستبدال:</vt:lpstr>
      <vt:lpstr>التكاليف النقدية:</vt:lpstr>
      <vt:lpstr>سلوك التكاليف المتغيرة:</vt:lpstr>
      <vt:lpstr>مثال: التكاليف المتغيرة</vt:lpstr>
      <vt:lpstr>الشريحة 37</vt:lpstr>
      <vt:lpstr>أساس النشاط:</vt:lpstr>
      <vt:lpstr>نطاق التكاليف المتغيرة:</vt:lpstr>
      <vt:lpstr>التغير التناسبي والتغير السلمي للتكاليف:</vt:lpstr>
      <vt:lpstr>التكاليف المتغيرة التناسبية والسلمية:</vt:lpstr>
      <vt:lpstr>افتراض الخطية والمدى الملائم:</vt:lpstr>
      <vt:lpstr>المدى الملائم:</vt:lpstr>
      <vt:lpstr>سلوك التكاليف الثابتة</vt:lpstr>
      <vt:lpstr>الشريحة 45</vt:lpstr>
      <vt:lpstr>مثال: التكاليف الثابتة</vt:lpstr>
      <vt:lpstr>متوسط التكلفة الثابتة:</vt:lpstr>
      <vt:lpstr>الشريحة 48</vt:lpstr>
      <vt:lpstr>الشريحة 49</vt:lpstr>
      <vt:lpstr>الشريحة 50</vt:lpstr>
      <vt:lpstr>الشريحة 51</vt:lpstr>
      <vt:lpstr>الشريحة 52</vt:lpstr>
      <vt:lpstr>مثال :</vt:lpstr>
      <vt:lpstr>الحل: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dc:title>
  <dc:creator>samar</dc:creator>
  <cp:lastModifiedBy>samar</cp:lastModifiedBy>
  <cp:revision>16</cp:revision>
  <dcterms:created xsi:type="dcterms:W3CDTF">2015-08-08T15:34:27Z</dcterms:created>
  <dcterms:modified xsi:type="dcterms:W3CDTF">2015-09-07T21:33:44Z</dcterms:modified>
</cp:coreProperties>
</file>