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696F1-3B2B-4DF1-A503-F62696F07C65}" type="datetimeFigureOut">
              <a:rPr lang="ar-SA" smtClean="0"/>
              <a:pPr/>
              <a:t>15/05/1439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C7A1-4280-4880-9B73-95C054E4324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696F1-3B2B-4DF1-A503-F62696F07C65}" type="datetimeFigureOut">
              <a:rPr lang="ar-SA" smtClean="0"/>
              <a:pPr/>
              <a:t>15/05/1439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C7A1-4280-4880-9B73-95C054E4324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696F1-3B2B-4DF1-A503-F62696F07C65}" type="datetimeFigureOut">
              <a:rPr lang="ar-SA" smtClean="0"/>
              <a:pPr/>
              <a:t>15/05/1439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C7A1-4280-4880-9B73-95C054E4324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696F1-3B2B-4DF1-A503-F62696F07C65}" type="datetimeFigureOut">
              <a:rPr lang="ar-SA" smtClean="0"/>
              <a:pPr/>
              <a:t>15/05/1439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C7A1-4280-4880-9B73-95C054E4324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696F1-3B2B-4DF1-A503-F62696F07C65}" type="datetimeFigureOut">
              <a:rPr lang="ar-SA" smtClean="0"/>
              <a:pPr/>
              <a:t>15/05/1439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C7A1-4280-4880-9B73-95C054E4324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696F1-3B2B-4DF1-A503-F62696F07C65}" type="datetimeFigureOut">
              <a:rPr lang="ar-SA" smtClean="0"/>
              <a:pPr/>
              <a:t>15/05/1439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C7A1-4280-4880-9B73-95C054E4324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696F1-3B2B-4DF1-A503-F62696F07C65}" type="datetimeFigureOut">
              <a:rPr lang="ar-SA" smtClean="0"/>
              <a:pPr/>
              <a:t>15/05/1439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C7A1-4280-4880-9B73-95C054E4324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696F1-3B2B-4DF1-A503-F62696F07C65}" type="datetimeFigureOut">
              <a:rPr lang="ar-SA" smtClean="0"/>
              <a:pPr/>
              <a:t>15/05/1439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C7A1-4280-4880-9B73-95C054E4324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696F1-3B2B-4DF1-A503-F62696F07C65}" type="datetimeFigureOut">
              <a:rPr lang="ar-SA" smtClean="0"/>
              <a:pPr/>
              <a:t>15/05/1439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C7A1-4280-4880-9B73-95C054E4324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696F1-3B2B-4DF1-A503-F62696F07C65}" type="datetimeFigureOut">
              <a:rPr lang="ar-SA" smtClean="0"/>
              <a:pPr/>
              <a:t>15/05/1439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C7A1-4280-4880-9B73-95C054E4324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696F1-3B2B-4DF1-A503-F62696F07C65}" type="datetimeFigureOut">
              <a:rPr lang="ar-SA" smtClean="0"/>
              <a:pPr/>
              <a:t>15/05/1439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C7A1-4280-4880-9B73-95C054E4324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696F1-3B2B-4DF1-A503-F62696F07C65}" type="datetimeFigureOut">
              <a:rPr lang="ar-SA" smtClean="0"/>
              <a:pPr/>
              <a:t>15/05/1439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EC7A1-4280-4880-9B73-95C054E4324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ar-SA" b="1" dirty="0" smtClean="0"/>
              <a:t>الفصل </a:t>
            </a:r>
            <a:r>
              <a:rPr lang="ar-SA" b="1" dirty="0" err="1" smtClean="0"/>
              <a:t>الثاني </a:t>
            </a:r>
            <a:r>
              <a:rPr lang="ar-SA" b="1" dirty="0" smtClean="0"/>
              <a:t>:المدخل لصفحات </a:t>
            </a:r>
            <a:r>
              <a:rPr lang="ar-SA" b="1" dirty="0" err="1" smtClean="0"/>
              <a:t>الإنتشار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2808312"/>
          </a:xfrm>
        </p:spPr>
        <p:txBody>
          <a:bodyPr>
            <a:normAutofit fontScale="92500"/>
          </a:bodyPr>
          <a:lstStyle/>
          <a:p>
            <a:pPr algn="r">
              <a:buFont typeface="Arial" pitchFamily="34" charset="0"/>
              <a:buChar char="•"/>
            </a:pPr>
            <a:r>
              <a:rPr lang="ar-SA" dirty="0" smtClean="0">
                <a:solidFill>
                  <a:schemeClr val="tx1"/>
                </a:solidFill>
              </a:rPr>
              <a:t>سوف يتم التركيز </a:t>
            </a:r>
            <a:r>
              <a:rPr lang="ar-SA" dirty="0" err="1" smtClean="0">
                <a:solidFill>
                  <a:schemeClr val="tx1"/>
                </a:solidFill>
              </a:rPr>
              <a:t>على:</a:t>
            </a:r>
            <a:endParaRPr lang="ar-SA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dirty="0" smtClean="0">
                <a:solidFill>
                  <a:schemeClr val="tx1"/>
                </a:solidFill>
              </a:rPr>
              <a:t>مكونات صفحات برنامج الاكسيل.</a:t>
            </a:r>
          </a:p>
          <a:p>
            <a:pPr algn="r">
              <a:buFont typeface="Arial" pitchFamily="34" charset="0"/>
              <a:buChar char="•"/>
            </a:pPr>
            <a:r>
              <a:rPr lang="ar-SA" dirty="0" smtClean="0">
                <a:solidFill>
                  <a:schemeClr val="tx1"/>
                </a:solidFill>
              </a:rPr>
              <a:t>إدخال وتنقيح البيانات والتحرك داخل ورقة العمل.</a:t>
            </a:r>
          </a:p>
          <a:p>
            <a:pPr algn="r">
              <a:buFont typeface="Arial" pitchFamily="34" charset="0"/>
              <a:buChar char="•"/>
            </a:pPr>
            <a:r>
              <a:rPr lang="ar-SA" dirty="0" smtClean="0">
                <a:solidFill>
                  <a:schemeClr val="tx1"/>
                </a:solidFill>
              </a:rPr>
              <a:t>تنسيق أوراق العمل والربط بينها.</a:t>
            </a:r>
          </a:p>
          <a:p>
            <a:pPr algn="r">
              <a:buFont typeface="Arial" pitchFamily="34" charset="0"/>
              <a:buChar char="•"/>
            </a:pPr>
            <a:r>
              <a:rPr lang="ar-SA" dirty="0" smtClean="0">
                <a:solidFill>
                  <a:schemeClr val="tx1"/>
                </a:solidFill>
              </a:rPr>
              <a:t>الطباعة وحفظ وإعادة فتح ملف دفتر العمل ومغادرة برنامج اكسيل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مقدمة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dirty="0" smtClean="0">
                <a:solidFill>
                  <a:schemeClr val="tx2"/>
                </a:solidFill>
              </a:rPr>
              <a:t>يعد </a:t>
            </a:r>
            <a:r>
              <a:rPr lang="ar-SA" sz="3600" dirty="0" smtClean="0">
                <a:solidFill>
                  <a:schemeClr val="tx2"/>
                </a:solidFill>
              </a:rPr>
              <a:t>إكسيل </a:t>
            </a:r>
            <a:r>
              <a:rPr lang="ar-SA" sz="3600" dirty="0" smtClean="0">
                <a:solidFill>
                  <a:schemeClr val="tx2"/>
                </a:solidFill>
              </a:rPr>
              <a:t>برنامجا للجداول الإلكترونية والعمليات الرياضية والرسوم البيانية الذي يتعامل معها بأسلوب سهل يتناسب مع تطبيقات مختلفة اشتقت كلمة </a:t>
            </a:r>
            <a:r>
              <a:rPr lang="en-US" sz="3600" dirty="0" smtClean="0">
                <a:solidFill>
                  <a:schemeClr val="tx2"/>
                </a:solidFill>
              </a:rPr>
              <a:t>Excel</a:t>
            </a:r>
            <a:r>
              <a:rPr lang="ar-SA" sz="3600" dirty="0" smtClean="0">
                <a:solidFill>
                  <a:schemeClr val="tx2"/>
                </a:solidFill>
              </a:rPr>
              <a:t> من الكلمة </a:t>
            </a:r>
            <a:r>
              <a:rPr lang="en-US" sz="3600" dirty="0" smtClean="0">
                <a:solidFill>
                  <a:schemeClr val="tx2"/>
                </a:solidFill>
              </a:rPr>
              <a:t>Excellence</a:t>
            </a:r>
            <a:r>
              <a:rPr lang="ar-SA" sz="3600" dirty="0" smtClean="0">
                <a:solidFill>
                  <a:schemeClr val="tx2"/>
                </a:solidFill>
              </a:rPr>
              <a:t> وتعني البرنامج </a:t>
            </a:r>
            <a:r>
              <a:rPr lang="ar-SA" sz="3600" dirty="0" err="1" smtClean="0">
                <a:solidFill>
                  <a:schemeClr val="tx2"/>
                </a:solidFill>
              </a:rPr>
              <a:t>الممتاز .</a:t>
            </a:r>
            <a:endParaRPr lang="ar-SA" sz="3600" dirty="0" smtClean="0">
              <a:solidFill>
                <a:schemeClr val="tx2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كيفية تشغيل برنامج اكسيل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2"/>
                </a:solidFill>
              </a:rPr>
              <a:t>النقر على زر ابدأ الموجود على شريط سطح </a:t>
            </a:r>
            <a:r>
              <a:rPr lang="ar-SA" dirty="0" err="1" smtClean="0">
                <a:solidFill>
                  <a:schemeClr val="tx2"/>
                </a:solidFill>
              </a:rPr>
              <a:t>المكتب .</a:t>
            </a:r>
            <a:endParaRPr lang="ar-SA" dirty="0" smtClean="0">
              <a:solidFill>
                <a:schemeClr val="tx2"/>
              </a:solidFill>
            </a:endParaRPr>
          </a:p>
          <a:p>
            <a:r>
              <a:rPr lang="ar-SA" dirty="0" smtClean="0">
                <a:solidFill>
                  <a:schemeClr val="tx2"/>
                </a:solidFill>
              </a:rPr>
              <a:t>يتم اختيار قائمة كافة البرامج لتظهر البرامج الموجودة على الجهاز والتي من ضمنها مجموعة </a:t>
            </a:r>
            <a:r>
              <a:rPr lang="en-US" dirty="0" smtClean="0">
                <a:solidFill>
                  <a:schemeClr val="tx2"/>
                </a:solidFill>
              </a:rPr>
              <a:t>Microsoft office</a:t>
            </a:r>
            <a:r>
              <a:rPr lang="ar-SA" dirty="0" err="1" smtClean="0">
                <a:solidFill>
                  <a:schemeClr val="tx2"/>
                </a:solidFill>
              </a:rPr>
              <a:t>.</a:t>
            </a:r>
            <a:endParaRPr lang="ar-SA" dirty="0" smtClean="0">
              <a:solidFill>
                <a:schemeClr val="tx2"/>
              </a:solidFill>
            </a:endParaRPr>
          </a:p>
          <a:p>
            <a:r>
              <a:rPr lang="ar-SA" dirty="0" smtClean="0">
                <a:solidFill>
                  <a:schemeClr val="tx2"/>
                </a:solidFill>
              </a:rPr>
              <a:t>يتم اختيار برنامج مايكروسوفت اوفس </a:t>
            </a:r>
            <a:r>
              <a:rPr lang="ar-SA" dirty="0" err="1" smtClean="0">
                <a:solidFill>
                  <a:schemeClr val="tx2"/>
                </a:solidFill>
              </a:rPr>
              <a:t>اكسيل .</a:t>
            </a:r>
            <a:endParaRPr lang="ar-SA" dirty="0" smtClean="0">
              <a:solidFill>
                <a:schemeClr val="tx2"/>
              </a:solidFill>
            </a:endParaRPr>
          </a:p>
          <a:p>
            <a:r>
              <a:rPr lang="ar-SA" dirty="0" smtClean="0">
                <a:solidFill>
                  <a:schemeClr val="tx2"/>
                </a:solidFill>
              </a:rPr>
              <a:t>بعد ذلك تظهر النافذة الخاصة ببرنامج مايكروسوفت اكسيل.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المكونات الأساسية لنافذة مايكروسوفت اكسيل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u="sng" dirty="0" smtClean="0"/>
              <a:t>1- شريط العنوان </a:t>
            </a:r>
          </a:p>
          <a:p>
            <a:r>
              <a:rPr lang="ar-SA" dirty="0" smtClean="0">
                <a:solidFill>
                  <a:schemeClr val="tx2"/>
                </a:solidFill>
              </a:rPr>
              <a:t>وهو يحتوي على اسم البرنامج اكسل واسم الملف الذي يتم العمل </a:t>
            </a:r>
            <a:r>
              <a:rPr lang="ar-SA" dirty="0" err="1" smtClean="0">
                <a:solidFill>
                  <a:schemeClr val="tx2"/>
                </a:solidFill>
              </a:rPr>
              <a:t>بداخله </a:t>
            </a:r>
            <a:r>
              <a:rPr lang="ar-SA" dirty="0" smtClean="0">
                <a:solidFill>
                  <a:schemeClr val="tx2"/>
                </a:solidFill>
              </a:rPr>
              <a:t>, ويكون اسم الملف عند كل عملية دخول للإكسل هو </a:t>
            </a:r>
            <a:r>
              <a:rPr lang="en-US" dirty="0" smtClean="0">
                <a:solidFill>
                  <a:schemeClr val="tx2"/>
                </a:solidFill>
              </a:rPr>
              <a:t>Book1 </a:t>
            </a:r>
            <a:r>
              <a:rPr lang="ar-SA" dirty="0" smtClean="0">
                <a:solidFill>
                  <a:srgbClr val="C00000"/>
                </a:solidFill>
              </a:rPr>
              <a:t>يحتوي هذا الشريط على أربعة أيقونات رئيسية </a:t>
            </a:r>
            <a:r>
              <a:rPr lang="ar-SA" dirty="0" err="1" smtClean="0">
                <a:solidFill>
                  <a:srgbClr val="C00000"/>
                </a:solidFill>
              </a:rPr>
              <a:t>هي :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/>
              <a:t>1- أيقونة </a:t>
            </a:r>
            <a:r>
              <a:rPr lang="ar-SA" dirty="0" err="1" smtClean="0"/>
              <a:t>الإكسل </a:t>
            </a:r>
            <a:r>
              <a:rPr lang="ar-SA" dirty="0" smtClean="0"/>
              <a:t>: </a:t>
            </a:r>
            <a:r>
              <a:rPr lang="ar-SA" dirty="0" smtClean="0">
                <a:solidFill>
                  <a:schemeClr val="tx2"/>
                </a:solidFill>
              </a:rPr>
              <a:t>وهي تحتوي على أوامر خاصة عند النقر عليها بنافذة البرنامج والتي تشتمل على </a:t>
            </a:r>
            <a:r>
              <a:rPr lang="ar-SA" dirty="0" err="1" smtClean="0">
                <a:solidFill>
                  <a:schemeClr val="tx2"/>
                </a:solidFill>
              </a:rPr>
              <a:t>الاسترجاع ,النقل </a:t>
            </a:r>
            <a:r>
              <a:rPr lang="ar-SA" dirty="0" smtClean="0">
                <a:solidFill>
                  <a:schemeClr val="tx2"/>
                </a:solidFill>
              </a:rPr>
              <a:t>, </a:t>
            </a:r>
            <a:r>
              <a:rPr lang="ar-SA" dirty="0" err="1" smtClean="0">
                <a:solidFill>
                  <a:schemeClr val="tx2"/>
                </a:solidFill>
              </a:rPr>
              <a:t>الحجم </a:t>
            </a:r>
            <a:r>
              <a:rPr lang="ar-SA" dirty="0" smtClean="0">
                <a:solidFill>
                  <a:schemeClr val="tx2"/>
                </a:solidFill>
              </a:rPr>
              <a:t>, </a:t>
            </a:r>
            <a:r>
              <a:rPr lang="ar-SA" dirty="0" err="1" smtClean="0">
                <a:solidFill>
                  <a:schemeClr val="tx2"/>
                </a:solidFill>
              </a:rPr>
              <a:t>التصغير </a:t>
            </a:r>
            <a:r>
              <a:rPr lang="ar-SA" dirty="0" smtClean="0">
                <a:solidFill>
                  <a:schemeClr val="tx2"/>
                </a:solidFill>
              </a:rPr>
              <a:t>, </a:t>
            </a:r>
            <a:r>
              <a:rPr lang="ar-SA" dirty="0" err="1" smtClean="0">
                <a:solidFill>
                  <a:schemeClr val="tx2"/>
                </a:solidFill>
              </a:rPr>
              <a:t>التكبير </a:t>
            </a:r>
            <a:r>
              <a:rPr lang="ar-SA" dirty="0" smtClean="0">
                <a:solidFill>
                  <a:schemeClr val="tx2"/>
                </a:solidFill>
              </a:rPr>
              <a:t>, </a:t>
            </a:r>
            <a:r>
              <a:rPr lang="ar-SA" dirty="0" err="1" smtClean="0">
                <a:solidFill>
                  <a:schemeClr val="tx2"/>
                </a:solidFill>
              </a:rPr>
              <a:t>الإغلاق  .</a:t>
            </a:r>
            <a:endParaRPr lang="ar-SA" dirty="0" smtClean="0">
              <a:solidFill>
                <a:schemeClr val="tx2"/>
              </a:solidFill>
            </a:endParaRPr>
          </a:p>
          <a:p>
            <a:r>
              <a:rPr lang="ar-SA" dirty="0" smtClean="0"/>
              <a:t>2-أيقونة </a:t>
            </a:r>
            <a:r>
              <a:rPr lang="ar-SA" dirty="0" err="1" smtClean="0"/>
              <a:t>التصغير </a:t>
            </a:r>
            <a:r>
              <a:rPr lang="ar-SA" dirty="0" smtClean="0"/>
              <a:t>:</a:t>
            </a:r>
            <a:r>
              <a:rPr lang="ar-SA" dirty="0" smtClean="0">
                <a:solidFill>
                  <a:schemeClr val="tx2"/>
                </a:solidFill>
              </a:rPr>
              <a:t>تقوم بإخفاء نافذة الإكسل وجعلها جزء من شريط المهام الموجود على سطح </a:t>
            </a:r>
            <a:r>
              <a:rPr lang="ar-SA" dirty="0" err="1" smtClean="0">
                <a:solidFill>
                  <a:schemeClr val="tx2"/>
                </a:solidFill>
              </a:rPr>
              <a:t>المكتب .</a:t>
            </a:r>
            <a:endParaRPr lang="ar-SA" dirty="0" smtClean="0">
              <a:solidFill>
                <a:schemeClr val="tx2"/>
              </a:solidFill>
            </a:endParaRPr>
          </a:p>
          <a:p>
            <a:r>
              <a:rPr lang="ar-SA" dirty="0" smtClean="0"/>
              <a:t>3-أيقونة </a:t>
            </a:r>
            <a:r>
              <a:rPr lang="ar-SA" dirty="0" err="1" smtClean="0"/>
              <a:t>التكبير </a:t>
            </a:r>
            <a:r>
              <a:rPr lang="ar-SA" dirty="0" smtClean="0"/>
              <a:t>: </a:t>
            </a:r>
            <a:r>
              <a:rPr lang="ar-SA" dirty="0" smtClean="0">
                <a:solidFill>
                  <a:schemeClr val="tx2"/>
                </a:solidFill>
              </a:rPr>
              <a:t>تقوم بتكبير حجم النافذة إلى اكبر حجم بحيث تكون بحجم الشاشة وعند الضغط عليها تتحول إلى أيقونة الاسترجاع والعكس </a:t>
            </a:r>
            <a:r>
              <a:rPr lang="ar-SA" dirty="0" err="1" smtClean="0">
                <a:solidFill>
                  <a:schemeClr val="tx2"/>
                </a:solidFill>
              </a:rPr>
              <a:t>صحيح .</a:t>
            </a:r>
            <a:endParaRPr lang="ar-SA" dirty="0" smtClean="0">
              <a:solidFill>
                <a:schemeClr val="tx2"/>
              </a:solidFill>
            </a:endParaRPr>
          </a:p>
          <a:p>
            <a:r>
              <a:rPr lang="ar-SA" dirty="0" smtClean="0"/>
              <a:t>4- أيقونة </a:t>
            </a:r>
            <a:r>
              <a:rPr lang="ar-SA" dirty="0" err="1" smtClean="0"/>
              <a:t>الإغلاق </a:t>
            </a:r>
            <a:r>
              <a:rPr lang="ar-SA" dirty="0" smtClean="0"/>
              <a:t>: </a:t>
            </a:r>
            <a:r>
              <a:rPr lang="ar-SA" dirty="0" smtClean="0">
                <a:solidFill>
                  <a:schemeClr val="tx2"/>
                </a:solidFill>
              </a:rPr>
              <a:t>تقوم بإغلاق النافذة عند الضغط </a:t>
            </a:r>
            <a:r>
              <a:rPr lang="ar-SA" dirty="0" err="1" smtClean="0">
                <a:solidFill>
                  <a:schemeClr val="tx2"/>
                </a:solidFill>
              </a:rPr>
              <a:t>عليها .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ar-SA" dirty="0" smtClean="0">
              <a:solidFill>
                <a:schemeClr val="tx2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ar-SA" sz="3800" u="sng" dirty="0" smtClean="0">
                <a:solidFill>
                  <a:prstClr val="black"/>
                </a:solidFill>
              </a:rPr>
              <a:t>2- </a:t>
            </a:r>
            <a:r>
              <a:rPr lang="ar-SA" sz="3800" u="sng" dirty="0">
                <a:solidFill>
                  <a:prstClr val="black"/>
                </a:solidFill>
              </a:rPr>
              <a:t>شريط </a:t>
            </a:r>
            <a:r>
              <a:rPr lang="ar-SA" sz="3800" u="sng" dirty="0" err="1">
                <a:solidFill>
                  <a:prstClr val="black"/>
                </a:solidFill>
              </a:rPr>
              <a:t>القوائم :</a:t>
            </a:r>
            <a:endParaRPr lang="en-GB" sz="3800" dirty="0" smtClean="0">
              <a:solidFill>
                <a:schemeClr val="tx2"/>
              </a:solidFill>
            </a:endParaRPr>
          </a:p>
          <a:p>
            <a:r>
              <a:rPr lang="ar-SA" sz="3800" dirty="0" smtClean="0">
                <a:solidFill>
                  <a:schemeClr val="tx2"/>
                </a:solidFill>
              </a:rPr>
              <a:t>وهو يحتوي مجموعة من القوائم التي تحتوي على أوامر خاصة بورقة العمل التي يتم العمل </a:t>
            </a:r>
            <a:r>
              <a:rPr lang="ar-SA" sz="3800" dirty="0" err="1" smtClean="0">
                <a:solidFill>
                  <a:schemeClr val="tx2"/>
                </a:solidFill>
              </a:rPr>
              <a:t>بداخلها .</a:t>
            </a:r>
            <a:endParaRPr lang="ar-SA" sz="3800" dirty="0" smtClean="0">
              <a:solidFill>
                <a:schemeClr val="tx2"/>
              </a:solidFill>
            </a:endParaRPr>
          </a:p>
          <a:p>
            <a:r>
              <a:rPr lang="ar-SA" sz="3800" u="sng" dirty="0" smtClean="0"/>
              <a:t>3- شريط </a:t>
            </a:r>
            <a:r>
              <a:rPr lang="ar-SA" sz="3800" u="sng" dirty="0" err="1" smtClean="0"/>
              <a:t>الأدوات :</a:t>
            </a:r>
            <a:endParaRPr lang="ar-SA" sz="3800" dirty="0" smtClean="0">
              <a:solidFill>
                <a:schemeClr val="tx2"/>
              </a:solidFill>
            </a:endParaRPr>
          </a:p>
          <a:p>
            <a:r>
              <a:rPr lang="ar-SA" sz="3800" dirty="0" smtClean="0">
                <a:solidFill>
                  <a:schemeClr val="tx2"/>
                </a:solidFill>
              </a:rPr>
              <a:t>وهو يحتوي على مجموعة من الأيقونات تسهل على المستخدم للبرنامج الوصول إلى بعض الأوامر التي يقوم باستخدامها بكثرة ويمكن أن يضع المستخدم شريط أدوات خاص </a:t>
            </a:r>
            <a:r>
              <a:rPr lang="ar-SA" sz="3800" dirty="0" err="1" smtClean="0">
                <a:solidFill>
                  <a:schemeClr val="tx2"/>
                </a:solidFill>
              </a:rPr>
              <a:t>به</a:t>
            </a:r>
            <a:r>
              <a:rPr lang="ar-SA" sz="3800" dirty="0" smtClean="0">
                <a:solidFill>
                  <a:schemeClr val="tx2"/>
                </a:solidFill>
              </a:rPr>
              <a:t> يحتوي على الأيقونات التي يحتاج لها خلال عمله على </a:t>
            </a:r>
            <a:r>
              <a:rPr lang="ar-SA" sz="3800" dirty="0" err="1" smtClean="0">
                <a:solidFill>
                  <a:schemeClr val="tx2"/>
                </a:solidFill>
              </a:rPr>
              <a:t>الإكسل .</a:t>
            </a:r>
            <a:endParaRPr lang="ar-SA" sz="3800" dirty="0" smtClean="0">
              <a:solidFill>
                <a:schemeClr val="tx2"/>
              </a:solidFill>
            </a:endParaRPr>
          </a:p>
          <a:p>
            <a:r>
              <a:rPr lang="ar-SA" sz="3800" u="sng" dirty="0" smtClean="0"/>
              <a:t>4- شريط </a:t>
            </a:r>
            <a:r>
              <a:rPr lang="ar-SA" sz="3800" u="sng" dirty="0" err="1" smtClean="0"/>
              <a:t>الصيغة :</a:t>
            </a:r>
            <a:endParaRPr lang="ar-SA" sz="3800" u="sng" dirty="0" smtClean="0"/>
          </a:p>
          <a:p>
            <a:r>
              <a:rPr lang="ar-SA" sz="3800" dirty="0" smtClean="0">
                <a:solidFill>
                  <a:srgbClr val="C00000"/>
                </a:solidFill>
              </a:rPr>
              <a:t>ويتكون هذا الشريط من عدد من </a:t>
            </a:r>
            <a:r>
              <a:rPr lang="ar-SA" sz="3800" dirty="0" err="1" smtClean="0">
                <a:solidFill>
                  <a:srgbClr val="C00000"/>
                </a:solidFill>
              </a:rPr>
              <a:t>الأجزاء :</a:t>
            </a:r>
            <a:endParaRPr lang="ar-SA" sz="3800" dirty="0" smtClean="0">
              <a:solidFill>
                <a:srgbClr val="C00000"/>
              </a:solidFill>
            </a:endParaRPr>
          </a:p>
          <a:p>
            <a:r>
              <a:rPr lang="ar-SA" sz="3800" dirty="0" smtClean="0"/>
              <a:t>1- مربع </a:t>
            </a:r>
            <a:r>
              <a:rPr lang="ar-SA" sz="3800" dirty="0" err="1" smtClean="0"/>
              <a:t>الاسم </a:t>
            </a:r>
            <a:r>
              <a:rPr lang="ar-SA" sz="3800" dirty="0" smtClean="0"/>
              <a:t>:</a:t>
            </a:r>
            <a:r>
              <a:rPr lang="ar-SA" sz="3800" dirty="0" smtClean="0">
                <a:solidFill>
                  <a:schemeClr val="tx2"/>
                </a:solidFill>
              </a:rPr>
              <a:t>وهو يحتوي اسم الخلية الفعالة التي يتم العمل بداخلها ويمكن التنقل داخل الخلايا من خلال هذا الجزء وذلك بطباعة إحداثي الخلية المكون من رمز العمود ورقم </a:t>
            </a:r>
            <a:r>
              <a:rPr lang="ar-SA" sz="3800" dirty="0" err="1" smtClean="0">
                <a:solidFill>
                  <a:schemeClr val="tx2"/>
                </a:solidFill>
              </a:rPr>
              <a:t>الصف </a:t>
            </a:r>
            <a:r>
              <a:rPr lang="ar-SA" sz="3800" dirty="0" smtClean="0">
                <a:solidFill>
                  <a:schemeClr val="tx2"/>
                </a:solidFill>
              </a:rPr>
              <a:t>, كما يمكن من خلال هذا الجزء تسمية الخلايا بالأسماء التي يرغب المستخدم </a:t>
            </a:r>
            <a:r>
              <a:rPr lang="ar-SA" sz="3800" dirty="0" err="1" smtClean="0">
                <a:solidFill>
                  <a:schemeClr val="tx2"/>
                </a:solidFill>
              </a:rPr>
              <a:t>بها</a:t>
            </a:r>
            <a:r>
              <a:rPr lang="ar-SA" sz="3800" dirty="0" smtClean="0">
                <a:solidFill>
                  <a:schemeClr val="tx2"/>
                </a:solidFill>
              </a:rPr>
              <a:t> </a:t>
            </a:r>
            <a:r>
              <a:rPr lang="ar-SA" sz="3800" dirty="0" err="1" smtClean="0">
                <a:solidFill>
                  <a:schemeClr val="tx2"/>
                </a:solidFill>
              </a:rPr>
              <a:t>.</a:t>
            </a:r>
            <a:endParaRPr lang="ar-SA" sz="3800" dirty="0" smtClean="0">
              <a:solidFill>
                <a:schemeClr val="tx2"/>
              </a:solidFill>
            </a:endParaRPr>
          </a:p>
          <a:p>
            <a:r>
              <a:rPr lang="ar-SA" sz="3800" dirty="0" smtClean="0"/>
              <a:t>2- إدراج </a:t>
            </a:r>
            <a:r>
              <a:rPr lang="ar-SA" sz="3800" dirty="0" err="1" smtClean="0"/>
              <a:t>دالة </a:t>
            </a:r>
            <a:r>
              <a:rPr lang="ar-SA" sz="3800" dirty="0" smtClean="0"/>
              <a:t>: </a:t>
            </a:r>
            <a:r>
              <a:rPr lang="ar-SA" sz="3800" dirty="0" smtClean="0">
                <a:solidFill>
                  <a:schemeClr val="tx2"/>
                </a:solidFill>
              </a:rPr>
              <a:t>حيث يتم ضمن هذا الجزء إدراج الدوال المختلفة الموجودة وعند الطباعة داخل الخلية أو إدراج دالة فإن الشريط يتحول إلى رمز إدخال وإلغاء.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ar-SA" sz="3600" u="sng" dirty="0">
                <a:solidFill>
                  <a:prstClr val="black"/>
                </a:solidFill>
                <a:cs typeface="Times New Roman"/>
              </a:rPr>
              <a:t>5- ورقة </a:t>
            </a:r>
            <a:r>
              <a:rPr lang="ar-SA" sz="3600" u="sng" dirty="0" err="1">
                <a:solidFill>
                  <a:prstClr val="black"/>
                </a:solidFill>
                <a:cs typeface="Times New Roman"/>
              </a:rPr>
              <a:t>العمل :</a:t>
            </a:r>
            <a:endParaRPr lang="ar-SA" dirty="0" smtClean="0">
              <a:solidFill>
                <a:schemeClr val="tx2"/>
              </a:solidFill>
            </a:endParaRPr>
          </a:p>
          <a:p>
            <a:r>
              <a:rPr lang="ar-SA" sz="4200" dirty="0" smtClean="0">
                <a:solidFill>
                  <a:schemeClr val="tx2"/>
                </a:solidFill>
              </a:rPr>
              <a:t>ويمثل هذا الجزء المنطقة التي يقوم المستخدم بالعمل خلالها حيث تمثل هذه المنطقة </a:t>
            </a:r>
            <a:r>
              <a:rPr lang="ar-SA" sz="4200" dirty="0" err="1" smtClean="0">
                <a:solidFill>
                  <a:schemeClr val="tx2"/>
                </a:solidFill>
              </a:rPr>
              <a:t>الملف </a:t>
            </a:r>
            <a:r>
              <a:rPr lang="ar-SA" sz="4200" dirty="0" smtClean="0">
                <a:solidFill>
                  <a:schemeClr val="tx2"/>
                </a:solidFill>
              </a:rPr>
              <a:t>, وهي تتكون من عدد من الأجزاء </a:t>
            </a:r>
            <a:r>
              <a:rPr lang="ar-SA" sz="4200" dirty="0" err="1" smtClean="0">
                <a:solidFill>
                  <a:schemeClr val="tx2"/>
                </a:solidFill>
              </a:rPr>
              <a:t>التالية:</a:t>
            </a:r>
            <a:endParaRPr lang="ar-SA" sz="4200" dirty="0" smtClean="0">
              <a:solidFill>
                <a:schemeClr val="tx2"/>
              </a:solidFill>
            </a:endParaRPr>
          </a:p>
          <a:p>
            <a:r>
              <a:rPr lang="ar-SA" sz="4200" dirty="0" smtClean="0">
                <a:solidFill>
                  <a:srgbClr val="C00000"/>
                </a:solidFill>
              </a:rPr>
              <a:t>1- أرقام </a:t>
            </a:r>
            <a:r>
              <a:rPr lang="ar-SA" sz="4200" dirty="0" err="1" smtClean="0">
                <a:solidFill>
                  <a:srgbClr val="C00000"/>
                </a:solidFill>
              </a:rPr>
              <a:t>الصفوف </a:t>
            </a:r>
            <a:r>
              <a:rPr lang="ar-SA" sz="4200" dirty="0" smtClean="0">
                <a:solidFill>
                  <a:srgbClr val="C00000"/>
                </a:solidFill>
              </a:rPr>
              <a:t>: </a:t>
            </a:r>
            <a:r>
              <a:rPr lang="ar-SA" sz="4200" dirty="0" smtClean="0">
                <a:solidFill>
                  <a:schemeClr val="tx2"/>
                </a:solidFill>
              </a:rPr>
              <a:t>حيث يأخذ كل صف رقما وتكون هذه الأرقام متتابعة وبالورقة  الواحدة 1048576 </a:t>
            </a:r>
            <a:r>
              <a:rPr lang="ar-SA" sz="4200" dirty="0" err="1" smtClean="0">
                <a:solidFill>
                  <a:schemeClr val="tx2"/>
                </a:solidFill>
              </a:rPr>
              <a:t>صفا  .</a:t>
            </a:r>
            <a:endParaRPr lang="ar-SA" sz="4200" dirty="0" smtClean="0">
              <a:solidFill>
                <a:schemeClr val="tx2"/>
              </a:solidFill>
            </a:endParaRPr>
          </a:p>
          <a:p>
            <a:r>
              <a:rPr lang="ar-SA" sz="4200" dirty="0" smtClean="0">
                <a:solidFill>
                  <a:srgbClr val="C00000"/>
                </a:solidFill>
              </a:rPr>
              <a:t>2- رموز </a:t>
            </a:r>
            <a:r>
              <a:rPr lang="ar-SA" sz="4200" dirty="0" err="1" smtClean="0">
                <a:solidFill>
                  <a:srgbClr val="C00000"/>
                </a:solidFill>
              </a:rPr>
              <a:t>الأعمدة </a:t>
            </a:r>
            <a:r>
              <a:rPr lang="ar-SA" sz="4200" dirty="0" smtClean="0">
                <a:solidFill>
                  <a:srgbClr val="C00000"/>
                </a:solidFill>
              </a:rPr>
              <a:t>: </a:t>
            </a:r>
            <a:r>
              <a:rPr lang="ar-SA" sz="4200" dirty="0" smtClean="0">
                <a:solidFill>
                  <a:schemeClr val="tx2"/>
                </a:solidFill>
              </a:rPr>
              <a:t>حيث يأخذ كل عمود رمزا يكون عبارة عن حرف انجليزي بالترتيب وهنالك 16348 عامود.</a:t>
            </a:r>
          </a:p>
          <a:p>
            <a:r>
              <a:rPr lang="ar-SA" sz="4200" dirty="0" smtClean="0">
                <a:solidFill>
                  <a:srgbClr val="C00000"/>
                </a:solidFill>
              </a:rPr>
              <a:t>3-الخلية </a:t>
            </a:r>
            <a:r>
              <a:rPr lang="ar-SA" sz="4200" dirty="0" err="1" smtClean="0">
                <a:solidFill>
                  <a:srgbClr val="C00000"/>
                </a:solidFill>
              </a:rPr>
              <a:t>الفعالة </a:t>
            </a:r>
            <a:r>
              <a:rPr lang="ar-SA" sz="4200" dirty="0" smtClean="0">
                <a:solidFill>
                  <a:srgbClr val="C00000"/>
                </a:solidFill>
              </a:rPr>
              <a:t>: </a:t>
            </a:r>
            <a:r>
              <a:rPr lang="ar-SA" sz="4200" dirty="0" smtClean="0">
                <a:solidFill>
                  <a:schemeClr val="tx2"/>
                </a:solidFill>
              </a:rPr>
              <a:t>تقاطع العمود مع الصف يعطي </a:t>
            </a:r>
            <a:r>
              <a:rPr lang="ar-SA" sz="4200" dirty="0" err="1" smtClean="0">
                <a:solidFill>
                  <a:schemeClr val="tx2"/>
                </a:solidFill>
              </a:rPr>
              <a:t>الخلية.</a:t>
            </a:r>
            <a:r>
              <a:rPr lang="ar-SA" sz="4200" dirty="0" smtClean="0">
                <a:solidFill>
                  <a:schemeClr val="tx2"/>
                </a:solidFill>
              </a:rPr>
              <a:t> والخلية النشطة هي الخلية التي يستطيع المستخدم الطباعة بداخلها سواء أكان نص أو معادلة  وتكون بلون اسود غامق.</a:t>
            </a:r>
          </a:p>
          <a:p>
            <a:r>
              <a:rPr lang="ar-SA" sz="4200" dirty="0" smtClean="0">
                <a:solidFill>
                  <a:srgbClr val="C00000"/>
                </a:solidFill>
              </a:rPr>
              <a:t>4- مؤشر التحريك للأعلى </a:t>
            </a:r>
            <a:r>
              <a:rPr lang="ar-SA" sz="4200" dirty="0" err="1" smtClean="0">
                <a:solidFill>
                  <a:srgbClr val="C00000"/>
                </a:solidFill>
              </a:rPr>
              <a:t>والأسفل </a:t>
            </a:r>
            <a:r>
              <a:rPr lang="ar-SA" sz="4200" dirty="0" smtClean="0">
                <a:solidFill>
                  <a:srgbClr val="C00000"/>
                </a:solidFill>
              </a:rPr>
              <a:t>:</a:t>
            </a:r>
            <a:r>
              <a:rPr lang="ar-SA" sz="4200" dirty="0" smtClean="0">
                <a:solidFill>
                  <a:schemeClr val="tx2"/>
                </a:solidFill>
              </a:rPr>
              <a:t>ويستخدم لتحريك ورقة العمل للأعلى أو </a:t>
            </a:r>
            <a:r>
              <a:rPr lang="ar-SA" sz="4200" dirty="0" err="1" smtClean="0">
                <a:solidFill>
                  <a:schemeClr val="tx2"/>
                </a:solidFill>
              </a:rPr>
              <a:t>للأسفل .</a:t>
            </a:r>
            <a:endParaRPr lang="ar-SA" sz="4200" dirty="0" smtClean="0">
              <a:solidFill>
                <a:schemeClr val="tx2"/>
              </a:solidFill>
            </a:endParaRPr>
          </a:p>
          <a:p>
            <a:r>
              <a:rPr lang="ar-SA" sz="4200" dirty="0" smtClean="0">
                <a:solidFill>
                  <a:srgbClr val="C00000"/>
                </a:solidFill>
              </a:rPr>
              <a:t>5-مؤشر التحريك لليمين </a:t>
            </a:r>
            <a:r>
              <a:rPr lang="ar-SA" sz="4200" dirty="0" err="1" smtClean="0">
                <a:solidFill>
                  <a:srgbClr val="C00000"/>
                </a:solidFill>
              </a:rPr>
              <a:t>واليسار </a:t>
            </a:r>
            <a:r>
              <a:rPr lang="ar-SA" sz="4200" dirty="0" smtClean="0">
                <a:solidFill>
                  <a:srgbClr val="C00000"/>
                </a:solidFill>
              </a:rPr>
              <a:t>: </a:t>
            </a:r>
            <a:r>
              <a:rPr lang="ar-SA" sz="4200" dirty="0" smtClean="0">
                <a:solidFill>
                  <a:schemeClr val="tx2"/>
                </a:solidFill>
              </a:rPr>
              <a:t>ويستخدم لتحريك ورقة العمل باتجاه اليمين أو </a:t>
            </a:r>
            <a:r>
              <a:rPr lang="ar-SA" sz="4200" dirty="0" err="1" smtClean="0">
                <a:solidFill>
                  <a:schemeClr val="tx2"/>
                </a:solidFill>
              </a:rPr>
              <a:t>اليسار .</a:t>
            </a:r>
            <a:endParaRPr lang="ar-SA" sz="4200" dirty="0" smtClean="0">
              <a:solidFill>
                <a:schemeClr val="tx2"/>
              </a:solidFill>
            </a:endParaRPr>
          </a:p>
          <a:p>
            <a:r>
              <a:rPr lang="ar-SA" sz="4200" dirty="0" smtClean="0">
                <a:solidFill>
                  <a:srgbClr val="C00000"/>
                </a:solidFill>
              </a:rPr>
              <a:t>6- اسم </a:t>
            </a:r>
            <a:r>
              <a:rPr lang="ar-SA" sz="4200" dirty="0" err="1" smtClean="0">
                <a:solidFill>
                  <a:srgbClr val="C00000"/>
                </a:solidFill>
              </a:rPr>
              <a:t>الصفحة </a:t>
            </a:r>
            <a:r>
              <a:rPr lang="ar-SA" sz="4200" dirty="0" smtClean="0">
                <a:solidFill>
                  <a:srgbClr val="C00000"/>
                </a:solidFill>
              </a:rPr>
              <a:t>: </a:t>
            </a:r>
            <a:r>
              <a:rPr lang="ar-SA" sz="4200" dirty="0" smtClean="0">
                <a:solidFill>
                  <a:schemeClr val="tx2"/>
                </a:solidFill>
              </a:rPr>
              <a:t>وتكون الصفحة التي يعمل المستخدم بداخلها مميزة عن باقي صفحات العمل </a:t>
            </a:r>
            <a:r>
              <a:rPr lang="ar-SA" sz="4200" dirty="0" err="1" smtClean="0">
                <a:solidFill>
                  <a:schemeClr val="tx2"/>
                </a:solidFill>
              </a:rPr>
              <a:t>الأخرى .</a:t>
            </a:r>
            <a:r>
              <a:rPr lang="ar-SA" sz="4200" dirty="0" smtClean="0">
                <a:solidFill>
                  <a:schemeClr val="tx2"/>
                </a:solidFill>
              </a:rPr>
              <a:t> </a:t>
            </a:r>
          </a:p>
          <a:p>
            <a:r>
              <a:rPr lang="ar-SA" sz="4200" dirty="0" smtClean="0">
                <a:solidFill>
                  <a:srgbClr val="C00000"/>
                </a:solidFill>
              </a:rPr>
              <a:t>7- للانتقال من ورقة إلى أخرى داخل الملف </a:t>
            </a:r>
            <a:r>
              <a:rPr lang="ar-SA" sz="4200" dirty="0" err="1" smtClean="0">
                <a:solidFill>
                  <a:srgbClr val="C00000"/>
                </a:solidFill>
              </a:rPr>
              <a:t>الواحد .</a:t>
            </a:r>
            <a:endParaRPr lang="ar-SA" sz="4200" dirty="0" smtClean="0">
              <a:solidFill>
                <a:srgbClr val="C00000"/>
              </a:solidFill>
            </a:endParaRPr>
          </a:p>
          <a:p>
            <a:endParaRPr lang="ar-SA" sz="4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u="sng" dirty="0" smtClean="0"/>
              <a:t>6-شريط </a:t>
            </a:r>
            <a:r>
              <a:rPr lang="ar-SA" sz="2400" u="sng" dirty="0" err="1" smtClean="0"/>
              <a:t>الحالة </a:t>
            </a:r>
            <a:r>
              <a:rPr lang="ar-SA" sz="2400" u="sng" dirty="0" smtClean="0"/>
              <a:t>: </a:t>
            </a:r>
            <a:br>
              <a:rPr lang="ar-SA" sz="2400" u="sng" dirty="0" smtClean="0"/>
            </a:br>
            <a:r>
              <a:rPr lang="ar-SA" sz="2400" dirty="0" smtClean="0">
                <a:solidFill>
                  <a:schemeClr val="tx2"/>
                </a:solidFill>
                <a:cs typeface="+mn-cs"/>
              </a:rPr>
              <a:t>وهو الشريط الذي يبين حالة الملف المفتوح والأوامر التي يتم </a:t>
            </a:r>
            <a:r>
              <a:rPr lang="ar-SA" sz="2400" dirty="0" err="1" smtClean="0">
                <a:solidFill>
                  <a:schemeClr val="tx2"/>
                </a:solidFill>
                <a:cs typeface="+mn-cs"/>
              </a:rPr>
              <a:t>استخدامها .</a:t>
            </a:r>
            <a:endParaRPr lang="ar-SA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/>
            </a:r>
            <a:br>
              <a:rPr lang="ar-SA" b="1" u="sng" dirty="0" smtClean="0"/>
            </a:br>
            <a:r>
              <a:rPr lang="ar-SA" b="1" u="sng" dirty="0" smtClean="0"/>
              <a:t>تخزين </a:t>
            </a:r>
            <a:r>
              <a:rPr lang="ar-SA" b="1" u="sng" dirty="0"/>
              <a:t>الملف ضمن مايكروسوفت </a:t>
            </a:r>
            <a:r>
              <a:rPr lang="ar-SA" b="1" u="sng" dirty="0" smtClean="0"/>
              <a:t>اكسيل </a:t>
            </a:r>
            <a:r>
              <a:rPr lang="ar-SA" b="1" u="sng" dirty="0"/>
              <a:t/>
            </a:r>
            <a:br>
              <a:rPr lang="ar-SA" b="1" u="sng" dirty="0"/>
            </a:b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يتم تخزين الملفات في اكسل باستخدام الطرق </a:t>
            </a:r>
            <a:r>
              <a:rPr lang="ar-SA" dirty="0" err="1" smtClean="0">
                <a:solidFill>
                  <a:srgbClr val="C00000"/>
                </a:solidFill>
              </a:rPr>
              <a:t>التالية :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>
                <a:solidFill>
                  <a:schemeClr val="tx2"/>
                </a:solidFill>
              </a:rPr>
              <a:t>1- اختيار أيقونة حفظ من شريط </a:t>
            </a:r>
            <a:r>
              <a:rPr lang="ar-SA" dirty="0" err="1" smtClean="0">
                <a:solidFill>
                  <a:schemeClr val="tx2"/>
                </a:solidFill>
              </a:rPr>
              <a:t>الأدوات .</a:t>
            </a:r>
            <a:endParaRPr lang="ar-SA" dirty="0" smtClean="0">
              <a:solidFill>
                <a:schemeClr val="tx2"/>
              </a:solidFill>
            </a:endParaRPr>
          </a:p>
          <a:p>
            <a:r>
              <a:rPr lang="ar-SA" dirty="0" smtClean="0">
                <a:solidFill>
                  <a:schemeClr val="tx2"/>
                </a:solidFill>
              </a:rPr>
              <a:t>2- اختيار قائمة ملف من شريط القوائم ومن ثم الأمر حفظ أو حفظ باسم حيث لا يوجد اختلاف بينهما عند أول </a:t>
            </a:r>
            <a:r>
              <a:rPr lang="ar-SA" dirty="0" err="1" smtClean="0">
                <a:solidFill>
                  <a:schemeClr val="tx2"/>
                </a:solidFill>
              </a:rPr>
              <a:t>تخزين .</a:t>
            </a:r>
            <a:endParaRPr lang="ar-SA" dirty="0" smtClean="0">
              <a:solidFill>
                <a:schemeClr val="tx2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فتح وإغلاق ملف مايكروسوفت اكسيل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يتم فتح الملف باستخدام الخطوات </a:t>
            </a:r>
            <a:r>
              <a:rPr lang="ar-SA" dirty="0" err="1" smtClean="0">
                <a:solidFill>
                  <a:srgbClr val="C00000"/>
                </a:solidFill>
              </a:rPr>
              <a:t>التالية :</a:t>
            </a:r>
            <a:endParaRPr lang="ar-SA" dirty="0" smtClean="0">
              <a:solidFill>
                <a:srgbClr val="C00000"/>
              </a:solidFill>
            </a:endParaRPr>
          </a:p>
          <a:p>
            <a:r>
              <a:rPr lang="ar-SA" dirty="0" smtClean="0">
                <a:solidFill>
                  <a:schemeClr val="tx2"/>
                </a:solidFill>
              </a:rPr>
              <a:t>1- انقر فوق </a:t>
            </a:r>
            <a:r>
              <a:rPr lang="ar-SA" dirty="0" err="1" smtClean="0">
                <a:solidFill>
                  <a:schemeClr val="tx2"/>
                </a:solidFill>
              </a:rPr>
              <a:t>ملف </a:t>
            </a:r>
            <a:r>
              <a:rPr lang="ar-SA" dirty="0" smtClean="0">
                <a:solidFill>
                  <a:schemeClr val="tx2"/>
                </a:solidFill>
              </a:rPr>
              <a:t>, ثم فوق </a:t>
            </a:r>
            <a:r>
              <a:rPr lang="ar-SA" dirty="0" err="1" smtClean="0">
                <a:solidFill>
                  <a:schemeClr val="tx2"/>
                </a:solidFill>
              </a:rPr>
              <a:t>فتح .</a:t>
            </a:r>
            <a:endParaRPr lang="ar-SA" dirty="0" smtClean="0">
              <a:solidFill>
                <a:schemeClr val="tx2"/>
              </a:solidFill>
            </a:endParaRPr>
          </a:p>
          <a:p>
            <a:r>
              <a:rPr lang="ar-SA" dirty="0" smtClean="0">
                <a:solidFill>
                  <a:schemeClr val="tx2"/>
                </a:solidFill>
              </a:rPr>
              <a:t>2- في القائمة بحث </a:t>
            </a:r>
            <a:r>
              <a:rPr lang="ar-SA" dirty="0" err="1" smtClean="0">
                <a:solidFill>
                  <a:schemeClr val="tx2"/>
                </a:solidFill>
              </a:rPr>
              <a:t>في  </a:t>
            </a:r>
            <a:r>
              <a:rPr lang="ar-SA" dirty="0" smtClean="0">
                <a:solidFill>
                  <a:schemeClr val="tx2"/>
                </a:solidFill>
              </a:rPr>
              <a:t>, انقر فوق المجلد الذي يحتوي على الملف الذي تريد </a:t>
            </a:r>
            <a:r>
              <a:rPr lang="ar-SA" dirty="0" err="1" smtClean="0">
                <a:solidFill>
                  <a:schemeClr val="tx2"/>
                </a:solidFill>
              </a:rPr>
              <a:t>فتحه .</a:t>
            </a:r>
            <a:endParaRPr lang="ar-SA" dirty="0" smtClean="0">
              <a:solidFill>
                <a:schemeClr val="tx2"/>
              </a:solidFill>
            </a:endParaRPr>
          </a:p>
          <a:p>
            <a:r>
              <a:rPr lang="ar-SA" dirty="0" smtClean="0">
                <a:solidFill>
                  <a:schemeClr val="tx2"/>
                </a:solidFill>
              </a:rPr>
              <a:t>3- في قائمة المجلدات حدد موقع المجلد الذي يحتوي الملف </a:t>
            </a:r>
            <a:r>
              <a:rPr lang="ar-SA" dirty="0" err="1" smtClean="0">
                <a:solidFill>
                  <a:schemeClr val="tx2"/>
                </a:solidFill>
              </a:rPr>
              <a:t>وافتحه .</a:t>
            </a:r>
            <a:endParaRPr lang="ar-SA" dirty="0" smtClean="0">
              <a:solidFill>
                <a:schemeClr val="tx2"/>
              </a:solidFill>
            </a:endParaRPr>
          </a:p>
          <a:p>
            <a:r>
              <a:rPr lang="ar-SA" dirty="0" smtClean="0">
                <a:solidFill>
                  <a:schemeClr val="tx2"/>
                </a:solidFill>
              </a:rPr>
              <a:t>4- انقر فوق </a:t>
            </a:r>
            <a:r>
              <a:rPr lang="ar-SA" dirty="0" err="1" smtClean="0">
                <a:solidFill>
                  <a:schemeClr val="tx2"/>
                </a:solidFill>
              </a:rPr>
              <a:t>الملف </a:t>
            </a:r>
            <a:r>
              <a:rPr lang="ar-SA" dirty="0" smtClean="0">
                <a:solidFill>
                  <a:schemeClr val="tx2"/>
                </a:solidFill>
              </a:rPr>
              <a:t>, ثم فوق </a:t>
            </a:r>
            <a:r>
              <a:rPr lang="ar-SA" dirty="0" err="1" smtClean="0">
                <a:solidFill>
                  <a:schemeClr val="tx2"/>
                </a:solidFill>
              </a:rPr>
              <a:t>فتح .</a:t>
            </a:r>
            <a:endParaRPr lang="ar-SA" dirty="0" smtClean="0">
              <a:solidFill>
                <a:schemeClr val="tx2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636</Words>
  <Application>Microsoft Office PowerPoint</Application>
  <PresentationFormat>عرض على الشاشة (3:4)‏</PresentationFormat>
  <Paragraphs>48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الفصل الثاني :المدخل لصفحات الإنتشار</vt:lpstr>
      <vt:lpstr>مقدمة </vt:lpstr>
      <vt:lpstr>كيفية تشغيل برنامج اكسيل </vt:lpstr>
      <vt:lpstr>المكونات الأساسية لنافذة مايكروسوفت اكسيل</vt:lpstr>
      <vt:lpstr>الشريحة 5</vt:lpstr>
      <vt:lpstr>الشريحة 6</vt:lpstr>
      <vt:lpstr>الشريحة 7</vt:lpstr>
      <vt:lpstr> تخزين الملف ضمن مايكروسوفت اكسيل  </vt:lpstr>
      <vt:lpstr>فتح وإغلاق ملف مايكروسوفت اكسيل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:المدخل لصفحات الإنتشار</dc:title>
  <dc:creator>Amal alfawaz</dc:creator>
  <cp:lastModifiedBy>Amal alfawaz</cp:lastModifiedBy>
  <cp:revision>2</cp:revision>
  <dcterms:created xsi:type="dcterms:W3CDTF">2018-01-31T14:54:32Z</dcterms:created>
  <dcterms:modified xsi:type="dcterms:W3CDTF">2018-01-31T16:28:33Z</dcterms:modified>
</cp:coreProperties>
</file>