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p:cViewPr>
        <p:scale>
          <a:sx n="84" d="100"/>
          <a:sy n="84" d="100"/>
        </p:scale>
        <p:origin x="-117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551618547681545"/>
          <c:y val="0.24121536891221934"/>
          <c:w val="0.63937226596675401"/>
          <c:h val="0.64280475357247036"/>
        </c:manualLayout>
      </c:layout>
      <c:scatterChart>
        <c:scatterStyle val="smoothMarker"/>
        <c:varyColors val="0"/>
        <c:ser>
          <c:idx val="0"/>
          <c:order val="0"/>
          <c:dLbls>
            <c:dLbl>
              <c:idx val="0"/>
              <c:tx>
                <c:rich>
                  <a:bodyPr/>
                  <a:lstStyle/>
                  <a:p>
                    <a:r>
                      <a:rPr lang="en-US" sz="1200" b="1"/>
                      <a:t>A</a:t>
                    </a:r>
                    <a:endParaRPr lang="en-US"/>
                  </a:p>
                </c:rich>
              </c:tx>
              <c:dLblPos val="t"/>
              <c:showLegendKey val="0"/>
              <c:showVal val="1"/>
              <c:showCatName val="0"/>
              <c:showSerName val="0"/>
              <c:showPercent val="0"/>
              <c:showBubbleSize val="0"/>
            </c:dLbl>
            <c:dLbl>
              <c:idx val="1"/>
              <c:tx>
                <c:rich>
                  <a:bodyPr/>
                  <a:lstStyle/>
                  <a:p>
                    <a:r>
                      <a:rPr lang="en-US" sz="1200" b="1"/>
                      <a:t>B</a:t>
                    </a:r>
                    <a:endParaRPr lang="en-US"/>
                  </a:p>
                </c:rich>
              </c:tx>
              <c:dLblPos val="t"/>
              <c:showLegendKey val="0"/>
              <c:showVal val="1"/>
              <c:showCatName val="0"/>
              <c:showSerName val="0"/>
              <c:showPercent val="0"/>
              <c:showBubbleSize val="0"/>
            </c:dLbl>
            <c:dLbl>
              <c:idx val="2"/>
              <c:tx>
                <c:rich>
                  <a:bodyPr/>
                  <a:lstStyle/>
                  <a:p>
                    <a:r>
                      <a:rPr lang="en-US" sz="1200" b="1"/>
                      <a:t>C</a:t>
                    </a:r>
                    <a:endParaRPr lang="en-US"/>
                  </a:p>
                </c:rich>
              </c:tx>
              <c:dLblPos val="t"/>
              <c:showLegendKey val="0"/>
              <c:showVal val="1"/>
              <c:showCatName val="0"/>
              <c:showSerName val="0"/>
              <c:showPercent val="0"/>
              <c:showBubbleSize val="0"/>
            </c:dLbl>
            <c:dLbl>
              <c:idx val="3"/>
              <c:tx>
                <c:rich>
                  <a:bodyPr/>
                  <a:lstStyle/>
                  <a:p>
                    <a:r>
                      <a:rPr lang="en-US" sz="1200" b="1"/>
                      <a:t>D</a:t>
                    </a:r>
                    <a:endParaRPr lang="en-US"/>
                  </a:p>
                </c:rich>
              </c:tx>
              <c:dLblPos val="t"/>
              <c:showLegendKey val="0"/>
              <c:showVal val="1"/>
              <c:showCatName val="0"/>
              <c:showSerName val="0"/>
              <c:showPercent val="0"/>
              <c:showBubbleSize val="0"/>
            </c:dLbl>
            <c:dLbl>
              <c:idx val="4"/>
              <c:tx>
                <c:rich>
                  <a:bodyPr/>
                  <a:lstStyle/>
                  <a:p>
                    <a:r>
                      <a:rPr lang="en-US" sz="1200" b="1"/>
                      <a:t>E</a:t>
                    </a:r>
                    <a:endParaRPr lang="en-US"/>
                  </a:p>
                </c:rich>
              </c:tx>
              <c:dLblPos val="t"/>
              <c:showLegendKey val="0"/>
              <c:showVal val="1"/>
              <c:showCatName val="0"/>
              <c:showSerName val="0"/>
              <c:showPercent val="0"/>
              <c:showBubbleSize val="0"/>
            </c:dLbl>
            <c:dLbl>
              <c:idx val="5"/>
              <c:tx>
                <c:rich>
                  <a:bodyPr/>
                  <a:lstStyle/>
                  <a:p>
                    <a:r>
                      <a:rPr lang="en-US" sz="1200" b="1"/>
                      <a:t>F</a:t>
                    </a:r>
                    <a:endParaRPr lang="en-US"/>
                  </a:p>
                </c:rich>
              </c:tx>
              <c:dLblPos val="t"/>
              <c:showLegendKey val="0"/>
              <c:showVal val="1"/>
              <c:showCatName val="0"/>
              <c:showSerName val="0"/>
              <c:showPercent val="0"/>
              <c:showBubbleSize val="0"/>
            </c:dLbl>
            <c:txPr>
              <a:bodyPr/>
              <a:lstStyle/>
              <a:p>
                <a:pPr>
                  <a:defRPr lang="en-GB" sz="1200" b="1"/>
                </a:pPr>
                <a:endParaRPr lang="ar-SA"/>
              </a:p>
            </c:txPr>
            <c:dLblPos val="t"/>
            <c:showLegendKey val="0"/>
            <c:showVal val="1"/>
            <c:showCatName val="0"/>
            <c:showSerName val="0"/>
            <c:showPercent val="0"/>
            <c:showBubbleSize val="0"/>
            <c:showLeaderLines val="0"/>
          </c:dLbls>
          <c:xVal>
            <c:numRef>
              <c:f>Sheet1!$A$1:$A$6</c:f>
              <c:numCache>
                <c:formatCode>General</c:formatCode>
                <c:ptCount val="6"/>
                <c:pt idx="0">
                  <c:v>0</c:v>
                </c:pt>
                <c:pt idx="1">
                  <c:v>1</c:v>
                </c:pt>
                <c:pt idx="2">
                  <c:v>2</c:v>
                </c:pt>
                <c:pt idx="3">
                  <c:v>3</c:v>
                </c:pt>
                <c:pt idx="4">
                  <c:v>4</c:v>
                </c:pt>
                <c:pt idx="5">
                  <c:v>5</c:v>
                </c:pt>
              </c:numCache>
            </c:numRef>
          </c:xVal>
          <c:yVal>
            <c:numRef>
              <c:f>Sheet1!$B$1:$B$6</c:f>
              <c:numCache>
                <c:formatCode>General</c:formatCode>
                <c:ptCount val="6"/>
                <c:pt idx="0">
                  <c:v>180</c:v>
                </c:pt>
                <c:pt idx="1">
                  <c:v>170</c:v>
                </c:pt>
                <c:pt idx="2">
                  <c:v>150</c:v>
                </c:pt>
                <c:pt idx="3">
                  <c:v>110</c:v>
                </c:pt>
                <c:pt idx="4">
                  <c:v>60</c:v>
                </c:pt>
                <c:pt idx="5">
                  <c:v>0</c:v>
                </c:pt>
              </c:numCache>
            </c:numRef>
          </c:yVal>
          <c:smooth val="1"/>
        </c:ser>
        <c:dLbls>
          <c:showLegendKey val="0"/>
          <c:showVal val="1"/>
          <c:showCatName val="0"/>
          <c:showSerName val="0"/>
          <c:showPercent val="0"/>
          <c:showBubbleSize val="0"/>
        </c:dLbls>
        <c:axId val="130565824"/>
        <c:axId val="130566400"/>
      </c:scatterChart>
      <c:valAx>
        <c:axId val="130565824"/>
        <c:scaling>
          <c:orientation val="minMax"/>
        </c:scaling>
        <c:delete val="0"/>
        <c:axPos val="b"/>
        <c:title>
          <c:tx>
            <c:rich>
              <a:bodyPr/>
              <a:lstStyle/>
              <a:p>
                <a:pPr>
                  <a:defRPr lang="en-GB" sz="1400"/>
                </a:pPr>
                <a:r>
                  <a:rPr lang="ar-SA" sz="1400" b="1" i="0" baseline="0">
                    <a:effectLst/>
                  </a:rPr>
                  <a:t>الإنتاج الزراعي (مليون طن)</a:t>
                </a:r>
                <a:endParaRPr lang="en-GB" sz="1400">
                  <a:effectLst/>
                </a:endParaRPr>
              </a:p>
            </c:rich>
          </c:tx>
          <c:layout>
            <c:manualLayout>
              <c:xMode val="edge"/>
              <c:yMode val="edge"/>
              <c:x val="0.32651487314085753"/>
              <c:y val="0.93575757575757579"/>
            </c:manualLayout>
          </c:layout>
          <c:overlay val="0"/>
        </c:title>
        <c:numFmt formatCode="General" sourceLinked="1"/>
        <c:majorTickMark val="out"/>
        <c:minorTickMark val="none"/>
        <c:tickLblPos val="nextTo"/>
        <c:txPr>
          <a:bodyPr/>
          <a:lstStyle/>
          <a:p>
            <a:pPr>
              <a:defRPr lang="en-GB" sz="1000"/>
            </a:pPr>
            <a:endParaRPr lang="ar-SA"/>
          </a:p>
        </c:txPr>
        <c:crossAx val="130566400"/>
        <c:crosses val="autoZero"/>
        <c:crossBetween val="midCat"/>
      </c:valAx>
      <c:valAx>
        <c:axId val="130566400"/>
        <c:scaling>
          <c:orientation val="minMax"/>
        </c:scaling>
        <c:delete val="0"/>
        <c:axPos val="l"/>
        <c:title>
          <c:tx>
            <c:rich>
              <a:bodyPr rot="0" vert="horz"/>
              <a:lstStyle/>
              <a:p>
                <a:pPr rtl="1">
                  <a:defRPr lang="en-GB" sz="800"/>
                </a:pPr>
                <a:r>
                  <a:rPr lang="ar-SA" sz="1400" b="1" i="0" baseline="0">
                    <a:effectLst/>
                  </a:rPr>
                  <a:t>بناء المساكن (ألف وحدة)</a:t>
                </a:r>
                <a:endParaRPr lang="en-GB" sz="800">
                  <a:effectLst/>
                </a:endParaRPr>
              </a:p>
            </c:rich>
          </c:tx>
          <c:layout>
            <c:manualLayout>
              <c:xMode val="edge"/>
              <c:yMode val="edge"/>
              <c:x val="1.666666666666667E-2"/>
              <c:y val="8.3478113622893854E-2"/>
            </c:manualLayout>
          </c:layout>
          <c:overlay val="0"/>
        </c:title>
        <c:numFmt formatCode="General" sourceLinked="1"/>
        <c:majorTickMark val="out"/>
        <c:minorTickMark val="none"/>
        <c:tickLblPos val="nextTo"/>
        <c:txPr>
          <a:bodyPr/>
          <a:lstStyle/>
          <a:p>
            <a:pPr>
              <a:defRPr lang="en-GB" sz="1000"/>
            </a:pPr>
            <a:endParaRPr lang="ar-SA"/>
          </a:p>
        </c:txPr>
        <c:crossAx val="130565824"/>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551618547681545"/>
          <c:y val="0.24121536891221934"/>
          <c:w val="0.63937226596675401"/>
          <c:h val="0.64280475357247036"/>
        </c:manualLayout>
      </c:layout>
      <c:scatterChart>
        <c:scatterStyle val="smoothMarker"/>
        <c:varyColors val="0"/>
        <c:ser>
          <c:idx val="0"/>
          <c:order val="0"/>
          <c:dLbls>
            <c:dLbl>
              <c:idx val="0"/>
              <c:tx>
                <c:rich>
                  <a:bodyPr/>
                  <a:lstStyle/>
                  <a:p>
                    <a:r>
                      <a:rPr lang="en-US" sz="1200" b="1"/>
                      <a:t>A</a:t>
                    </a:r>
                    <a:endParaRPr lang="en-US"/>
                  </a:p>
                </c:rich>
              </c:tx>
              <c:dLblPos val="t"/>
              <c:showLegendKey val="0"/>
              <c:showVal val="1"/>
              <c:showCatName val="0"/>
              <c:showSerName val="0"/>
              <c:showPercent val="0"/>
              <c:showBubbleSize val="0"/>
            </c:dLbl>
            <c:dLbl>
              <c:idx val="1"/>
              <c:tx>
                <c:rich>
                  <a:bodyPr/>
                  <a:lstStyle/>
                  <a:p>
                    <a:r>
                      <a:rPr lang="en-US" sz="1200" b="1"/>
                      <a:t>B</a:t>
                    </a:r>
                    <a:endParaRPr lang="en-US"/>
                  </a:p>
                </c:rich>
              </c:tx>
              <c:dLblPos val="t"/>
              <c:showLegendKey val="0"/>
              <c:showVal val="1"/>
              <c:showCatName val="0"/>
              <c:showSerName val="0"/>
              <c:showPercent val="0"/>
              <c:showBubbleSize val="0"/>
            </c:dLbl>
            <c:dLbl>
              <c:idx val="2"/>
              <c:tx>
                <c:rich>
                  <a:bodyPr/>
                  <a:lstStyle/>
                  <a:p>
                    <a:r>
                      <a:rPr lang="en-US" sz="1200" b="1"/>
                      <a:t>C</a:t>
                    </a:r>
                    <a:endParaRPr lang="en-US"/>
                  </a:p>
                </c:rich>
              </c:tx>
              <c:dLblPos val="t"/>
              <c:showLegendKey val="0"/>
              <c:showVal val="1"/>
              <c:showCatName val="0"/>
              <c:showSerName val="0"/>
              <c:showPercent val="0"/>
              <c:showBubbleSize val="0"/>
            </c:dLbl>
            <c:dLbl>
              <c:idx val="3"/>
              <c:tx>
                <c:rich>
                  <a:bodyPr/>
                  <a:lstStyle/>
                  <a:p>
                    <a:r>
                      <a:rPr lang="en-US" sz="1200" b="1"/>
                      <a:t>D</a:t>
                    </a:r>
                    <a:endParaRPr lang="en-US"/>
                  </a:p>
                </c:rich>
              </c:tx>
              <c:dLblPos val="t"/>
              <c:showLegendKey val="0"/>
              <c:showVal val="1"/>
              <c:showCatName val="0"/>
              <c:showSerName val="0"/>
              <c:showPercent val="0"/>
              <c:showBubbleSize val="0"/>
            </c:dLbl>
            <c:dLbl>
              <c:idx val="4"/>
              <c:tx>
                <c:rich>
                  <a:bodyPr/>
                  <a:lstStyle/>
                  <a:p>
                    <a:r>
                      <a:rPr lang="en-US" sz="1200" b="1"/>
                      <a:t>E</a:t>
                    </a:r>
                    <a:endParaRPr lang="en-US"/>
                  </a:p>
                </c:rich>
              </c:tx>
              <c:dLblPos val="t"/>
              <c:showLegendKey val="0"/>
              <c:showVal val="1"/>
              <c:showCatName val="0"/>
              <c:showSerName val="0"/>
              <c:showPercent val="0"/>
              <c:showBubbleSize val="0"/>
            </c:dLbl>
            <c:dLbl>
              <c:idx val="5"/>
              <c:tx>
                <c:rich>
                  <a:bodyPr/>
                  <a:lstStyle/>
                  <a:p>
                    <a:r>
                      <a:rPr lang="en-US" sz="1200" b="1"/>
                      <a:t>F</a:t>
                    </a:r>
                    <a:endParaRPr lang="en-US"/>
                  </a:p>
                </c:rich>
              </c:tx>
              <c:dLblPos val="t"/>
              <c:showLegendKey val="0"/>
              <c:showVal val="1"/>
              <c:showCatName val="0"/>
              <c:showSerName val="0"/>
              <c:showPercent val="0"/>
              <c:showBubbleSize val="0"/>
            </c:dLbl>
            <c:txPr>
              <a:bodyPr/>
              <a:lstStyle/>
              <a:p>
                <a:pPr>
                  <a:defRPr lang="en-GB" sz="1200" b="1"/>
                </a:pPr>
                <a:endParaRPr lang="ar-SA"/>
              </a:p>
            </c:txPr>
            <c:dLblPos val="t"/>
            <c:showLegendKey val="0"/>
            <c:showVal val="1"/>
            <c:showCatName val="0"/>
            <c:showSerName val="0"/>
            <c:showPercent val="0"/>
            <c:showBubbleSize val="0"/>
            <c:showLeaderLines val="0"/>
          </c:dLbls>
          <c:xVal>
            <c:numRef>
              <c:f>Sheet1!$A$1:$A$6</c:f>
              <c:numCache>
                <c:formatCode>General</c:formatCode>
                <c:ptCount val="6"/>
                <c:pt idx="0">
                  <c:v>0</c:v>
                </c:pt>
                <c:pt idx="1">
                  <c:v>1</c:v>
                </c:pt>
                <c:pt idx="2">
                  <c:v>2</c:v>
                </c:pt>
                <c:pt idx="3">
                  <c:v>3</c:v>
                </c:pt>
                <c:pt idx="4">
                  <c:v>4</c:v>
                </c:pt>
                <c:pt idx="5">
                  <c:v>5</c:v>
                </c:pt>
              </c:numCache>
            </c:numRef>
          </c:xVal>
          <c:yVal>
            <c:numRef>
              <c:f>Sheet1!$B$1:$B$6</c:f>
              <c:numCache>
                <c:formatCode>General</c:formatCode>
                <c:ptCount val="6"/>
                <c:pt idx="0">
                  <c:v>180</c:v>
                </c:pt>
                <c:pt idx="1">
                  <c:v>170</c:v>
                </c:pt>
                <c:pt idx="2">
                  <c:v>150</c:v>
                </c:pt>
                <c:pt idx="3">
                  <c:v>110</c:v>
                </c:pt>
                <c:pt idx="4">
                  <c:v>60</c:v>
                </c:pt>
                <c:pt idx="5">
                  <c:v>0</c:v>
                </c:pt>
              </c:numCache>
            </c:numRef>
          </c:yVal>
          <c:smooth val="1"/>
        </c:ser>
        <c:dLbls>
          <c:showLegendKey val="0"/>
          <c:showVal val="1"/>
          <c:showCatName val="0"/>
          <c:showSerName val="0"/>
          <c:showPercent val="0"/>
          <c:showBubbleSize val="0"/>
        </c:dLbls>
        <c:axId val="130568704"/>
        <c:axId val="130569280"/>
      </c:scatterChart>
      <c:valAx>
        <c:axId val="130568704"/>
        <c:scaling>
          <c:orientation val="minMax"/>
        </c:scaling>
        <c:delete val="0"/>
        <c:axPos val="b"/>
        <c:title>
          <c:tx>
            <c:rich>
              <a:bodyPr/>
              <a:lstStyle/>
              <a:p>
                <a:pPr>
                  <a:defRPr lang="en-GB" sz="1400"/>
                </a:pPr>
                <a:r>
                  <a:rPr lang="ar-SA" sz="1400" b="1" i="0" baseline="0" dirty="0">
                    <a:effectLst/>
                  </a:rPr>
                  <a:t>الإنتاج الزراعي (مليون طن)</a:t>
                </a:r>
                <a:endParaRPr lang="en-GB" sz="1400" dirty="0">
                  <a:effectLst/>
                </a:endParaRPr>
              </a:p>
            </c:rich>
          </c:tx>
          <c:layout>
            <c:manualLayout>
              <c:xMode val="edge"/>
              <c:yMode val="edge"/>
              <c:x val="0.32651487314085753"/>
              <c:y val="0.93575757575757579"/>
            </c:manualLayout>
          </c:layout>
          <c:overlay val="0"/>
        </c:title>
        <c:numFmt formatCode="General" sourceLinked="1"/>
        <c:majorTickMark val="out"/>
        <c:minorTickMark val="none"/>
        <c:tickLblPos val="nextTo"/>
        <c:txPr>
          <a:bodyPr/>
          <a:lstStyle/>
          <a:p>
            <a:pPr>
              <a:defRPr lang="en-GB" sz="1000"/>
            </a:pPr>
            <a:endParaRPr lang="ar-SA"/>
          </a:p>
        </c:txPr>
        <c:crossAx val="130569280"/>
        <c:crosses val="autoZero"/>
        <c:crossBetween val="midCat"/>
      </c:valAx>
      <c:valAx>
        <c:axId val="130569280"/>
        <c:scaling>
          <c:orientation val="minMax"/>
        </c:scaling>
        <c:delete val="0"/>
        <c:axPos val="l"/>
        <c:title>
          <c:tx>
            <c:rich>
              <a:bodyPr rot="0" vert="horz"/>
              <a:lstStyle/>
              <a:p>
                <a:pPr rtl="1">
                  <a:defRPr lang="en-GB" sz="800"/>
                </a:pPr>
                <a:r>
                  <a:rPr lang="ar-SA" sz="1400" b="1" i="0" baseline="0" dirty="0">
                    <a:effectLst/>
                  </a:rPr>
                  <a:t>بناء المساكن (ألف وحدة)</a:t>
                </a:r>
                <a:endParaRPr lang="en-GB" sz="800" dirty="0">
                  <a:effectLst/>
                </a:endParaRPr>
              </a:p>
            </c:rich>
          </c:tx>
          <c:layout>
            <c:manualLayout>
              <c:xMode val="edge"/>
              <c:yMode val="edge"/>
              <c:x val="1.7921368843890175E-3"/>
              <c:y val="0.10073332784431177"/>
            </c:manualLayout>
          </c:layout>
          <c:overlay val="0"/>
        </c:title>
        <c:numFmt formatCode="General" sourceLinked="1"/>
        <c:majorTickMark val="out"/>
        <c:minorTickMark val="none"/>
        <c:tickLblPos val="nextTo"/>
        <c:txPr>
          <a:bodyPr/>
          <a:lstStyle/>
          <a:p>
            <a:pPr>
              <a:defRPr lang="en-GB" sz="1000"/>
            </a:pPr>
            <a:endParaRPr lang="ar-SA"/>
          </a:p>
        </c:txPr>
        <c:crossAx val="130568704"/>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1"/>
          <c:order val="0"/>
          <c:spPr>
            <a:ln>
              <a:solidFill>
                <a:schemeClr val="accent1"/>
              </a:solidFill>
            </a:ln>
          </c:spPr>
          <c:marker>
            <c:spPr>
              <a:solidFill>
                <a:schemeClr val="accent1"/>
              </a:solidFill>
              <a:ln>
                <a:solidFill>
                  <a:schemeClr val="accent1"/>
                </a:solidFill>
              </a:ln>
            </c:spPr>
          </c:marker>
          <c:xVal>
            <c:numRef>
              <c:f>Sheet1!$M$1:$M$6</c:f>
              <c:numCache>
                <c:formatCode>General</c:formatCode>
                <c:ptCount val="6"/>
                <c:pt idx="0">
                  <c:v>0</c:v>
                </c:pt>
                <c:pt idx="1">
                  <c:v>1</c:v>
                </c:pt>
                <c:pt idx="2">
                  <c:v>2</c:v>
                </c:pt>
                <c:pt idx="3">
                  <c:v>3</c:v>
                </c:pt>
                <c:pt idx="4">
                  <c:v>4</c:v>
                </c:pt>
                <c:pt idx="5">
                  <c:v>5</c:v>
                </c:pt>
              </c:numCache>
            </c:numRef>
          </c:xVal>
          <c:yVal>
            <c:numRef>
              <c:f>Sheet1!$N$1:$N$6</c:f>
              <c:numCache>
                <c:formatCode>General</c:formatCode>
                <c:ptCount val="6"/>
                <c:pt idx="0">
                  <c:v>5</c:v>
                </c:pt>
                <c:pt idx="1">
                  <c:v>4</c:v>
                </c:pt>
                <c:pt idx="2">
                  <c:v>3</c:v>
                </c:pt>
                <c:pt idx="3">
                  <c:v>2</c:v>
                </c:pt>
                <c:pt idx="4">
                  <c:v>1</c:v>
                </c:pt>
                <c:pt idx="5">
                  <c:v>0</c:v>
                </c:pt>
              </c:numCache>
            </c:numRef>
          </c:yVal>
          <c:smooth val="1"/>
        </c:ser>
        <c:dLbls>
          <c:showLegendKey val="0"/>
          <c:showVal val="0"/>
          <c:showCatName val="0"/>
          <c:showSerName val="0"/>
          <c:showPercent val="0"/>
          <c:showBubbleSize val="0"/>
        </c:dLbls>
        <c:axId val="130571008"/>
        <c:axId val="130571584"/>
      </c:scatterChart>
      <c:valAx>
        <c:axId val="130571008"/>
        <c:scaling>
          <c:orientation val="minMax"/>
        </c:scaling>
        <c:delete val="0"/>
        <c:axPos val="b"/>
        <c:title>
          <c:tx>
            <c:rich>
              <a:bodyPr/>
              <a:lstStyle/>
              <a:p>
                <a:pPr>
                  <a:defRPr lang="en-GB" sz="1400"/>
                </a:pPr>
                <a:r>
                  <a:rPr lang="ar-SA" sz="1400" b="1" i="0" kern="1200" baseline="0">
                    <a:solidFill>
                      <a:srgbClr val="000000"/>
                    </a:solidFill>
                    <a:effectLst/>
                  </a:rPr>
                  <a:t>الإنتاج الزراعي (مليون طن)</a:t>
                </a:r>
                <a:endParaRPr lang="en-GB" sz="1400">
                  <a:effectLst/>
                </a:endParaRPr>
              </a:p>
            </c:rich>
          </c:tx>
          <c:overlay val="0"/>
        </c:title>
        <c:numFmt formatCode="General" sourceLinked="1"/>
        <c:majorTickMark val="out"/>
        <c:minorTickMark val="none"/>
        <c:tickLblPos val="nextTo"/>
        <c:txPr>
          <a:bodyPr/>
          <a:lstStyle/>
          <a:p>
            <a:pPr>
              <a:defRPr lang="en-GB"/>
            </a:pPr>
            <a:endParaRPr lang="ar-SA"/>
          </a:p>
        </c:txPr>
        <c:crossAx val="130571584"/>
        <c:crosses val="autoZero"/>
        <c:crossBetween val="midCat"/>
      </c:valAx>
      <c:valAx>
        <c:axId val="130571584"/>
        <c:scaling>
          <c:orientation val="minMax"/>
        </c:scaling>
        <c:delete val="0"/>
        <c:axPos val="l"/>
        <c:title>
          <c:tx>
            <c:rich>
              <a:bodyPr rot="0" vert="horz"/>
              <a:lstStyle/>
              <a:p>
                <a:pPr>
                  <a:defRPr lang="en-GB" sz="1400"/>
                </a:pPr>
                <a:r>
                  <a:rPr lang="ar-SA" sz="1400" b="1" i="0" kern="1200" baseline="0">
                    <a:solidFill>
                      <a:srgbClr val="000000"/>
                    </a:solidFill>
                    <a:effectLst/>
                  </a:rPr>
                  <a:t>بناء المساكن (ألف وحدة)</a:t>
                </a:r>
                <a:endParaRPr lang="en-GB" sz="1400">
                  <a:effectLst/>
                </a:endParaRPr>
              </a:p>
            </c:rich>
          </c:tx>
          <c:overlay val="0"/>
        </c:title>
        <c:numFmt formatCode="General" sourceLinked="1"/>
        <c:majorTickMark val="out"/>
        <c:minorTickMark val="none"/>
        <c:tickLblPos val="nextTo"/>
        <c:txPr>
          <a:bodyPr/>
          <a:lstStyle/>
          <a:p>
            <a:pPr>
              <a:defRPr lang="en-GB"/>
            </a:pPr>
            <a:endParaRPr lang="ar-SA"/>
          </a:p>
        </c:txPr>
        <c:crossAx val="130571008"/>
        <c:crosses val="autoZero"/>
        <c:crossBetween val="midCat"/>
      </c:valAx>
    </c:plotArea>
    <c:plotVisOnly val="1"/>
    <c:dispBlanksAs val="gap"/>
    <c:showDLblsOverMax val="0"/>
  </c:chart>
  <c:spPr>
    <a:solidFill>
      <a:sysClr val="window" lastClr="FFFFFF"/>
    </a:solid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E3ACB0-A1AA-4221-B326-FAED70DF6D94}" type="datetimeFigureOut">
              <a:rPr lang="en-GB" smtClean="0"/>
              <a:pPr/>
              <a:t>30/08/2015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FDA9F7-28E4-4E96-91C1-2470F3CD30BF}" type="slidenum">
              <a:rPr lang="en-GB" smtClean="0"/>
              <a:pPr/>
              <a:t>‹#›</a:t>
            </a:fld>
            <a:endParaRPr lang="en-GB"/>
          </a:p>
        </p:txBody>
      </p:sp>
    </p:spTree>
    <p:extLst>
      <p:ext uri="{BB962C8B-B14F-4D97-AF65-F5344CB8AC3E}">
        <p14:creationId xmlns:p14="http://schemas.microsoft.com/office/powerpoint/2010/main" val="607448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2145E3A-74B7-4ACE-8267-E9ABBCF16A86}" type="datetime1">
              <a:rPr lang="en-GB" smtClean="0"/>
              <a:t>30/08/2015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DFC2B48-F9AF-4112-82E1-EADEC0AAFB3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2BF820-6FB3-4CE3-9E24-C646688E365B}"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84B89F-30DA-421F-8DE5-C20FC9719F4A}"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3AD8F7-8CE8-4F36-A4F2-C5B43C8763AA}"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65DA7F-C45F-408A-BEC4-74A837DB6F4A}"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C2B48-F9AF-4112-82E1-EADEC0AAFB3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B67254-5822-415A-989C-0682F12BC657}"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68A286-0EF8-467E-A8EB-2C7CE9892A35}" type="datetime1">
              <a:rPr lang="en-GB" smtClean="0"/>
              <a:t>30/08/2015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39A413-2E17-4BC6-9859-913D35E2729A}" type="datetime1">
              <a:rPr lang="en-GB" smtClean="0"/>
              <a:t>30/08/2015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A241F9-778B-41EA-A224-0EBC5CCD2E21}" type="datetime1">
              <a:rPr lang="en-GB" smtClean="0"/>
              <a:t>30/08/2015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BC4F89-312F-4C46-B832-303A46D8DBE3}"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FC2B48-F9AF-4112-82E1-EADEC0AAFB3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801414-3651-4097-A8BA-FD18BD3E3C3E}"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DFC2B48-F9AF-4112-82E1-EADEC0AAFB34}"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24D9F0-2A22-4396-93D3-4B2D61EBA583}" type="datetime1">
              <a:rPr lang="en-GB" smtClean="0"/>
              <a:t>30/08/2015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FC2B48-F9AF-4112-82E1-EADEC0AAFB34}"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04864"/>
            <a:ext cx="7851648" cy="1828800"/>
          </a:xfrm>
        </p:spPr>
        <p:txBody>
          <a:bodyPr/>
          <a:lstStyle/>
          <a:p>
            <a:pPr algn="ctr" rtl="1"/>
            <a:r>
              <a:rPr lang="ar-SA" dirty="0">
                <a:solidFill>
                  <a:schemeClr val="tx1"/>
                </a:solidFill>
              </a:rPr>
              <a:t>الفصل </a:t>
            </a:r>
            <a:r>
              <a:rPr lang="ar-SA" dirty="0" smtClean="0">
                <a:solidFill>
                  <a:schemeClr val="tx1"/>
                </a:solidFill>
              </a:rPr>
              <a:t>الثاني: طبيعة المشكلة الاقتصادية وإمكانات الإنتاج المتاحة</a:t>
            </a:r>
            <a:endParaRPr lang="en-GB" dirty="0"/>
          </a:p>
        </p:txBody>
      </p:sp>
    </p:spTree>
    <p:extLst>
      <p:ext uri="{BB962C8B-B14F-4D97-AF65-F5344CB8AC3E}">
        <p14:creationId xmlns:p14="http://schemas.microsoft.com/office/powerpoint/2010/main" val="765380040"/>
      </p:ext>
    </p:extLst>
  </p:cSld>
  <p:clrMapOvr>
    <a:masterClrMapping/>
  </p:clrMapOvr>
  <mc:AlternateContent xmlns:mc="http://schemas.openxmlformats.org/markup-compatibility/2006" xmlns:p14="http://schemas.microsoft.com/office/powerpoint/2010/main">
    <mc:Choice Requires="p14">
      <p:transition spd="slow" p14:dur="2000" advTm="4302"/>
    </mc:Choice>
    <mc:Fallback xmlns="">
      <p:transition spd="slow" advTm="430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التساؤلات الاقتصادية التي يواجهها المجتمع:</a:t>
            </a:r>
            <a:endParaRPr lang="en-GB" dirty="0"/>
          </a:p>
        </p:txBody>
      </p:sp>
      <p:sp>
        <p:nvSpPr>
          <p:cNvPr id="3" name="Content Placeholder 2"/>
          <p:cNvSpPr>
            <a:spLocks noGrp="1"/>
          </p:cNvSpPr>
          <p:nvPr>
            <p:ph idx="1"/>
          </p:nvPr>
        </p:nvSpPr>
        <p:spPr/>
        <p:txBody>
          <a:bodyPr>
            <a:normAutofit lnSpcReduction="10000"/>
          </a:bodyPr>
          <a:lstStyle/>
          <a:p>
            <a:pPr algn="r" rtl="1"/>
            <a:r>
              <a:rPr lang="ar-SA" b="1" dirty="0" smtClean="0">
                <a:solidFill>
                  <a:schemeClr val="tx2"/>
                </a:solidFill>
              </a:rPr>
              <a:t>التساؤل الأول: ماذا ينتج؟</a:t>
            </a:r>
          </a:p>
          <a:p>
            <a:pPr marL="0" indent="0" algn="r" rtl="1">
              <a:buNone/>
            </a:pPr>
            <a:r>
              <a:rPr lang="ar-SA" b="1" dirty="0">
                <a:solidFill>
                  <a:schemeClr val="tx2"/>
                </a:solidFill>
              </a:rPr>
              <a:t> </a:t>
            </a:r>
            <a:r>
              <a:rPr lang="ar-SA" b="1" dirty="0" smtClean="0">
                <a:solidFill>
                  <a:schemeClr val="tx2"/>
                </a:solidFill>
              </a:rPr>
              <a:t>         </a:t>
            </a:r>
            <a:r>
              <a:rPr lang="ar-SA" dirty="0" smtClean="0"/>
              <a:t>يعتمد على تحديد ما هو </a:t>
            </a:r>
            <a:r>
              <a:rPr lang="ar-SA" dirty="0" smtClean="0">
                <a:solidFill>
                  <a:schemeClr val="tx2"/>
                </a:solidFill>
              </a:rPr>
              <a:t>الأفضل</a:t>
            </a:r>
            <a:r>
              <a:rPr lang="ar-SA" dirty="0" smtClean="0"/>
              <a:t> أو الأمثل بالنسبة للمجتمع وتحديد </a:t>
            </a:r>
            <a:r>
              <a:rPr lang="ar-SA" dirty="0" smtClean="0">
                <a:solidFill>
                  <a:schemeClr val="tx2"/>
                </a:solidFill>
              </a:rPr>
              <a:t>نوعية </a:t>
            </a:r>
            <a:r>
              <a:rPr lang="ar-SA" dirty="0" smtClean="0"/>
              <a:t>و</a:t>
            </a:r>
            <a:r>
              <a:rPr lang="ar-SA" dirty="0" smtClean="0">
                <a:solidFill>
                  <a:schemeClr val="tx2"/>
                </a:solidFill>
              </a:rPr>
              <a:t>كميات</a:t>
            </a:r>
            <a:r>
              <a:rPr lang="ar-SA" dirty="0" smtClean="0"/>
              <a:t> السلع التي يمكن أن ننتجها من الخيارات التي تواجه المجتمع. لهذا التساؤل بعد زمني</a:t>
            </a:r>
          </a:p>
          <a:p>
            <a:pPr algn="r" rtl="1"/>
            <a:r>
              <a:rPr lang="ar-SA" b="1" dirty="0" smtClean="0">
                <a:solidFill>
                  <a:schemeClr val="tx2"/>
                </a:solidFill>
              </a:rPr>
              <a:t>أمثلة: </a:t>
            </a:r>
            <a:r>
              <a:rPr lang="ar-SA" dirty="0" smtClean="0"/>
              <a:t>هل ننتج طعاماً أم ملابس؟ إنتاج زراعي أم صناعي؟ هل ننتج 3 ملايين برميل بترول في اليوم آخذين في الاعتبار الأجيال القادمة؟ أم ننتج 10 ملايين برميل و نستثمر العوائد في أصول منتجة أخرى؟ ...الخ</a:t>
            </a:r>
          </a:p>
          <a:p>
            <a:pPr algn="r" rtl="1"/>
            <a:r>
              <a:rPr lang="ar-SA" dirty="0" smtClean="0"/>
              <a:t>يختلف من يجيب على هذا السؤال باختلاف المجتمعات، فقد يجيب عليه الأفراد (مستهلكون أو منتجون) في سعيهم لتحقيق مصالحهم الذاتية كما في النظام الرأسمالي أو تجيب عليه سلطة تخطيط مركزية كما في النظام الاشتراكي أو قوة خارجية كما في الاستعمار.</a:t>
            </a:r>
          </a:p>
          <a:p>
            <a:pPr marL="0" indent="0" algn="r" rtl="1">
              <a:buNone/>
            </a:pP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10</a:t>
            </a:fld>
            <a:endParaRPr lang="en-GB"/>
          </a:p>
        </p:txBody>
      </p:sp>
    </p:spTree>
    <p:extLst>
      <p:ext uri="{BB962C8B-B14F-4D97-AF65-F5344CB8AC3E}">
        <p14:creationId xmlns:p14="http://schemas.microsoft.com/office/powerpoint/2010/main" val="116730253"/>
      </p:ext>
    </p:extLst>
  </p:cSld>
  <p:clrMapOvr>
    <a:masterClrMapping/>
  </p:clrMapOvr>
  <mc:AlternateContent xmlns:mc="http://schemas.openxmlformats.org/markup-compatibility/2006" xmlns:p14="http://schemas.microsoft.com/office/powerpoint/2010/main">
    <mc:Choice Requires="p14">
      <p:transition spd="slow" p14:dur="2000" advTm="195492"/>
    </mc:Choice>
    <mc:Fallback xmlns="">
      <p:transition spd="slow" advTm="19549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التساؤلات الاقتصادية التي يواجهها المجتمع:</a:t>
            </a:r>
            <a:endParaRPr lang="en-GB" dirty="0"/>
          </a:p>
        </p:txBody>
      </p:sp>
      <p:sp>
        <p:nvSpPr>
          <p:cNvPr id="3" name="Content Placeholder 2"/>
          <p:cNvSpPr>
            <a:spLocks noGrp="1"/>
          </p:cNvSpPr>
          <p:nvPr>
            <p:ph idx="1"/>
          </p:nvPr>
        </p:nvSpPr>
        <p:spPr/>
        <p:txBody>
          <a:bodyPr/>
          <a:lstStyle/>
          <a:p>
            <a:pPr algn="r" rtl="1"/>
            <a:r>
              <a:rPr lang="ar-SA" b="1" dirty="0">
                <a:solidFill>
                  <a:schemeClr val="tx2"/>
                </a:solidFill>
              </a:rPr>
              <a:t>التساؤل </a:t>
            </a:r>
            <a:r>
              <a:rPr lang="ar-SA" b="1" dirty="0" smtClean="0">
                <a:solidFill>
                  <a:schemeClr val="tx2"/>
                </a:solidFill>
              </a:rPr>
              <a:t>الثاني: كيف </a:t>
            </a:r>
            <a:r>
              <a:rPr lang="ar-SA" b="1" dirty="0">
                <a:solidFill>
                  <a:schemeClr val="tx2"/>
                </a:solidFill>
              </a:rPr>
              <a:t>ينتج؟</a:t>
            </a:r>
          </a:p>
          <a:p>
            <a:pPr marL="0" indent="0" algn="r" rtl="1">
              <a:buNone/>
            </a:pPr>
            <a:r>
              <a:rPr lang="ar-SA" dirty="0" smtClean="0"/>
              <a:t>          يعتمد على </a:t>
            </a:r>
            <a:r>
              <a:rPr lang="ar-SA" dirty="0" smtClean="0">
                <a:solidFill>
                  <a:schemeClr val="tx2"/>
                </a:solidFill>
              </a:rPr>
              <a:t>من يقوم بالإنتاج </a:t>
            </a:r>
            <a:r>
              <a:rPr lang="ar-SA" dirty="0" smtClean="0"/>
              <a:t>وبأي </a:t>
            </a:r>
            <a:r>
              <a:rPr lang="ar-SA" dirty="0" smtClean="0">
                <a:solidFill>
                  <a:schemeClr val="tx2"/>
                </a:solidFill>
              </a:rPr>
              <a:t>الموارد</a:t>
            </a:r>
            <a:r>
              <a:rPr lang="ar-SA" dirty="0" smtClean="0"/>
              <a:t> وبأي </a:t>
            </a:r>
            <a:r>
              <a:rPr lang="ar-SA" dirty="0" smtClean="0">
                <a:solidFill>
                  <a:schemeClr val="tx2"/>
                </a:solidFill>
              </a:rPr>
              <a:t>الطرق الإنتاجية </a:t>
            </a:r>
            <a:r>
              <a:rPr lang="ar-SA" dirty="0" smtClean="0"/>
              <a:t>و على تحديد ما هو </a:t>
            </a:r>
            <a:r>
              <a:rPr lang="ar-SA" dirty="0" smtClean="0">
                <a:solidFill>
                  <a:schemeClr val="tx2"/>
                </a:solidFill>
              </a:rPr>
              <a:t>الأمثل</a:t>
            </a:r>
            <a:r>
              <a:rPr lang="ar-SA" dirty="0" smtClean="0"/>
              <a:t> بالنسبة للمجتمع.</a:t>
            </a:r>
          </a:p>
          <a:p>
            <a:pPr algn="r" rtl="1"/>
            <a:r>
              <a:rPr lang="ar-SA" b="1" dirty="0">
                <a:solidFill>
                  <a:schemeClr val="tx2"/>
                </a:solidFill>
              </a:rPr>
              <a:t>أمثلة: </a:t>
            </a:r>
            <a:r>
              <a:rPr lang="ar-SA" dirty="0" smtClean="0"/>
              <a:t>هل نقوم بالإنتاج الزراعي باستخدام عدد كبير من اللآلات وعدد قليل من العمال؟ أم العكس؟ هل نستخدم نظام الساعات أم العام الدراسي في جامعاتنا؟ ...الخ</a:t>
            </a:r>
          </a:p>
          <a:p>
            <a:pPr algn="r" rtl="1"/>
            <a:r>
              <a:rPr lang="ar-SA" dirty="0" smtClean="0"/>
              <a:t>ترتبط الإجابة على هذا السؤال بكيفية الإجابة على التساؤل الأول وتختلف الإجابة عليه باختلاف موقع الشخص وخلفيته.</a:t>
            </a: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11</a:t>
            </a:fld>
            <a:endParaRPr lang="en-GB"/>
          </a:p>
        </p:txBody>
      </p:sp>
    </p:spTree>
    <p:extLst>
      <p:ext uri="{BB962C8B-B14F-4D97-AF65-F5344CB8AC3E}">
        <p14:creationId xmlns:p14="http://schemas.microsoft.com/office/powerpoint/2010/main" val="715821326"/>
      </p:ext>
    </p:extLst>
  </p:cSld>
  <p:clrMapOvr>
    <a:masterClrMapping/>
  </p:clrMapOvr>
  <mc:AlternateContent xmlns:mc="http://schemas.openxmlformats.org/markup-compatibility/2006" xmlns:p14="http://schemas.microsoft.com/office/powerpoint/2010/main">
    <mc:Choice Requires="p14">
      <p:transition spd="slow" p14:dur="2000" advTm="86560"/>
    </mc:Choice>
    <mc:Fallback xmlns="">
      <p:transition spd="slow" advTm="8656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التساؤلات الاقتصادية التي يواجهها المجتمع:</a:t>
            </a:r>
            <a:endParaRPr lang="en-GB" dirty="0"/>
          </a:p>
        </p:txBody>
      </p:sp>
      <p:sp>
        <p:nvSpPr>
          <p:cNvPr id="3" name="Content Placeholder 2"/>
          <p:cNvSpPr>
            <a:spLocks noGrp="1"/>
          </p:cNvSpPr>
          <p:nvPr>
            <p:ph idx="1"/>
          </p:nvPr>
        </p:nvSpPr>
        <p:spPr/>
        <p:txBody>
          <a:bodyPr/>
          <a:lstStyle/>
          <a:p>
            <a:pPr algn="r" rtl="1"/>
            <a:r>
              <a:rPr lang="ar-SA" b="1" dirty="0">
                <a:solidFill>
                  <a:schemeClr val="tx2"/>
                </a:solidFill>
              </a:rPr>
              <a:t>التساؤل </a:t>
            </a:r>
            <a:r>
              <a:rPr lang="ar-SA" b="1" dirty="0" smtClean="0">
                <a:solidFill>
                  <a:schemeClr val="tx2"/>
                </a:solidFill>
              </a:rPr>
              <a:t>الثالث: لمن </a:t>
            </a:r>
            <a:r>
              <a:rPr lang="ar-SA" b="1" dirty="0">
                <a:solidFill>
                  <a:schemeClr val="tx2"/>
                </a:solidFill>
              </a:rPr>
              <a:t>ينتج؟</a:t>
            </a:r>
          </a:p>
          <a:p>
            <a:pPr marL="0" indent="0" algn="r" rtl="1">
              <a:buNone/>
            </a:pPr>
            <a:r>
              <a:rPr lang="ar-SA" dirty="0"/>
              <a:t>          </a:t>
            </a:r>
            <a:r>
              <a:rPr lang="ar-SA" dirty="0" smtClean="0"/>
              <a:t>يتعلق </a:t>
            </a:r>
            <a:r>
              <a:rPr lang="ar-SA" dirty="0" smtClean="0">
                <a:solidFill>
                  <a:schemeClr val="tx2"/>
                </a:solidFill>
              </a:rPr>
              <a:t>بتوزيع الناتج </a:t>
            </a:r>
            <a:r>
              <a:rPr lang="ar-SA" dirty="0" smtClean="0"/>
              <a:t>على أفراد المجتمع.</a:t>
            </a:r>
            <a:endParaRPr lang="ar-SA" dirty="0"/>
          </a:p>
          <a:p>
            <a:pPr algn="r" rtl="1"/>
            <a:r>
              <a:rPr lang="ar-SA" b="1" dirty="0">
                <a:solidFill>
                  <a:schemeClr val="tx2"/>
                </a:solidFill>
              </a:rPr>
              <a:t>أمثلة: </a:t>
            </a:r>
            <a:r>
              <a:rPr lang="ar-SA" dirty="0" smtClean="0"/>
              <a:t>هل يتم توزيع الإنتاج بالتساوي أم على أساس إسهام كل فرد في ذلك الإنتاج؟ هل يتم التوزيع على أساس ملكية الموارد أم الإنتاجية؟ ...الخ</a:t>
            </a: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12</a:t>
            </a:fld>
            <a:endParaRPr lang="en-GB"/>
          </a:p>
        </p:txBody>
      </p:sp>
    </p:spTree>
    <p:extLst>
      <p:ext uri="{BB962C8B-B14F-4D97-AF65-F5344CB8AC3E}">
        <p14:creationId xmlns:p14="http://schemas.microsoft.com/office/powerpoint/2010/main" val="2870717909"/>
      </p:ext>
    </p:extLst>
  </p:cSld>
  <p:clrMapOvr>
    <a:masterClrMapping/>
  </p:clrMapOvr>
  <mc:AlternateContent xmlns:mc="http://schemas.openxmlformats.org/markup-compatibility/2006" xmlns:p14="http://schemas.microsoft.com/office/powerpoint/2010/main">
    <mc:Choice Requires="p14">
      <p:transition spd="slow" p14:dur="2000" advTm="75896"/>
    </mc:Choice>
    <mc:Fallback xmlns="">
      <p:transition spd="slow" advTm="75896"/>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الكفاية والتوظف الكامل:</a:t>
            </a:r>
            <a:endParaRPr lang="en-GB" b="1" dirty="0"/>
          </a:p>
        </p:txBody>
      </p:sp>
      <p:sp>
        <p:nvSpPr>
          <p:cNvPr id="3" name="Content Placeholder 2"/>
          <p:cNvSpPr>
            <a:spLocks noGrp="1"/>
          </p:cNvSpPr>
          <p:nvPr>
            <p:ph idx="1"/>
          </p:nvPr>
        </p:nvSpPr>
        <p:spPr/>
        <p:txBody>
          <a:bodyPr>
            <a:normAutofit/>
          </a:bodyPr>
          <a:lstStyle/>
          <a:p>
            <a:pPr algn="r" rtl="1"/>
            <a:r>
              <a:rPr lang="ar-SA" dirty="0"/>
              <a:t>افتراضا الكفاية والتوظف الكامل من الافتراضات الأساسية في التحليل الاقتصادي</a:t>
            </a:r>
            <a:r>
              <a:rPr lang="ar-SA" dirty="0" smtClean="0"/>
              <a:t>.</a:t>
            </a:r>
            <a:endParaRPr lang="ar-SA" b="1" dirty="0" smtClean="0">
              <a:solidFill>
                <a:schemeClr val="tx2"/>
              </a:solidFill>
            </a:endParaRPr>
          </a:p>
          <a:p>
            <a:pPr algn="r" rtl="1"/>
            <a:r>
              <a:rPr lang="ar-SA" b="1" dirty="0" smtClean="0">
                <a:solidFill>
                  <a:schemeClr val="tx2"/>
                </a:solidFill>
              </a:rPr>
              <a:t>الكفاية (الكفاءة):</a:t>
            </a:r>
          </a:p>
          <a:p>
            <a:pPr marL="0" indent="0" algn="r" rtl="1">
              <a:buNone/>
            </a:pPr>
            <a:r>
              <a:rPr lang="ar-SA" dirty="0" smtClean="0">
                <a:solidFill>
                  <a:schemeClr val="tx2"/>
                </a:solidFill>
              </a:rPr>
              <a:t>          </a:t>
            </a:r>
            <a:r>
              <a:rPr lang="ar-SA" dirty="0" smtClean="0"/>
              <a:t>العلاقة بين كميات الموارد النادرة المستخدمة لإنتاج الحاجات المختلفة بحيث يُنتج المجتمع أقصى كمية من السلع والخدمات باستخدام كمية محددة من الموارد المتوفرة لديه </a:t>
            </a:r>
            <a:r>
              <a:rPr lang="ar-SA" b="1" dirty="0" smtClean="0">
                <a:solidFill>
                  <a:schemeClr val="tx2"/>
                </a:solidFill>
              </a:rPr>
              <a:t>أو</a:t>
            </a:r>
            <a:r>
              <a:rPr lang="ar-SA" dirty="0" smtClean="0"/>
              <a:t> يُنتج كمية محددة من السلع والخدمات بأقل كمية من الموارد المتوافرة. </a:t>
            </a:r>
          </a:p>
          <a:p>
            <a:pPr marL="0" indent="0" algn="r" rtl="1"/>
            <a:r>
              <a:rPr lang="ar-SA" dirty="0" smtClean="0"/>
              <a:t> لكي ينتج المجتمع بكفاية فإن عليه أن يحقق التوظف الكامل.</a:t>
            </a:r>
            <a:endParaRPr lang="ar-SA" dirty="0"/>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0DFC2B48-F9AF-4112-82E1-EADEC0AAFB34}" type="slidenum">
              <a:rPr lang="en-GB" smtClean="0"/>
              <a:pPr/>
              <a:t>13</a:t>
            </a:fld>
            <a:endParaRPr lang="en-GB"/>
          </a:p>
        </p:txBody>
      </p:sp>
    </p:spTree>
    <p:extLst>
      <p:ext uri="{BB962C8B-B14F-4D97-AF65-F5344CB8AC3E}">
        <p14:creationId xmlns:p14="http://schemas.microsoft.com/office/powerpoint/2010/main" val="3531384379"/>
      </p:ext>
    </p:extLst>
  </p:cSld>
  <p:clrMapOvr>
    <a:masterClrMapping/>
  </p:clrMapOvr>
  <mc:AlternateContent xmlns:mc="http://schemas.openxmlformats.org/markup-compatibility/2006" xmlns:p14="http://schemas.microsoft.com/office/powerpoint/2010/main">
    <mc:Choice Requires="p14">
      <p:transition spd="slow" p14:dur="2000" advTm="3130"/>
    </mc:Choice>
    <mc:Fallback xmlns="">
      <p:transition spd="slow" advTm="313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الكفاية والتوظف الكامل:</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التوظف الكامل </a:t>
            </a:r>
            <a:r>
              <a:rPr lang="ar-SA" b="1" dirty="0">
                <a:solidFill>
                  <a:schemeClr val="tx2"/>
                </a:solidFill>
              </a:rPr>
              <a:t>(الاستخدام الكامل للموارد):</a:t>
            </a:r>
          </a:p>
          <a:p>
            <a:pPr marL="0" indent="0" algn="r" rtl="1">
              <a:buNone/>
            </a:pPr>
            <a:r>
              <a:rPr lang="ar-SA" dirty="0"/>
              <a:t>          جميع الموارد المتاحة للمجتمع يتم استخدامها. فليس هناك عمال يرغبون بالعمل وليسوا بقادرين على الحصول عليه أو آلات متوافرة ولا يتم تشغيلها ...</a:t>
            </a:r>
            <a:r>
              <a:rPr lang="ar-SA" dirty="0" smtClean="0"/>
              <a:t>الخ</a:t>
            </a:r>
            <a:endParaRPr lang="ar-SA" b="1" dirty="0" smtClean="0">
              <a:solidFill>
                <a:schemeClr val="tx2"/>
              </a:solidFill>
            </a:endParaRPr>
          </a:p>
          <a:p>
            <a:pPr algn="r" rtl="1"/>
            <a:r>
              <a:rPr lang="ar-SA" b="1" dirty="0" smtClean="0">
                <a:solidFill>
                  <a:schemeClr val="tx2"/>
                </a:solidFill>
              </a:rPr>
              <a:t>وذلك </a:t>
            </a:r>
            <a:r>
              <a:rPr lang="ar-SA" b="1" dirty="0">
                <a:solidFill>
                  <a:schemeClr val="tx2"/>
                </a:solidFill>
              </a:rPr>
              <a:t>بافتراض:</a:t>
            </a:r>
          </a:p>
          <a:p>
            <a:pPr marL="0" indent="0" algn="r" rtl="1">
              <a:buNone/>
            </a:pPr>
            <a:r>
              <a:rPr lang="ar-SA" dirty="0" smtClean="0"/>
              <a:t>          وضع المورد المناسب في الاستخدام المناسب لتحق</a:t>
            </a:r>
            <a:r>
              <a:rPr lang="ar-SA" dirty="0"/>
              <a:t>ي</a:t>
            </a:r>
            <a:r>
              <a:rPr lang="ar-SA" dirty="0" smtClean="0"/>
              <a:t>ق الكفاءة في استخدام الموارد. فلا نريد عاملاً زراعياً يعمل عملاً صناعياً أو خريج محاسبة يعمل أستاذاً للغة العربية ...الخ</a:t>
            </a:r>
          </a:p>
        </p:txBody>
      </p:sp>
      <p:sp>
        <p:nvSpPr>
          <p:cNvPr id="5" name="Slide Number Placeholder 4"/>
          <p:cNvSpPr>
            <a:spLocks noGrp="1"/>
          </p:cNvSpPr>
          <p:nvPr>
            <p:ph type="sldNum" sz="quarter" idx="12"/>
          </p:nvPr>
        </p:nvSpPr>
        <p:spPr/>
        <p:txBody>
          <a:bodyPr/>
          <a:lstStyle/>
          <a:p>
            <a:fld id="{0DFC2B48-F9AF-4112-82E1-EADEC0AAFB34}" type="slidenum">
              <a:rPr lang="en-GB" smtClean="0"/>
              <a:pPr/>
              <a:t>14</a:t>
            </a:fld>
            <a:endParaRPr lang="en-GB"/>
          </a:p>
        </p:txBody>
      </p:sp>
    </p:spTree>
    <p:extLst>
      <p:ext uri="{BB962C8B-B14F-4D97-AF65-F5344CB8AC3E}">
        <p14:creationId xmlns:p14="http://schemas.microsoft.com/office/powerpoint/2010/main" val="1593007891"/>
      </p:ext>
    </p:extLst>
  </p:cSld>
  <p:clrMapOvr>
    <a:masterClrMapping/>
  </p:clrMapOvr>
  <mc:AlternateContent xmlns:mc="http://schemas.openxmlformats.org/markup-compatibility/2006" xmlns:p14="http://schemas.microsoft.com/office/powerpoint/2010/main">
    <mc:Choice Requires="p14">
      <p:transition spd="slow" p14:dur="2000" advTm="388"/>
    </mc:Choice>
    <mc:Fallback xmlns="">
      <p:transition spd="slow" advTm="388"/>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الاختيار وتكلفة الفرصة البديلة:</a:t>
            </a:r>
            <a:endParaRPr lang="en-GB" b="1" dirty="0"/>
          </a:p>
        </p:txBody>
      </p:sp>
      <p:sp>
        <p:nvSpPr>
          <p:cNvPr id="3" name="Content Placeholder 2"/>
          <p:cNvSpPr>
            <a:spLocks noGrp="1"/>
          </p:cNvSpPr>
          <p:nvPr>
            <p:ph idx="1"/>
          </p:nvPr>
        </p:nvSpPr>
        <p:spPr/>
        <p:txBody>
          <a:bodyPr>
            <a:normAutofit lnSpcReduction="10000"/>
          </a:bodyPr>
          <a:lstStyle/>
          <a:p>
            <a:pPr algn="r" rtl="1"/>
            <a:r>
              <a:rPr lang="ar-SA" b="1" dirty="0" smtClean="0">
                <a:solidFill>
                  <a:schemeClr val="tx2"/>
                </a:solidFill>
              </a:rPr>
              <a:t>الاختيار </a:t>
            </a:r>
            <a:r>
              <a:rPr lang="en-GB" b="1" dirty="0" smtClean="0">
                <a:solidFill>
                  <a:schemeClr val="tx2"/>
                </a:solidFill>
              </a:rPr>
              <a:t>Choice</a:t>
            </a:r>
            <a:r>
              <a:rPr lang="ar-SA" b="1" dirty="0" smtClean="0">
                <a:solidFill>
                  <a:schemeClr val="tx2"/>
                </a:solidFill>
              </a:rPr>
              <a:t>:</a:t>
            </a:r>
          </a:p>
          <a:p>
            <a:pPr marL="0" indent="0" algn="r" rtl="1">
              <a:buNone/>
            </a:pPr>
            <a:r>
              <a:rPr lang="ar-SA" dirty="0">
                <a:solidFill>
                  <a:schemeClr val="tx2"/>
                </a:solidFill>
              </a:rPr>
              <a:t> </a:t>
            </a:r>
            <a:r>
              <a:rPr lang="ar-SA" dirty="0" smtClean="0">
                <a:solidFill>
                  <a:schemeClr val="tx2"/>
                </a:solidFill>
              </a:rPr>
              <a:t>         </a:t>
            </a:r>
            <a:r>
              <a:rPr lang="ar-SA" dirty="0" smtClean="0"/>
              <a:t>تظهر مشكلة الاختيار بسبب مشكلة الندرة  (تزايد حاجات الإنسان و تنوعها في مقابل ندرة الموارد) مما يضع حدوداً على ما يمكن أن نحصل عليه من سلع وخدمات.</a:t>
            </a:r>
          </a:p>
          <a:p>
            <a:pPr algn="r" rtl="1"/>
            <a:r>
              <a:rPr lang="ar-SA" dirty="0" smtClean="0"/>
              <a:t>اختيار سلعة أو خدمة معينة يعني عدم اختيار سلعة أو خدمة أخرى، أي أن هناك تكلفة للاختيار.</a:t>
            </a:r>
          </a:p>
          <a:p>
            <a:pPr algn="r" rtl="1"/>
            <a:r>
              <a:rPr lang="ar-SA" b="1" dirty="0" smtClean="0">
                <a:solidFill>
                  <a:schemeClr val="tx2"/>
                </a:solidFill>
              </a:rPr>
              <a:t>تكلفة الفرصة البديلة </a:t>
            </a:r>
            <a:r>
              <a:rPr lang="en-GB" b="1" dirty="0" smtClean="0">
                <a:solidFill>
                  <a:schemeClr val="tx2"/>
                </a:solidFill>
              </a:rPr>
              <a:t>Opportunity cost</a:t>
            </a:r>
            <a:r>
              <a:rPr lang="ar-SA" b="1" dirty="0" smtClean="0">
                <a:solidFill>
                  <a:schemeClr val="tx2"/>
                </a:solidFill>
              </a:rPr>
              <a:t>:</a:t>
            </a:r>
          </a:p>
          <a:p>
            <a:pPr marL="0" indent="0" algn="r" rtl="1">
              <a:buNone/>
            </a:pPr>
            <a:r>
              <a:rPr lang="ar-SA" dirty="0"/>
              <a:t> </a:t>
            </a:r>
            <a:r>
              <a:rPr lang="ar-SA" dirty="0" smtClean="0"/>
              <a:t>         هي تكلفة الاختيار المتمثلة بما تم التضحية به أو عدم اختياره.</a:t>
            </a:r>
          </a:p>
          <a:p>
            <a:pPr algn="r" rtl="1"/>
            <a:r>
              <a:rPr lang="ar-SA" dirty="0" smtClean="0"/>
              <a:t>تكلفة الفرصة البديلة تظهر على مستوى الاقتصاد الوطني وعلى مستوى الفرد والعائلة وعلى مستوى قطاع الأعمال.</a:t>
            </a: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15</a:t>
            </a:fld>
            <a:endParaRPr lang="en-GB"/>
          </a:p>
        </p:txBody>
      </p:sp>
    </p:spTree>
    <p:extLst>
      <p:ext uri="{BB962C8B-B14F-4D97-AF65-F5344CB8AC3E}">
        <p14:creationId xmlns:p14="http://schemas.microsoft.com/office/powerpoint/2010/main" val="1977473182"/>
      </p:ext>
    </p:extLst>
  </p:cSld>
  <p:clrMapOvr>
    <a:masterClrMapping/>
  </p:clrMapOvr>
  <mc:AlternateContent xmlns:mc="http://schemas.openxmlformats.org/markup-compatibility/2006" xmlns:p14="http://schemas.microsoft.com/office/powerpoint/2010/main">
    <mc:Choice Requires="p14">
      <p:transition spd="slow" p14:dur="2000" advTm="181092"/>
    </mc:Choice>
    <mc:Fallback xmlns="">
      <p:transition spd="slow" advTm="18109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الإمكانات الإنتاجية المتاحة للمجتمع:</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لاستيعاب عملية الاختيار التي تواجه المجتمع نلجأ للبناء النظري الذي يقوم على الافتراضات التالية:</a:t>
            </a:r>
          </a:p>
          <a:p>
            <a:pPr marL="514350" indent="-514350" algn="r" rtl="1">
              <a:buFont typeface="+mj-lt"/>
              <a:buAutoNum type="arabicPeriod"/>
            </a:pPr>
            <a:r>
              <a:rPr lang="ar-SA" dirty="0" smtClean="0"/>
              <a:t>هناك كميات محدودة من الموارد الاقتصادية والتي بالرغم من تخصصها يمكن أن تدخل في أكثر من استخدام. </a:t>
            </a:r>
            <a:r>
              <a:rPr lang="ar-SA" sz="1800" dirty="0" smtClean="0"/>
              <a:t>(ننظر للاقتصاد في لحظة معينة)</a:t>
            </a:r>
            <a:endParaRPr lang="ar-SA" dirty="0" smtClean="0"/>
          </a:p>
          <a:p>
            <a:pPr marL="514350" indent="-514350" algn="r" rtl="1">
              <a:buFont typeface="+mj-lt"/>
              <a:buAutoNum type="arabicPeriod"/>
            </a:pPr>
            <a:r>
              <a:rPr lang="ar-SA" dirty="0" smtClean="0"/>
              <a:t>المعرفة الفنية أوالتقنية ثابتة في المدى القصير. </a:t>
            </a:r>
            <a:r>
              <a:rPr lang="ar-SA" sz="1800" dirty="0" smtClean="0">
                <a:solidFill>
                  <a:prstClr val="black"/>
                </a:solidFill>
              </a:rPr>
              <a:t>(ننظر للاقتصاد في لحظة معينة)</a:t>
            </a:r>
            <a:endParaRPr lang="ar-SA" dirty="0" smtClean="0"/>
          </a:p>
          <a:p>
            <a:pPr marL="514350" indent="-514350" algn="r" rtl="1">
              <a:buFont typeface="+mj-lt"/>
              <a:buAutoNum type="arabicPeriod"/>
            </a:pPr>
            <a:r>
              <a:rPr lang="ar-SA" dirty="0" smtClean="0"/>
              <a:t>المجتمع ينتج سلعتين أو مجموعتين من السلع. </a:t>
            </a:r>
            <a:r>
              <a:rPr lang="ar-SA" sz="1800" dirty="0" smtClean="0"/>
              <a:t>(إنتاج زراعي و إنتاج مساكن مثلاً)</a:t>
            </a:r>
            <a:endParaRPr lang="ar-SA" dirty="0" smtClean="0"/>
          </a:p>
          <a:p>
            <a:pPr marL="514350" indent="-514350" algn="r" rtl="1">
              <a:buFont typeface="+mj-lt"/>
              <a:buAutoNum type="arabicPeriod"/>
            </a:pPr>
            <a:r>
              <a:rPr lang="ar-SA" dirty="0" smtClean="0"/>
              <a:t>الاقتصاد يوظف جميع موارده توظيفاً كاملاً.</a:t>
            </a: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16</a:t>
            </a:fld>
            <a:endParaRPr lang="en-GB"/>
          </a:p>
        </p:txBody>
      </p:sp>
    </p:spTree>
    <p:extLst>
      <p:ext uri="{BB962C8B-B14F-4D97-AF65-F5344CB8AC3E}">
        <p14:creationId xmlns:p14="http://schemas.microsoft.com/office/powerpoint/2010/main" val="404011699"/>
      </p:ext>
    </p:extLst>
  </p:cSld>
  <p:clrMapOvr>
    <a:masterClrMapping/>
  </p:clrMapOvr>
  <mc:AlternateContent xmlns:mc="http://schemas.openxmlformats.org/markup-compatibility/2006" xmlns:p14="http://schemas.microsoft.com/office/powerpoint/2010/main">
    <mc:Choice Requires="p14">
      <p:transition spd="slow" p14:dur="2000" advTm="124901"/>
    </mc:Choice>
    <mc:Fallback xmlns="">
      <p:transition spd="slow" advTm="124901"/>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مثال:</a:t>
            </a:r>
            <a:r>
              <a:rPr lang="ar-SA" b="1" dirty="0">
                <a:solidFill>
                  <a:schemeClr val="tx2"/>
                </a:solidFill>
              </a:rPr>
              <a:t> </a:t>
            </a:r>
            <a:r>
              <a:rPr lang="ar-SA" dirty="0" smtClean="0"/>
              <a:t>مجتمع يستخدم موارده استخداماً كاملاً وينتج إنتاجاً زراعياً و إنتاج مساكن. في عام 1990م كانت الإمكانات المتاحة له كالتالي:</a:t>
            </a:r>
            <a:endParaRPr lang="ar-SA" b="1" dirty="0" smtClean="0">
              <a:solidFill>
                <a:schemeClr val="tx2"/>
              </a:solidFill>
            </a:endParaRPr>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0DFC2B48-F9AF-4112-82E1-EADEC0AAFB34}" type="slidenum">
              <a:rPr lang="en-GB" smtClean="0"/>
              <a:pPr/>
              <a:t>17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65726913"/>
              </p:ext>
            </p:extLst>
          </p:nvPr>
        </p:nvGraphicFramePr>
        <p:xfrm>
          <a:off x="179512" y="2854032"/>
          <a:ext cx="8640960" cy="3383280"/>
        </p:xfrm>
        <a:graphic>
          <a:graphicData uri="http://schemas.openxmlformats.org/drawingml/2006/table">
            <a:tbl>
              <a:tblPr firstRow="1" bandRow="1">
                <a:tableStyleId>{5C22544A-7EE6-4342-B048-85BDC9FD1C3A}</a:tableStyleId>
              </a:tblPr>
              <a:tblGrid>
                <a:gridCol w="4382793"/>
                <a:gridCol w="1736578"/>
                <a:gridCol w="1405801"/>
                <a:gridCol w="1115788"/>
              </a:tblGrid>
              <a:tr h="370840">
                <a:tc>
                  <a:txBody>
                    <a:bodyPr/>
                    <a:lstStyle/>
                    <a:p>
                      <a:pPr algn="ctr" rtl="1"/>
                      <a:r>
                        <a:rPr lang="ar-SA" sz="2000" dirty="0" smtClean="0"/>
                        <a:t>عدد المساكن التي تم التخلي عنها مقابل الحصول على مليون طن إنتاج زراعي (بالآلاف)</a:t>
                      </a:r>
                      <a:endParaRPr lang="en-GB" sz="2000" dirty="0"/>
                    </a:p>
                  </a:txBody>
                  <a:tcPr/>
                </a:tc>
                <a:tc>
                  <a:txBody>
                    <a:bodyPr/>
                    <a:lstStyle/>
                    <a:p>
                      <a:pPr algn="ctr" rtl="1"/>
                      <a:r>
                        <a:rPr lang="ar-SA" sz="2000" dirty="0" smtClean="0"/>
                        <a:t>إنتاج المساكن (ألف وحدة سكنية)</a:t>
                      </a:r>
                      <a:endParaRPr lang="en-GB" sz="2000" dirty="0"/>
                    </a:p>
                  </a:txBody>
                  <a:tcPr/>
                </a:tc>
                <a:tc>
                  <a:txBody>
                    <a:bodyPr/>
                    <a:lstStyle/>
                    <a:p>
                      <a:pPr algn="ctr" rtl="1"/>
                      <a:r>
                        <a:rPr lang="ar-SA" sz="2000" dirty="0" smtClean="0"/>
                        <a:t>الإنتاج الزراعي (مليون طن)</a:t>
                      </a:r>
                      <a:endParaRPr lang="en-GB" sz="2000" dirty="0"/>
                    </a:p>
                  </a:txBody>
                  <a:tcPr/>
                </a:tc>
                <a:tc>
                  <a:txBody>
                    <a:bodyPr/>
                    <a:lstStyle/>
                    <a:p>
                      <a:pPr algn="ctr" rtl="1"/>
                      <a:r>
                        <a:rPr lang="ar-SA" sz="2000" dirty="0" smtClean="0"/>
                        <a:t>الخيارات</a:t>
                      </a:r>
                      <a:endParaRPr lang="en-GB" sz="2000" dirty="0"/>
                    </a:p>
                  </a:txBody>
                  <a:tcPr/>
                </a:tc>
              </a:tr>
              <a:tr h="370840">
                <a:tc>
                  <a:txBody>
                    <a:bodyPr/>
                    <a:lstStyle/>
                    <a:p>
                      <a:pPr algn="ctr" rtl="1"/>
                      <a:r>
                        <a:rPr lang="en-GB" sz="2000" dirty="0" smtClean="0">
                          <a:latin typeface="Arial" pitchFamily="34" charset="0"/>
                          <a:cs typeface="Arial" pitchFamily="34" charset="0"/>
                        </a:rPr>
                        <a:t>-</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180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A</a:t>
                      </a:r>
                      <a:endParaRPr lang="en-GB" sz="2000" dirty="0">
                        <a:latin typeface="Arial" pitchFamily="34" charset="0"/>
                        <a:cs typeface="Arial" pitchFamily="34" charset="0"/>
                      </a:endParaRPr>
                    </a:p>
                  </a:txBody>
                  <a:tcPr/>
                </a:tc>
              </a:tr>
              <a:tr h="370840">
                <a:tc>
                  <a:txBody>
                    <a:bodyPr/>
                    <a:lstStyle/>
                    <a:p>
                      <a:pPr algn="ctr" rtl="1"/>
                      <a:r>
                        <a:rPr lang="en-GB" sz="2000" dirty="0" smtClean="0">
                          <a:latin typeface="Arial" pitchFamily="34" charset="0"/>
                          <a:cs typeface="Arial" pitchFamily="34" charset="0"/>
                        </a:rPr>
                        <a:t>10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170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1</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B</a:t>
                      </a:r>
                      <a:endParaRPr lang="en-GB" sz="2000" dirty="0">
                        <a:latin typeface="Arial" pitchFamily="34" charset="0"/>
                        <a:cs typeface="Arial" pitchFamily="34" charset="0"/>
                      </a:endParaRPr>
                    </a:p>
                  </a:txBody>
                  <a:tcPr/>
                </a:tc>
              </a:tr>
              <a:tr h="370840">
                <a:tc>
                  <a:txBody>
                    <a:bodyPr/>
                    <a:lstStyle/>
                    <a:p>
                      <a:pPr algn="ctr" rtl="1"/>
                      <a:r>
                        <a:rPr lang="en-GB" sz="2000" dirty="0" smtClean="0">
                          <a:latin typeface="Arial" pitchFamily="34" charset="0"/>
                          <a:cs typeface="Arial" pitchFamily="34" charset="0"/>
                        </a:rPr>
                        <a:t>20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150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2</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C</a:t>
                      </a:r>
                      <a:endParaRPr lang="en-GB" sz="2000" dirty="0">
                        <a:latin typeface="Arial" pitchFamily="34" charset="0"/>
                        <a:cs typeface="Arial" pitchFamily="34" charset="0"/>
                      </a:endParaRPr>
                    </a:p>
                  </a:txBody>
                  <a:tcPr/>
                </a:tc>
              </a:tr>
              <a:tr h="370840">
                <a:tc>
                  <a:txBody>
                    <a:bodyPr/>
                    <a:lstStyle/>
                    <a:p>
                      <a:pPr algn="ctr" rtl="1"/>
                      <a:r>
                        <a:rPr lang="en-GB" sz="2000" dirty="0" smtClean="0">
                          <a:latin typeface="Arial" pitchFamily="34" charset="0"/>
                          <a:cs typeface="Arial" pitchFamily="34" charset="0"/>
                        </a:rPr>
                        <a:t>40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110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3</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D</a:t>
                      </a:r>
                      <a:endParaRPr lang="en-GB" sz="2000" dirty="0">
                        <a:latin typeface="Arial" pitchFamily="34" charset="0"/>
                        <a:cs typeface="Arial" pitchFamily="34" charset="0"/>
                      </a:endParaRPr>
                    </a:p>
                  </a:txBody>
                  <a:tcPr/>
                </a:tc>
              </a:tr>
              <a:tr h="370840">
                <a:tc>
                  <a:txBody>
                    <a:bodyPr/>
                    <a:lstStyle/>
                    <a:p>
                      <a:pPr algn="ctr" rtl="1"/>
                      <a:r>
                        <a:rPr lang="en-GB" sz="2000" dirty="0" smtClean="0">
                          <a:latin typeface="Arial" pitchFamily="34" charset="0"/>
                          <a:cs typeface="Arial" pitchFamily="34" charset="0"/>
                        </a:rPr>
                        <a:t>50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60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4</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E</a:t>
                      </a:r>
                      <a:endParaRPr lang="en-GB" sz="2000" dirty="0">
                        <a:latin typeface="Arial" pitchFamily="34" charset="0"/>
                        <a:cs typeface="Arial" pitchFamily="34" charset="0"/>
                      </a:endParaRPr>
                    </a:p>
                  </a:txBody>
                  <a:tcPr/>
                </a:tc>
              </a:tr>
              <a:tr h="370840">
                <a:tc>
                  <a:txBody>
                    <a:bodyPr/>
                    <a:lstStyle/>
                    <a:p>
                      <a:pPr algn="ctr" rtl="1"/>
                      <a:r>
                        <a:rPr lang="en-GB" sz="2000" dirty="0" smtClean="0">
                          <a:latin typeface="Arial" pitchFamily="34" charset="0"/>
                          <a:cs typeface="Arial" pitchFamily="34" charset="0"/>
                        </a:rPr>
                        <a:t>60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0</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5</a:t>
                      </a:r>
                      <a:endParaRPr lang="en-GB" sz="2000" dirty="0">
                        <a:latin typeface="Arial" pitchFamily="34" charset="0"/>
                        <a:cs typeface="Arial" pitchFamily="34" charset="0"/>
                      </a:endParaRPr>
                    </a:p>
                  </a:txBody>
                  <a:tcPr/>
                </a:tc>
                <a:tc>
                  <a:txBody>
                    <a:bodyPr/>
                    <a:lstStyle/>
                    <a:p>
                      <a:pPr algn="ctr" rtl="1"/>
                      <a:r>
                        <a:rPr lang="en-GB" sz="2000" dirty="0" smtClean="0">
                          <a:latin typeface="Arial" pitchFamily="34" charset="0"/>
                          <a:cs typeface="Arial" pitchFamily="34" charset="0"/>
                        </a:rPr>
                        <a:t>F</a:t>
                      </a:r>
                      <a:endParaRPr lang="en-GB" sz="20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1354386292"/>
      </p:ext>
    </p:extLst>
  </p:cSld>
  <p:clrMapOvr>
    <a:masterClrMapping/>
  </p:clrMapOvr>
  <mc:AlternateContent xmlns:mc="http://schemas.openxmlformats.org/markup-compatibility/2006" xmlns:p14="http://schemas.microsoft.com/office/powerpoint/2010/main">
    <mc:Choice Requires="p14">
      <p:transition spd="slow" p14:dur="2000" advTm="44965"/>
    </mc:Choice>
    <mc:Fallback xmlns="">
      <p:transition spd="slow" advTm="44965"/>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sp>
        <p:nvSpPr>
          <p:cNvPr id="3" name="Content Placeholder 2"/>
          <p:cNvSpPr>
            <a:spLocks noGrp="1"/>
          </p:cNvSpPr>
          <p:nvPr>
            <p:ph idx="1"/>
          </p:nvPr>
        </p:nvSpPr>
        <p:spPr>
          <a:xfrm>
            <a:off x="467544" y="1916832"/>
            <a:ext cx="8229600" cy="4389120"/>
          </a:xfrm>
        </p:spPr>
        <p:txBody>
          <a:bodyPr/>
          <a:lstStyle/>
          <a:p>
            <a:pPr algn="r" rtl="1"/>
            <a:r>
              <a:rPr lang="ar-SA" b="1" dirty="0" smtClean="0">
                <a:solidFill>
                  <a:schemeClr val="tx2"/>
                </a:solidFill>
              </a:rPr>
              <a:t>منحنى إمكانات الإنتاج </a:t>
            </a:r>
            <a:r>
              <a:rPr lang="en-GB" b="1" dirty="0" smtClean="0">
                <a:solidFill>
                  <a:schemeClr val="tx2"/>
                </a:solidFill>
              </a:rPr>
              <a:t>Product Possibilities Frontier (PPF)</a:t>
            </a:r>
            <a:r>
              <a:rPr lang="ar-SA" b="1" dirty="0" smtClean="0">
                <a:solidFill>
                  <a:schemeClr val="tx2"/>
                </a:solidFill>
              </a:rPr>
              <a:t> :</a:t>
            </a:r>
          </a:p>
          <a:p>
            <a:pPr marL="0" indent="0" algn="r" rtl="1">
              <a:buNone/>
            </a:pPr>
            <a:r>
              <a:rPr lang="ar-SA" dirty="0"/>
              <a:t> </a:t>
            </a:r>
            <a:r>
              <a:rPr lang="ar-SA" dirty="0" smtClean="0"/>
              <a:t>         يظهر أقصى ما يمكن أن ينتجه المجتمع (ليس ما يرغبه) وينحدر من أعلى لأسفل ويتزايد الميل بسبب تزايد التكاليف.</a:t>
            </a:r>
          </a:p>
          <a:p>
            <a:pPr marL="0" indent="0" algn="r" rtl="1">
              <a:buNone/>
            </a:pP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18</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199929242"/>
              </p:ext>
            </p:extLst>
          </p:nvPr>
        </p:nvGraphicFramePr>
        <p:xfrm>
          <a:off x="2267744" y="2996952"/>
          <a:ext cx="5976664" cy="3680073"/>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flipH="1">
            <a:off x="3059832" y="4221088"/>
            <a:ext cx="6480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3707904" y="4509120"/>
            <a:ext cx="6480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355976" y="4941168"/>
            <a:ext cx="57606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4932040" y="5517232"/>
            <a:ext cx="6480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707904" y="4221088"/>
            <a:ext cx="0" cy="28803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355976" y="4509120"/>
            <a:ext cx="0" cy="43204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32040" y="4941168"/>
            <a:ext cx="0"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580112" y="5517232"/>
            <a:ext cx="0" cy="7200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6337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sp>
        <p:nvSpPr>
          <p:cNvPr id="3" name="Content Placeholder 2"/>
          <p:cNvSpPr>
            <a:spLocks noGrp="1"/>
          </p:cNvSpPr>
          <p:nvPr>
            <p:ph idx="1"/>
          </p:nvPr>
        </p:nvSpPr>
        <p:spPr/>
        <p:txBody>
          <a:bodyPr/>
          <a:lstStyle/>
          <a:p>
            <a:pPr algn="r" rtl="1"/>
            <a:r>
              <a:rPr lang="ar-SA" b="1" dirty="0">
                <a:solidFill>
                  <a:schemeClr val="tx2"/>
                </a:solidFill>
              </a:rPr>
              <a:t>مبدأ </a:t>
            </a:r>
            <a:r>
              <a:rPr lang="ar-SA" b="1" dirty="0" smtClean="0">
                <a:solidFill>
                  <a:schemeClr val="tx2"/>
                </a:solidFill>
              </a:rPr>
              <a:t>تزايد </a:t>
            </a:r>
            <a:r>
              <a:rPr lang="ar-SA" b="1" dirty="0">
                <a:solidFill>
                  <a:schemeClr val="tx2"/>
                </a:solidFill>
              </a:rPr>
              <a:t>التكاليف </a:t>
            </a:r>
            <a:r>
              <a:rPr lang="en-US" b="1" dirty="0" smtClean="0">
                <a:solidFill>
                  <a:schemeClr val="tx2"/>
                </a:solidFill>
              </a:rPr>
              <a:t>Increasing</a:t>
            </a:r>
            <a:r>
              <a:rPr lang="en-GB" b="1" dirty="0" smtClean="0">
                <a:solidFill>
                  <a:schemeClr val="tx2"/>
                </a:solidFill>
              </a:rPr>
              <a:t> </a:t>
            </a:r>
            <a:r>
              <a:rPr lang="en-GB" b="1" dirty="0">
                <a:solidFill>
                  <a:schemeClr val="tx2"/>
                </a:solidFill>
              </a:rPr>
              <a:t>costs</a:t>
            </a:r>
            <a:r>
              <a:rPr lang="ar-SA" b="1" dirty="0">
                <a:solidFill>
                  <a:schemeClr val="tx2"/>
                </a:solidFill>
              </a:rPr>
              <a:t>:</a:t>
            </a:r>
            <a:r>
              <a:rPr lang="en-GB" b="1" dirty="0">
                <a:solidFill>
                  <a:schemeClr val="tx2"/>
                </a:solidFill>
              </a:rPr>
              <a:t> </a:t>
            </a:r>
            <a:endParaRPr lang="ar-SA" b="1" dirty="0">
              <a:solidFill>
                <a:schemeClr val="tx2"/>
              </a:solidFill>
            </a:endParaRPr>
          </a:p>
          <a:p>
            <a:pPr marL="0" indent="0" algn="r" rtl="1">
              <a:buNone/>
            </a:pPr>
            <a:r>
              <a:rPr lang="ar-SA" dirty="0">
                <a:solidFill>
                  <a:schemeClr val="tx2"/>
                </a:solidFill>
              </a:rPr>
              <a:t>          </a:t>
            </a:r>
            <a:r>
              <a:rPr lang="ar-SA" dirty="0" smtClean="0"/>
              <a:t>زيادة الإنتاج من سلعة ما يعني التضحية بكميات متزايدة من السلعة الأخرى (بسبب الطبيعة المتخصصة للموارد) بالتالي </a:t>
            </a:r>
            <a:r>
              <a:rPr lang="ar-SA" dirty="0"/>
              <a:t>تكون التكلفة </a:t>
            </a:r>
            <a:r>
              <a:rPr lang="ar-SA" dirty="0" smtClean="0"/>
              <a:t>متزايدة </a:t>
            </a:r>
            <a:r>
              <a:rPr lang="ar-SA" dirty="0"/>
              <a:t>و يكون منحنى إمكانات الإنتاج </a:t>
            </a:r>
            <a:r>
              <a:rPr lang="ar-SA" dirty="0" smtClean="0"/>
              <a:t>محدباً.</a:t>
            </a:r>
          </a:p>
        </p:txBody>
      </p:sp>
      <p:sp>
        <p:nvSpPr>
          <p:cNvPr id="5" name="Slide Number Placeholder 4"/>
          <p:cNvSpPr>
            <a:spLocks noGrp="1"/>
          </p:cNvSpPr>
          <p:nvPr>
            <p:ph type="sldNum" sz="quarter" idx="12"/>
          </p:nvPr>
        </p:nvSpPr>
        <p:spPr/>
        <p:txBody>
          <a:bodyPr/>
          <a:lstStyle/>
          <a:p>
            <a:fld id="{0DFC2B48-F9AF-4112-82E1-EADEC0AAFB34}" type="slidenum">
              <a:rPr lang="en-GB" smtClean="0"/>
              <a:pPr/>
              <a:t>19</a:t>
            </a:fld>
            <a:endParaRPr lang="en-GB"/>
          </a:p>
        </p:txBody>
      </p:sp>
      <p:graphicFrame>
        <p:nvGraphicFramePr>
          <p:cNvPr id="7" name="Chart 6"/>
          <p:cNvGraphicFramePr>
            <a:graphicFrameLocks/>
          </p:cNvGraphicFramePr>
          <p:nvPr>
            <p:extLst>
              <p:ext uri="{D42A27DB-BD31-4B8C-83A1-F6EECF244321}">
                <p14:modId xmlns:p14="http://schemas.microsoft.com/office/powerpoint/2010/main" val="473263616"/>
              </p:ext>
            </p:extLst>
          </p:nvPr>
        </p:nvGraphicFramePr>
        <p:xfrm>
          <a:off x="2123728" y="2996952"/>
          <a:ext cx="5976664" cy="36800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8843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الحاجات وخصائصها:</a:t>
            </a:r>
            <a:endParaRPr lang="en-GB" b="1" dirty="0"/>
          </a:p>
        </p:txBody>
      </p:sp>
      <p:sp>
        <p:nvSpPr>
          <p:cNvPr id="3" name="Content Placeholder 2"/>
          <p:cNvSpPr>
            <a:spLocks noGrp="1"/>
          </p:cNvSpPr>
          <p:nvPr>
            <p:ph idx="1"/>
          </p:nvPr>
        </p:nvSpPr>
        <p:spPr/>
        <p:txBody>
          <a:bodyPr>
            <a:normAutofit/>
          </a:bodyPr>
          <a:lstStyle/>
          <a:p>
            <a:pPr algn="r" rtl="1"/>
            <a:r>
              <a:rPr lang="ar-SA" dirty="0" smtClean="0"/>
              <a:t>يرتكز علم الاقتصاد على الكيفية التي يتم فيها تلبية حاجات الإنسان المتعددة باستخدام موارده المحدوده، وتلبية تلك الحاجات يحتاج عدداً لا حصر له من السلع </a:t>
            </a:r>
            <a:r>
              <a:rPr lang="en-GB" dirty="0" smtClean="0"/>
              <a:t> Goods</a:t>
            </a:r>
            <a:r>
              <a:rPr lang="ar-SA" dirty="0" smtClean="0"/>
              <a:t>والخدمات</a:t>
            </a:r>
            <a:r>
              <a:rPr lang="en-GB" dirty="0" smtClean="0"/>
              <a:t> </a:t>
            </a:r>
            <a:r>
              <a:rPr lang="ar-SA" dirty="0" smtClean="0"/>
              <a:t> </a:t>
            </a:r>
            <a:r>
              <a:rPr lang="en-GB" dirty="0" smtClean="0"/>
              <a:t>Services</a:t>
            </a:r>
            <a:r>
              <a:rPr lang="ar-SA" dirty="0" smtClean="0"/>
              <a:t>.</a:t>
            </a:r>
          </a:p>
          <a:p>
            <a:pPr algn="r" rtl="1"/>
            <a:r>
              <a:rPr lang="ar-SA" dirty="0" smtClean="0"/>
              <a:t>حاجات الإنسان متعددة و متجددة.</a:t>
            </a:r>
            <a:endParaRPr lang="en-GB" dirty="0" smtClean="0"/>
          </a:p>
          <a:p>
            <a:pPr algn="r" rtl="1"/>
            <a:r>
              <a:rPr lang="ar-SA" b="1" dirty="0" smtClean="0">
                <a:solidFill>
                  <a:schemeClr val="tx2"/>
                </a:solidFill>
              </a:rPr>
              <a:t>السلع نوعان:</a:t>
            </a:r>
          </a:p>
          <a:p>
            <a:pPr marL="880110" lvl="1" indent="-514350" algn="r" rtl="1">
              <a:buFont typeface="+mj-lt"/>
              <a:buAutoNum type="arabicPeriod"/>
            </a:pPr>
            <a:r>
              <a:rPr lang="ar-SA" sz="2600" b="1" dirty="0" smtClean="0">
                <a:solidFill>
                  <a:schemeClr val="tx2"/>
                </a:solidFill>
              </a:rPr>
              <a:t>سلع ملموسة مثل: </a:t>
            </a:r>
            <a:r>
              <a:rPr lang="ar-SA" sz="2600" dirty="0" smtClean="0"/>
              <a:t>الخبز، اللحم، السيارة ...الخ.</a:t>
            </a:r>
          </a:p>
          <a:p>
            <a:pPr marL="880110" lvl="1" indent="-514350" algn="r" rtl="1">
              <a:buFont typeface="+mj-lt"/>
              <a:buAutoNum type="arabicPeriod"/>
            </a:pPr>
            <a:r>
              <a:rPr lang="ar-SA" sz="2600" b="1" dirty="0" smtClean="0">
                <a:solidFill>
                  <a:schemeClr val="tx2"/>
                </a:solidFill>
              </a:rPr>
              <a:t>سلع غير ملموسة (خدمات) مثل: </a:t>
            </a:r>
            <a:r>
              <a:rPr lang="ar-SA" sz="2600" dirty="0" smtClean="0"/>
              <a:t>خدمة الطبيب، المهندس، الحلاق ...الخ.</a:t>
            </a:r>
            <a:endParaRPr lang="ar-SA" sz="2600"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2</a:t>
            </a:fld>
            <a:endParaRPr lang="en-GB"/>
          </a:p>
        </p:txBody>
      </p:sp>
    </p:spTree>
    <p:extLst>
      <p:ext uri="{BB962C8B-B14F-4D97-AF65-F5344CB8AC3E}">
        <p14:creationId xmlns:p14="http://schemas.microsoft.com/office/powerpoint/2010/main" val="1919202567"/>
      </p:ext>
    </p:extLst>
  </p:cSld>
  <p:clrMapOvr>
    <a:masterClrMapping/>
  </p:clrMapOvr>
  <mc:AlternateContent xmlns:mc="http://schemas.openxmlformats.org/markup-compatibility/2006" xmlns:p14="http://schemas.microsoft.com/office/powerpoint/2010/main">
    <mc:Choice Requires="p14">
      <p:transition spd="slow" p14:dur="2000" advTm="125474"/>
    </mc:Choice>
    <mc:Fallback xmlns="">
      <p:transition spd="slow" advTm="125474"/>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graphicFrame>
        <p:nvGraphicFramePr>
          <p:cNvPr id="10" name="Chart 9"/>
          <p:cNvGraphicFramePr>
            <a:graphicFrameLocks/>
          </p:cNvGraphicFramePr>
          <p:nvPr>
            <p:extLst>
              <p:ext uri="{D42A27DB-BD31-4B8C-83A1-F6EECF244321}">
                <p14:modId xmlns:p14="http://schemas.microsoft.com/office/powerpoint/2010/main" val="4261434899"/>
              </p:ext>
            </p:extLst>
          </p:nvPr>
        </p:nvGraphicFramePr>
        <p:xfrm>
          <a:off x="2339752" y="3547533"/>
          <a:ext cx="5112568"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p:cNvSpPr>
            <a:spLocks noGrp="1"/>
          </p:cNvSpPr>
          <p:nvPr>
            <p:ph idx="1"/>
          </p:nvPr>
        </p:nvSpPr>
        <p:spPr/>
        <p:txBody>
          <a:bodyPr/>
          <a:lstStyle/>
          <a:p>
            <a:pPr algn="r" rtl="1"/>
            <a:r>
              <a:rPr lang="ar-SA" b="1" dirty="0" smtClean="0">
                <a:solidFill>
                  <a:schemeClr val="tx2"/>
                </a:solidFill>
              </a:rPr>
              <a:t>مبدأ ثبات التكاليف </a:t>
            </a:r>
            <a:r>
              <a:rPr lang="en-GB" b="1" dirty="0" smtClean="0">
                <a:solidFill>
                  <a:schemeClr val="tx2"/>
                </a:solidFill>
              </a:rPr>
              <a:t>Constant costs</a:t>
            </a:r>
            <a:r>
              <a:rPr lang="ar-SA" b="1" dirty="0" smtClean="0">
                <a:solidFill>
                  <a:schemeClr val="tx2"/>
                </a:solidFill>
              </a:rPr>
              <a:t>:</a:t>
            </a:r>
            <a:r>
              <a:rPr lang="en-GB" b="1" dirty="0" smtClean="0">
                <a:solidFill>
                  <a:schemeClr val="tx2"/>
                </a:solidFill>
              </a:rPr>
              <a:t> </a:t>
            </a:r>
            <a:endParaRPr lang="ar-SA" b="1" dirty="0" smtClean="0">
              <a:solidFill>
                <a:schemeClr val="tx2"/>
              </a:solidFill>
            </a:endParaRPr>
          </a:p>
          <a:p>
            <a:pPr marL="0" indent="0" algn="r" rtl="1">
              <a:buNone/>
            </a:pPr>
            <a:r>
              <a:rPr lang="ar-SA" dirty="0">
                <a:solidFill>
                  <a:schemeClr val="tx2"/>
                </a:solidFill>
              </a:rPr>
              <a:t> </a:t>
            </a:r>
            <a:r>
              <a:rPr lang="ar-SA" dirty="0" smtClean="0">
                <a:solidFill>
                  <a:schemeClr val="tx2"/>
                </a:solidFill>
              </a:rPr>
              <a:t>         </a:t>
            </a:r>
            <a:r>
              <a:rPr lang="ar-SA" dirty="0" smtClean="0"/>
              <a:t>الحصول على وحدة من سلعة ينطوي عليه التضحية بوحدة من سلعة أخرى بالتالي تكون التكلفة ثابتة و يكون منحنى إمكانات الإنتاج خطاً مستقيماً ينحدر من أعلى إلى أسفل ومن اليسار إلى اليمين.</a:t>
            </a:r>
          </a:p>
          <a:p>
            <a:pPr marL="0" indent="0" algn="r" rtl="1">
              <a:buNone/>
            </a:pP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20</a:t>
            </a:fld>
            <a:endParaRPr lang="en-GB"/>
          </a:p>
        </p:txBody>
      </p:sp>
    </p:spTree>
    <p:extLst>
      <p:ext uri="{BB962C8B-B14F-4D97-AF65-F5344CB8AC3E}">
        <p14:creationId xmlns:p14="http://schemas.microsoft.com/office/powerpoint/2010/main" val="818085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استخدامات منحنى إمكانات الإنتاج:</a:t>
            </a:r>
          </a:p>
          <a:p>
            <a:pPr algn="r" rtl="1"/>
            <a:endParaRPr lang="ar-SA" b="1" dirty="0">
              <a:solidFill>
                <a:schemeClr val="tx2"/>
              </a:solidFill>
            </a:endParaRPr>
          </a:p>
          <a:p>
            <a:pPr marL="0" indent="0" algn="r" rtl="1">
              <a:buNone/>
            </a:pPr>
            <a:endParaRPr lang="ar-SA" b="1" dirty="0">
              <a:solidFill>
                <a:schemeClr val="tx2"/>
              </a:solidFill>
            </a:endParaRPr>
          </a:p>
          <a:p>
            <a:pPr marL="0" indent="0" algn="r" rtl="1">
              <a:buNone/>
            </a:pPr>
            <a:endParaRPr lang="ar-SA" b="1" dirty="0">
              <a:solidFill>
                <a:schemeClr val="tx2"/>
              </a:solidFill>
            </a:endParaRPr>
          </a:p>
          <a:p>
            <a:pPr algn="r" rtl="1"/>
            <a:endParaRPr lang="ar-SA" b="1" dirty="0" smtClean="0">
              <a:solidFill>
                <a:schemeClr val="tx2"/>
              </a:solidFill>
            </a:endParaRPr>
          </a:p>
          <a:p>
            <a:pPr algn="r" rtl="1"/>
            <a:endParaRPr lang="ar-SA" b="1" dirty="0">
              <a:solidFill>
                <a:schemeClr val="tx2"/>
              </a:solidFill>
            </a:endParaRPr>
          </a:p>
          <a:p>
            <a:pPr algn="r" rtl="1"/>
            <a:r>
              <a:rPr lang="ar-SA" b="1" dirty="0" smtClean="0">
                <a:solidFill>
                  <a:schemeClr val="tx2"/>
                </a:solidFill>
              </a:rPr>
              <a:t>مصادر زيادة الإمكانات الاقتصادية أو النمو الاقتصادي:</a:t>
            </a:r>
          </a:p>
          <a:p>
            <a:pPr marL="514350" indent="-514350" algn="r" rtl="1">
              <a:buFont typeface="+mj-lt"/>
              <a:buAutoNum type="arabicPeriod"/>
            </a:pPr>
            <a:r>
              <a:rPr lang="ar-SA" dirty="0" smtClean="0"/>
              <a:t>زيادة الموارد الاقتصادية (العمل، الأرض، رأس المال).</a:t>
            </a:r>
          </a:p>
          <a:p>
            <a:pPr marL="514350" indent="-514350" algn="r" rtl="1">
              <a:buFont typeface="+mj-lt"/>
              <a:buAutoNum type="arabicPeriod"/>
            </a:pPr>
            <a:r>
              <a:rPr lang="ar-SA" dirty="0" smtClean="0"/>
              <a:t>تقدم تقني يساعد على إيجاد طرق إنتاجية أفضل.</a:t>
            </a:r>
          </a:p>
          <a:p>
            <a:pPr marL="0" indent="0" algn="r" rtl="1">
              <a:buNone/>
            </a:pPr>
            <a:endParaRPr lang="en-GB" dirty="0">
              <a:solidFill>
                <a:schemeClr val="tx2"/>
              </a:solidFill>
            </a:endParaRPr>
          </a:p>
        </p:txBody>
      </p:sp>
      <p:sp>
        <p:nvSpPr>
          <p:cNvPr id="5" name="Slide Number Placeholder 4"/>
          <p:cNvSpPr>
            <a:spLocks noGrp="1"/>
          </p:cNvSpPr>
          <p:nvPr>
            <p:ph type="sldNum" sz="quarter" idx="12"/>
          </p:nvPr>
        </p:nvSpPr>
        <p:spPr/>
        <p:txBody>
          <a:bodyPr/>
          <a:lstStyle/>
          <a:p>
            <a:fld id="{0DFC2B48-F9AF-4112-82E1-EADEC0AAFB34}" type="slidenum">
              <a:rPr lang="en-GB" smtClean="0"/>
              <a:pPr/>
              <a:t>21</a:t>
            </a:fld>
            <a:endParaRPr lang="en-GB"/>
          </a:p>
        </p:txBody>
      </p:sp>
      <p:cxnSp>
        <p:nvCxnSpPr>
          <p:cNvPr id="8" name="Straight Connector 7"/>
          <p:cNvCxnSpPr/>
          <p:nvPr/>
        </p:nvCxnSpPr>
        <p:spPr>
          <a:xfrm>
            <a:off x="2699792" y="2564904"/>
            <a:ext cx="0" cy="187220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699792" y="4437112"/>
            <a:ext cx="345638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a:off x="899592" y="2924944"/>
            <a:ext cx="4320480" cy="3096344"/>
          </a:xfrm>
          <a:prstGeom prst="arc">
            <a:avLst>
              <a:gd name="adj1" fmla="val 15441648"/>
              <a:gd name="adj2" fmla="val 21530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Oval 13"/>
          <p:cNvSpPr/>
          <p:nvPr/>
        </p:nvSpPr>
        <p:spPr>
          <a:xfrm>
            <a:off x="4634653" y="2954628"/>
            <a:ext cx="164246" cy="15828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5" name="TextBox 2"/>
          <p:cNvSpPr txBox="1"/>
          <p:nvPr/>
        </p:nvSpPr>
        <p:spPr>
          <a:xfrm>
            <a:off x="4672565" y="2708920"/>
            <a:ext cx="252668" cy="24570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b="1" dirty="0">
                <a:latin typeface="Arial" pitchFamily="34" charset="0"/>
                <a:cs typeface="Arial" pitchFamily="34" charset="0"/>
              </a:rPr>
              <a:t>N</a:t>
            </a:r>
          </a:p>
        </p:txBody>
      </p:sp>
      <p:sp>
        <p:nvSpPr>
          <p:cNvPr id="16" name="TextBox 1"/>
          <p:cNvSpPr txBox="1"/>
          <p:nvPr/>
        </p:nvSpPr>
        <p:spPr>
          <a:xfrm>
            <a:off x="3059832" y="3487013"/>
            <a:ext cx="252669" cy="24570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b="1" dirty="0">
                <a:latin typeface="Arial" pitchFamily="34" charset="0"/>
                <a:cs typeface="Arial" pitchFamily="34" charset="0"/>
              </a:rPr>
              <a:t>H</a:t>
            </a:r>
          </a:p>
        </p:txBody>
      </p:sp>
      <p:sp>
        <p:nvSpPr>
          <p:cNvPr id="17" name="TextBox 1"/>
          <p:cNvSpPr txBox="1"/>
          <p:nvPr/>
        </p:nvSpPr>
        <p:spPr>
          <a:xfrm>
            <a:off x="3906190" y="3794160"/>
            <a:ext cx="405275" cy="4095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b="1" dirty="0">
                <a:latin typeface="Arial" pitchFamily="34" charset="0"/>
                <a:cs typeface="Arial" pitchFamily="34" charset="0"/>
              </a:rPr>
              <a:t>G</a:t>
            </a:r>
          </a:p>
        </p:txBody>
      </p:sp>
      <p:cxnSp>
        <p:nvCxnSpPr>
          <p:cNvPr id="18" name="Straight Arrow Connector 17"/>
          <p:cNvCxnSpPr/>
          <p:nvPr/>
        </p:nvCxnSpPr>
        <p:spPr>
          <a:xfrm flipH="1" flipV="1">
            <a:off x="3226174" y="2935033"/>
            <a:ext cx="224004" cy="49307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479381" y="3172959"/>
            <a:ext cx="605480" cy="25146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4288481" y="3501008"/>
            <a:ext cx="348280" cy="25099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313138" y="3738706"/>
            <a:ext cx="790416" cy="24894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4121319" y="3112910"/>
            <a:ext cx="167162" cy="67613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397258" y="3342727"/>
            <a:ext cx="164246" cy="15828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2" name="Oval 31"/>
          <p:cNvSpPr/>
          <p:nvPr/>
        </p:nvSpPr>
        <p:spPr>
          <a:xfrm>
            <a:off x="4197276" y="3704520"/>
            <a:ext cx="164246" cy="15828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7" name="TextBox 6"/>
          <p:cNvSpPr txBox="1"/>
          <p:nvPr/>
        </p:nvSpPr>
        <p:spPr>
          <a:xfrm>
            <a:off x="2195736" y="1988840"/>
            <a:ext cx="1152128" cy="523220"/>
          </a:xfrm>
          <a:prstGeom prst="rect">
            <a:avLst/>
          </a:prstGeom>
          <a:noFill/>
        </p:spPr>
        <p:txBody>
          <a:bodyPr wrap="square" rtlCol="0">
            <a:spAutoFit/>
          </a:bodyPr>
          <a:lstStyle/>
          <a:p>
            <a:pPr algn="ctr" rtl="1"/>
            <a:r>
              <a:rPr lang="ar-SA" sz="1400" b="1" dirty="0"/>
              <a:t>بناء المساكن (ألف وحدة</a:t>
            </a:r>
            <a:r>
              <a:rPr lang="ar-SA" sz="1400" b="1" dirty="0" smtClean="0"/>
              <a:t>)</a:t>
            </a:r>
            <a:endParaRPr lang="en-GB" sz="800" dirty="0"/>
          </a:p>
        </p:txBody>
      </p:sp>
      <p:sp>
        <p:nvSpPr>
          <p:cNvPr id="10" name="TextBox 9"/>
          <p:cNvSpPr txBox="1"/>
          <p:nvPr/>
        </p:nvSpPr>
        <p:spPr>
          <a:xfrm>
            <a:off x="6240028" y="4006805"/>
            <a:ext cx="1199507" cy="523220"/>
          </a:xfrm>
          <a:prstGeom prst="rect">
            <a:avLst/>
          </a:prstGeom>
          <a:noFill/>
        </p:spPr>
        <p:txBody>
          <a:bodyPr wrap="square" rtlCol="0">
            <a:spAutoFit/>
          </a:bodyPr>
          <a:lstStyle/>
          <a:p>
            <a:pPr algn="ctr" rtl="1"/>
            <a:r>
              <a:rPr lang="ar-SA" sz="1400" b="1" dirty="0"/>
              <a:t>الإنتاج الزراعي (مليون طن</a:t>
            </a:r>
            <a:r>
              <a:rPr lang="ar-SA" sz="1400" b="1" dirty="0" smtClean="0"/>
              <a:t>)</a:t>
            </a:r>
            <a:endParaRPr lang="en-GB" sz="1400" dirty="0"/>
          </a:p>
        </p:txBody>
      </p:sp>
    </p:spTree>
    <p:extLst>
      <p:ext uri="{BB962C8B-B14F-4D97-AF65-F5344CB8AC3E}">
        <p14:creationId xmlns:p14="http://schemas.microsoft.com/office/powerpoint/2010/main" val="658291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sp>
        <p:nvSpPr>
          <p:cNvPr id="3" name="Content Placeholder 2"/>
          <p:cNvSpPr>
            <a:spLocks noGrp="1"/>
          </p:cNvSpPr>
          <p:nvPr>
            <p:ph idx="1"/>
          </p:nvPr>
        </p:nvSpPr>
        <p:spPr/>
        <p:txBody>
          <a:bodyPr/>
          <a:lstStyle/>
          <a:p>
            <a:pPr marL="514350" indent="-514350" algn="r" rtl="1">
              <a:buFont typeface="+mj-lt"/>
              <a:buAutoNum type="arabicPeriod"/>
            </a:pPr>
            <a:r>
              <a:rPr lang="ar-SA" b="1" dirty="0" smtClean="0">
                <a:solidFill>
                  <a:schemeClr val="tx2"/>
                </a:solidFill>
              </a:rPr>
              <a:t>الزيادة في الموارد الاقتصادية:</a:t>
            </a:r>
          </a:p>
          <a:p>
            <a:pPr marL="0" indent="0" algn="r" rtl="1">
              <a:buNone/>
            </a:pPr>
            <a:r>
              <a:rPr lang="ar-SA" dirty="0"/>
              <a:t> </a:t>
            </a:r>
            <a:r>
              <a:rPr lang="ar-SA" dirty="0" smtClean="0"/>
              <a:t>         </a:t>
            </a: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0DFC2B48-F9AF-4112-82E1-EADEC0AAFB34}" type="slidenum">
              <a:rPr lang="en-GB" smtClean="0"/>
              <a:pPr/>
              <a:t>22</a:t>
            </a:fld>
            <a:endParaRPr lang="en-GB"/>
          </a:p>
        </p:txBody>
      </p:sp>
      <p:cxnSp>
        <p:nvCxnSpPr>
          <p:cNvPr id="6" name="Straight Connector 5"/>
          <p:cNvCxnSpPr/>
          <p:nvPr/>
        </p:nvCxnSpPr>
        <p:spPr>
          <a:xfrm>
            <a:off x="5364088" y="2780928"/>
            <a:ext cx="0" cy="21602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364088" y="4941168"/>
            <a:ext cx="345638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rc 7"/>
          <p:cNvSpPr/>
          <p:nvPr/>
        </p:nvSpPr>
        <p:spPr>
          <a:xfrm>
            <a:off x="3563888" y="3429000"/>
            <a:ext cx="4320480" cy="3096344"/>
          </a:xfrm>
          <a:prstGeom prst="arc">
            <a:avLst>
              <a:gd name="adj1" fmla="val 15441648"/>
              <a:gd name="adj2" fmla="val 21530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Arc 10"/>
          <p:cNvSpPr/>
          <p:nvPr/>
        </p:nvSpPr>
        <p:spPr>
          <a:xfrm>
            <a:off x="3347864" y="3115072"/>
            <a:ext cx="4896544" cy="3626296"/>
          </a:xfrm>
          <a:prstGeom prst="arc">
            <a:avLst>
              <a:gd name="adj1" fmla="val 15441648"/>
              <a:gd name="adj2" fmla="val 1639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Oval 8"/>
          <p:cNvSpPr/>
          <p:nvPr/>
        </p:nvSpPr>
        <p:spPr>
          <a:xfrm>
            <a:off x="7298949" y="3458684"/>
            <a:ext cx="164246" cy="15828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0" name="TextBox 2"/>
          <p:cNvSpPr txBox="1"/>
          <p:nvPr/>
        </p:nvSpPr>
        <p:spPr>
          <a:xfrm>
            <a:off x="7336861" y="3212976"/>
            <a:ext cx="252668" cy="24570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b="1" dirty="0">
                <a:latin typeface="Arial" pitchFamily="34" charset="0"/>
                <a:cs typeface="Arial" pitchFamily="34" charset="0"/>
              </a:rPr>
              <a:t>N</a:t>
            </a:r>
          </a:p>
        </p:txBody>
      </p:sp>
      <p:cxnSp>
        <p:nvCxnSpPr>
          <p:cNvPr id="13" name="Straight Connector 12"/>
          <p:cNvCxnSpPr/>
          <p:nvPr/>
        </p:nvCxnSpPr>
        <p:spPr>
          <a:xfrm>
            <a:off x="899592" y="2852936"/>
            <a:ext cx="0" cy="21602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899592" y="5013176"/>
            <a:ext cx="345638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a:off x="-900608" y="3501008"/>
            <a:ext cx="4320480" cy="3096344"/>
          </a:xfrm>
          <a:prstGeom prst="arc">
            <a:avLst>
              <a:gd name="adj1" fmla="val 15441648"/>
              <a:gd name="adj2" fmla="val 21530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Arc 15"/>
          <p:cNvSpPr/>
          <p:nvPr/>
        </p:nvSpPr>
        <p:spPr>
          <a:xfrm>
            <a:off x="-2268760" y="3212976"/>
            <a:ext cx="6408712" cy="3744416"/>
          </a:xfrm>
          <a:prstGeom prst="arc">
            <a:avLst>
              <a:gd name="adj1" fmla="val 16147995"/>
              <a:gd name="adj2" fmla="val 2153242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Oval 16"/>
          <p:cNvSpPr/>
          <p:nvPr/>
        </p:nvSpPr>
        <p:spPr>
          <a:xfrm>
            <a:off x="2834453" y="3530692"/>
            <a:ext cx="164246" cy="15828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8" name="TextBox 2"/>
          <p:cNvSpPr txBox="1"/>
          <p:nvPr/>
        </p:nvSpPr>
        <p:spPr>
          <a:xfrm>
            <a:off x="2872365" y="3284984"/>
            <a:ext cx="252668" cy="24570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b="1" dirty="0">
                <a:latin typeface="Arial" pitchFamily="34" charset="0"/>
                <a:cs typeface="Arial" pitchFamily="34" charset="0"/>
              </a:rPr>
              <a:t>N</a:t>
            </a:r>
          </a:p>
        </p:txBody>
      </p:sp>
      <p:sp>
        <p:nvSpPr>
          <p:cNvPr id="19" name="TextBox 18"/>
          <p:cNvSpPr txBox="1"/>
          <p:nvPr/>
        </p:nvSpPr>
        <p:spPr>
          <a:xfrm>
            <a:off x="4932040" y="2327975"/>
            <a:ext cx="1080120" cy="523220"/>
          </a:xfrm>
          <a:prstGeom prst="rect">
            <a:avLst/>
          </a:prstGeom>
          <a:noFill/>
        </p:spPr>
        <p:txBody>
          <a:bodyPr wrap="square" rtlCol="0">
            <a:spAutoFit/>
          </a:bodyPr>
          <a:lstStyle/>
          <a:p>
            <a:pPr algn="ctr" rtl="1"/>
            <a:r>
              <a:rPr lang="ar-SA" sz="1400" b="1" dirty="0"/>
              <a:t>بناء المساكن (ألف وحدة</a:t>
            </a:r>
            <a:r>
              <a:rPr lang="ar-SA" sz="1400" b="1" dirty="0" smtClean="0"/>
              <a:t>)</a:t>
            </a:r>
            <a:endParaRPr lang="en-GB" sz="800" dirty="0"/>
          </a:p>
        </p:txBody>
      </p:sp>
      <p:sp>
        <p:nvSpPr>
          <p:cNvPr id="20" name="TextBox 19"/>
          <p:cNvSpPr txBox="1"/>
          <p:nvPr/>
        </p:nvSpPr>
        <p:spPr>
          <a:xfrm>
            <a:off x="7211948" y="5085184"/>
            <a:ext cx="1349445" cy="523220"/>
          </a:xfrm>
          <a:prstGeom prst="rect">
            <a:avLst/>
          </a:prstGeom>
          <a:noFill/>
        </p:spPr>
        <p:txBody>
          <a:bodyPr wrap="square" rtlCol="0">
            <a:spAutoFit/>
          </a:bodyPr>
          <a:lstStyle/>
          <a:p>
            <a:pPr algn="ctr" rtl="1"/>
            <a:r>
              <a:rPr lang="ar-SA" sz="1400" b="1" dirty="0"/>
              <a:t>الإنتاج الزراعي (مليون طن</a:t>
            </a:r>
            <a:r>
              <a:rPr lang="ar-SA" sz="1400" b="1" dirty="0" smtClean="0"/>
              <a:t>)</a:t>
            </a:r>
            <a:endParaRPr lang="en-GB" sz="1400" dirty="0"/>
          </a:p>
        </p:txBody>
      </p:sp>
      <p:sp>
        <p:nvSpPr>
          <p:cNvPr id="21" name="TextBox 20"/>
          <p:cNvSpPr txBox="1"/>
          <p:nvPr/>
        </p:nvSpPr>
        <p:spPr>
          <a:xfrm>
            <a:off x="582607" y="2401724"/>
            <a:ext cx="1080120" cy="523220"/>
          </a:xfrm>
          <a:prstGeom prst="rect">
            <a:avLst/>
          </a:prstGeom>
          <a:noFill/>
        </p:spPr>
        <p:txBody>
          <a:bodyPr wrap="square" rtlCol="0">
            <a:spAutoFit/>
          </a:bodyPr>
          <a:lstStyle/>
          <a:p>
            <a:pPr algn="ctr" rtl="1"/>
            <a:r>
              <a:rPr lang="ar-SA" sz="1400" b="1" dirty="0"/>
              <a:t>بناء المساكن (ألف وحدة</a:t>
            </a:r>
            <a:r>
              <a:rPr lang="ar-SA" sz="1400" b="1" dirty="0" smtClean="0"/>
              <a:t>)</a:t>
            </a:r>
            <a:endParaRPr lang="en-GB" sz="800" dirty="0"/>
          </a:p>
        </p:txBody>
      </p:sp>
      <p:sp>
        <p:nvSpPr>
          <p:cNvPr id="22" name="TextBox 21"/>
          <p:cNvSpPr txBox="1"/>
          <p:nvPr/>
        </p:nvSpPr>
        <p:spPr>
          <a:xfrm>
            <a:off x="2862515" y="5158933"/>
            <a:ext cx="1349445" cy="523220"/>
          </a:xfrm>
          <a:prstGeom prst="rect">
            <a:avLst/>
          </a:prstGeom>
          <a:noFill/>
        </p:spPr>
        <p:txBody>
          <a:bodyPr wrap="square" rtlCol="0">
            <a:spAutoFit/>
          </a:bodyPr>
          <a:lstStyle/>
          <a:p>
            <a:pPr algn="ctr" rtl="1"/>
            <a:r>
              <a:rPr lang="ar-SA" sz="1400" b="1" dirty="0"/>
              <a:t>الإنتاج الزراعي (مليون طن</a:t>
            </a:r>
            <a:r>
              <a:rPr lang="ar-SA" sz="1400" b="1" dirty="0" smtClean="0"/>
              <a:t>)</a:t>
            </a:r>
            <a:endParaRPr lang="en-GB" sz="1400" dirty="0"/>
          </a:p>
        </p:txBody>
      </p:sp>
      <p:sp>
        <p:nvSpPr>
          <p:cNvPr id="12" name="TextBox 11"/>
          <p:cNvSpPr txBox="1"/>
          <p:nvPr/>
        </p:nvSpPr>
        <p:spPr>
          <a:xfrm>
            <a:off x="5292080" y="5733256"/>
            <a:ext cx="3269313" cy="830997"/>
          </a:xfrm>
          <a:prstGeom prst="rect">
            <a:avLst/>
          </a:prstGeom>
          <a:noFill/>
        </p:spPr>
        <p:txBody>
          <a:bodyPr wrap="square" rtlCol="0">
            <a:spAutoFit/>
          </a:bodyPr>
          <a:lstStyle/>
          <a:p>
            <a:pPr algn="ctr" rtl="1"/>
            <a:r>
              <a:rPr lang="ar-SA" sz="2400" dirty="0" smtClean="0"/>
              <a:t>انتقال متوازي لمنحنى إمكانات الإنتاج</a:t>
            </a:r>
            <a:endParaRPr lang="en-GB" sz="2400" dirty="0"/>
          </a:p>
        </p:txBody>
      </p:sp>
      <p:sp>
        <p:nvSpPr>
          <p:cNvPr id="23" name="TextBox 22"/>
          <p:cNvSpPr txBox="1"/>
          <p:nvPr/>
        </p:nvSpPr>
        <p:spPr>
          <a:xfrm>
            <a:off x="827584" y="5733256"/>
            <a:ext cx="3269313" cy="830997"/>
          </a:xfrm>
          <a:prstGeom prst="rect">
            <a:avLst/>
          </a:prstGeom>
          <a:noFill/>
        </p:spPr>
        <p:txBody>
          <a:bodyPr wrap="square" rtlCol="0">
            <a:spAutoFit/>
          </a:bodyPr>
          <a:lstStyle/>
          <a:p>
            <a:pPr algn="ctr" rtl="1"/>
            <a:r>
              <a:rPr lang="ar-SA" sz="2400" dirty="0" smtClean="0"/>
              <a:t>انتقال غير متوازي لمنحنى إمكانات الإنتاج</a:t>
            </a:r>
            <a:endParaRPr lang="en-GB" sz="2400" dirty="0"/>
          </a:p>
        </p:txBody>
      </p:sp>
    </p:spTree>
    <p:extLst>
      <p:ext uri="{BB962C8B-B14F-4D97-AF65-F5344CB8AC3E}">
        <p14:creationId xmlns:p14="http://schemas.microsoft.com/office/powerpoint/2010/main" val="435325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الإمكانات الإنتاجية المتاحة للمجتمع:</a:t>
            </a:r>
            <a:endParaRPr lang="en-GB" dirty="0"/>
          </a:p>
        </p:txBody>
      </p:sp>
      <p:sp>
        <p:nvSpPr>
          <p:cNvPr id="3" name="Content Placeholder 2"/>
          <p:cNvSpPr>
            <a:spLocks noGrp="1"/>
          </p:cNvSpPr>
          <p:nvPr>
            <p:ph idx="1"/>
          </p:nvPr>
        </p:nvSpPr>
        <p:spPr/>
        <p:txBody>
          <a:bodyPr/>
          <a:lstStyle/>
          <a:p>
            <a:pPr marL="514350" indent="-514350" algn="r" rtl="1">
              <a:buFont typeface="+mj-lt"/>
              <a:buAutoNum type="arabicPeriod" startAt="2"/>
            </a:pPr>
            <a:r>
              <a:rPr lang="ar-SA" b="1" dirty="0" smtClean="0">
                <a:solidFill>
                  <a:schemeClr val="tx2"/>
                </a:solidFill>
              </a:rPr>
              <a:t>التقدم التقني:</a:t>
            </a:r>
            <a:endParaRPr lang="ar-SA" b="1" dirty="0">
              <a:solidFill>
                <a:schemeClr val="tx2"/>
              </a:solidFill>
            </a:endParaRPr>
          </a:p>
          <a:p>
            <a:pPr marL="0" indent="0" algn="r" rtl="1">
              <a:buNone/>
            </a:pP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23</a:t>
            </a:fld>
            <a:endParaRPr lang="en-GB"/>
          </a:p>
        </p:txBody>
      </p:sp>
      <p:cxnSp>
        <p:nvCxnSpPr>
          <p:cNvPr id="6" name="Straight Connector 5"/>
          <p:cNvCxnSpPr/>
          <p:nvPr/>
        </p:nvCxnSpPr>
        <p:spPr>
          <a:xfrm>
            <a:off x="6372200" y="2780928"/>
            <a:ext cx="0" cy="21602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6372200" y="4941168"/>
            <a:ext cx="259228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rc 7"/>
          <p:cNvSpPr/>
          <p:nvPr/>
        </p:nvSpPr>
        <p:spPr>
          <a:xfrm>
            <a:off x="5004048" y="3429000"/>
            <a:ext cx="3384376" cy="3096344"/>
          </a:xfrm>
          <a:prstGeom prst="arc">
            <a:avLst>
              <a:gd name="adj1" fmla="val 15441648"/>
              <a:gd name="adj2" fmla="val 21530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Arc 8"/>
          <p:cNvSpPr/>
          <p:nvPr/>
        </p:nvSpPr>
        <p:spPr>
          <a:xfrm>
            <a:off x="5148064" y="3115072"/>
            <a:ext cx="3240360" cy="3626296"/>
          </a:xfrm>
          <a:prstGeom prst="arc">
            <a:avLst>
              <a:gd name="adj1" fmla="val 15441648"/>
              <a:gd name="adj2" fmla="val 3680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4" name="Straight Connector 23"/>
          <p:cNvCxnSpPr/>
          <p:nvPr/>
        </p:nvCxnSpPr>
        <p:spPr>
          <a:xfrm>
            <a:off x="3275856" y="2780928"/>
            <a:ext cx="0" cy="21602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3275856" y="4941168"/>
            <a:ext cx="259228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a:off x="1907704" y="3429000"/>
            <a:ext cx="3384376" cy="3096344"/>
          </a:xfrm>
          <a:prstGeom prst="arc">
            <a:avLst>
              <a:gd name="adj1" fmla="val 15525660"/>
              <a:gd name="adj2" fmla="val 21530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Arc 26"/>
          <p:cNvSpPr/>
          <p:nvPr/>
        </p:nvSpPr>
        <p:spPr>
          <a:xfrm>
            <a:off x="1691680" y="3429000"/>
            <a:ext cx="3960440" cy="2880320"/>
          </a:xfrm>
          <a:prstGeom prst="arc">
            <a:avLst>
              <a:gd name="adj1" fmla="val 15230771"/>
              <a:gd name="adj2" fmla="val 202128"/>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8" name="Straight Connector 27"/>
          <p:cNvCxnSpPr/>
          <p:nvPr/>
        </p:nvCxnSpPr>
        <p:spPr>
          <a:xfrm>
            <a:off x="251520" y="2780928"/>
            <a:ext cx="0" cy="21602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51520" y="4941168"/>
            <a:ext cx="259228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c 29"/>
          <p:cNvSpPr/>
          <p:nvPr/>
        </p:nvSpPr>
        <p:spPr>
          <a:xfrm>
            <a:off x="-1116632" y="3429000"/>
            <a:ext cx="3384376" cy="3096344"/>
          </a:xfrm>
          <a:prstGeom prst="arc">
            <a:avLst>
              <a:gd name="adj1" fmla="val 15441648"/>
              <a:gd name="adj2" fmla="val 215308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Arc 30"/>
          <p:cNvSpPr/>
          <p:nvPr/>
        </p:nvSpPr>
        <p:spPr>
          <a:xfrm>
            <a:off x="-1332656" y="3115072"/>
            <a:ext cx="3960440" cy="3626296"/>
          </a:xfrm>
          <a:prstGeom prst="arc">
            <a:avLst>
              <a:gd name="adj1" fmla="val 15441648"/>
              <a:gd name="adj2" fmla="val 3680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TextBox 17"/>
          <p:cNvSpPr txBox="1"/>
          <p:nvPr/>
        </p:nvSpPr>
        <p:spPr>
          <a:xfrm>
            <a:off x="6012160" y="2276872"/>
            <a:ext cx="1152128" cy="523220"/>
          </a:xfrm>
          <a:prstGeom prst="rect">
            <a:avLst/>
          </a:prstGeom>
          <a:noFill/>
        </p:spPr>
        <p:txBody>
          <a:bodyPr wrap="square" rtlCol="0">
            <a:spAutoFit/>
          </a:bodyPr>
          <a:lstStyle/>
          <a:p>
            <a:pPr algn="ctr" rtl="1"/>
            <a:r>
              <a:rPr lang="ar-SA" sz="1400" b="1" dirty="0"/>
              <a:t>بناء المساكن (ألف وحدة</a:t>
            </a:r>
            <a:r>
              <a:rPr lang="ar-SA" sz="1400" b="1" dirty="0" smtClean="0"/>
              <a:t>)</a:t>
            </a:r>
            <a:endParaRPr lang="en-GB" sz="800" dirty="0"/>
          </a:p>
        </p:txBody>
      </p:sp>
      <p:sp>
        <p:nvSpPr>
          <p:cNvPr id="19" name="TextBox 18"/>
          <p:cNvSpPr txBox="1"/>
          <p:nvPr/>
        </p:nvSpPr>
        <p:spPr>
          <a:xfrm>
            <a:off x="7740352" y="4960332"/>
            <a:ext cx="1499383" cy="523220"/>
          </a:xfrm>
          <a:prstGeom prst="rect">
            <a:avLst/>
          </a:prstGeom>
          <a:noFill/>
        </p:spPr>
        <p:txBody>
          <a:bodyPr wrap="square" rtlCol="0">
            <a:spAutoFit/>
          </a:bodyPr>
          <a:lstStyle/>
          <a:p>
            <a:pPr algn="ctr" rtl="1"/>
            <a:r>
              <a:rPr lang="ar-SA" sz="1400" b="1" dirty="0"/>
              <a:t>الإنتاج الزراعي (مليون طن</a:t>
            </a:r>
            <a:r>
              <a:rPr lang="ar-SA" sz="1400" b="1" dirty="0" smtClean="0"/>
              <a:t>)</a:t>
            </a:r>
            <a:endParaRPr lang="en-GB" sz="1400" dirty="0"/>
          </a:p>
        </p:txBody>
      </p:sp>
      <p:sp>
        <p:nvSpPr>
          <p:cNvPr id="20" name="TextBox 19"/>
          <p:cNvSpPr txBox="1"/>
          <p:nvPr/>
        </p:nvSpPr>
        <p:spPr>
          <a:xfrm>
            <a:off x="2843808" y="2276872"/>
            <a:ext cx="1152128" cy="523220"/>
          </a:xfrm>
          <a:prstGeom prst="rect">
            <a:avLst/>
          </a:prstGeom>
          <a:noFill/>
        </p:spPr>
        <p:txBody>
          <a:bodyPr wrap="square" rtlCol="0">
            <a:spAutoFit/>
          </a:bodyPr>
          <a:lstStyle/>
          <a:p>
            <a:pPr algn="ctr" rtl="1"/>
            <a:r>
              <a:rPr lang="ar-SA" sz="1400" b="1" dirty="0"/>
              <a:t>بناء المساكن (ألف وحدة</a:t>
            </a:r>
            <a:r>
              <a:rPr lang="ar-SA" sz="1400" b="1" dirty="0" smtClean="0"/>
              <a:t>)</a:t>
            </a:r>
            <a:endParaRPr lang="en-GB" sz="800" dirty="0"/>
          </a:p>
        </p:txBody>
      </p:sp>
      <p:sp>
        <p:nvSpPr>
          <p:cNvPr id="21" name="TextBox 20"/>
          <p:cNvSpPr txBox="1"/>
          <p:nvPr/>
        </p:nvSpPr>
        <p:spPr>
          <a:xfrm>
            <a:off x="4646969" y="4960332"/>
            <a:ext cx="1424414" cy="523220"/>
          </a:xfrm>
          <a:prstGeom prst="rect">
            <a:avLst/>
          </a:prstGeom>
          <a:noFill/>
        </p:spPr>
        <p:txBody>
          <a:bodyPr wrap="square" rtlCol="0">
            <a:spAutoFit/>
          </a:bodyPr>
          <a:lstStyle/>
          <a:p>
            <a:pPr algn="ctr" rtl="1"/>
            <a:r>
              <a:rPr lang="ar-SA" sz="1400" b="1" dirty="0"/>
              <a:t>الإنتاج الزراعي (مليون طن</a:t>
            </a:r>
            <a:r>
              <a:rPr lang="ar-SA" sz="1400" b="1" dirty="0" smtClean="0"/>
              <a:t>)</a:t>
            </a:r>
            <a:endParaRPr lang="en-GB" sz="1400" dirty="0"/>
          </a:p>
        </p:txBody>
      </p:sp>
      <p:sp>
        <p:nvSpPr>
          <p:cNvPr id="22" name="TextBox 21"/>
          <p:cNvSpPr txBox="1"/>
          <p:nvPr/>
        </p:nvSpPr>
        <p:spPr>
          <a:xfrm>
            <a:off x="-180528" y="2257708"/>
            <a:ext cx="1152128" cy="523220"/>
          </a:xfrm>
          <a:prstGeom prst="rect">
            <a:avLst/>
          </a:prstGeom>
          <a:noFill/>
        </p:spPr>
        <p:txBody>
          <a:bodyPr wrap="square" rtlCol="0">
            <a:spAutoFit/>
          </a:bodyPr>
          <a:lstStyle/>
          <a:p>
            <a:pPr algn="ctr" rtl="1"/>
            <a:r>
              <a:rPr lang="ar-SA" sz="1400" b="1" dirty="0"/>
              <a:t>بناء المساكن (ألف وحدة</a:t>
            </a:r>
            <a:r>
              <a:rPr lang="ar-SA" sz="1400" b="1" dirty="0" smtClean="0"/>
              <a:t>)</a:t>
            </a:r>
            <a:endParaRPr lang="en-GB" sz="800" dirty="0"/>
          </a:p>
        </p:txBody>
      </p:sp>
      <p:sp>
        <p:nvSpPr>
          <p:cNvPr id="23" name="TextBox 22"/>
          <p:cNvSpPr txBox="1"/>
          <p:nvPr/>
        </p:nvSpPr>
        <p:spPr>
          <a:xfrm>
            <a:off x="1547664" y="4941168"/>
            <a:ext cx="1499383" cy="523220"/>
          </a:xfrm>
          <a:prstGeom prst="rect">
            <a:avLst/>
          </a:prstGeom>
          <a:noFill/>
        </p:spPr>
        <p:txBody>
          <a:bodyPr wrap="square" rtlCol="0">
            <a:spAutoFit/>
          </a:bodyPr>
          <a:lstStyle/>
          <a:p>
            <a:pPr algn="ctr" rtl="1"/>
            <a:r>
              <a:rPr lang="ar-SA" sz="1400" b="1" dirty="0"/>
              <a:t>الإنتاج الزراعي (مليون طن</a:t>
            </a:r>
            <a:r>
              <a:rPr lang="ar-SA" sz="1400" b="1" dirty="0" smtClean="0"/>
              <a:t>)</a:t>
            </a:r>
            <a:endParaRPr lang="en-GB" sz="1400" dirty="0"/>
          </a:p>
        </p:txBody>
      </p:sp>
      <p:sp>
        <p:nvSpPr>
          <p:cNvPr id="10" name="TextBox 9"/>
          <p:cNvSpPr txBox="1"/>
          <p:nvPr/>
        </p:nvSpPr>
        <p:spPr>
          <a:xfrm>
            <a:off x="6408204" y="5608404"/>
            <a:ext cx="2333209" cy="830997"/>
          </a:xfrm>
          <a:prstGeom prst="rect">
            <a:avLst/>
          </a:prstGeom>
          <a:noFill/>
        </p:spPr>
        <p:txBody>
          <a:bodyPr wrap="square" rtlCol="0">
            <a:spAutoFit/>
          </a:bodyPr>
          <a:lstStyle/>
          <a:p>
            <a:pPr algn="ctr" rtl="1"/>
            <a:r>
              <a:rPr lang="ar-SA" sz="2400" dirty="0" smtClean="0"/>
              <a:t>تقدم تقني مؤثر على بناء المساكن فقط</a:t>
            </a:r>
            <a:endParaRPr lang="en-GB" sz="2400" dirty="0"/>
          </a:p>
        </p:txBody>
      </p:sp>
      <p:sp>
        <p:nvSpPr>
          <p:cNvPr id="32" name="TextBox 31"/>
          <p:cNvSpPr txBox="1"/>
          <p:nvPr/>
        </p:nvSpPr>
        <p:spPr>
          <a:xfrm>
            <a:off x="3275856" y="5589240"/>
            <a:ext cx="2333209" cy="830997"/>
          </a:xfrm>
          <a:prstGeom prst="rect">
            <a:avLst/>
          </a:prstGeom>
          <a:noFill/>
        </p:spPr>
        <p:txBody>
          <a:bodyPr wrap="square" rtlCol="0">
            <a:spAutoFit/>
          </a:bodyPr>
          <a:lstStyle/>
          <a:p>
            <a:pPr algn="ctr" rtl="1"/>
            <a:r>
              <a:rPr lang="ar-SA" sz="2400" dirty="0" smtClean="0"/>
              <a:t>تقدم تقني مؤثر على الإنتاج الزراعي فقط</a:t>
            </a:r>
            <a:endParaRPr lang="en-GB" sz="2400" dirty="0"/>
          </a:p>
        </p:txBody>
      </p:sp>
      <p:sp>
        <p:nvSpPr>
          <p:cNvPr id="33" name="TextBox 32"/>
          <p:cNvSpPr txBox="1"/>
          <p:nvPr/>
        </p:nvSpPr>
        <p:spPr>
          <a:xfrm>
            <a:off x="323528" y="5590981"/>
            <a:ext cx="2333209" cy="830997"/>
          </a:xfrm>
          <a:prstGeom prst="rect">
            <a:avLst/>
          </a:prstGeom>
          <a:noFill/>
        </p:spPr>
        <p:txBody>
          <a:bodyPr wrap="square" rtlCol="0">
            <a:spAutoFit/>
          </a:bodyPr>
          <a:lstStyle/>
          <a:p>
            <a:pPr algn="ctr" rtl="1"/>
            <a:r>
              <a:rPr lang="ar-SA" sz="2400" dirty="0" smtClean="0"/>
              <a:t>تقدم تقني مؤثر على كلا الإنتاجين</a:t>
            </a:r>
            <a:endParaRPr lang="en-GB" sz="2400" dirty="0"/>
          </a:p>
        </p:txBody>
      </p:sp>
    </p:spTree>
    <p:extLst>
      <p:ext uri="{BB962C8B-B14F-4D97-AF65-F5344CB8AC3E}">
        <p14:creationId xmlns:p14="http://schemas.microsoft.com/office/powerpoint/2010/main" val="1018265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الخلاصة:</a:t>
            </a:r>
            <a:endParaRPr lang="en-GB" b="1" dirty="0"/>
          </a:p>
        </p:txBody>
      </p:sp>
      <p:sp>
        <p:nvSpPr>
          <p:cNvPr id="3" name="Content Placeholder 2"/>
          <p:cNvSpPr>
            <a:spLocks noGrp="1"/>
          </p:cNvSpPr>
          <p:nvPr>
            <p:ph idx="1"/>
          </p:nvPr>
        </p:nvSpPr>
        <p:spPr/>
        <p:txBody>
          <a:bodyPr/>
          <a:lstStyle/>
          <a:p>
            <a:pPr algn="r" rtl="1"/>
            <a:r>
              <a:rPr lang="ar-SA" dirty="0"/>
              <a:t>يرتكز علم الاقتصاد على الكيفية التي يتم فيها تلبية حاجات الإنسان المتعددة باستخدام موارده </a:t>
            </a:r>
            <a:r>
              <a:rPr lang="ar-SA" dirty="0" smtClean="0"/>
              <a:t>المحدودة.</a:t>
            </a:r>
          </a:p>
          <a:p>
            <a:pPr algn="r" rtl="1"/>
            <a:r>
              <a:rPr lang="ar-SA" dirty="0" smtClean="0"/>
              <a:t>هناك سلع كمالية وسلع ضرورية ويختلف </a:t>
            </a:r>
            <a:r>
              <a:rPr lang="ar-SA" dirty="0"/>
              <a:t>تقويم السلعة من ضرورية لكمالية من شخص لآخر ومن مكان لآخر ومن زمن لآخر.</a:t>
            </a:r>
          </a:p>
          <a:p>
            <a:pPr algn="r" rtl="1"/>
            <a:r>
              <a:rPr lang="ar-SA" dirty="0" smtClean="0"/>
              <a:t>الموارد الاقتصادية نادرة نسبياً ويمكن تقسيمها إلى: العمل والأرض ورأس المال. يحاول المجتمع استغلال تلك الموارد بكفاءة.</a:t>
            </a:r>
          </a:p>
          <a:p>
            <a:pPr algn="r" rtl="1"/>
            <a:r>
              <a:rPr lang="ar-SA" dirty="0" smtClean="0"/>
              <a:t>في محاولة اشباع تلك الحاجات باستخدام الموارد النادرة؛ يواجه المجتمع ثلاث تساؤلات: ماذا ينتج؟ كيف ينتج؟ كيف يوزع الانتاج؟</a:t>
            </a:r>
          </a:p>
          <a:p>
            <a:pPr algn="r" rtl="1"/>
            <a:r>
              <a:rPr lang="ar-SA" dirty="0" smtClean="0"/>
              <a:t>يُعبر منحنى إمكانات الإنتاج عن عملية التضحية بسلعة مقابل سلعة أخرى وهو يظهر ما يمكن إنتاجه لا ما يرغب المجتمع بإنتاجه.</a:t>
            </a: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24</a:t>
            </a:fld>
            <a:endParaRPr lang="en-GB"/>
          </a:p>
        </p:txBody>
      </p:sp>
    </p:spTree>
    <p:extLst>
      <p:ext uri="{BB962C8B-B14F-4D97-AF65-F5344CB8AC3E}">
        <p14:creationId xmlns:p14="http://schemas.microsoft.com/office/powerpoint/2010/main" val="178871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الحاجات </a:t>
            </a:r>
            <a:r>
              <a:rPr lang="ar-SA" b="1" dirty="0"/>
              <a:t>وخصائصها:</a:t>
            </a:r>
            <a:endParaRPr lang="en-GB" dirty="0"/>
          </a:p>
        </p:txBody>
      </p:sp>
      <p:sp>
        <p:nvSpPr>
          <p:cNvPr id="3" name="Content Placeholder 2"/>
          <p:cNvSpPr>
            <a:spLocks noGrp="1"/>
          </p:cNvSpPr>
          <p:nvPr>
            <p:ph idx="1"/>
          </p:nvPr>
        </p:nvSpPr>
        <p:spPr/>
        <p:txBody>
          <a:bodyPr>
            <a:normAutofit/>
          </a:bodyPr>
          <a:lstStyle/>
          <a:p>
            <a:pPr marL="342900" indent="-342900" algn="r" rtl="1"/>
            <a:r>
              <a:rPr lang="ar-SA" b="1" dirty="0">
                <a:solidFill>
                  <a:schemeClr val="tx2"/>
                </a:solidFill>
              </a:rPr>
              <a:t>السلع قد تكون:</a:t>
            </a:r>
          </a:p>
          <a:p>
            <a:pPr marL="880110" lvl="1" indent="-514350" algn="r" rtl="1">
              <a:buFont typeface="+mj-lt"/>
              <a:buAutoNum type="arabicPeriod"/>
            </a:pPr>
            <a:r>
              <a:rPr lang="ar-SA" sz="2600" b="1" dirty="0">
                <a:solidFill>
                  <a:schemeClr val="tx2"/>
                </a:solidFill>
              </a:rPr>
              <a:t>ضروريات </a:t>
            </a:r>
            <a:r>
              <a:rPr lang="en-GB" sz="2600" b="1" dirty="0">
                <a:solidFill>
                  <a:schemeClr val="tx2"/>
                </a:solidFill>
              </a:rPr>
              <a:t>Necessities</a:t>
            </a:r>
            <a:r>
              <a:rPr lang="ar-SA" sz="2600" dirty="0"/>
              <a:t> </a:t>
            </a:r>
            <a:r>
              <a:rPr lang="ar-SA" sz="2600" b="1" dirty="0">
                <a:solidFill>
                  <a:schemeClr val="tx2"/>
                </a:solidFill>
              </a:rPr>
              <a:t>مثل: </a:t>
            </a:r>
            <a:r>
              <a:rPr lang="ar-SA" sz="2600" dirty="0"/>
              <a:t>المأكل والمشرب والمأوى.</a:t>
            </a:r>
          </a:p>
          <a:p>
            <a:pPr marL="880110" lvl="1" indent="-514350" algn="r" rtl="1">
              <a:buFont typeface="+mj-lt"/>
              <a:buAutoNum type="arabicPeriod"/>
            </a:pPr>
            <a:r>
              <a:rPr lang="ar-SA" sz="2600" b="1" dirty="0">
                <a:solidFill>
                  <a:schemeClr val="tx2"/>
                </a:solidFill>
              </a:rPr>
              <a:t>كماليات </a:t>
            </a:r>
            <a:r>
              <a:rPr lang="en-GB" sz="2600" b="1" dirty="0">
                <a:solidFill>
                  <a:schemeClr val="tx2"/>
                </a:solidFill>
              </a:rPr>
              <a:t>Luxuries</a:t>
            </a:r>
            <a:r>
              <a:rPr lang="ar-SA" sz="2600" b="1" dirty="0">
                <a:solidFill>
                  <a:schemeClr val="tx2"/>
                </a:solidFill>
              </a:rPr>
              <a:t> مثل: </a:t>
            </a:r>
            <a:r>
              <a:rPr lang="ar-SA" sz="2600" dirty="0"/>
              <a:t>الكاميرا، العطور، الزهور.</a:t>
            </a:r>
          </a:p>
          <a:p>
            <a:pPr marL="0" indent="0" algn="r" rtl="1">
              <a:buNone/>
            </a:pPr>
            <a:endParaRPr lang="ar-SA" dirty="0"/>
          </a:p>
          <a:p>
            <a:pPr marL="0" indent="0" algn="r" rtl="1">
              <a:buNone/>
            </a:pPr>
            <a:r>
              <a:rPr lang="ar-SA" dirty="0"/>
              <a:t>يختلف تقويم السلعة من ضرورية لكمالية من شخص لآخر ومن مكان لآخر ومن زمن لآخر.</a:t>
            </a:r>
          </a:p>
          <a:p>
            <a:pPr marL="0" indent="0" algn="r" rtl="1">
              <a:buNone/>
            </a:pP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3</a:t>
            </a:fld>
            <a:endParaRPr lang="en-GB"/>
          </a:p>
        </p:txBody>
      </p:sp>
    </p:spTree>
    <p:extLst>
      <p:ext uri="{BB962C8B-B14F-4D97-AF65-F5344CB8AC3E}">
        <p14:creationId xmlns:p14="http://schemas.microsoft.com/office/powerpoint/2010/main" val="3119476741"/>
      </p:ext>
    </p:extLst>
  </p:cSld>
  <p:clrMapOvr>
    <a:masterClrMapping/>
  </p:clrMapOvr>
  <mc:AlternateContent xmlns:mc="http://schemas.openxmlformats.org/markup-compatibility/2006" xmlns:p14="http://schemas.microsoft.com/office/powerpoint/2010/main">
    <mc:Choice Requires="p14">
      <p:transition spd="slow" p14:dur="2000" advTm="75471"/>
    </mc:Choice>
    <mc:Fallback xmlns="">
      <p:transition spd="slow" advTm="7547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الموارد الاقتصادية </a:t>
            </a:r>
            <a:r>
              <a:rPr lang="ar-SA" b="1" dirty="0"/>
              <a:t>وخصائصها:</a:t>
            </a:r>
            <a:endParaRPr lang="en-GB" dirty="0"/>
          </a:p>
        </p:txBody>
      </p:sp>
      <p:sp>
        <p:nvSpPr>
          <p:cNvPr id="3" name="Content Placeholder 2"/>
          <p:cNvSpPr>
            <a:spLocks noGrp="1"/>
          </p:cNvSpPr>
          <p:nvPr>
            <p:ph idx="1"/>
          </p:nvPr>
        </p:nvSpPr>
        <p:spPr>
          <a:xfrm>
            <a:off x="323528" y="1935480"/>
            <a:ext cx="8363272" cy="4389120"/>
          </a:xfrm>
        </p:spPr>
        <p:txBody>
          <a:bodyPr>
            <a:normAutofit/>
          </a:bodyPr>
          <a:lstStyle/>
          <a:p>
            <a:pPr algn="r" rtl="1"/>
            <a:r>
              <a:rPr lang="ar-SA" b="1" dirty="0" smtClean="0">
                <a:solidFill>
                  <a:schemeClr val="tx2"/>
                </a:solidFill>
              </a:rPr>
              <a:t>الموارد الاقتصادية </a:t>
            </a:r>
            <a:r>
              <a:rPr lang="en-GB" b="1" dirty="0" smtClean="0">
                <a:solidFill>
                  <a:schemeClr val="tx2"/>
                </a:solidFill>
              </a:rPr>
              <a:t>Economic resources</a:t>
            </a:r>
            <a:r>
              <a:rPr lang="ar-SA" b="1" dirty="0" smtClean="0">
                <a:solidFill>
                  <a:schemeClr val="tx2"/>
                </a:solidFill>
              </a:rPr>
              <a:t> :</a:t>
            </a:r>
          </a:p>
          <a:p>
            <a:pPr marL="0" indent="0" algn="r" rtl="1">
              <a:buNone/>
            </a:pPr>
            <a:r>
              <a:rPr lang="ar-SA" dirty="0">
                <a:solidFill>
                  <a:schemeClr val="tx2"/>
                </a:solidFill>
              </a:rPr>
              <a:t> </a:t>
            </a:r>
            <a:r>
              <a:rPr lang="ar-SA" dirty="0" smtClean="0">
                <a:solidFill>
                  <a:schemeClr val="tx2"/>
                </a:solidFill>
              </a:rPr>
              <a:t>        </a:t>
            </a:r>
            <a:r>
              <a:rPr lang="ar-SA" dirty="0" smtClean="0"/>
              <a:t> كل ما يحقق منفعة مباشرة أو غير مباشرة للإنسان تكون موجودة في عالمنا </a:t>
            </a:r>
            <a:r>
              <a:rPr lang="ar-SA" dirty="0" smtClean="0">
                <a:solidFill>
                  <a:schemeClr val="tx2"/>
                </a:solidFill>
              </a:rPr>
              <a:t>بشكل نادر</a:t>
            </a:r>
            <a:r>
              <a:rPr lang="ar-SA" dirty="0" smtClean="0"/>
              <a:t>.</a:t>
            </a:r>
          </a:p>
          <a:p>
            <a:pPr algn="r" rtl="1"/>
            <a:r>
              <a:rPr lang="ar-SA" b="1" dirty="0" smtClean="0">
                <a:solidFill>
                  <a:schemeClr val="tx2"/>
                </a:solidFill>
              </a:rPr>
              <a:t>أهم خصائص الموارد الاقتصادية: </a:t>
            </a:r>
            <a:r>
              <a:rPr lang="ar-SA" dirty="0" smtClean="0"/>
              <a:t>الندرة النسبية (مقارنة بالحاجة لها). </a:t>
            </a:r>
          </a:p>
          <a:p>
            <a:pPr marL="0" indent="0" algn="r" rtl="1"/>
            <a:r>
              <a:rPr lang="ar-SA" b="1" dirty="0" smtClean="0">
                <a:solidFill>
                  <a:schemeClr val="tx2"/>
                </a:solidFill>
              </a:rPr>
              <a:t> مقياس الندرة: </a:t>
            </a:r>
            <a:r>
              <a:rPr lang="ar-SA" dirty="0" smtClean="0"/>
              <a:t>الثمن (نقدي/ غير نقدي).</a:t>
            </a:r>
          </a:p>
          <a:p>
            <a:pPr algn="r" rtl="1"/>
            <a:r>
              <a:rPr lang="ar-SA" b="1" dirty="0" smtClean="0">
                <a:solidFill>
                  <a:schemeClr val="tx2"/>
                </a:solidFill>
              </a:rPr>
              <a:t>السلع الحرة </a:t>
            </a:r>
            <a:r>
              <a:rPr lang="en-GB" b="1" dirty="0" smtClean="0">
                <a:solidFill>
                  <a:schemeClr val="tx2"/>
                </a:solidFill>
              </a:rPr>
              <a:t>Free goods</a:t>
            </a:r>
            <a:r>
              <a:rPr lang="ar-SA" b="1" dirty="0" smtClean="0">
                <a:solidFill>
                  <a:schemeClr val="tx2"/>
                </a:solidFill>
              </a:rPr>
              <a:t> :</a:t>
            </a:r>
          </a:p>
          <a:p>
            <a:pPr marL="0" indent="0" algn="r" rtl="1">
              <a:buNone/>
            </a:pPr>
            <a:r>
              <a:rPr lang="ar-SA" dirty="0">
                <a:solidFill>
                  <a:schemeClr val="tx2"/>
                </a:solidFill>
              </a:rPr>
              <a:t> </a:t>
            </a:r>
            <a:r>
              <a:rPr lang="ar-SA" dirty="0" smtClean="0">
                <a:solidFill>
                  <a:schemeClr val="tx2"/>
                </a:solidFill>
              </a:rPr>
              <a:t>         </a:t>
            </a:r>
            <a:r>
              <a:rPr lang="ar-SA" dirty="0" smtClean="0"/>
              <a:t>السلع الموجودة بكميات </a:t>
            </a:r>
            <a:r>
              <a:rPr lang="ar-SA" dirty="0" smtClean="0">
                <a:solidFill>
                  <a:schemeClr val="tx2"/>
                </a:solidFill>
              </a:rPr>
              <a:t>وفيرة</a:t>
            </a:r>
            <a:r>
              <a:rPr lang="ar-SA" dirty="0" smtClean="0"/>
              <a:t> فلا تعتبر من الموارد الاقتصادية حيث ليس لها ثمن. </a:t>
            </a:r>
            <a:r>
              <a:rPr lang="ar-SA" b="1" dirty="0" smtClean="0">
                <a:solidFill>
                  <a:schemeClr val="tx2"/>
                </a:solidFill>
              </a:rPr>
              <a:t>مثل: </a:t>
            </a:r>
            <a:r>
              <a:rPr lang="ar-SA" dirty="0" smtClean="0"/>
              <a:t>الهواء الذي نستنشقه غير نادر لأننا لا ندفع ثمن له لكن هواء المكيف يعتبر نادراً لأن له ثمن.</a:t>
            </a:r>
          </a:p>
        </p:txBody>
      </p:sp>
      <p:sp>
        <p:nvSpPr>
          <p:cNvPr id="5" name="Slide Number Placeholder 4"/>
          <p:cNvSpPr>
            <a:spLocks noGrp="1"/>
          </p:cNvSpPr>
          <p:nvPr>
            <p:ph type="sldNum" sz="quarter" idx="12"/>
          </p:nvPr>
        </p:nvSpPr>
        <p:spPr/>
        <p:txBody>
          <a:bodyPr/>
          <a:lstStyle/>
          <a:p>
            <a:fld id="{0DFC2B48-F9AF-4112-82E1-EADEC0AAFB34}" type="slidenum">
              <a:rPr lang="en-GB" smtClean="0"/>
              <a:pPr/>
              <a:t>4</a:t>
            </a:fld>
            <a:endParaRPr lang="en-GB"/>
          </a:p>
        </p:txBody>
      </p:sp>
    </p:spTree>
    <p:extLst>
      <p:ext uri="{BB962C8B-B14F-4D97-AF65-F5344CB8AC3E}">
        <p14:creationId xmlns:p14="http://schemas.microsoft.com/office/powerpoint/2010/main" val="508168475"/>
      </p:ext>
    </p:extLst>
  </p:cSld>
  <p:clrMapOvr>
    <a:masterClrMapping/>
  </p:clrMapOvr>
  <mc:AlternateContent xmlns:mc="http://schemas.openxmlformats.org/markup-compatibility/2006" xmlns:p14="http://schemas.microsoft.com/office/powerpoint/2010/main">
    <mc:Choice Requires="p14">
      <p:transition spd="slow" p14:dur="2000" advTm="88711"/>
    </mc:Choice>
    <mc:Fallback xmlns="">
      <p:transition spd="slow" advTm="8871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الموارد الاقتصادية وخصائصها:</a:t>
            </a:r>
            <a:endParaRPr lang="en-GB" dirty="0"/>
          </a:p>
        </p:txBody>
      </p:sp>
      <p:sp>
        <p:nvSpPr>
          <p:cNvPr id="3" name="Content Placeholder 2"/>
          <p:cNvSpPr>
            <a:spLocks noGrp="1"/>
          </p:cNvSpPr>
          <p:nvPr>
            <p:ph idx="1"/>
          </p:nvPr>
        </p:nvSpPr>
        <p:spPr/>
        <p:txBody>
          <a:bodyPr>
            <a:normAutofit/>
          </a:bodyPr>
          <a:lstStyle/>
          <a:p>
            <a:pPr algn="r" rtl="1"/>
            <a:r>
              <a:rPr lang="ar-SA" b="1" dirty="0" smtClean="0">
                <a:solidFill>
                  <a:schemeClr val="tx2"/>
                </a:solidFill>
              </a:rPr>
              <a:t>هناك عدة تقسيمات للموارد:</a:t>
            </a:r>
          </a:p>
          <a:p>
            <a:pPr marL="0" indent="0" algn="r" rtl="1">
              <a:buNone/>
            </a:pPr>
            <a:endParaRPr lang="ar-SA" b="1" dirty="0" smtClean="0">
              <a:solidFill>
                <a:schemeClr val="tx2"/>
              </a:solidFill>
            </a:endParaRPr>
          </a:p>
          <a:p>
            <a:pPr marL="514350" indent="-514350" algn="r" rtl="1">
              <a:buFont typeface="+mj-lt"/>
              <a:buAutoNum type="arabicPeriod"/>
            </a:pPr>
            <a:r>
              <a:rPr lang="ar-SA" b="1" dirty="0" smtClean="0">
                <a:solidFill>
                  <a:schemeClr val="tx2"/>
                </a:solidFill>
              </a:rPr>
              <a:t>من حيث أماكن وجودها:</a:t>
            </a:r>
          </a:p>
          <a:p>
            <a:pPr lvl="2" algn="r" rtl="1">
              <a:buFont typeface="Wingdings" pitchFamily="2" charset="2"/>
              <a:buChar char="§"/>
            </a:pPr>
            <a:r>
              <a:rPr lang="ar-SA" sz="2600" b="1" dirty="0" smtClean="0">
                <a:solidFill>
                  <a:schemeClr val="tx2"/>
                </a:solidFill>
              </a:rPr>
              <a:t>موارد موجودة بأماكن كثيرة: </a:t>
            </a:r>
            <a:r>
              <a:rPr lang="ar-SA" sz="2600" dirty="0" smtClean="0"/>
              <a:t>كالمياه والموارد البشرية.</a:t>
            </a:r>
          </a:p>
          <a:p>
            <a:pPr lvl="2" algn="r" rtl="1">
              <a:buFont typeface="Wingdings" pitchFamily="2" charset="2"/>
              <a:buChar char="§"/>
            </a:pPr>
            <a:r>
              <a:rPr lang="ar-SA" sz="2600" b="1" dirty="0" smtClean="0">
                <a:solidFill>
                  <a:schemeClr val="tx2"/>
                </a:solidFill>
              </a:rPr>
              <a:t>موارد يقتصر وجودها على أماكن قليلة: </a:t>
            </a:r>
            <a:r>
              <a:rPr lang="ar-SA" sz="2600" dirty="0" smtClean="0"/>
              <a:t>كالنحاس والنفط.</a:t>
            </a:r>
          </a:p>
        </p:txBody>
      </p:sp>
      <p:sp>
        <p:nvSpPr>
          <p:cNvPr id="5" name="Slide Number Placeholder 4"/>
          <p:cNvSpPr>
            <a:spLocks noGrp="1"/>
          </p:cNvSpPr>
          <p:nvPr>
            <p:ph type="sldNum" sz="quarter" idx="12"/>
          </p:nvPr>
        </p:nvSpPr>
        <p:spPr/>
        <p:txBody>
          <a:bodyPr/>
          <a:lstStyle/>
          <a:p>
            <a:fld id="{0DFC2B48-F9AF-4112-82E1-EADEC0AAFB34}" type="slidenum">
              <a:rPr lang="en-GB" smtClean="0"/>
              <a:pPr/>
              <a:t>5</a:t>
            </a:fld>
            <a:endParaRPr lang="en-GB"/>
          </a:p>
        </p:txBody>
      </p:sp>
    </p:spTree>
    <p:extLst>
      <p:ext uri="{BB962C8B-B14F-4D97-AF65-F5344CB8AC3E}">
        <p14:creationId xmlns:p14="http://schemas.microsoft.com/office/powerpoint/2010/main" val="2636458521"/>
      </p:ext>
    </p:extLst>
  </p:cSld>
  <p:clrMapOvr>
    <a:masterClrMapping/>
  </p:clrMapOvr>
  <mc:AlternateContent xmlns:mc="http://schemas.openxmlformats.org/markup-compatibility/2006" xmlns:p14="http://schemas.microsoft.com/office/powerpoint/2010/main">
    <mc:Choice Requires="p14">
      <p:transition spd="slow" p14:dur="2000" advTm="35527"/>
    </mc:Choice>
    <mc:Fallback xmlns="">
      <p:transition spd="slow" advTm="3552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الموارد الاقتصادية وخصائصها:</a:t>
            </a:r>
            <a:endParaRPr lang="en-GB" dirty="0"/>
          </a:p>
        </p:txBody>
      </p:sp>
      <p:sp>
        <p:nvSpPr>
          <p:cNvPr id="3" name="Content Placeholder 2"/>
          <p:cNvSpPr>
            <a:spLocks noGrp="1"/>
          </p:cNvSpPr>
          <p:nvPr>
            <p:ph idx="1"/>
          </p:nvPr>
        </p:nvSpPr>
        <p:spPr/>
        <p:txBody>
          <a:bodyPr>
            <a:normAutofit/>
          </a:bodyPr>
          <a:lstStyle/>
          <a:p>
            <a:pPr marL="541782" indent="-514350" algn="r" rtl="1">
              <a:buFont typeface="+mj-lt"/>
              <a:buAutoNum type="arabicPeriod" startAt="2"/>
            </a:pPr>
            <a:r>
              <a:rPr lang="ar-SA" b="1" dirty="0">
                <a:solidFill>
                  <a:schemeClr val="tx2"/>
                </a:solidFill>
              </a:rPr>
              <a:t>من حيث العمر الزمني:</a:t>
            </a:r>
          </a:p>
          <a:p>
            <a:pPr marL="1124712" lvl="2" indent="-457200" algn="r" rtl="1">
              <a:buFont typeface="Wingdings" pitchFamily="2" charset="2"/>
              <a:buChar char="§"/>
            </a:pPr>
            <a:r>
              <a:rPr lang="ar-SA" sz="2600" b="1" dirty="0">
                <a:solidFill>
                  <a:schemeClr val="tx2"/>
                </a:solidFill>
              </a:rPr>
              <a:t>موارد ناضبة </a:t>
            </a:r>
            <a:r>
              <a:rPr lang="en-GB" sz="2600" b="1" dirty="0">
                <a:solidFill>
                  <a:schemeClr val="tx2"/>
                </a:solidFill>
              </a:rPr>
              <a:t>Exhaustible resources</a:t>
            </a:r>
            <a:r>
              <a:rPr lang="ar-SA" sz="2600" b="1" dirty="0">
                <a:solidFill>
                  <a:schemeClr val="tx2"/>
                </a:solidFill>
              </a:rPr>
              <a:t> : </a:t>
            </a:r>
            <a:r>
              <a:rPr lang="ar-SA" sz="2600" dirty="0"/>
              <a:t>هي الموارد الموجودة في الطبيعة بكميات محدودة مما يعني أن زيادة استخدامها يؤدي إلى خفض الاحتياطي </a:t>
            </a:r>
            <a:r>
              <a:rPr lang="ar-SA" sz="2600" dirty="0" smtClean="0"/>
              <a:t>الموجود </a:t>
            </a:r>
            <a:r>
              <a:rPr lang="ar-SA" sz="2600" dirty="0"/>
              <a:t>منها كالنفط والمعادن.</a:t>
            </a:r>
          </a:p>
          <a:p>
            <a:pPr marL="1124712" lvl="2" indent="-457200" algn="r" rtl="1">
              <a:buFont typeface="Wingdings" pitchFamily="2" charset="2"/>
              <a:buChar char="§"/>
            </a:pPr>
            <a:r>
              <a:rPr lang="ar-SA" sz="2600" b="1" dirty="0">
                <a:solidFill>
                  <a:schemeClr val="tx2"/>
                </a:solidFill>
              </a:rPr>
              <a:t>موارد متجددة </a:t>
            </a:r>
            <a:r>
              <a:rPr lang="en-GB" sz="2600" b="1" dirty="0">
                <a:solidFill>
                  <a:schemeClr val="tx2"/>
                </a:solidFill>
              </a:rPr>
              <a:t>Renewable resources</a:t>
            </a:r>
            <a:r>
              <a:rPr lang="ar-SA" sz="2600" b="1" dirty="0">
                <a:solidFill>
                  <a:schemeClr val="tx2"/>
                </a:solidFill>
              </a:rPr>
              <a:t> </a:t>
            </a:r>
            <a:r>
              <a:rPr lang="ar-SA" sz="2600" b="1" dirty="0" smtClean="0">
                <a:solidFill>
                  <a:schemeClr val="tx2"/>
                </a:solidFill>
              </a:rPr>
              <a:t>: </a:t>
            </a:r>
            <a:r>
              <a:rPr lang="ar-SA" sz="2600" dirty="0" smtClean="0"/>
              <a:t>هي </a:t>
            </a:r>
            <a:r>
              <a:rPr lang="ar-SA" sz="2600" dirty="0"/>
              <a:t>الموارد </a:t>
            </a:r>
            <a:r>
              <a:rPr lang="ar-SA" sz="2600" dirty="0" smtClean="0"/>
              <a:t>النادرة </a:t>
            </a:r>
            <a:r>
              <a:rPr lang="ar-SA" sz="2600" dirty="0"/>
              <a:t>نسبياً ولكنها غير ناضبة لقدرتها على التجدد إما لوجودها بشكل مستمر كالأمطار أو بسبب التكاثر كالموارد البشرية أو بسبب تفاعل الإنسان مع الطبيعة لإنتاج السلع الزراعية والصناعية</a:t>
            </a:r>
            <a:r>
              <a:rPr lang="ar-SA" sz="2600" dirty="0" smtClean="0"/>
              <a:t>.</a:t>
            </a:r>
            <a:endParaRPr lang="ar-SA" sz="2600"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6</a:t>
            </a:fld>
            <a:endParaRPr lang="en-GB"/>
          </a:p>
        </p:txBody>
      </p:sp>
    </p:spTree>
    <p:extLst>
      <p:ext uri="{BB962C8B-B14F-4D97-AF65-F5344CB8AC3E}">
        <p14:creationId xmlns:p14="http://schemas.microsoft.com/office/powerpoint/2010/main" val="366399679"/>
      </p:ext>
    </p:extLst>
  </p:cSld>
  <p:clrMapOvr>
    <a:masterClrMapping/>
  </p:clrMapOvr>
  <mc:AlternateContent xmlns:mc="http://schemas.openxmlformats.org/markup-compatibility/2006" xmlns:p14="http://schemas.microsoft.com/office/powerpoint/2010/main">
    <mc:Choice Requires="p14">
      <p:transition spd="slow" p14:dur="2000" advTm="148076"/>
    </mc:Choice>
    <mc:Fallback xmlns="">
      <p:transition spd="slow" advTm="14807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الموارد الاقتصادية وخصائصها:</a:t>
            </a:r>
            <a:endParaRPr lang="en-GB" dirty="0"/>
          </a:p>
        </p:txBody>
      </p:sp>
      <p:sp>
        <p:nvSpPr>
          <p:cNvPr id="3" name="Content Placeholder 2"/>
          <p:cNvSpPr>
            <a:spLocks noGrp="1"/>
          </p:cNvSpPr>
          <p:nvPr>
            <p:ph idx="1"/>
          </p:nvPr>
        </p:nvSpPr>
        <p:spPr/>
        <p:txBody>
          <a:bodyPr/>
          <a:lstStyle/>
          <a:p>
            <a:pPr marL="484632" indent="-457200" algn="r" rtl="1">
              <a:buFont typeface="+mj-lt"/>
              <a:buAutoNum type="arabicPeriod"/>
            </a:pPr>
            <a:r>
              <a:rPr lang="ar-SA" b="1" dirty="0">
                <a:solidFill>
                  <a:schemeClr val="tx2"/>
                </a:solidFill>
              </a:rPr>
              <a:t>من حيث </a:t>
            </a:r>
            <a:r>
              <a:rPr lang="ar-SA" b="1" dirty="0" smtClean="0">
                <a:solidFill>
                  <a:schemeClr val="tx2"/>
                </a:solidFill>
              </a:rPr>
              <a:t>أصل الموارد: </a:t>
            </a:r>
            <a:r>
              <a:rPr lang="ar-SA" dirty="0" smtClean="0"/>
              <a:t>تقسيم أكثر شمولية.</a:t>
            </a:r>
            <a:endParaRPr lang="ar-SA" dirty="0"/>
          </a:p>
          <a:p>
            <a:pPr marL="1124712" lvl="2" indent="-457200" algn="r" rtl="1">
              <a:buFont typeface="Wingdings" pitchFamily="2" charset="2"/>
              <a:buChar char="§"/>
            </a:pPr>
            <a:r>
              <a:rPr lang="ar-SA" sz="2600" b="1" dirty="0" smtClean="0">
                <a:solidFill>
                  <a:schemeClr val="tx2"/>
                </a:solidFill>
              </a:rPr>
              <a:t>العمل/ الموارد البشرية </a:t>
            </a:r>
            <a:r>
              <a:rPr lang="en-GB" sz="2600" b="1" dirty="0" err="1" smtClean="0">
                <a:solidFill>
                  <a:schemeClr val="tx2"/>
                </a:solidFill>
              </a:rPr>
              <a:t>Labor</a:t>
            </a:r>
            <a:r>
              <a:rPr lang="en-GB" sz="2600" b="1" dirty="0" smtClean="0">
                <a:solidFill>
                  <a:schemeClr val="tx2"/>
                </a:solidFill>
              </a:rPr>
              <a:t>/ Human resource</a:t>
            </a:r>
            <a:r>
              <a:rPr lang="ar-SA" sz="2600" b="1" dirty="0" smtClean="0">
                <a:solidFill>
                  <a:schemeClr val="tx2"/>
                </a:solidFill>
              </a:rPr>
              <a:t> : </a:t>
            </a:r>
            <a:r>
              <a:rPr lang="ar-SA" sz="2600" dirty="0" smtClean="0"/>
              <a:t>هو المجهود البدني والذهني الذي يقوم به الإنسان لغرض إنتاج السلع والخدمات.</a:t>
            </a:r>
            <a:endParaRPr lang="en-GB" sz="2600" dirty="0" smtClean="0"/>
          </a:p>
          <a:p>
            <a:pPr marL="1124712" lvl="2" indent="-457200" algn="r" rtl="1">
              <a:buFont typeface="Wingdings" pitchFamily="2" charset="2"/>
              <a:buChar char="§"/>
            </a:pPr>
            <a:r>
              <a:rPr lang="ar-SA" sz="2600" b="1" dirty="0" smtClean="0">
                <a:solidFill>
                  <a:schemeClr val="tx2"/>
                </a:solidFill>
              </a:rPr>
              <a:t>الأرض/ الموارد الطبيعية </a:t>
            </a:r>
            <a:r>
              <a:rPr lang="en-US" sz="2600" b="1" dirty="0" smtClean="0">
                <a:solidFill>
                  <a:schemeClr val="tx2"/>
                </a:solidFill>
              </a:rPr>
              <a:t>Land/ Natural resources</a:t>
            </a:r>
            <a:r>
              <a:rPr lang="ar-SA" sz="2600" b="1" dirty="0" smtClean="0">
                <a:solidFill>
                  <a:schemeClr val="tx2"/>
                </a:solidFill>
              </a:rPr>
              <a:t> : </a:t>
            </a:r>
            <a:r>
              <a:rPr lang="ar-SA" sz="2600" dirty="0" smtClean="0"/>
              <a:t>هو كل ما على سطح الأرض أو فوقها أو في باطنها مما يمكن استخدامه في الإنتاج.</a:t>
            </a:r>
          </a:p>
          <a:p>
            <a:pPr marL="1124712" lvl="2" indent="-457200" algn="r" rtl="1">
              <a:buFont typeface="Wingdings" pitchFamily="2" charset="2"/>
              <a:buChar char="§"/>
            </a:pPr>
            <a:r>
              <a:rPr lang="ar-SA" sz="2600" b="1" dirty="0" smtClean="0">
                <a:solidFill>
                  <a:schemeClr val="tx2"/>
                </a:solidFill>
              </a:rPr>
              <a:t>رأس المال </a:t>
            </a:r>
            <a:r>
              <a:rPr lang="en-GB" sz="2600" b="1" dirty="0" smtClean="0">
                <a:solidFill>
                  <a:schemeClr val="tx2"/>
                </a:solidFill>
              </a:rPr>
              <a:t>Capital</a:t>
            </a:r>
            <a:r>
              <a:rPr lang="ar-SA" sz="2600" b="1" dirty="0" smtClean="0">
                <a:solidFill>
                  <a:schemeClr val="tx2"/>
                </a:solidFill>
              </a:rPr>
              <a:t> : </a:t>
            </a:r>
            <a:r>
              <a:rPr lang="ar-SA" sz="2600" dirty="0" smtClean="0"/>
              <a:t>هي الموارد التي ينتجها الإنسان لغرض مساعدته في الإنتاج كالآلات والمعدات والجسور. ويعتمد عددها على مستوى المعرفة والتقنية </a:t>
            </a:r>
            <a:r>
              <a:rPr lang="en-GB" sz="2600" dirty="0" smtClean="0"/>
              <a:t>Technology</a:t>
            </a:r>
            <a:r>
              <a:rPr lang="ar-SA" sz="2600" dirty="0" smtClean="0"/>
              <a:t>.</a:t>
            </a:r>
            <a:endParaRPr lang="ar-SA" sz="2600"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7</a:t>
            </a:fld>
            <a:endParaRPr lang="en-GB"/>
          </a:p>
        </p:txBody>
      </p:sp>
    </p:spTree>
    <p:extLst>
      <p:ext uri="{BB962C8B-B14F-4D97-AF65-F5344CB8AC3E}">
        <p14:creationId xmlns:p14="http://schemas.microsoft.com/office/powerpoint/2010/main" val="3972424572"/>
      </p:ext>
    </p:extLst>
  </p:cSld>
  <p:clrMapOvr>
    <a:masterClrMapping/>
  </p:clrMapOvr>
  <mc:AlternateContent xmlns:mc="http://schemas.openxmlformats.org/markup-compatibility/2006" xmlns:p14="http://schemas.microsoft.com/office/powerpoint/2010/main">
    <mc:Choice Requires="p14">
      <p:transition spd="slow" p14:dur="2000" advTm="259628"/>
    </mc:Choice>
    <mc:Fallback xmlns="">
      <p:transition spd="slow" advTm="25962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الموارد الاقتصادية وخصائصها:</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السلع الاستهلاكية </a:t>
            </a:r>
            <a:r>
              <a:rPr lang="en-GB" b="1" dirty="0" smtClean="0">
                <a:solidFill>
                  <a:schemeClr val="tx2"/>
                </a:solidFill>
              </a:rPr>
              <a:t>Consumer goods</a:t>
            </a:r>
            <a:r>
              <a:rPr lang="ar-SA" b="1" dirty="0" smtClean="0">
                <a:solidFill>
                  <a:schemeClr val="tx2"/>
                </a:solidFill>
              </a:rPr>
              <a:t>:</a:t>
            </a:r>
          </a:p>
          <a:p>
            <a:pPr marL="0" indent="0" algn="r" rtl="1">
              <a:buNone/>
            </a:pPr>
            <a:r>
              <a:rPr lang="ar-SA" dirty="0" smtClean="0"/>
              <a:t>          السلع المنتجة لغرض الاستهلاك النهائي كالغذاء والمسكن.</a:t>
            </a:r>
          </a:p>
          <a:p>
            <a:pPr algn="r" rtl="1"/>
            <a:r>
              <a:rPr lang="ar-SA" b="1" dirty="0" smtClean="0">
                <a:solidFill>
                  <a:schemeClr val="tx2"/>
                </a:solidFill>
              </a:rPr>
              <a:t>السلع الرأسمالية </a:t>
            </a:r>
            <a:r>
              <a:rPr lang="en-GB" b="1" dirty="0" smtClean="0">
                <a:solidFill>
                  <a:schemeClr val="tx2"/>
                </a:solidFill>
              </a:rPr>
              <a:t>Capital goods</a:t>
            </a:r>
            <a:r>
              <a:rPr lang="ar-SA" b="1" dirty="0" smtClean="0">
                <a:solidFill>
                  <a:schemeClr val="tx2"/>
                </a:solidFill>
              </a:rPr>
              <a:t>:</a:t>
            </a:r>
          </a:p>
          <a:p>
            <a:pPr marL="0" indent="0" algn="r" rtl="1">
              <a:buNone/>
            </a:pPr>
            <a:r>
              <a:rPr lang="ar-SA" dirty="0">
                <a:solidFill>
                  <a:schemeClr val="tx2"/>
                </a:solidFill>
              </a:rPr>
              <a:t> </a:t>
            </a:r>
            <a:r>
              <a:rPr lang="ar-SA" dirty="0" smtClean="0">
                <a:solidFill>
                  <a:schemeClr val="tx2"/>
                </a:solidFill>
              </a:rPr>
              <a:t>         </a:t>
            </a:r>
            <a:r>
              <a:rPr lang="ar-SA" dirty="0" smtClean="0"/>
              <a:t>السلع المنتجة لغرض الإنتاج كالآلات والمعدات.</a:t>
            </a:r>
          </a:p>
          <a:p>
            <a:pPr algn="r" rtl="1"/>
            <a:r>
              <a:rPr lang="ar-SA" b="1" dirty="0" smtClean="0">
                <a:solidFill>
                  <a:schemeClr val="tx2"/>
                </a:solidFill>
              </a:rPr>
              <a:t>نفرق بين رأس المال والنقود والثروة:</a:t>
            </a:r>
          </a:p>
          <a:p>
            <a:pPr marL="0" indent="0" algn="r" rtl="1">
              <a:buNone/>
            </a:pPr>
            <a:endParaRPr lang="en-GB" b="1" dirty="0">
              <a:solidFill>
                <a:schemeClr val="tx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35238657"/>
              </p:ext>
            </p:extLst>
          </p:nvPr>
        </p:nvGraphicFramePr>
        <p:xfrm>
          <a:off x="539552" y="4429132"/>
          <a:ext cx="7920882" cy="2011680"/>
        </p:xfrm>
        <a:graphic>
          <a:graphicData uri="http://schemas.openxmlformats.org/drawingml/2006/table">
            <a:tbl>
              <a:tblPr firstRow="1" bandRow="1">
                <a:tableStyleId>{5C22544A-7EE6-4342-B048-85BDC9FD1C3A}</a:tableStyleId>
              </a:tblPr>
              <a:tblGrid>
                <a:gridCol w="2640294"/>
                <a:gridCol w="2640294"/>
                <a:gridCol w="2640294"/>
              </a:tblGrid>
              <a:tr h="370840">
                <a:tc>
                  <a:txBody>
                    <a:bodyPr/>
                    <a:lstStyle/>
                    <a:p>
                      <a:pPr algn="ctr" rtl="1"/>
                      <a:r>
                        <a:rPr lang="ar-SA" sz="2400" dirty="0" smtClean="0"/>
                        <a:t>الثروة </a:t>
                      </a:r>
                      <a:r>
                        <a:rPr lang="en-GB" sz="2400" dirty="0" smtClean="0"/>
                        <a:t>Wealth</a:t>
                      </a:r>
                      <a:endParaRPr lang="en-GB" sz="2400" dirty="0"/>
                    </a:p>
                  </a:txBody>
                  <a:tcPr/>
                </a:tc>
                <a:tc>
                  <a:txBody>
                    <a:bodyPr/>
                    <a:lstStyle/>
                    <a:p>
                      <a:pPr algn="ctr" rtl="1"/>
                      <a:r>
                        <a:rPr lang="ar-SA" sz="2400" dirty="0" smtClean="0"/>
                        <a:t>النقود </a:t>
                      </a:r>
                      <a:r>
                        <a:rPr lang="en-GB" sz="2400" dirty="0" smtClean="0"/>
                        <a:t>Money</a:t>
                      </a:r>
                      <a:endParaRPr lang="en-GB" sz="2400" dirty="0"/>
                    </a:p>
                  </a:txBody>
                  <a:tcPr/>
                </a:tc>
                <a:tc>
                  <a:txBody>
                    <a:bodyPr/>
                    <a:lstStyle/>
                    <a:p>
                      <a:pPr algn="ctr" rtl="1"/>
                      <a:r>
                        <a:rPr lang="ar-SA" sz="2400" dirty="0" smtClean="0"/>
                        <a:t>رأس المال </a:t>
                      </a:r>
                      <a:r>
                        <a:rPr lang="en-GB" sz="2400" dirty="0" smtClean="0"/>
                        <a:t>Capital</a:t>
                      </a:r>
                      <a:endParaRPr lang="en-GB" sz="2400" dirty="0"/>
                    </a:p>
                  </a:txBody>
                  <a:tcPr/>
                </a:tc>
              </a:tr>
              <a:tr h="370840">
                <a:tc>
                  <a:txBody>
                    <a:bodyPr/>
                    <a:lstStyle/>
                    <a:p>
                      <a:pPr algn="ctr" rtl="1"/>
                      <a:r>
                        <a:rPr lang="ar-SA" sz="2400" dirty="0" smtClean="0"/>
                        <a:t>تشمل الموارد الطبيعية ومجمل الناتج المتراكم لعدة سنوات و</a:t>
                      </a:r>
                      <a:r>
                        <a:rPr lang="ar-SA" sz="2400" baseline="0" dirty="0" smtClean="0"/>
                        <a:t>رأس المال والنقود.</a:t>
                      </a:r>
                      <a:endParaRPr lang="en-GB" sz="2400" dirty="0"/>
                    </a:p>
                  </a:txBody>
                  <a:tcPr/>
                </a:tc>
                <a:tc>
                  <a:txBody>
                    <a:bodyPr/>
                    <a:lstStyle/>
                    <a:p>
                      <a:pPr algn="ctr" rtl="1"/>
                      <a:r>
                        <a:rPr lang="ar-SA" sz="2400" dirty="0" smtClean="0"/>
                        <a:t>وسيلة</a:t>
                      </a:r>
                      <a:r>
                        <a:rPr lang="ar-SA" sz="2400" baseline="0" dirty="0" smtClean="0"/>
                        <a:t> لتبادل الموارد. تسهل الحصول على رأس المال ولكنها لا تنتج شيئاً.</a:t>
                      </a:r>
                      <a:endParaRPr lang="en-GB" sz="2400" dirty="0"/>
                    </a:p>
                  </a:txBody>
                  <a:tcPr/>
                </a:tc>
                <a:tc>
                  <a:txBody>
                    <a:bodyPr/>
                    <a:lstStyle/>
                    <a:p>
                      <a:pPr algn="ctr" rtl="1"/>
                      <a:r>
                        <a:rPr lang="ar-SA" sz="2400" dirty="0" smtClean="0"/>
                        <a:t>الموارد التي ينتجها الإنسان لغرض مساعدته في الإنتاج</a:t>
                      </a:r>
                      <a:endParaRPr lang="en-GB" sz="2400" dirty="0">
                        <a:solidFill>
                          <a:schemeClr val="tx1"/>
                        </a:solidFill>
                      </a:endParaRPr>
                    </a:p>
                  </a:txBody>
                  <a:tcPr/>
                </a:tc>
              </a:tr>
            </a:tbl>
          </a:graphicData>
        </a:graphic>
      </p:graphicFrame>
      <p:sp>
        <p:nvSpPr>
          <p:cNvPr id="6" name="Slide Number Placeholder 5"/>
          <p:cNvSpPr>
            <a:spLocks noGrp="1"/>
          </p:cNvSpPr>
          <p:nvPr>
            <p:ph type="sldNum" sz="quarter" idx="12"/>
          </p:nvPr>
        </p:nvSpPr>
        <p:spPr/>
        <p:txBody>
          <a:bodyPr/>
          <a:lstStyle/>
          <a:p>
            <a:fld id="{0DFC2B48-F9AF-4112-82E1-EADEC0AAFB34}" type="slidenum">
              <a:rPr lang="en-GB" smtClean="0"/>
              <a:pPr/>
              <a:t>8</a:t>
            </a:fld>
            <a:endParaRPr lang="en-GB"/>
          </a:p>
        </p:txBody>
      </p:sp>
    </p:spTree>
    <p:extLst>
      <p:ext uri="{BB962C8B-B14F-4D97-AF65-F5344CB8AC3E}">
        <p14:creationId xmlns:p14="http://schemas.microsoft.com/office/powerpoint/2010/main" val="3206127927"/>
      </p:ext>
    </p:extLst>
  </p:cSld>
  <p:clrMapOvr>
    <a:masterClrMapping/>
  </p:clrMapOvr>
  <mc:AlternateContent xmlns:mc="http://schemas.openxmlformats.org/markup-compatibility/2006" xmlns:p14="http://schemas.microsoft.com/office/powerpoint/2010/main">
    <mc:Choice Requires="p14">
      <p:transition spd="slow" p14:dur="2000" advTm="137569"/>
    </mc:Choice>
    <mc:Fallback xmlns="">
      <p:transition spd="slow" advTm="137569"/>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التساؤلات الاقتصادية التي يواجهها المجتمع:</a:t>
            </a:r>
            <a:endParaRPr lang="en-GB" b="1" dirty="0"/>
          </a:p>
        </p:txBody>
      </p:sp>
      <p:sp>
        <p:nvSpPr>
          <p:cNvPr id="3" name="Content Placeholder 2"/>
          <p:cNvSpPr>
            <a:spLocks noGrp="1"/>
          </p:cNvSpPr>
          <p:nvPr>
            <p:ph idx="1"/>
          </p:nvPr>
        </p:nvSpPr>
        <p:spPr/>
        <p:txBody>
          <a:bodyPr>
            <a:normAutofit/>
          </a:bodyPr>
          <a:lstStyle/>
          <a:p>
            <a:pPr algn="r" rtl="1"/>
            <a:r>
              <a:rPr lang="ar-SA" b="1" dirty="0" smtClean="0">
                <a:solidFill>
                  <a:schemeClr val="tx2"/>
                </a:solidFill>
              </a:rPr>
              <a:t>أياً كان نوع الاقتصاد السائد فإن المجتمع سيواجه ثلاث تساؤلات اقتصادية:</a:t>
            </a:r>
          </a:p>
          <a:p>
            <a:pPr marL="1154430" lvl="2" indent="-514350" algn="r" rtl="1">
              <a:buFont typeface="+mj-lt"/>
              <a:buAutoNum type="arabicPeriod"/>
            </a:pPr>
            <a:r>
              <a:rPr lang="ar-SA" sz="2600" dirty="0" smtClean="0"/>
              <a:t>ماذا يجب أن ينتج المجتمع؟</a:t>
            </a:r>
          </a:p>
          <a:p>
            <a:pPr marL="1154430" lvl="2" indent="-514350" algn="r" rtl="1">
              <a:buFont typeface="+mj-lt"/>
              <a:buAutoNum type="arabicPeriod"/>
            </a:pPr>
            <a:r>
              <a:rPr lang="ar-SA" sz="2600" dirty="0" smtClean="0"/>
              <a:t>كيف يقوم بالإنتاج؟</a:t>
            </a:r>
          </a:p>
          <a:p>
            <a:pPr marL="1154430" lvl="2" indent="-514350" algn="r" rtl="1">
              <a:buFont typeface="+mj-lt"/>
              <a:buAutoNum type="arabicPeriod"/>
            </a:pPr>
            <a:r>
              <a:rPr lang="ar-SA" sz="2600" dirty="0" smtClean="0"/>
              <a:t>لمن يذهب الإنتاج (من يستفيد)؟</a:t>
            </a:r>
          </a:p>
          <a:p>
            <a:pPr marL="640080" lvl="2" indent="0" algn="r" rtl="1">
              <a:buNone/>
            </a:pPr>
            <a:endParaRPr lang="ar-SA" sz="2600" dirty="0" smtClean="0"/>
          </a:p>
          <a:p>
            <a:pPr marL="457200" indent="-457200" algn="r" rtl="1"/>
            <a:r>
              <a:rPr lang="ar-SA" dirty="0" smtClean="0"/>
              <a:t>هذه التساؤلات تختلف باختلاف المجتمعات والأنظمة السائدة و تبرز بسبب ندرة الموارد الاقتصادية.</a:t>
            </a:r>
            <a:endParaRPr lang="en-GB" dirty="0"/>
          </a:p>
        </p:txBody>
      </p:sp>
      <p:sp>
        <p:nvSpPr>
          <p:cNvPr id="5" name="Slide Number Placeholder 4"/>
          <p:cNvSpPr>
            <a:spLocks noGrp="1"/>
          </p:cNvSpPr>
          <p:nvPr>
            <p:ph type="sldNum" sz="quarter" idx="12"/>
          </p:nvPr>
        </p:nvSpPr>
        <p:spPr/>
        <p:txBody>
          <a:bodyPr/>
          <a:lstStyle/>
          <a:p>
            <a:fld id="{0DFC2B48-F9AF-4112-82E1-EADEC0AAFB34}" type="slidenum">
              <a:rPr lang="en-GB" smtClean="0"/>
              <a:pPr/>
              <a:t>9</a:t>
            </a:fld>
            <a:endParaRPr lang="en-GB"/>
          </a:p>
        </p:txBody>
      </p:sp>
    </p:spTree>
    <p:extLst>
      <p:ext uri="{BB962C8B-B14F-4D97-AF65-F5344CB8AC3E}">
        <p14:creationId xmlns:p14="http://schemas.microsoft.com/office/powerpoint/2010/main" val="1099308130"/>
      </p:ext>
    </p:extLst>
  </p:cSld>
  <p:clrMapOvr>
    <a:masterClrMapping/>
  </p:clrMapOvr>
  <mc:AlternateContent xmlns:mc="http://schemas.openxmlformats.org/markup-compatibility/2006" xmlns:p14="http://schemas.microsoft.com/office/powerpoint/2010/main">
    <mc:Choice Requires="p14">
      <p:transition spd="slow" p14:dur="2000" advTm="102519"/>
    </mc:Choice>
    <mc:Fallback xmlns="">
      <p:transition spd="slow" advTm="102519"/>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2791</TotalTime>
  <Words>1648</Words>
  <Application>Microsoft Office PowerPoint</Application>
  <PresentationFormat>عرض على الشاشة (3:4)‏</PresentationFormat>
  <Paragraphs>214</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Flow</vt:lpstr>
      <vt:lpstr>الفصل الثاني: طبيعة المشكلة الاقتصادية وإمكانات الإنتاج المتاحة</vt:lpstr>
      <vt:lpstr>الحاجات وخصائصها:</vt:lpstr>
      <vt:lpstr>الحاجات وخصائصها:</vt:lpstr>
      <vt:lpstr>الموارد الاقتصادية وخصائصها:</vt:lpstr>
      <vt:lpstr>الموارد الاقتصادية وخصائصها:</vt:lpstr>
      <vt:lpstr>الموارد الاقتصادية وخصائصها:</vt:lpstr>
      <vt:lpstr>الموارد الاقتصادية وخصائصها:</vt:lpstr>
      <vt:lpstr>الموارد الاقتصادية وخصائصها:</vt:lpstr>
      <vt:lpstr>التساؤلات الاقتصادية التي يواجهها المجتمع:</vt:lpstr>
      <vt:lpstr>التساؤلات الاقتصادية التي يواجهها المجتمع:</vt:lpstr>
      <vt:lpstr>التساؤلات الاقتصادية التي يواجهها المجتمع:</vt:lpstr>
      <vt:lpstr>التساؤلات الاقتصادية التي يواجهها المجتمع:</vt:lpstr>
      <vt:lpstr>الكفاية والتوظف الكامل:</vt:lpstr>
      <vt:lpstr>الكفاية والتوظف الكامل:</vt:lpstr>
      <vt:lpstr>الاختيار وتكلفة الفرصة البديلة:</vt:lpstr>
      <vt:lpstr>الإمكانات الإنتاجية المتاحة للمجتمع:</vt:lpstr>
      <vt:lpstr>الإمكانات الإنتاجية المتاحة للمجتمع:</vt:lpstr>
      <vt:lpstr>الإمكانات الإنتاجية المتاحة للمجتمع:</vt:lpstr>
      <vt:lpstr>الإمكانات الإنتاجية المتاحة للمجتمع:</vt:lpstr>
      <vt:lpstr>الإمكانات الإنتاجية المتاحة للمجتمع:</vt:lpstr>
      <vt:lpstr>الإمكانات الإنتاجية المتاحة للمجتمع:</vt:lpstr>
      <vt:lpstr>الإمكانات الإنتاجية المتاحة للمجتمع:</vt:lpstr>
      <vt:lpstr>الإمكانات الإنتاجية المتاحة للمجتمع:</vt:lpstr>
      <vt:lpstr>الخلاصة: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طبيعة المشكلة الاقتصادية وإمكانات الانتاج المتاحة</dc:title>
  <dc:creator>Bodour</dc:creator>
  <cp:lastModifiedBy>user</cp:lastModifiedBy>
  <cp:revision>68</cp:revision>
  <dcterms:created xsi:type="dcterms:W3CDTF">2013-01-12T14:51:32Z</dcterms:created>
  <dcterms:modified xsi:type="dcterms:W3CDTF">2015-08-30T10:00:50Z</dcterms:modified>
</cp:coreProperties>
</file>