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>
        <p:scale>
          <a:sx n="82" d="100"/>
          <a:sy n="82" d="100"/>
        </p:scale>
        <p:origin x="-1026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927EAE-28F5-416C-80E7-3BBD96C8C264}" type="datetimeFigureOut">
              <a:rPr lang="ar-SA" smtClean="0"/>
              <a:t>08/04/36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D32DD8-0085-461E-A6AD-DD5F3288C76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491880" y="1556792"/>
            <a:ext cx="5105400" cy="1743472"/>
          </a:xfrm>
        </p:spPr>
        <p:txBody>
          <a:bodyPr/>
          <a:lstStyle/>
          <a:p>
            <a:r>
              <a:rPr lang="ar-SA" sz="72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7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7200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7200" dirty="0">
                <a:latin typeface="Arabic Typesetting" pitchFamily="66" charset="-78"/>
                <a:cs typeface="Arabic Typesetting" pitchFamily="66" charset="-78"/>
              </a:rPr>
            </a:br>
            <a:r>
              <a:rPr lang="ar-SA" sz="7200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72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7200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7200" dirty="0">
                <a:latin typeface="Arabic Typesetting" pitchFamily="66" charset="-78"/>
                <a:cs typeface="Arabic Typesetting" pitchFamily="66" charset="-78"/>
              </a:rPr>
            </a:br>
            <a:r>
              <a:rPr lang="ar-SA" sz="7200" dirty="0" smtClean="0">
                <a:latin typeface="Arabic Typesetting" pitchFamily="66" charset="-78"/>
                <a:cs typeface="Arabic Typesetting" pitchFamily="66" charset="-78"/>
              </a:rPr>
              <a:t>الفصل الثاني</a:t>
            </a:r>
            <a:endParaRPr lang="ar-SA" sz="7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419872" y="3933056"/>
            <a:ext cx="5114778" cy="1101248"/>
          </a:xfrm>
        </p:spPr>
        <p:txBody>
          <a:bodyPr>
            <a:normAutofit/>
          </a:bodyPr>
          <a:lstStyle/>
          <a:p>
            <a:r>
              <a:rPr lang="ar-SA" sz="6600" dirty="0" smtClean="0">
                <a:latin typeface="Arabic Typesetting" pitchFamily="66" charset="-78"/>
                <a:cs typeface="Arabic Typesetting" pitchFamily="66" charset="-78"/>
              </a:rPr>
              <a:t>أساسيات الطلب والعرض</a:t>
            </a:r>
            <a:endParaRPr lang="ar-SA" sz="6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76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255488" cy="4464496"/>
          </a:xfrm>
        </p:spPr>
        <p:txBody>
          <a:bodyPr>
            <a:normAutofit/>
          </a:bodyPr>
          <a:lstStyle/>
          <a:p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يعتبر مفهُوما الطلب والعرض من أهم المفاهيم الأساسية في التحليل الاقتصادي الجزئي لأنهما يشكلان الأساس الذي تقوم عليه الكثير من النظريات الاقتصادية .</a:t>
            </a:r>
            <a:br>
              <a:rPr lang="ar-SA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dirty="0" smtClean="0">
                <a:latin typeface="Arabic Typesetting" pitchFamily="66" charset="-78"/>
                <a:cs typeface="Arabic Typesetting" pitchFamily="66" charset="-78"/>
              </a:rPr>
              <a:t>وهذان الجانبان :جانب الطلب (المشترين)،وجانب العرض(البائعين) يشكلان معاً القوى المحركة للسوق وهي التي تحدد أسعار السلع والخدمات المختلفة.</a:t>
            </a:r>
            <a:endParaRPr lang="ar-SA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31640" y="404665"/>
            <a:ext cx="6255488" cy="288032"/>
          </a:xfrm>
        </p:spPr>
        <p:txBody>
          <a:bodyPr>
            <a:normAutofit fontScale="77500" lnSpcReduction="20000"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526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255488" cy="216024"/>
          </a:xfrm>
        </p:spPr>
        <p:txBody>
          <a:bodyPr>
            <a:normAutofit fontScale="90000"/>
          </a:bodyPr>
          <a:lstStyle/>
          <a:p>
            <a:endParaRPr lang="ar-SA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1560" y="6355432"/>
            <a:ext cx="7128792" cy="504056"/>
          </a:xfrm>
        </p:spPr>
        <p:txBody>
          <a:bodyPr>
            <a:noAutofit/>
          </a:bodyPr>
          <a:lstStyle/>
          <a:p>
            <a:r>
              <a:rPr lang="ar-SA" sz="32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اولاً النظرية العامة للطلب:</a:t>
            </a:r>
          </a:p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كلمة الطلب على سلعة </a:t>
            </a:r>
            <a:r>
              <a:rPr lang="ar-SA" sz="3200" dirty="0" err="1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أوخدمة</a:t>
            </a:r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معينه يُقصد بها طلب الوحدة الاقتصادية الواحدة والتي قد تكون شخصاً أو عائلة أو مجموعة اشخاص أو غير ذلك.</a:t>
            </a:r>
          </a:p>
          <a:p>
            <a:r>
              <a:rPr lang="ar-SA" sz="32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تعريف الطلب:</a:t>
            </a:r>
          </a:p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هو الكميات المختلفة التي تكون الوحدة الاقتصادية مستعدة وقادرة على شرائها عند الاسعار المختلفة لهذه السلعة أو الخدمة ،وذلك </a:t>
            </a:r>
            <a:r>
              <a:rPr lang="ar-SA" sz="3200" dirty="0" err="1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بإفتراض</a:t>
            </a:r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بقاء العوامل الاخرى (ظروف الطلب) على حالها.</a:t>
            </a:r>
          </a:p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ويتم توضيح الطلب بيانياً من خلال (منحنى الطلب) ،أو رقمياً من خلال (جدول الطلب) ،أو رياضياً من خلال (دالة الطلب).</a:t>
            </a:r>
          </a:p>
          <a:p>
            <a:r>
              <a:rPr lang="ar-SA" sz="32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الكمية المطلوبة:</a:t>
            </a:r>
          </a:p>
          <a:p>
            <a:pPr algn="ctr"/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تعني كمية محددة بعينها مقابلة لسعر معين</a:t>
            </a:r>
            <a:r>
              <a:rPr lang="ar-SA" sz="32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ar-SA" sz="3200" dirty="0" smtClean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sz="3200" dirty="0" smtClean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79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6255488" cy="3096344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31640" y="1556792"/>
            <a:ext cx="625548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طلب المستهلك من سلعة الأقلام</a:t>
            </a:r>
          </a:p>
          <a:p>
            <a:pPr algn="ctr"/>
            <a:endParaRPr lang="ar-SA" sz="2800" b="1" dirty="0" smtClean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sz="3200" dirty="0" smtClean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79345"/>
              </p:ext>
            </p:extLst>
          </p:nvPr>
        </p:nvGraphicFramePr>
        <p:xfrm>
          <a:off x="2627784" y="1268760"/>
          <a:ext cx="3609054" cy="2430264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877786"/>
                <a:gridCol w="1731268"/>
              </a:tblGrid>
              <a:tr h="57606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السعر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(P)</a:t>
                      </a:r>
                      <a:endParaRPr lang="ar-SA" sz="24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الكمية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المطلوبة 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Q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)</a:t>
                      </a:r>
                      <a:endParaRPr lang="ar-SA" sz="24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18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SA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59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255488" cy="4752527"/>
          </a:xfrm>
        </p:spPr>
        <p:txBody>
          <a:bodyPr>
            <a:normAutofit fontScale="90000"/>
          </a:bodyPr>
          <a:lstStyle/>
          <a:p>
            <a:r>
              <a:rPr lang="ar-SA" sz="44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44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العوامل </a:t>
            </a:r>
            <a:r>
              <a:rPr lang="ar-SA" sz="36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الأساسية</a:t>
            </a:r>
            <a:r>
              <a:rPr lang="ar-SA" sz="31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المحددة للطلب :</a:t>
            </a:r>
            <a:br>
              <a:rPr lang="ar-SA" sz="31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(أ) سعر السلعة نفسها:</a:t>
            </a:r>
            <a:br>
              <a:rPr lang="ar-SA" sz="31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المتوقع وجود علاقة عكسية بين سعر السلعة </a:t>
            </a:r>
            <a:r>
              <a:rPr lang="ar-SA" sz="3100" u="sng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نفسها </a:t>
            </a:r>
            <a:r>
              <a:rPr lang="ar-SA" sz="31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والكمية المطلوبة منها.   ←    (معامل حركي)</a:t>
            </a:r>
            <a:br>
              <a:rPr lang="ar-SA" sz="31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(ب)دخل المستهلك: </a:t>
            </a:r>
            <a:r>
              <a:rPr lang="ar-SA" sz="3100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    ←   (معامل انتقالي)</a:t>
            </a:r>
            <a:br>
              <a:rPr lang="ar-SA" sz="3100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المتوقع وجود علاقة طردية بين دخل المستهلك والكميات المطلوبة (الطلب) من سلعة أو خدمة ما.</a:t>
            </a:r>
            <a:br>
              <a:rPr lang="ar-SA" sz="31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(ج)أسعار السلع البديلة: </a:t>
            </a:r>
            <a:r>
              <a:rPr lang="ar-SA" sz="3100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 ←   (معامل انتقالي)</a:t>
            </a:r>
            <a:br>
              <a:rPr lang="ar-SA" sz="3100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المتوقع وجود علاقة طردية بين الكميات المطلوبة (الطلب) من سلعة أو خدمة ما وأسعار السلع البديلة لها.</a:t>
            </a:r>
            <a:br>
              <a:rPr lang="ar-SA" sz="31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(د)أسعار السلع المكملة: </a:t>
            </a:r>
            <a:r>
              <a:rPr lang="ar-SA" sz="3100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←   (معامل انتقالي)</a:t>
            </a:r>
            <a:br>
              <a:rPr lang="ar-SA" sz="3100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31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المتوقع وجود علاقة عكسية بين الكميات المطلوبة (الطلب) من سلعة أو خدمة ما وأسعار السلع </a:t>
            </a:r>
            <a:r>
              <a:rPr lang="ar-SA" sz="31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المكملة لها.</a:t>
            </a:r>
            <a:endParaRPr lang="ar-SA" sz="31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42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/>
          </a:bodyPr>
          <a:lstStyle/>
          <a:p>
            <a:r>
              <a:rPr lang="ar-SA" sz="32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ثانياً :النظرية العامة للعرض:</a:t>
            </a:r>
          </a:p>
          <a:p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يمكن تعريف العرض من سلعة أو خدمة معينة بأنه الكميات المختلفة التي تكون الوحدة الاقتصادية مستعدة وقادرة على بيعها عند الأسعار المختلفة لهذه السلعة </a:t>
            </a:r>
            <a:r>
              <a:rPr lang="ar-SA" sz="2800" dirty="0" err="1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أوالخدمة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بافتراض بقاء العوامل الاخرى(ظروف العرض ) ثابتة.</a:t>
            </a:r>
          </a:p>
          <a:p>
            <a:r>
              <a:rPr lang="ar-SA" sz="28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ويتم توضيح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العرض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بيانياً من خلال (منحنى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العرض)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،أو رقمياً من خلال (جدول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العرض) </a:t>
            </a:r>
            <a:r>
              <a:rPr lang="ar-SA" sz="28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،أو رياضياً من خلال (دالة 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العرض).</a:t>
            </a:r>
            <a:endParaRPr lang="ar-SA" sz="2800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800" b="1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الكمية </a:t>
            </a:r>
            <a:r>
              <a:rPr lang="ar-SA" sz="28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المعروضة:</a:t>
            </a:r>
            <a:endParaRPr lang="ar-SA" sz="2800" b="1" u="sng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28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تعني كمية محددة بعينها مقابلة لسعر معين.</a:t>
            </a:r>
          </a:p>
          <a:p>
            <a:endParaRPr lang="ar-SA" sz="2800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sz="2800" dirty="0" smtClean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sz="2800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/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عرض المنشأة </a:t>
            </a:r>
            <a:r>
              <a:rPr lang="ar-SA" sz="2400" b="1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من </a:t>
            </a:r>
            <a:r>
              <a:rPr lang="ar-SA" sz="2400" b="1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 الأقلام</a:t>
            </a:r>
          </a:p>
          <a:p>
            <a:endParaRPr lang="ar-SA" sz="2400" b="1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SA" sz="2400" b="1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sz="2800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124206"/>
              </p:ext>
            </p:extLst>
          </p:nvPr>
        </p:nvGraphicFramePr>
        <p:xfrm>
          <a:off x="1475656" y="2132856"/>
          <a:ext cx="5328592" cy="231140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2664296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السعر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(P)</a:t>
                      </a:r>
                      <a:endParaRPr lang="ar-SA" sz="24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الكمية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المطلوبة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Qs)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)</a:t>
                      </a:r>
                      <a:endParaRPr lang="ar-SA" sz="2400" dirty="0">
                        <a:solidFill>
                          <a:schemeClr val="tx1"/>
                        </a:solidFill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18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22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SA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1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92500" lnSpcReduction="10000"/>
          </a:bodyPr>
          <a:lstStyle/>
          <a:p>
            <a:r>
              <a:rPr lang="ar-SA" sz="32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العوامل الأساسية المحددة للعرض:</a:t>
            </a:r>
          </a:p>
          <a:p>
            <a:r>
              <a:rPr lang="ar-SA" sz="2400" b="1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(أ) سعر السلعة نفسها:</a:t>
            </a:r>
            <a:r>
              <a:rPr lang="ar-SA" sz="24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2400" u="sng" dirty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SA" sz="24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المتوقع وجود علاقة عكسية بين سعر السلعة </a:t>
            </a:r>
            <a:r>
              <a:rPr lang="ar-SA" sz="2400" u="sng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نفسها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والكمية المطلوبة منها.   ←    (معامل حركي</a:t>
            </a: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r>
              <a:rPr lang="ar-SA" sz="24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(ب)أسعار خدمات عناصر الإنتاج:</a:t>
            </a:r>
          </a:p>
          <a:p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المتوقع وجود علاقة عكسية بين الكميات المعروضة (العرض)من سلعة أو خدمة ما وبين أسعار خدمات عناصر الانتاج المساهمة في </a:t>
            </a:r>
            <a:r>
              <a:rPr lang="ar-SA" sz="2400" dirty="0" err="1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انتاجها،وذلك</a:t>
            </a: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بافتراض بقاء العوامل الاخرى ثابتة.</a:t>
            </a:r>
          </a:p>
          <a:p>
            <a:r>
              <a:rPr lang="ar-SA" sz="24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(ج) المستوى الفني أو التقدم التكنولوجي:</a:t>
            </a:r>
          </a:p>
          <a:p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المتوقع وجود علاقة طردية بين المستوى الفني أو التقدم التكنولوجي المستخدم في عملية الانتاج والكميات المعروضة(العرض) من السلعة محل </a:t>
            </a:r>
            <a:r>
              <a:rPr lang="ar-SA" sz="2400" dirty="0" err="1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الدراسة.،وذلك</a:t>
            </a: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بافتراض بقاء العوامل الاخرى ثابتة.</a:t>
            </a:r>
            <a:endParaRPr lang="ar-SA" sz="2800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2400" b="1" u="sng" dirty="0" smtClean="0">
                <a:solidFill>
                  <a:srgbClr val="FF0066"/>
                </a:solidFill>
                <a:latin typeface="Arabic Typesetting" pitchFamily="66" charset="-78"/>
                <a:cs typeface="Arabic Typesetting" pitchFamily="66" charset="-78"/>
              </a:rPr>
              <a:t>(د)أسعار السلع أو المنتجات الاخرى</a:t>
            </a:r>
            <a:r>
              <a:rPr lang="ar-SA" sz="28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r>
              <a:rPr lang="ar-SA" sz="24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من المتوقع وجود علاقة عكسية </a:t>
            </a: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بين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أسعار السلع أو المنتجات الاخرى </a:t>
            </a: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وبين الكميات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المعروضة (العرض)من </a:t>
            </a: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السلعة الاصلية محل الدراسة،</a:t>
            </a:r>
            <a:r>
              <a:rPr lang="ar-SA" sz="32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وذلك بافتراض </a:t>
            </a:r>
            <a:r>
              <a:rPr lang="ar-SA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بقاء العوامل الاخرى ثابتة.</a:t>
            </a:r>
            <a:endParaRPr lang="ar-SA" sz="3000" dirty="0">
              <a:solidFill>
                <a:schemeClr val="tx2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z="32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SA" sz="3200" dirty="0">
                <a:solidFill>
                  <a:schemeClr val="tx2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ar-SA" sz="3200" b="1" u="sng" dirty="0">
              <a:solidFill>
                <a:srgbClr val="FF0066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348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346</TotalTime>
  <Words>266</Words>
  <Application>Microsoft Office PowerPoint</Application>
  <PresentationFormat>عرض على الشاشة (3:4)‏</PresentationFormat>
  <Paragraphs>55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وافر</vt:lpstr>
      <vt:lpstr>    الفصل الثاني</vt:lpstr>
      <vt:lpstr>يعتبر مفهُوما الطلب والعرض من أهم المفاهيم الأساسية في التحليل الاقتصادي الجزئي لأنهما يشكلان الأساس الذي تقوم عليه الكثير من النظريات الاقتصادية . وهذان الجانبان :جانب الطلب (المشترين)،وجانب العرض(البائعين) يشكلان معاً القوى المحركة للسوق وهي التي تحدد أسعار السلع والخدمات المختلفة.</vt:lpstr>
      <vt:lpstr>عرض تقديمي في PowerPoint</vt:lpstr>
      <vt:lpstr>    </vt:lpstr>
      <vt:lpstr> العوامل الأساسية المحددة للطلب : (أ) سعر السلعة نفسها: من المتوقع وجود علاقة عكسية بين سعر السلعة نفسها والكمية المطلوبة منها.   ←    (معامل حركي) (ب)دخل المستهلك:      ←   (معامل انتقالي) من المتوقع وجود علاقة طردية بين دخل المستهلك والكميات المطلوبة (الطلب) من سلعة أو خدمة ما. (ج)أسعار السلع البديلة:   ←   (معامل انتقالي) من المتوقع وجود علاقة طردية بين الكميات المطلوبة (الطلب) من سلعة أو خدمة ما وأسعار السلع البديلة لها. (د)أسعار السلع المكملة:  ←   (معامل انتقالي) من المتوقع وجود علاقة عكسية بين الكميات المطلوبة (الطلب) من سلعة أو خدمة ما وأسعار السلع المكملة لها.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</dc:title>
  <dc:creator>nawaf</dc:creator>
  <cp:lastModifiedBy>nawaf</cp:lastModifiedBy>
  <cp:revision>22</cp:revision>
  <dcterms:created xsi:type="dcterms:W3CDTF">2015-01-07T12:18:22Z</dcterms:created>
  <dcterms:modified xsi:type="dcterms:W3CDTF">2015-01-28T20:07:18Z</dcterms:modified>
</cp:coreProperties>
</file>