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302" r:id="rId2"/>
    <p:sldId id="257" r:id="rId3"/>
    <p:sldId id="262" r:id="rId4"/>
    <p:sldId id="264" r:id="rId5"/>
    <p:sldId id="297" r:id="rId6"/>
    <p:sldId id="290" r:id="rId7"/>
    <p:sldId id="277" r:id="rId8"/>
    <p:sldId id="303" r:id="rId9"/>
  </p:sldIdLst>
  <p:sldSz cx="9144000" cy="6858000" type="screen4x3"/>
  <p:notesSz cx="6858000" cy="9144000"/>
  <p:custDataLst>
    <p:tags r:id="rId11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BFDEB798-7405-4E4C-A5F1-8C59BCF29ADF}">
          <p14:sldIdLst>
            <p14:sldId id="256"/>
            <p14:sldId id="261"/>
            <p14:sldId id="257"/>
            <p14:sldId id="274"/>
            <p14:sldId id="258"/>
            <p14:sldId id="262"/>
            <p14:sldId id="264"/>
            <p14:sldId id="297"/>
            <p14:sldId id="290"/>
            <p14:sldId id="298"/>
            <p14:sldId id="299"/>
            <p14:sldId id="277"/>
            <p14:sldId id="286"/>
            <p14:sldId id="287"/>
            <p14:sldId id="300"/>
            <p14:sldId id="301"/>
          </p14:sldIdLst>
        </p14:section>
        <p14:section name="Untitled Section" id="{859B1B2E-432C-41CD-BBC0-DCFE2AB1B08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65412" autoAdjust="0"/>
    <p:restoredTop sz="86364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9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2FAEB36-D4A7-4DCD-8EB2-8348D4833B76}" type="datetimeFigureOut">
              <a:rPr lang="ar-SA" smtClean="0"/>
              <a:pPr/>
              <a:t>16/01/1438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A233787-4D02-4ABD-AAA4-391A02B8552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108028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33787-4D02-4ABD-AAA4-391A02B85529}" type="slidenum">
              <a:rPr lang="ar-SA" smtClean="0"/>
              <a:pPr/>
              <a:t>3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352716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1C0D-3D2F-4B6A-BE19-D25B1BF09AF1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235358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6880-6A07-4CE3-8451-59A325D1A18E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41511233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EA-6B3F-4696-98AE-81917FA18F11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574216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367E1-003C-4132-8213-016B979C68A1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7880754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A451-3A09-4CE9-AA39-BA628065B307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850816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85B8-272A-42DA-B2D6-437AA0D7A23D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9037398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F3FA-3CDB-464B-8AF4-5BAF5EA7BDDA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8515353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4C74-9112-49F4-9BDB-A90D4573FBDB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4443454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93F3-1D43-44C7-9758-C2D3C8F92DF5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4551872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35A-4DAD-44B2-902A-1D41449F991A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9092383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7DFD-3824-4024-87F5-FDBD28A1F66F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41918120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2342-81F8-4A76-A9F8-F037E066290E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17118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560839" cy="4627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النقود والبنوك والاسواق المالية (211 قصد)</a:t>
            </a:r>
            <a:endParaRPr lang="ar-SA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882440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15000">
        <p14:prism dir="r" isContent="1" isInverted="1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2819400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b="1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الفصل الثاني: </a:t>
            </a:r>
            <a:r>
              <a:rPr lang="ar-SA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أساسيات معدلات الفائدة </a:t>
            </a:r>
            <a:endParaRPr lang="ar-SA" b="1" dirty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78931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3301554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15000">
        <p14:prism dir="r" isContent="1" isInverted="1"/>
        <p:sndAc>
          <p:stSnd>
            <p:snd r:embed="rId3" name="chimes.wav"/>
          </p:stSnd>
        </p:sndAc>
      </p:transition>
    </mc:Choice>
    <mc:Fallback>
      <p:transition spd="slow" advTm="15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229600" cy="820688"/>
          </a:xfrm>
        </p:spPr>
        <p:txBody>
          <a:bodyPr>
            <a:normAutofit/>
          </a:bodyPr>
          <a:lstStyle/>
          <a:p>
            <a:r>
              <a:rPr lang="ar-SA" b="1" dirty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أساسيات معدلات </a:t>
            </a:r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الفائدة: </a:t>
            </a: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78931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676400"/>
            <a:ext cx="7855020" cy="14002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ar-SA" sz="2800" b="1" dirty="0">
                <a:ln>
                  <a:solidFill>
                    <a:schemeClr val="tx1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الفائدة هي المبلغ النقدي الذي يحصل عليه المقرض, أما معدل الفائدة فهو نسبة الفائدة إلي إجمالي المبلغ (المودع أو المقترض).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49874" y="3381400"/>
            <a:ext cx="7855020" cy="8096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ar-SA" sz="2800" b="1" dirty="0" smtClean="0"/>
              <a:t>مبررات دفع الفائدة:</a:t>
            </a:r>
            <a:endParaRPr lang="ar-SA" sz="28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62574" y="4038600"/>
            <a:ext cx="7855020" cy="8096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	- معدل </a:t>
            </a:r>
            <a:r>
              <a:rPr lang="ar-SA" sz="2800" b="1" dirty="0">
                <a:solidFill>
                  <a:srgbClr val="FF0000"/>
                </a:solidFill>
              </a:rPr>
              <a:t>الفائدة هو مقابل التنازل عن </a:t>
            </a:r>
            <a:r>
              <a:rPr lang="ar-SA" sz="2800" b="1" dirty="0" smtClean="0">
                <a:solidFill>
                  <a:srgbClr val="FF0000"/>
                </a:solidFill>
              </a:rPr>
              <a:t>السيولة.</a:t>
            </a:r>
            <a:endParaRPr lang="ar-SA" sz="2800" b="1" dirty="0">
              <a:ln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lnSpc>
                <a:spcPct val="150000"/>
              </a:lnSpc>
              <a:buNone/>
            </a:pPr>
            <a:endParaRPr lang="ar-SA" sz="28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62574" y="4632300"/>
            <a:ext cx="7855020" cy="8096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	</a:t>
            </a:r>
            <a:r>
              <a:rPr lang="ar-SA" sz="2800" b="1" dirty="0">
                <a:solidFill>
                  <a:srgbClr val="FF0000"/>
                </a:solidFill>
              </a:rPr>
              <a:t>- معدل الفائدة هو سعر </a:t>
            </a:r>
            <a:r>
              <a:rPr lang="ar-SA" sz="2800" b="1" dirty="0" smtClean="0">
                <a:solidFill>
                  <a:srgbClr val="FF0000"/>
                </a:solidFill>
              </a:rPr>
              <a:t>الائتمان.</a:t>
            </a:r>
            <a:endParaRPr lang="ar-SA" sz="28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62574" y="5441900"/>
            <a:ext cx="7855020" cy="1187500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	</a:t>
            </a:r>
            <a:r>
              <a:rPr lang="ar-SA" sz="2800" b="1" dirty="0">
                <a:solidFill>
                  <a:srgbClr val="FF0000"/>
                </a:solidFill>
              </a:rPr>
              <a:t>- معدل الفائدة هو </a:t>
            </a:r>
            <a:r>
              <a:rPr lang="ar-SA" sz="2800" b="1" dirty="0" smtClean="0">
                <a:solidFill>
                  <a:srgbClr val="FF0000"/>
                </a:solidFill>
              </a:rPr>
              <a:t>قيمة التعويض </a:t>
            </a:r>
            <a:r>
              <a:rPr lang="ar-SA" sz="2800" b="1" dirty="0">
                <a:solidFill>
                  <a:srgbClr val="FF0000"/>
                </a:solidFill>
              </a:rPr>
              <a:t>عن التضحية بالاستهلاك </a:t>
            </a:r>
            <a:r>
              <a:rPr lang="ar-SA" sz="2800" b="1" dirty="0" smtClean="0">
                <a:solidFill>
                  <a:srgbClr val="FF0000"/>
                </a:solidFill>
              </a:rPr>
              <a:t>		   الحالي </a:t>
            </a:r>
            <a:r>
              <a:rPr lang="ar-SA" sz="2800" b="1" dirty="0">
                <a:solidFill>
                  <a:srgbClr val="FF0000"/>
                </a:solidFill>
              </a:rPr>
              <a:t>وتأجيله </a:t>
            </a:r>
            <a:r>
              <a:rPr lang="ar-SA" sz="2800" b="1" dirty="0" smtClean="0">
                <a:solidFill>
                  <a:srgbClr val="FF0000"/>
                </a:solidFill>
              </a:rPr>
              <a:t>للمستقبل.</a:t>
            </a:r>
            <a:endParaRPr lang="ar-SA" sz="28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3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789882508"/>
      </p:ext>
    </p:extLst>
  </p:cSld>
  <p:clrMapOvr>
    <a:masterClrMapping/>
  </p:clrMapOvr>
  <p:transition spd="slow" advClick="0" advTm="4000">
    <p:fad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8229600" cy="820688"/>
          </a:xfrm>
        </p:spPr>
        <p:txBody>
          <a:bodyPr>
            <a:normAutofit/>
          </a:bodyPr>
          <a:lstStyle/>
          <a:p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نظريات تحديد معدل </a:t>
            </a:r>
            <a:r>
              <a:rPr lang="ar-SA" b="1" dirty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الفائدة التوازني: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447800"/>
            <a:ext cx="9144000" cy="731912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اولاً: نظرية 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الأرصدة القابلة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للإقراض:</a:t>
            </a:r>
            <a:endParaRPr lang="ar-SA" sz="28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78931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2674" y="2057400"/>
            <a:ext cx="9001326" cy="1630288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يتحدد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معدل 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الفائدة التوازني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بتقاطع 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منحني عرض الائتمان بمنحني الطلب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عليه, 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الأول يرتبط بعلاقة طردية بالسعر والثاني يرتبط بعلاقة عكسية, أما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انتقال 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المنحنيات فتكون نتيجة العوامل الأخرى كالتضخم والثروة والعائد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والمخاطر. </a:t>
            </a:r>
            <a:endParaRPr lang="ar-SA" sz="2600" b="1" dirty="0">
              <a:ln>
                <a:solidFill>
                  <a:schemeClr val="tx1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981200" y="3962400"/>
            <a:ext cx="0" cy="2362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09700" y="3927956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/>
              <a:t>r</a:t>
            </a:r>
            <a:endParaRPr lang="ar-SA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81200" y="6324600"/>
            <a:ext cx="3200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81600" y="6248400"/>
            <a:ext cx="12954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رصيد الائتمان</a:t>
            </a:r>
            <a:endParaRPr lang="ar-SA" b="1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209800" y="4112622"/>
            <a:ext cx="2433538" cy="18309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67200" y="5791200"/>
            <a:ext cx="23229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طلب على </a:t>
            </a:r>
            <a:r>
              <a:rPr lang="ar-SA" b="1" dirty="0" smtClean="0"/>
              <a:t>القروض</a:t>
            </a:r>
            <a:r>
              <a:rPr lang="en-US" b="1" dirty="0" smtClean="0"/>
              <a:t> DF </a:t>
            </a:r>
            <a:endParaRPr lang="ar-SA" b="1" dirty="0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2362200" y="4188822"/>
            <a:ext cx="2667000" cy="1754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95800" y="3886200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عرض </a:t>
            </a:r>
            <a:r>
              <a:rPr lang="ar-SA" b="1" dirty="0" smtClean="0"/>
              <a:t>الائتمان</a:t>
            </a:r>
            <a:r>
              <a:rPr lang="en-US" b="1" dirty="0" smtClean="0"/>
              <a:t>SF </a:t>
            </a:r>
            <a:endParaRPr lang="ar-SA" b="1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981201" y="5143500"/>
            <a:ext cx="1600199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581400" y="5143500"/>
            <a:ext cx="0" cy="12954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09700" y="4958834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i="1" dirty="0" smtClean="0"/>
              <a:t>r</a:t>
            </a:r>
            <a:r>
              <a:rPr lang="en-US" b="1" dirty="0" smtClean="0"/>
              <a:t>*</a:t>
            </a:r>
            <a:endParaRPr lang="ar-SA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276600" y="6438900"/>
            <a:ext cx="5726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 smtClean="0"/>
              <a:t>Q*</a:t>
            </a:r>
            <a:endParaRPr lang="ar-SA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4999282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15000">
        <p14:prism dir="r" isContent="1" isInverted="1"/>
        <p:sndAc>
          <p:stSnd>
            <p:snd r:embed="rId3" name="chimes.wav"/>
          </p:stSnd>
        </p:sndAc>
      </p:transition>
    </mc:Choice>
    <mc:Fallback>
      <p:transition spd="slow" advTm="15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  <p:bldP spid="14" grpId="0"/>
      <p:bldP spid="17" grpId="0"/>
      <p:bldP spid="20" grpId="0"/>
      <p:bldP spid="23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78931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2674" y="1752600"/>
            <a:ext cx="9001326" cy="16302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يتحدد معدل الفائدة التوازني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عند تقاطع 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منحني عرض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النقود 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بمنحني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الطلب عليها.</a:t>
            </a:r>
            <a:endParaRPr lang="ar-SA" sz="2600" b="1" dirty="0">
              <a:ln>
                <a:solidFill>
                  <a:schemeClr val="tx1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981200" y="3962400"/>
            <a:ext cx="0" cy="2362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09700" y="3927956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/>
              <a:t>r</a:t>
            </a:r>
            <a:endParaRPr lang="ar-SA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81200" y="6324600"/>
            <a:ext cx="3200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81600" y="6248400"/>
            <a:ext cx="12954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رصيد الائتمان</a:t>
            </a:r>
            <a:endParaRPr lang="ar-SA" b="1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209800" y="4112622"/>
            <a:ext cx="2433538" cy="18309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38600" y="5715000"/>
            <a:ext cx="22479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الطلب على </a:t>
            </a:r>
            <a:r>
              <a:rPr lang="ar-SA" b="1" dirty="0" smtClean="0"/>
              <a:t>النقود</a:t>
            </a:r>
            <a:r>
              <a:rPr lang="en-US" b="1" dirty="0" smtClean="0"/>
              <a:t> D </a:t>
            </a:r>
            <a:endParaRPr lang="ar-SA" b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562934" y="3927956"/>
            <a:ext cx="0" cy="24093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26568" y="3962400"/>
            <a:ext cx="16788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عرض </a:t>
            </a:r>
            <a:r>
              <a:rPr lang="ar-SA" b="1" dirty="0" smtClean="0"/>
              <a:t>النقود </a:t>
            </a:r>
            <a:r>
              <a:rPr lang="en-US" b="1" dirty="0" smtClean="0"/>
              <a:t>S</a:t>
            </a:r>
            <a:endParaRPr lang="ar-SA" b="1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981201" y="5143500"/>
            <a:ext cx="1600199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09700" y="4958834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i="1" dirty="0" smtClean="0"/>
              <a:t>r</a:t>
            </a:r>
            <a:r>
              <a:rPr lang="en-US" b="1" dirty="0" smtClean="0"/>
              <a:t>*</a:t>
            </a:r>
            <a:endParaRPr lang="ar-SA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276600" y="6438900"/>
            <a:ext cx="685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 err="1" smtClean="0"/>
              <a:t>Ms</a:t>
            </a:r>
            <a:r>
              <a:rPr lang="en-US" b="1" dirty="0" smtClean="0"/>
              <a:t>*</a:t>
            </a:r>
            <a:endParaRPr lang="ar-SA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743200" y="838200"/>
            <a:ext cx="6400800" cy="731912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ثانياً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النظرية الكينزية (تقضيل السيولة)</a:t>
            </a:r>
            <a:endParaRPr lang="ar-SA" sz="28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00780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15000">
        <p14:prism dir="r" isContent="1" isInverted="1"/>
        <p:sndAc>
          <p:stSnd>
            <p:snd r:embed="rId3" name="chimes.wav"/>
          </p:stSnd>
        </p:sndAc>
      </p:transition>
    </mc:Choice>
    <mc:Fallback>
      <p:transition spd="slow" advTm="15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7" grpId="0"/>
      <p:bldP spid="20" grpId="0"/>
      <p:bldP spid="23" grpId="0"/>
      <p:bldP spid="29" grpId="0"/>
      <p:bldP spid="30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229600" cy="820688"/>
          </a:xfrm>
        </p:spPr>
        <p:txBody>
          <a:bodyPr>
            <a:normAutofit/>
          </a:bodyPr>
          <a:lstStyle/>
          <a:p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مفاهيم معدل الفائدة:</a:t>
            </a: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752600"/>
            <a:ext cx="9144000" cy="1066800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</a:t>
            </a:r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• معدل الفائدة الاسمي:</a:t>
            </a: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809900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2674" y="2438400"/>
            <a:ext cx="9001326" cy="762000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الفائدة الثابتة علي القيمة الاسمية للدين (سواء أكان شهادة إيداع أو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سند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</a:t>
            </a:r>
            <a:r>
              <a:rPr lang="ar-SA" sz="2800" b="1" dirty="0" smtClean="0"/>
              <a:t> </a:t>
            </a:r>
            <a:endParaRPr lang="ar-SA" sz="2800" b="1" dirty="0">
              <a:ln>
                <a:solidFill>
                  <a:schemeClr val="tx1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4013" y="4140200"/>
            <a:ext cx="9143999" cy="682429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المعدل الاسمي مطروحاً منه معدل التضخم.</a:t>
            </a:r>
            <a:r>
              <a:rPr lang="ar-SA" sz="2800" b="1" dirty="0" smtClean="0"/>
              <a:t>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</a:t>
            </a:r>
            <a:endParaRPr lang="ar-SA" sz="28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52400" y="3454400"/>
            <a:ext cx="9075974" cy="685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</a:t>
            </a:r>
            <a:r>
              <a:rPr lang="ar-SA" b="1" dirty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• </a:t>
            </a:r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معدل </a:t>
            </a:r>
            <a:r>
              <a:rPr lang="ar-SA" b="1" dirty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الفائدة </a:t>
            </a:r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الحقيقي:</a:t>
            </a: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6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7006607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15000">
        <p14:prism dir="r" isContent="1" isInverted="1"/>
        <p:sndAc>
          <p:stSnd>
            <p:snd r:embed="rId3" name="chimes.wav"/>
          </p:stSnd>
        </p:sndAc>
      </p:transition>
    </mc:Choice>
    <mc:Fallback>
      <p:transition spd="slow" advTm="15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  <p:bldP spid="9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229600" cy="820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انواع معدلات </a:t>
            </a:r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الفائدة الأسمية</a:t>
            </a: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78931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1600200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1.	معدل الفائدة الرئيس (متغير): تتقاضاه البنوك على قروض قصيرة الاجل للشركات الممتازة</a:t>
            </a:r>
            <a:endParaRPr lang="ar-SA" sz="2800" b="1" dirty="0">
              <a:ln>
                <a:solidFill>
                  <a:schemeClr val="tx1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en-US" sz="2800" dirty="0"/>
          </a:p>
          <a:p>
            <a:pPr marL="0" indent="0">
              <a:buNone/>
            </a:pPr>
            <a:endParaRPr lang="ar-SA" sz="2800" b="1" dirty="0">
              <a:ln>
                <a:solidFill>
                  <a:schemeClr val="tx1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048000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	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معدلات الفائدة على الاوراق المالية الحكومية: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سندات (مؤشر للفائدة طويلة الاجل) 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و اذونات خزانه (مؤشر للفائدة قصيرة الاجل)</a:t>
            </a:r>
            <a:endParaRPr lang="ar-SA" sz="2800" b="1" dirty="0">
              <a:ln>
                <a:solidFill>
                  <a:schemeClr val="tx1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4800600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	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معدل الفائدة على سندات الشركات الممتازة </a:t>
            </a:r>
            <a:endParaRPr lang="ar-SA" sz="2800" b="1" dirty="0">
              <a:ln>
                <a:solidFill>
                  <a:schemeClr val="tx1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7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8877707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20000">
        <p14:prism dir="r" isContent="1" isInverted="1"/>
        <p:sndAc>
          <p:stSnd>
            <p:snd r:embed="rId3" name="chimes.wav"/>
          </p:stSnd>
        </p:sndAc>
      </p:transition>
    </mc:Choice>
    <mc:Fallback>
      <p:transition spd="slow" advTm="20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8229600" cy="820688"/>
          </a:xfrm>
        </p:spPr>
        <p:txBody>
          <a:bodyPr>
            <a:normAutofit/>
          </a:bodyPr>
          <a:lstStyle/>
          <a:p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العوامل المؤثرة في معدل </a:t>
            </a:r>
            <a:r>
              <a:rPr lang="ar-SA" b="1" dirty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الفائدة </a:t>
            </a:r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التوازني:</a:t>
            </a: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81600" y="1600200"/>
            <a:ext cx="4343400" cy="685800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اولاً: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التضخم المتوقع:</a:t>
            </a:r>
          </a:p>
          <a:p>
            <a:pPr marL="0" indent="0">
              <a:buNone/>
            </a:pPr>
            <a:endParaRPr lang="ar-SA" sz="2800" b="1" dirty="0" smtClean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sz="28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278931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981200" y="3962400"/>
            <a:ext cx="0" cy="2362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09700" y="3927956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/>
              <a:t>r</a:t>
            </a:r>
            <a:endParaRPr lang="ar-SA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81200" y="6324600"/>
            <a:ext cx="3200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81600" y="6248400"/>
            <a:ext cx="12954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رصيد الائتمان</a:t>
            </a:r>
            <a:endParaRPr lang="ar-SA" b="1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209800" y="4112622"/>
            <a:ext cx="2433538" cy="18309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67200" y="5791200"/>
            <a:ext cx="23229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طلب على </a:t>
            </a:r>
            <a:r>
              <a:rPr lang="ar-SA" b="1" dirty="0" smtClean="0"/>
              <a:t>القروض</a:t>
            </a:r>
            <a:r>
              <a:rPr lang="en-US" b="1" dirty="0" smtClean="0"/>
              <a:t> DF </a:t>
            </a:r>
            <a:endParaRPr lang="ar-SA" b="1" dirty="0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2362200" y="4188822"/>
            <a:ext cx="2667000" cy="1754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95800" y="3886200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عرض </a:t>
            </a:r>
            <a:r>
              <a:rPr lang="ar-SA" b="1" dirty="0" smtClean="0"/>
              <a:t>الائتمان</a:t>
            </a:r>
            <a:r>
              <a:rPr lang="en-US" b="1" dirty="0" smtClean="0"/>
              <a:t>SF </a:t>
            </a:r>
            <a:endParaRPr lang="ar-SA" b="1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981201" y="5143500"/>
            <a:ext cx="1600199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581400" y="5143500"/>
            <a:ext cx="0" cy="12954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09700" y="4958834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i="1" dirty="0" smtClean="0"/>
              <a:t>r</a:t>
            </a:r>
            <a:r>
              <a:rPr lang="en-US" b="1" dirty="0" smtClean="0"/>
              <a:t>*</a:t>
            </a:r>
            <a:endParaRPr lang="ar-SA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276600" y="6438900"/>
            <a:ext cx="5726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 smtClean="0"/>
              <a:t>Q*</a:t>
            </a:r>
            <a:endParaRPr lang="ar-SA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181600" y="2057400"/>
            <a:ext cx="4343400" cy="685800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ثانياً: حجم الثروة:</a:t>
            </a:r>
          </a:p>
          <a:p>
            <a:pPr marL="0" indent="0">
              <a:buNone/>
            </a:pPr>
            <a:endParaRPr lang="ar-SA" sz="2800" b="1" dirty="0" smtClean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sz="28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5257800" y="2590800"/>
            <a:ext cx="4343400" cy="685800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ثالثاً: توقعات العائد:</a:t>
            </a:r>
          </a:p>
          <a:p>
            <a:pPr marL="0" indent="0">
              <a:buNone/>
            </a:pPr>
            <a:endParaRPr lang="ar-SA" sz="2800" b="1" dirty="0" smtClean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sz="28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5257800" y="2971800"/>
            <a:ext cx="4343400" cy="685800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رابعاً: درجات المخاطرة:</a:t>
            </a:r>
          </a:p>
          <a:p>
            <a:pPr marL="0" indent="0">
              <a:buNone/>
            </a:pPr>
            <a:endParaRPr lang="ar-SA" sz="2800" b="1" dirty="0" smtClean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sz="28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2743200" y="1143000"/>
            <a:ext cx="4343400" cy="685800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(انزحاف منحنيات الطلب و العرض)</a:t>
            </a:r>
          </a:p>
          <a:p>
            <a:pPr marL="0" indent="0">
              <a:buNone/>
            </a:pPr>
            <a:endParaRPr lang="ar-SA" sz="2800" b="1" dirty="0" smtClean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sz="28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99282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15000">
        <p14:prism dir="r" isContent="1" isInverted="1"/>
        <p:sndAc>
          <p:stSnd>
            <p:snd r:embed="rId3" name="chimes.wav"/>
          </p:stSnd>
        </p:sndAc>
      </p:transition>
    </mc:Choice>
    <mc:Fallback>
      <p:transition spd="slow" advTm="15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4" grpId="0"/>
      <p:bldP spid="17" grpId="0"/>
      <p:bldP spid="20" grpId="0"/>
      <p:bldP spid="23" grpId="0"/>
      <p:bldP spid="29" grpId="0"/>
      <p:bldP spid="30" grpId="0"/>
      <p:bldP spid="24" grpId="0"/>
      <p:bldP spid="26" grpId="0"/>
      <p:bldP spid="27" grpId="0"/>
      <p:bldP spid="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131</Words>
  <Application>Microsoft Office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النقود والبنوك والاسواق المالية (211 قصد)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النقود والبنوك والاسواق المالية (211 قصد)</dc:title>
  <dc:creator>AYMAN HENDY</dc:creator>
  <cp:lastModifiedBy>Ahmad</cp:lastModifiedBy>
  <cp:revision>114</cp:revision>
  <dcterms:created xsi:type="dcterms:W3CDTF">2013-03-24T14:02:01Z</dcterms:created>
  <dcterms:modified xsi:type="dcterms:W3CDTF">2016-10-17T19:22:13Z</dcterms:modified>
</cp:coreProperties>
</file>