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8" r:id="rId2"/>
    <p:sldId id="329" r:id="rId3"/>
    <p:sldId id="334" r:id="rId4"/>
    <p:sldId id="335" r:id="rId5"/>
    <p:sldId id="339" r:id="rId6"/>
    <p:sldId id="340" r:id="rId7"/>
    <p:sldId id="341" r:id="rId8"/>
    <p:sldId id="342" r:id="rId9"/>
    <p:sldId id="343" r:id="rId10"/>
    <p:sldId id="344" r:id="rId11"/>
  </p:sldIdLst>
  <p:sldSz cx="12188825" cy="6858000"/>
  <p:notesSz cx="6858000" cy="9144000"/>
  <p:custDataLst>
    <p:tags r:id="rId14"/>
  </p:custDataLst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29" autoAdjust="0"/>
  </p:normalViewPr>
  <p:slideViewPr>
    <p:cSldViewPr showGuides="1">
      <p:cViewPr varScale="1">
        <p:scale>
          <a:sx n="71" d="100"/>
          <a:sy n="71" d="100"/>
        </p:scale>
        <p:origin x="78" y="150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B6F20D9-150C-4218-BD83-7259514572FD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11/01/41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AF8ED99B-9732-49FC-9C16-B56FEB1B1092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D09AEB0-BF18-409B-B039-A4B6D5F95B94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3199CD-3E1B-4AE6-990F-76F925F5EA9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494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685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03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93199CD-3E1B-4AE6-990F-76F925F5EA9F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559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600200"/>
            <a:ext cx="5945188" cy="3048000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6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722813" y="4898572"/>
            <a:ext cx="5945187" cy="1270453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dirty="0" smtClean="0"/>
              <a:t>تحرير نمط العنوان الفرعي الرئيسي</a:t>
            </a:r>
            <a:endParaRPr lang="ar-SA" noProof="0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4875213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المجموعة 4"/>
          <p:cNvGrpSpPr/>
          <p:nvPr userDrawn="1"/>
        </p:nvGrpSpPr>
        <p:grpSpPr>
          <a:xfrm flipH="1">
            <a:off x="0" y="0"/>
            <a:ext cx="4265612" cy="6858000"/>
            <a:chOff x="7923213" y="0"/>
            <a:chExt cx="4265612" cy="6858000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مستطيل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836613" y="1981200"/>
            <a:ext cx="9829799" cy="4187825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8E9F2E50-5240-4F88-B061-E02BA2DA1AB4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836612" y="646112"/>
            <a:ext cx="1828801" cy="5522913"/>
          </a:xfrm>
        </p:spPr>
        <p:txBody>
          <a:bodyPr vert="eaVert"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3046413" y="646112"/>
            <a:ext cx="7620000" cy="552291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1CD01855-95FF-4C33-BFD0-2F6A97937880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2817813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EB58723E-3D71-4137-94C9-4ECF90585CE2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7" name="موصل مستقيم 6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6814" y="2237096"/>
            <a:ext cx="8229601" cy="2411103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48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436812" y="4876800"/>
            <a:ext cx="8229601" cy="1292225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0"/>
            <a:ext cx="1065214" cy="6868886"/>
            <a:chOff x="11123611" y="0"/>
            <a:chExt cx="1065214" cy="6868886"/>
          </a:xfrm>
        </p:grpSpPr>
        <p:pic>
          <p:nvPicPr>
            <p:cNvPr id="10" name="الصورة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مستطيل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2D030E-5E00-480B-8243-94735FDD2293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9" name="موصل مستقيم 8"/>
          <p:cNvCxnSpPr>
            <a:cxnSpLocks/>
          </p:cNvCxnSpPr>
          <p:nvPr/>
        </p:nvCxnSpPr>
        <p:spPr>
          <a:xfrm flipH="1">
            <a:off x="2513013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 flipH="1">
            <a:off x="5900057" y="1984248"/>
            <a:ext cx="4800600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836612" y="1984248"/>
            <a:ext cx="4800601" cy="4187952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4742AEC6-1F80-48A6-886A-A97C072B6F28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F92871D-0AEC-4C58-9D9F-0C48DD10CAF3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>
            <a:lvl1pPr algn="r" rtl="1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9580B654-1FEC-4A1D-9D86-CA7815F01FFB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6" name="موصل مستقيم 5"/>
          <p:cNvCxnSpPr>
            <a:cxnSpLocks/>
          </p:cNvCxnSpPr>
          <p:nvPr/>
        </p:nvCxnSpPr>
        <p:spPr>
          <a:xfrm flipH="1">
            <a:off x="912813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5909900C-6EDF-4BAD-8956-F716257A0418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7"/>
          </a:xfrm>
        </p:spPr>
        <p:txBody>
          <a:bodyPr rtlCol="1" anchor="b">
            <a:noAutofit/>
          </a:bodyPr>
          <a:lstStyle>
            <a:lvl1pPr algn="r" rtl="1">
              <a:lnSpc>
                <a:spcPct val="10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836612" y="685800"/>
            <a:ext cx="5257799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4711578" y="6400800"/>
            <a:ext cx="5954834" cy="276228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dirty="0"/>
              <a:t>إضافة تذييل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2412155" y="6400800"/>
            <a:ext cx="1548659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FF9FF6B1-D18C-408C-B11D-E2168D83588E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836612" y="6400800"/>
            <a:ext cx="1066802" cy="276228"/>
          </a:xfrm>
        </p:spPr>
        <p:txBody>
          <a:bodyPr rtlCol="1"/>
          <a:lstStyle>
            <a:lvl1pPr algn="l" rtl="1">
              <a:defRPr/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cxnSp>
        <p:nvCxnSpPr>
          <p:cNvPr id="8" name="موصل مستقيم 7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6551612" y="685800"/>
            <a:ext cx="4114800" cy="1925638"/>
          </a:xfrm>
        </p:spPr>
        <p:txBody>
          <a:bodyPr rtlCol="1" anchor="b">
            <a:normAutofit/>
          </a:bodyPr>
          <a:lstStyle>
            <a:lvl1pPr algn="r" rtl="1">
              <a:lnSpc>
                <a:spcPct val="10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-9298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6551612" y="2895599"/>
            <a:ext cx="4114800" cy="1752601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90000"/>
              </a:lnSpc>
              <a:buNone/>
              <a:defRPr sz="20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>
            <a:cxnSpLocks/>
          </p:cNvCxnSpPr>
          <p:nvPr/>
        </p:nvCxnSpPr>
        <p:spPr>
          <a:xfrm flipH="1">
            <a:off x="6627813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8366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4711578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2412155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89F719-9180-4547-92A9-2E0362FBD1DC}" type="datetime1">
              <a:rPr lang="ar-SA" smtClean="0"/>
              <a:pPr/>
              <a:t>11/01/41</a:t>
            </a:fld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836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013F82-EE5E-44EE-A61D-E31C6657F26F}" type="slidenum">
              <a:rPr lang="ar-SA" smtClean="0"/>
              <a:pPr/>
              <a:t>‹#›</a:t>
            </a:fld>
            <a:endParaRPr lang="ar-SA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 flipH="1">
            <a:off x="1112361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1175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60425" indent="-174625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33463" indent="-173038" algn="r" defTabSz="914400" rtl="1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7008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r" defTabSz="914400" rtl="1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4722813" y="116632"/>
            <a:ext cx="5945188" cy="4531568"/>
          </a:xfrm>
        </p:spPr>
        <p:txBody>
          <a:bodyPr rtlCol="1"/>
          <a:lstStyle/>
          <a:p>
            <a:pPr algn="r" rtl="1"/>
            <a:endParaRPr lang="ar-SA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722813" y="4898572"/>
            <a:ext cx="5945187" cy="1270453"/>
          </a:xfrm>
        </p:spPr>
        <p:txBody>
          <a:bodyPr rtlCol="1"/>
          <a:lstStyle/>
          <a:p>
            <a:pPr algn="r" rtl="1"/>
            <a:r>
              <a:rPr lang="ar-SA" dirty="0" smtClean="0"/>
              <a:t>خطوات عملية التسعير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" t="4434" r="61570" b="19131"/>
          <a:stretch/>
        </p:blipFill>
        <p:spPr>
          <a:xfrm>
            <a:off x="4582244" y="116632"/>
            <a:ext cx="6085756" cy="4546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6562724" y="685800"/>
            <a:ext cx="4114800" cy="1951112"/>
          </a:xfrm>
        </p:spPr>
        <p:txBody>
          <a:bodyPr/>
          <a:lstStyle/>
          <a:p>
            <a:r>
              <a:rPr lang="ar-SA" dirty="0" smtClean="0"/>
              <a:t>8- وضع السعر النهائي والتعديل عند الحاجة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صورة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>
          <a:xfrm>
            <a:off x="981844" y="685800"/>
            <a:ext cx="4536504" cy="4464496"/>
          </a:xfrm>
        </p:spPr>
      </p:pic>
    </p:spTree>
    <p:extLst>
      <p:ext uri="{BB962C8B-B14F-4D97-AF65-F5344CB8AC3E}">
        <p14:creationId xmlns:p14="http://schemas.microsoft.com/office/powerpoint/2010/main" val="27475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 12"/>
          <p:cNvSpPr>
            <a:spLocks noGrp="1"/>
          </p:cNvSpPr>
          <p:nvPr>
            <p:ph type="title"/>
          </p:nvPr>
        </p:nvSpPr>
        <p:spPr>
          <a:xfrm flipH="1">
            <a:off x="836613" y="381000"/>
            <a:ext cx="9829799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حدد الكتاب الخطوات في ثمان خطوات رئيسية:</a:t>
            </a:r>
            <a:endParaRPr lang="ar-SA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idx="1"/>
          </p:nvPr>
        </p:nvSpPr>
        <p:spPr>
          <a:xfrm flipH="1">
            <a:off x="836613" y="1981200"/>
            <a:ext cx="9829799" cy="4187825"/>
          </a:xfrm>
        </p:spPr>
        <p:txBody>
          <a:bodyPr rtlCol="1">
            <a:normAutofit lnSpcReduction="10000"/>
          </a:bodyPr>
          <a:lstStyle/>
          <a:p>
            <a:pPr algn="r" rtl="1"/>
            <a:r>
              <a:rPr lang="ar-SA" dirty="0" smtClean="0"/>
              <a:t>تحديد العوامل المؤثرة على التسعير</a:t>
            </a:r>
          </a:p>
          <a:p>
            <a:pPr algn="r" rtl="1"/>
            <a:r>
              <a:rPr lang="ar-SA" dirty="0" smtClean="0"/>
              <a:t>وضع الأهداف </a:t>
            </a:r>
            <a:r>
              <a:rPr lang="ar-SA" dirty="0" err="1" smtClean="0"/>
              <a:t>الآستراتيجية</a:t>
            </a:r>
            <a:r>
              <a:rPr lang="ar-SA" dirty="0" smtClean="0"/>
              <a:t> للتسعير</a:t>
            </a:r>
          </a:p>
          <a:p>
            <a:pPr algn="r" rtl="1"/>
            <a:r>
              <a:rPr lang="ar-SA" dirty="0" smtClean="0"/>
              <a:t>تحديد سياسات التسعير</a:t>
            </a:r>
          </a:p>
          <a:p>
            <a:pPr algn="r" rtl="1"/>
            <a:r>
              <a:rPr lang="ar-SA" dirty="0" smtClean="0"/>
              <a:t>تقدير الطلب</a:t>
            </a:r>
          </a:p>
          <a:p>
            <a:pPr algn="r" rtl="1"/>
            <a:r>
              <a:rPr lang="ar-SA" dirty="0" smtClean="0"/>
              <a:t>تحديد العلاقة بين السعر والمبيعات والأرباح</a:t>
            </a:r>
          </a:p>
          <a:p>
            <a:pPr algn="r" rtl="1"/>
            <a:r>
              <a:rPr lang="ar-SA" dirty="0" smtClean="0"/>
              <a:t>تحديد أسعار المنافسين</a:t>
            </a:r>
          </a:p>
          <a:p>
            <a:pPr algn="r" rtl="1"/>
            <a:r>
              <a:rPr lang="ar-SA" dirty="0" smtClean="0"/>
              <a:t>اختيار طريقة التسعير</a:t>
            </a:r>
          </a:p>
          <a:p>
            <a:pPr algn="r" rtl="1"/>
            <a:r>
              <a:rPr lang="ar-SA" dirty="0" smtClean="0"/>
              <a:t>وضع السعر النهائي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H="1">
            <a:off x="836614" y="381000"/>
            <a:ext cx="9829798" cy="1219200"/>
          </a:xfrm>
        </p:spPr>
        <p:txBody>
          <a:bodyPr rtlCol="1"/>
          <a:lstStyle/>
          <a:p>
            <a:pPr algn="r" rtl="1"/>
            <a:r>
              <a:rPr lang="ar-SA" dirty="0" smtClean="0"/>
              <a:t>1- تحديد العوامل المؤثرة على التسعير</a:t>
            </a:r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>
          <a:xfrm flipH="1">
            <a:off x="5865812" y="1828800"/>
            <a:ext cx="4800600" cy="838200"/>
          </a:xfrm>
        </p:spPr>
        <p:txBody>
          <a:bodyPr rtlCol="1"/>
          <a:lstStyle/>
          <a:p>
            <a:pPr algn="r" rtl="1"/>
            <a:r>
              <a:rPr lang="ar-SA" dirty="0" smtClean="0"/>
              <a:t>العوامل الداخلية</a:t>
            </a:r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>
          <a:xfrm flipH="1">
            <a:off x="5865812" y="2743200"/>
            <a:ext cx="4800600" cy="3425825"/>
          </a:xfrm>
        </p:spPr>
        <p:txBody>
          <a:bodyPr rtlCol="1"/>
          <a:lstStyle/>
          <a:p>
            <a:pPr algn="r" rtl="1"/>
            <a:r>
              <a:rPr lang="ar-SA" dirty="0" smtClean="0"/>
              <a:t>الأهداف المرجو تحقيقها </a:t>
            </a:r>
          </a:p>
          <a:p>
            <a:pPr algn="r" rtl="1"/>
            <a:r>
              <a:rPr lang="ar-SA" dirty="0" smtClean="0"/>
              <a:t>مدى توفر الموارد المادية والبشرية</a:t>
            </a:r>
          </a:p>
          <a:p>
            <a:pPr algn="r" rtl="1"/>
            <a:r>
              <a:rPr lang="ar-SA" dirty="0" smtClean="0"/>
              <a:t>تكاليف الإنتاج</a:t>
            </a:r>
          </a:p>
          <a:p>
            <a:pPr algn="r" rtl="1"/>
            <a:r>
              <a:rPr lang="ar-SA" dirty="0" smtClean="0"/>
              <a:t>عناصر المزيج التسويقي</a:t>
            </a:r>
          </a:p>
          <a:p>
            <a:pPr marL="0" indent="0" algn="r" rtl="1">
              <a:buNone/>
            </a:pPr>
            <a:endParaRPr lang="ar-SA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sz="quarter" idx="3"/>
          </p:nvPr>
        </p:nvSpPr>
        <p:spPr>
          <a:xfrm flipH="1">
            <a:off x="836612" y="1828800"/>
            <a:ext cx="4800600" cy="838200"/>
          </a:xfrm>
        </p:spPr>
        <p:txBody>
          <a:bodyPr rtlCol="1"/>
          <a:lstStyle/>
          <a:p>
            <a:pPr algn="r" rtl="1"/>
            <a:r>
              <a:rPr lang="ar-SA" dirty="0" smtClean="0"/>
              <a:t>العوامل الخارجية</a:t>
            </a:r>
            <a:endParaRPr lang="ar-SA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4"/>
          </p:nvPr>
        </p:nvSpPr>
        <p:spPr>
          <a:xfrm flipH="1">
            <a:off x="836612" y="2743200"/>
            <a:ext cx="4800600" cy="3425825"/>
          </a:xfrm>
        </p:spPr>
        <p:txBody>
          <a:bodyPr rtlCol="1"/>
          <a:lstStyle/>
          <a:p>
            <a:pPr algn="r" rtl="1"/>
            <a:r>
              <a:rPr lang="ar-SA" dirty="0" smtClean="0"/>
              <a:t>الطلب</a:t>
            </a:r>
          </a:p>
          <a:p>
            <a:pPr algn="r" rtl="1"/>
            <a:r>
              <a:rPr lang="ar-SA" dirty="0" smtClean="0"/>
              <a:t>المنافسة </a:t>
            </a:r>
          </a:p>
          <a:p>
            <a:pPr algn="r" rtl="1"/>
            <a:r>
              <a:rPr lang="ar-SA" dirty="0" smtClean="0"/>
              <a:t>الظروف الاقتصادية</a:t>
            </a:r>
          </a:p>
          <a:p>
            <a:pPr algn="r" rtl="1"/>
            <a:r>
              <a:rPr lang="ar-SA" dirty="0" smtClean="0"/>
              <a:t>العرف السائد في التسعير</a:t>
            </a:r>
          </a:p>
          <a:p>
            <a:pPr algn="r" rtl="1"/>
            <a:r>
              <a:rPr lang="ar-SA" dirty="0" smtClean="0"/>
              <a:t>القوانين الحكومية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ar-SA" dirty="0" smtClean="0"/>
              <a:t>2- تحديد أهداف التسعير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وتشمل البقاء وتعظيم الأرباح وقيادة الحصة السوقية وقيادة جودة المنتج وغيرها من الأهداف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3- اختيار سياسات التسعير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ويقصد بها الرؤية المستقبلية للسعر وسلوكه المطلوب في الأسواق.</a:t>
            </a:r>
          </a:p>
          <a:p>
            <a:r>
              <a:rPr lang="ar-SA" dirty="0" smtClean="0"/>
              <a:t>استراتيجية الشركة إما أن تكون</a:t>
            </a:r>
          </a:p>
          <a:p>
            <a:pPr>
              <a:buFontTx/>
              <a:buChar char="-"/>
            </a:pPr>
            <a:r>
              <a:rPr lang="ar-SA" dirty="0" smtClean="0"/>
              <a:t>معتدلة تحاول المحافظة على وضعها الراهن</a:t>
            </a:r>
          </a:p>
          <a:p>
            <a:pPr>
              <a:buFontTx/>
              <a:buChar char="-"/>
            </a:pPr>
            <a:r>
              <a:rPr lang="ar-SA" dirty="0" smtClean="0"/>
              <a:t>تميل نحو الريادة والتميز في السعر والجودة</a:t>
            </a:r>
          </a:p>
          <a:p>
            <a:pPr>
              <a:buFontTx/>
              <a:buChar char="-"/>
            </a:pPr>
            <a:r>
              <a:rPr lang="ar-SA" dirty="0" smtClean="0"/>
              <a:t>تابعة لغيرها من الشركات المنافسة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25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4- تقدير الطلب والمرونة السعرية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 flipH="1">
                <a:off x="836612" y="1981200"/>
                <a:ext cx="9829799" cy="46161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ar-SA" dirty="0" smtClean="0"/>
                  <a:t>العلاقة بين الطلب والسعر علاقة عكسية</a:t>
                </a:r>
              </a:p>
              <a:p>
                <a:r>
                  <a:rPr lang="ar-SA" dirty="0" smtClean="0"/>
                  <a:t>لتقدير الطلب بشكل صحيح لابد من تحليل مرونة الطلب</a:t>
                </a:r>
              </a:p>
              <a:p>
                <a:r>
                  <a:rPr lang="ar-SA" dirty="0" smtClean="0"/>
                  <a:t>مرونة الطلب هي: مدى التغير النسبي في الكمية المطلوبة مقارنة بالتغير النسبي في السعر</a:t>
                </a:r>
              </a:p>
              <a:p>
                <a:pPr marL="0" indent="0">
                  <a:buNone/>
                </a:pPr>
                <a:r>
                  <a:rPr lang="ar-SA" dirty="0"/>
                  <a:t> مرونة الطلب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SA" dirty="0"/>
                          <m:t>التغير النسبي في الكمية المطلوبة</m:t>
                        </m:r>
                      </m:num>
                      <m:den>
                        <m:r>
                          <a:rPr lang="ar-SA" i="1">
                            <a:latin typeface="Cambria Math" panose="02040503050406030204" pitchFamily="18" charset="0"/>
                          </a:rPr>
                          <m:t>السعر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 i="1">
                            <a:latin typeface="Cambria Math" panose="02040503050406030204" pitchFamily="18" charset="0"/>
                          </a:rPr>
                          <m:t>في</m:t>
                        </m:r>
                        <m:r>
                          <a:rPr lang="ar-S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 i="1">
                            <a:latin typeface="Cambria Math" panose="02040503050406030204" pitchFamily="18" charset="0"/>
                          </a:rPr>
                          <m:t>النسبي</m:t>
                        </m:r>
                        <m:r>
                          <a:rPr lang="ar-SA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A" i="1">
                            <a:latin typeface="Cambria Math" panose="02040503050406030204" pitchFamily="18" charset="0"/>
                          </a:rPr>
                          <m:t>التغير</m:t>
                        </m:r>
                      </m:den>
                    </m:f>
                  </m:oMath>
                </a14:m>
                <a:endParaRPr lang="ar-SA" dirty="0"/>
              </a:p>
              <a:p>
                <a:r>
                  <a:rPr lang="ar-SA" dirty="0" smtClean="0"/>
                  <a:t>وبناء عليه سيكون هناك ثلاث مستويات لمرونة الطلب</a:t>
                </a:r>
              </a:p>
              <a:p>
                <a:pPr>
                  <a:buFontTx/>
                  <a:buChar char="-"/>
                </a:pPr>
                <a:r>
                  <a:rPr lang="ar-SA" dirty="0" smtClean="0"/>
                  <a:t>طلب مرن عندما يكون الناتج أكثر من الواحد</a:t>
                </a:r>
              </a:p>
              <a:p>
                <a:pPr>
                  <a:buFontTx/>
                  <a:buChar char="-"/>
                </a:pPr>
                <a:r>
                  <a:rPr lang="ar-SA" dirty="0" smtClean="0"/>
                  <a:t>طلب محايد عندما يكون الناتج يساوي واحد</a:t>
                </a:r>
              </a:p>
              <a:p>
                <a:pPr>
                  <a:buFontTx/>
                  <a:buChar char="-"/>
                </a:pPr>
                <a:r>
                  <a:rPr lang="ar-SA" dirty="0" smtClean="0"/>
                  <a:t>طلب غير مرن عندما يكون الناتج أقل من واحد</a:t>
                </a:r>
              </a:p>
              <a:p>
                <a:pPr marL="0" indent="0">
                  <a:buNone/>
                </a:pPr>
                <a:r>
                  <a:rPr lang="ar-SA" dirty="0"/>
                  <a:t> </a:t>
                </a:r>
                <a:r>
                  <a:rPr lang="ar-SA" dirty="0" smtClean="0"/>
                  <a:t> </a:t>
                </a:r>
              </a:p>
              <a:p>
                <a:pPr marL="0" indent="0">
                  <a:buNone/>
                </a:pPr>
                <a:endParaRPr lang="ar-SA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836612" y="1981200"/>
                <a:ext cx="9829799" cy="4616152"/>
              </a:xfrm>
              <a:blipFill rotWithShape="0">
                <a:blip r:embed="rId2"/>
                <a:stretch>
                  <a:fillRect l="-248" t="-3038" r="-7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5- تحديد العلاقة بين السعر والمبيعات والأرباح: </a:t>
            </a:r>
            <a:br>
              <a:rPr lang="ar-SA" dirty="0" smtClean="0"/>
            </a:br>
            <a:r>
              <a:rPr lang="ar-SA" dirty="0" smtClean="0"/>
              <a:t>وهي تساعد على تحديد الحد الأعلى والحد الأدنى للسعر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- تقدير التكاليف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هناك خمس أنواع للتكاليف:</a:t>
            </a:r>
          </a:p>
          <a:p>
            <a:r>
              <a:rPr lang="ar-SA" dirty="0" smtClean="0"/>
              <a:t>التكاليف المتغيرة</a:t>
            </a:r>
          </a:p>
          <a:p>
            <a:r>
              <a:rPr lang="ar-SA" dirty="0" smtClean="0"/>
              <a:t>التكاليف الثابتة</a:t>
            </a:r>
          </a:p>
          <a:p>
            <a:r>
              <a:rPr lang="ar-SA" dirty="0" smtClean="0"/>
              <a:t>التكلفة الإجمالية</a:t>
            </a:r>
          </a:p>
          <a:p>
            <a:r>
              <a:rPr lang="ar-SA" dirty="0" smtClean="0"/>
              <a:t>متوسط التكلفة الكلية</a:t>
            </a:r>
          </a:p>
          <a:p>
            <a:r>
              <a:rPr lang="ar-SA" dirty="0" smtClean="0"/>
              <a:t>التكلفة الحدية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 smtClean="0"/>
              <a:t>- تقدير الإيرادات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r-SA" dirty="0" smtClean="0"/>
              <a:t>الإيرادات تختلف عن الأرباح!!</a:t>
            </a:r>
          </a:p>
          <a:p>
            <a:r>
              <a:rPr lang="ar-SA" dirty="0" smtClean="0"/>
              <a:t>الإيراد الحدي: التغير في الإيراد الكلي نتيجة بيع وحدة واحدة اضافية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70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6- دراسة أسعار المنافسين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وهي تساعد الشركة على اختيار السعر المناسب القادر على منافسة العلامات المنافسة لسلعة الشركة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91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7- اختيار طريقة التسعير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ويمكن أن تختار الشركة بين مجموعة من الطرق لتسعير منتجاتها:</a:t>
            </a:r>
          </a:p>
          <a:p>
            <a:r>
              <a:rPr lang="ar-SA" dirty="0" smtClean="0"/>
              <a:t>التسعير على أساس إضافة هامش ربح للتكلفة</a:t>
            </a:r>
          </a:p>
          <a:p>
            <a:r>
              <a:rPr lang="ar-SA" dirty="0" smtClean="0"/>
              <a:t>التسعير على أساس المشتري</a:t>
            </a:r>
          </a:p>
          <a:p>
            <a:r>
              <a:rPr lang="ar-SA" dirty="0" smtClean="0"/>
              <a:t>التسعير على أساس أسعار المنافسين</a:t>
            </a:r>
          </a:p>
          <a:p>
            <a:r>
              <a:rPr lang="ar-SA" dirty="0" smtClean="0"/>
              <a:t>التسعير على أساس التكلفة</a:t>
            </a:r>
          </a:p>
          <a:p>
            <a:r>
              <a:rPr lang="ar-SA" dirty="0" smtClean="0"/>
              <a:t>التسعير على أساس سعر السوق (سياسة الامتصاص – سياسة الاختراق)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50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رموز العملات 16×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08_TF02895262" id="{EAD8A00F-1460-4C84-85FC-5626C8E5C3A4}" vid="{2A7B5268-D2C7-483D-AD21-7EE0E069BBA6}"/>
    </a:ext>
  </a:extLst>
</a:theme>
</file>

<file path=ppt/theme/theme2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لرموز العملات (شاشة عريضة)</Template>
  <TotalTime>85</TotalTime>
  <Words>289</Words>
  <Application>Microsoft Office PowerPoint</Application>
  <PresentationFormat>مخصص</PresentationFormat>
  <Paragraphs>65</Paragraphs>
  <Slides>10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Tahoma</vt:lpstr>
      <vt:lpstr>رموز العملات 16×9</vt:lpstr>
      <vt:lpstr>عرض تقديمي في PowerPoint</vt:lpstr>
      <vt:lpstr>حدد الكتاب الخطوات في ثمان خطوات رئيسية:</vt:lpstr>
      <vt:lpstr>1- تحديد العوامل المؤثرة على التسعير</vt:lpstr>
      <vt:lpstr>2- تحديد أهداف التسعير</vt:lpstr>
      <vt:lpstr>3- اختيار سياسات التسعير</vt:lpstr>
      <vt:lpstr>4- تقدير الطلب والمرونة السعرية</vt:lpstr>
      <vt:lpstr>5- تحديد العلاقة بين السعر والمبيعات والأرباح:  وهي تساعد على تحديد الحد الأعلى والحد الأدنى للسعر</vt:lpstr>
      <vt:lpstr>6- دراسة أسعار المنافسين</vt:lpstr>
      <vt:lpstr>7- اختيار طريقة التسعير</vt:lpstr>
      <vt:lpstr>8- وضع السعر النهائي والتعديل عند الحاجة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10</cp:revision>
  <dcterms:created xsi:type="dcterms:W3CDTF">2019-08-27T20:45:34Z</dcterms:created>
  <dcterms:modified xsi:type="dcterms:W3CDTF">2019-09-10T18:28:31Z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