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EF57A3-028F-4213-96F8-78F6C578EB1C}"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353256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F57A3-028F-4213-96F8-78F6C578EB1C}"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1136486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F57A3-028F-4213-96F8-78F6C578EB1C}"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367874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F57A3-028F-4213-96F8-78F6C578EB1C}"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161264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EF57A3-028F-4213-96F8-78F6C578EB1C}"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2055946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EF57A3-028F-4213-96F8-78F6C578EB1C}"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229794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EF57A3-028F-4213-96F8-78F6C578EB1C}" type="datetimeFigureOut">
              <a:rPr lang="en-US" smtClean="0"/>
              <a:t>9/16/2018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45313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EF57A3-028F-4213-96F8-78F6C578EB1C}" type="datetimeFigureOut">
              <a:rPr lang="en-US" smtClean="0"/>
              <a:t>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343199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F57A3-028F-4213-96F8-78F6C578EB1C}" type="datetimeFigureOut">
              <a:rPr lang="en-US" smtClean="0"/>
              <a:t>9/16/2018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4099070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F57A3-028F-4213-96F8-78F6C578EB1C}"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210067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F57A3-028F-4213-96F8-78F6C578EB1C}"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47618-3ED4-4266-99FC-141E66F5249B}" type="slidenum">
              <a:rPr lang="en-US" smtClean="0"/>
              <a:t>‹#›</a:t>
            </a:fld>
            <a:endParaRPr lang="en-US"/>
          </a:p>
        </p:txBody>
      </p:sp>
    </p:spTree>
    <p:extLst>
      <p:ext uri="{BB962C8B-B14F-4D97-AF65-F5344CB8AC3E}">
        <p14:creationId xmlns:p14="http://schemas.microsoft.com/office/powerpoint/2010/main" val="71195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F57A3-028F-4213-96F8-78F6C578EB1C}" type="datetimeFigureOut">
              <a:rPr lang="en-US" smtClean="0"/>
              <a:t>9/16/2018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47618-3ED4-4266-99FC-141E66F5249B}" type="slidenum">
              <a:rPr lang="en-US" smtClean="0"/>
              <a:t>‹#›</a:t>
            </a:fld>
            <a:endParaRPr lang="en-US"/>
          </a:p>
        </p:txBody>
      </p:sp>
    </p:spTree>
    <p:extLst>
      <p:ext uri="{BB962C8B-B14F-4D97-AF65-F5344CB8AC3E}">
        <p14:creationId xmlns:p14="http://schemas.microsoft.com/office/powerpoint/2010/main" val="4274058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solidFill>
                  <a:srgbClr val="FF0000"/>
                </a:solidFill>
              </a:rPr>
              <a:t>الفصل الثاني</a:t>
            </a:r>
            <a:endParaRPr lang="en-US" dirty="0">
              <a:solidFill>
                <a:srgbClr val="FF0000"/>
              </a:solidFill>
            </a:endParaRPr>
          </a:p>
        </p:txBody>
      </p:sp>
      <p:sp>
        <p:nvSpPr>
          <p:cNvPr id="3" name="Subtitle 2"/>
          <p:cNvSpPr>
            <a:spLocks noGrp="1"/>
          </p:cNvSpPr>
          <p:nvPr>
            <p:ph type="subTitle" idx="1"/>
          </p:nvPr>
        </p:nvSpPr>
        <p:spPr/>
        <p:txBody>
          <a:bodyPr/>
          <a:lstStyle/>
          <a:p>
            <a:r>
              <a:rPr lang="ar-SA" b="1" dirty="0" smtClean="0">
                <a:solidFill>
                  <a:schemeClr val="tx1"/>
                </a:solidFill>
              </a:rPr>
              <a:t>نظام المحاسبة الإلكترونية</a:t>
            </a:r>
          </a:p>
          <a:p>
            <a:endParaRPr lang="ar-SA" b="1" dirty="0">
              <a:solidFill>
                <a:schemeClr val="tx1"/>
              </a:solidFill>
            </a:endParaRPr>
          </a:p>
          <a:p>
            <a:endParaRPr lang="ar-SA" b="1" dirty="0" smtClean="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75038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مفاهيم المحاسبة الحكومية</a:t>
            </a:r>
            <a:endParaRPr lang="en-US" dirty="0"/>
          </a:p>
        </p:txBody>
      </p:sp>
      <p:sp>
        <p:nvSpPr>
          <p:cNvPr id="3" name="Content Placeholder 2"/>
          <p:cNvSpPr>
            <a:spLocks noGrp="1"/>
          </p:cNvSpPr>
          <p:nvPr>
            <p:ph idx="1"/>
          </p:nvPr>
        </p:nvSpPr>
        <p:spPr/>
        <p:txBody>
          <a:bodyPr/>
          <a:lstStyle/>
          <a:p>
            <a:pPr marL="0" indent="0" algn="justLow" rtl="1">
              <a:spcAft>
                <a:spcPts val="0"/>
              </a:spcAft>
              <a:buNone/>
            </a:pPr>
            <a:r>
              <a:rPr lang="ar-SA" dirty="0" smtClean="0">
                <a:effectLst/>
                <a:latin typeface="Times New Roman"/>
                <a:ea typeface="Times New Roman"/>
              </a:rPr>
              <a:t>6</a:t>
            </a:r>
            <a:r>
              <a:rPr lang="ar-SA" b="1" dirty="0" smtClean="0">
                <a:effectLst/>
                <a:latin typeface="Times New Roman"/>
                <a:ea typeface="Times New Roman"/>
              </a:rPr>
              <a:t>. أنواع الأموال: </a:t>
            </a:r>
            <a:r>
              <a:rPr lang="ar-SA" dirty="0" smtClean="0">
                <a:effectLst/>
                <a:latin typeface="Times New Roman"/>
                <a:ea typeface="Times New Roman"/>
              </a:rPr>
              <a:t>يتم تبويب الأموال المستخدمة في الوحدات الحكومية في ثلاثة أموال رئيسية:</a:t>
            </a:r>
            <a:endParaRPr lang="en-US" sz="2800" dirty="0" smtClean="0">
              <a:effectLst/>
              <a:latin typeface="Times New Roman"/>
              <a:ea typeface="Times New Roman"/>
            </a:endParaRPr>
          </a:p>
          <a:p>
            <a:pPr marL="514350" indent="-514350" algn="r" rtl="1">
              <a:buFont typeface="+mj-lt"/>
              <a:buAutoNum type="arabicPeriod"/>
            </a:pPr>
            <a:r>
              <a:rPr lang="ar-SA" b="1" dirty="0"/>
              <a:t>الأموال </a:t>
            </a:r>
            <a:r>
              <a:rPr lang="ar-SA" b="1" dirty="0" smtClean="0"/>
              <a:t>الحكومية</a:t>
            </a:r>
          </a:p>
          <a:p>
            <a:pPr marL="514350" indent="-514350" algn="r" rtl="1">
              <a:buFont typeface="+mj-lt"/>
              <a:buAutoNum type="arabicPeriod"/>
            </a:pPr>
            <a:r>
              <a:rPr lang="ar-SA" b="1" dirty="0" smtClean="0">
                <a:effectLst/>
                <a:ea typeface="Times New Roman"/>
                <a:cs typeface="Times New Roman"/>
              </a:rPr>
              <a:t>أموال الملكية</a:t>
            </a:r>
          </a:p>
          <a:p>
            <a:pPr marL="514350" indent="-514350" algn="r" rtl="1">
              <a:buFont typeface="+mj-lt"/>
              <a:buAutoNum type="arabicPeriod"/>
            </a:pPr>
            <a:r>
              <a:rPr lang="ar-SA" b="1" dirty="0"/>
              <a:t>أموال الوكالة أو الأمانة</a:t>
            </a:r>
            <a:endParaRPr lang="en-US" b="1" dirty="0"/>
          </a:p>
        </p:txBody>
      </p:sp>
    </p:spTree>
    <p:extLst>
      <p:ext uri="{BB962C8B-B14F-4D97-AF65-F5344CB8AC3E}">
        <p14:creationId xmlns:p14="http://schemas.microsoft.com/office/powerpoint/2010/main" val="2967057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smtClean="0">
                <a:solidFill>
                  <a:srgbClr val="FF0000"/>
                </a:solidFill>
              </a:rPr>
              <a:t/>
            </a:r>
            <a:br>
              <a:rPr lang="ar-SA" b="1" u="sng" dirty="0" smtClean="0">
                <a:solidFill>
                  <a:srgbClr val="FF0000"/>
                </a:solidFill>
              </a:rPr>
            </a:br>
            <a:r>
              <a:rPr lang="ar-SA" b="1" u="sng" dirty="0" smtClean="0">
                <a:solidFill>
                  <a:srgbClr val="FF0000"/>
                </a:solidFill>
              </a:rPr>
              <a:t>المجموعة </a:t>
            </a:r>
            <a:r>
              <a:rPr lang="ar-SA" b="1" u="sng" dirty="0">
                <a:solidFill>
                  <a:srgbClr val="FF0000"/>
                </a:solidFill>
              </a:rPr>
              <a:t>الأولى: الأموال الحكومية:</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Low" rtl="1">
              <a:spcAft>
                <a:spcPts val="0"/>
              </a:spcAft>
              <a:buFont typeface="Wingdings" panose="05000000000000000000" pitchFamily="2" charset="2"/>
              <a:buChar char="Ø"/>
            </a:pPr>
            <a:r>
              <a:rPr lang="ar-SA" sz="2000" dirty="0" smtClean="0">
                <a:effectLst/>
                <a:latin typeface="Times New Roman"/>
                <a:ea typeface="Times New Roman"/>
              </a:rPr>
              <a:t>تختص هذه الأموال للمحاسبة عن تحصيل الموارد العامة وإنفاقها. </a:t>
            </a: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وتمول بصفة أساسية من الضرائب والرسوم وإيرادات الثروة الطبيعية وأي موارد سيادية أخرى بالإضافة إلى تمويلها من القروض العامة طويلة الأجل.</a:t>
            </a: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يتم تحصيل هذه الموارد وتخصيصها سنوياً عن طريق الميزانية العامة في شكل اعتمادات ليتم الإنفاق منها. أي أن هذه الأموال </a:t>
            </a:r>
            <a:r>
              <a:rPr lang="ar-SA" sz="2000" u="sng" dirty="0" smtClean="0">
                <a:effectLst/>
                <a:latin typeface="Times New Roman"/>
                <a:ea typeface="Times New Roman"/>
              </a:rPr>
              <a:t>قابلة للإنفاق</a:t>
            </a:r>
            <a:r>
              <a:rPr lang="ar-SA" sz="2000" dirty="0" smtClean="0">
                <a:effectLst/>
                <a:latin typeface="Times New Roman"/>
                <a:ea typeface="Times New Roman"/>
              </a:rPr>
              <a:t>.</a:t>
            </a:r>
          </a:p>
          <a:p>
            <a:pPr algn="justLow" rtl="1">
              <a:buFont typeface="Wingdings" panose="05000000000000000000" pitchFamily="2" charset="2"/>
              <a:buChar char="Ø"/>
            </a:pPr>
            <a:r>
              <a:rPr lang="ar-SA" sz="2000" dirty="0"/>
              <a:t>تشمل هذه الأموال ما يلي:</a:t>
            </a:r>
            <a:endParaRPr lang="en-US" sz="2000" dirty="0"/>
          </a:p>
          <a:p>
            <a:pPr marL="457200" indent="-457200" algn="justLow" rtl="1">
              <a:spcAft>
                <a:spcPts val="0"/>
              </a:spcAft>
              <a:buFont typeface="+mj-lt"/>
              <a:buAutoNum type="arabicPeriod"/>
            </a:pPr>
            <a:r>
              <a:rPr lang="ar-SA" sz="2000" b="1" dirty="0"/>
              <a:t>المال </a:t>
            </a:r>
            <a:r>
              <a:rPr lang="ar-SA" sz="2000" b="1" dirty="0" smtClean="0"/>
              <a:t>العام</a:t>
            </a:r>
          </a:p>
          <a:p>
            <a:pPr marL="457200" indent="-457200" algn="justLow" rtl="1">
              <a:spcAft>
                <a:spcPts val="0"/>
              </a:spcAft>
              <a:buFont typeface="+mj-lt"/>
              <a:buAutoNum type="arabicPeriod"/>
            </a:pPr>
            <a:r>
              <a:rPr lang="ar-SA" sz="2000" b="1" dirty="0"/>
              <a:t>أموال الإيراد </a:t>
            </a:r>
            <a:r>
              <a:rPr lang="ar-SA" sz="2000" b="1" dirty="0" smtClean="0"/>
              <a:t>المخصص</a:t>
            </a:r>
          </a:p>
          <a:p>
            <a:pPr marL="457200" indent="-457200" algn="justLow" rtl="1">
              <a:spcAft>
                <a:spcPts val="0"/>
              </a:spcAft>
              <a:buFont typeface="+mj-lt"/>
              <a:buAutoNum type="arabicPeriod"/>
            </a:pPr>
            <a:r>
              <a:rPr lang="ar-SA" sz="2000" b="1" dirty="0"/>
              <a:t>أموال المشروعات </a:t>
            </a:r>
            <a:r>
              <a:rPr lang="ar-SA" sz="2000" b="1" dirty="0" smtClean="0"/>
              <a:t>الرأسمالية</a:t>
            </a:r>
          </a:p>
          <a:p>
            <a:pPr marL="457200" indent="-457200" algn="justLow" rtl="1">
              <a:spcAft>
                <a:spcPts val="0"/>
              </a:spcAft>
              <a:buFont typeface="+mj-lt"/>
              <a:buAutoNum type="arabicPeriod"/>
            </a:pPr>
            <a:r>
              <a:rPr lang="ar-SA" sz="2000" b="1" dirty="0"/>
              <a:t>أموال خدمة الدين</a:t>
            </a:r>
            <a:endParaRPr lang="en-US" sz="2000" dirty="0" smtClean="0">
              <a:effectLst/>
              <a:latin typeface="Times New Roman"/>
              <a:ea typeface="Times New Roman"/>
            </a:endParaRPr>
          </a:p>
          <a:p>
            <a:pPr marL="0" indent="0" algn="justLow" rtl="1">
              <a:spcAft>
                <a:spcPts val="0"/>
              </a:spcAft>
              <a:buNone/>
            </a:pPr>
            <a:endParaRPr lang="en-US" sz="2000" dirty="0" smtClean="0">
              <a:effectLst/>
              <a:latin typeface="Times New Roman"/>
              <a:ea typeface="Times New Roman"/>
            </a:endParaRPr>
          </a:p>
        </p:txBody>
      </p:sp>
    </p:spTree>
    <p:extLst>
      <p:ext uri="{BB962C8B-B14F-4D97-AF65-F5344CB8AC3E}">
        <p14:creationId xmlns:p14="http://schemas.microsoft.com/office/powerpoint/2010/main" val="3619271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FF0000"/>
                </a:solidFill>
              </a:rPr>
              <a:t>المجموعة الثانية: أموال الملكية:</a:t>
            </a:r>
            <a:endParaRPr lang="en-US" dirty="0">
              <a:solidFill>
                <a:srgbClr val="FF0000"/>
              </a:solidFill>
            </a:endParaRP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lvl="0" algn="justLow" rtl="1">
              <a:buFont typeface="Wingdings" panose="05000000000000000000" pitchFamily="2" charset="2"/>
              <a:buChar char="Ø"/>
              <a:tabLst>
                <a:tab pos="-459740" algn="l"/>
              </a:tabLst>
            </a:pPr>
            <a:r>
              <a:rPr lang="ar-SA" sz="2000" dirty="0" smtClean="0">
                <a:effectLst/>
                <a:latin typeface="Times New Roman"/>
                <a:ea typeface="Times New Roman"/>
              </a:rPr>
              <a:t>تهتم هذه الأموال في المحافظة على رأس المال. أي أنها تعمل بطريقة مشابهة لمنشآت قطاع الأعمال حيث تستمد بقائها واستمراريتها من بيع السلع وأداء الخدمات بمقابل.</a:t>
            </a: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تعتمد على مواردها الذاتية التي تتولد من رؤوس أموالها الدائمة. حيث يتم تشغيل رؤوس الأموال الدائمة لتدر الإيرادات التي يعتمد عليها في الإنفاق.</a:t>
            </a: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تشمل أموال الملكية ما يلي:</a:t>
            </a:r>
            <a:endParaRPr lang="en-US" sz="2000" dirty="0" smtClean="0">
              <a:effectLst/>
              <a:latin typeface="Times New Roman"/>
              <a:ea typeface="Times New Roman"/>
            </a:endParaRPr>
          </a:p>
          <a:p>
            <a:pPr marL="457200" indent="-457200" algn="justLow" rtl="1">
              <a:spcAft>
                <a:spcPts val="0"/>
              </a:spcAft>
              <a:buFont typeface="+mj-lt"/>
              <a:buAutoNum type="arabicParenR"/>
            </a:pPr>
            <a:r>
              <a:rPr lang="ar-SA" sz="2000" dirty="0" smtClean="0">
                <a:effectLst/>
                <a:latin typeface="Times New Roman"/>
                <a:ea typeface="Times New Roman"/>
              </a:rPr>
              <a:t> </a:t>
            </a:r>
            <a:r>
              <a:rPr lang="ar-SA" sz="2000" b="1" dirty="0"/>
              <a:t>أموال المرافق </a:t>
            </a:r>
            <a:r>
              <a:rPr lang="ar-SA" sz="2000" b="1" dirty="0" smtClean="0"/>
              <a:t>العام</a:t>
            </a:r>
          </a:p>
          <a:p>
            <a:pPr algn="justLow" rtl="1">
              <a:spcAft>
                <a:spcPts val="0"/>
              </a:spcAft>
              <a:buFont typeface="Wingdings" panose="05000000000000000000" pitchFamily="2" charset="2"/>
              <a:buChar char="Ø"/>
            </a:pPr>
            <a:r>
              <a:rPr lang="ar-SA" sz="2000" dirty="0" smtClean="0">
                <a:effectLst/>
                <a:latin typeface="Times New Roman"/>
                <a:ea typeface="Times New Roman"/>
              </a:rPr>
              <a:t>تخصص هذه الأموال للمحاسبة عن الأموال التي تعمل بطريقة مشابهة لقطاع الأعمال.</a:t>
            </a:r>
            <a:endParaRPr lang="en-US" sz="1800" dirty="0" smtClean="0">
              <a:effectLst/>
              <a:latin typeface="Times New Roman"/>
              <a:ea typeface="Times New Roman"/>
            </a:endParaRPr>
          </a:p>
          <a:p>
            <a:pPr marL="457200" indent="-457200" algn="r">
              <a:buFont typeface="+mj-lt"/>
              <a:buAutoNum type="arabicParenR"/>
            </a:pPr>
            <a:r>
              <a:rPr lang="ar-SA" sz="2000" dirty="0" smtClean="0">
                <a:effectLst/>
                <a:ea typeface="Times New Roman"/>
                <a:cs typeface="Times New Roman"/>
              </a:rPr>
              <a:t>- مثال: مرافق الكهرباء والمياه والنقل بالإضافة إلى أي مرافق أخرى تقدم منافع عامة للمجتمع بمقابل</a:t>
            </a:r>
            <a:endParaRPr lang="ar-SA" sz="2000" b="1" dirty="0"/>
          </a:p>
          <a:p>
            <a:pPr marL="457200" indent="-457200" algn="justLow" rtl="1">
              <a:spcAft>
                <a:spcPts val="0"/>
              </a:spcAft>
              <a:buFont typeface="+mj-lt"/>
              <a:buAutoNum type="arabicParenR"/>
            </a:pPr>
            <a:endParaRPr lang="ar-SA" sz="2000" b="1" dirty="0" smtClean="0"/>
          </a:p>
          <a:p>
            <a:pPr marL="457200" indent="-457200" algn="justLow" rtl="1">
              <a:spcAft>
                <a:spcPts val="0"/>
              </a:spcAft>
              <a:buFont typeface="+mj-lt"/>
              <a:buAutoNum type="arabicParenR"/>
            </a:pPr>
            <a:r>
              <a:rPr lang="ar-SA" sz="2000" b="1" dirty="0"/>
              <a:t>أموال الخدمة الداخلية</a:t>
            </a:r>
            <a:endParaRPr lang="en-US" sz="2000" dirty="0" smtClean="0">
              <a:effectLst/>
              <a:latin typeface="Times New Roman"/>
              <a:ea typeface="Times New Roman"/>
            </a:endParaRPr>
          </a:p>
          <a:p>
            <a:pPr algn="r" rtl="1">
              <a:spcAft>
                <a:spcPts val="0"/>
              </a:spcAft>
              <a:buFont typeface="Wingdings" panose="05000000000000000000" pitchFamily="2" charset="2"/>
              <a:buChar char="Ø"/>
            </a:pPr>
            <a:r>
              <a:rPr lang="ar-SA" sz="2400" dirty="0" smtClean="0">
                <a:effectLst/>
                <a:latin typeface="Times New Roman"/>
                <a:ea typeface="Times New Roman"/>
              </a:rPr>
              <a:t>تخصص هذه الأموال للمحاسبة عن تمويل السلع والخدمات التي يقدمها قسم أو إدارة معينة إلى إدارة أخرى بالتنظيم الحكومي أو التنظيمات الحكومية الأخرى مقابل استرداد تكلفتها.</a:t>
            </a:r>
            <a:endParaRPr lang="en-US" sz="2400" dirty="0" smtClean="0">
              <a:effectLst/>
              <a:latin typeface="Times New Roman"/>
              <a:ea typeface="Times New Roman"/>
            </a:endParaRPr>
          </a:p>
          <a:p>
            <a:pPr marL="0" indent="0" algn="r">
              <a:buNone/>
            </a:pPr>
            <a:r>
              <a:rPr lang="ar-SA" sz="2400" dirty="0" smtClean="0">
                <a:effectLst/>
                <a:ea typeface="Times New Roman"/>
                <a:cs typeface="Times New Roman"/>
              </a:rPr>
              <a:t>- مثال: المطبعة الحكومية المركزية</a:t>
            </a:r>
            <a:endParaRPr lang="en-US" sz="2400" dirty="0"/>
          </a:p>
        </p:txBody>
      </p:sp>
    </p:spTree>
    <p:extLst>
      <p:ext uri="{BB962C8B-B14F-4D97-AF65-F5344CB8AC3E}">
        <p14:creationId xmlns:p14="http://schemas.microsoft.com/office/powerpoint/2010/main" val="4941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u="sng" dirty="0" smtClean="0"/>
              <a:t/>
            </a:r>
            <a:br>
              <a:rPr lang="ar-SA" b="1" u="sng" dirty="0" smtClean="0"/>
            </a:br>
            <a:r>
              <a:rPr lang="ar-SA" b="1" u="sng" dirty="0"/>
              <a:t/>
            </a:r>
            <a:br>
              <a:rPr lang="ar-SA" b="1" u="sng" dirty="0"/>
            </a:br>
            <a:r>
              <a:rPr lang="ar-SA" b="1" u="sng" dirty="0" smtClean="0">
                <a:solidFill>
                  <a:srgbClr val="FF0000"/>
                </a:solidFill>
              </a:rPr>
              <a:t>المجموعة </a:t>
            </a:r>
            <a:r>
              <a:rPr lang="ar-SA" b="1" u="sng" dirty="0">
                <a:solidFill>
                  <a:srgbClr val="FF0000"/>
                </a:solidFill>
              </a:rPr>
              <a:t>الثالثة: أموال الوكالة أو الأمانة:</a:t>
            </a:r>
            <a:r>
              <a:rPr lang="en-US" dirty="0">
                <a:solidFill>
                  <a:srgbClr val="FF0000"/>
                </a:solidFill>
              </a:rPr>
              <a:t/>
            </a:r>
            <a:br>
              <a:rPr lang="en-US" dirty="0">
                <a:solidFill>
                  <a:srgbClr val="FF0000"/>
                </a:solidFill>
              </a:rPr>
            </a:br>
            <a:r>
              <a:rPr lang="ar-SA" dirty="0"/>
              <a:t>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Low" rtl="1">
              <a:spcAft>
                <a:spcPts val="0"/>
              </a:spcAft>
              <a:buFont typeface="Wingdings" panose="05000000000000000000" pitchFamily="2" charset="2"/>
              <a:buChar char="Ø"/>
            </a:pPr>
            <a:r>
              <a:rPr lang="ar-SA" sz="2000" dirty="0" smtClean="0">
                <a:effectLst/>
                <a:latin typeface="Times New Roman"/>
                <a:ea typeface="Times New Roman"/>
              </a:rPr>
              <a:t>تخصص هذه الأموال للمحاسبة عن أموال الغير (الأصول) التي يعهد بها للتنظيم الحكومي الذي يعمل كأمين أو وكيل عن أفراد أو هيئات خاصة أو تنظيمات حكومية أخرى أو أموال أخرى</a:t>
            </a:r>
          </a:p>
          <a:p>
            <a:pPr algn="justLow" rtl="1">
              <a:spcAft>
                <a:spcPts val="0"/>
              </a:spcAft>
              <a:buFont typeface="Wingdings" panose="05000000000000000000" pitchFamily="2" charset="2"/>
              <a:buChar char="Ø"/>
            </a:pP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 تسمى هذه الأموال في التقارير المالية الحكومية باسم " أموال الوكالة و الأمانة ". </a:t>
            </a:r>
          </a:p>
          <a:p>
            <a:pPr algn="justLow" rtl="1">
              <a:spcAft>
                <a:spcPts val="0"/>
              </a:spcAft>
              <a:buFont typeface="Wingdings" panose="05000000000000000000" pitchFamily="2" charset="2"/>
              <a:buChar char="Ø"/>
            </a:pPr>
            <a:endParaRPr lang="ar-SA" sz="2000" dirty="0">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 تشمل أموال الوكالة ما يلي:</a:t>
            </a:r>
          </a:p>
          <a:p>
            <a:pPr marL="457200" indent="-457200" algn="justLow" rtl="1">
              <a:spcAft>
                <a:spcPts val="0"/>
              </a:spcAft>
              <a:buFont typeface="+mj-lt"/>
              <a:buAutoNum type="arabicPeriod"/>
            </a:pPr>
            <a:r>
              <a:rPr lang="ar-SA" sz="2000" b="1" dirty="0"/>
              <a:t>أموال الأمانة القابلة </a:t>
            </a:r>
            <a:r>
              <a:rPr lang="ar-SA" sz="2000" b="1" dirty="0" smtClean="0"/>
              <a:t>للإنفاق: </a:t>
            </a:r>
            <a:r>
              <a:rPr lang="ar-SA" sz="2000" dirty="0"/>
              <a:t>هذه الأموال تشبه الأموال الحكومية لأنها قابلة للإنفاق.</a:t>
            </a:r>
            <a:endParaRPr lang="ar-SA" sz="2000" b="1" dirty="0" smtClean="0"/>
          </a:p>
          <a:p>
            <a:pPr marL="457200" indent="-457200" algn="justLow" rtl="1">
              <a:spcAft>
                <a:spcPts val="0"/>
              </a:spcAft>
              <a:buFont typeface="+mj-lt"/>
              <a:buAutoNum type="arabicPeriod"/>
            </a:pPr>
            <a:r>
              <a:rPr lang="ar-SA" sz="2000" b="1" dirty="0"/>
              <a:t>أموال الأمانة غير القابلة </a:t>
            </a:r>
            <a:r>
              <a:rPr lang="ar-SA" sz="2000" b="1" dirty="0" smtClean="0"/>
              <a:t>للإنفاق: </a:t>
            </a:r>
            <a:r>
              <a:rPr lang="ar-SA" sz="2000" dirty="0" smtClean="0">
                <a:effectLst/>
                <a:latin typeface="Times New Roman"/>
                <a:ea typeface="Times New Roman"/>
              </a:rPr>
              <a:t>هذا النوع يشبه أموال الملكية.</a:t>
            </a:r>
            <a:endParaRPr lang="en-US" sz="1800" dirty="0" smtClean="0">
              <a:effectLst/>
              <a:latin typeface="Times New Roman"/>
              <a:ea typeface="Times New Roman"/>
            </a:endParaRPr>
          </a:p>
          <a:p>
            <a:pPr marL="457200" indent="-457200" algn="justLow" rtl="1">
              <a:spcAft>
                <a:spcPts val="0"/>
              </a:spcAft>
              <a:buFont typeface="+mj-lt"/>
              <a:buAutoNum type="arabicPeriod"/>
            </a:pPr>
            <a:r>
              <a:rPr lang="ar-SA" sz="2000" b="1" dirty="0" smtClean="0"/>
              <a:t>أموال المعاشات: </a:t>
            </a:r>
            <a:r>
              <a:rPr lang="ar-SA" sz="2000" dirty="0"/>
              <a:t>هي مال الوكالة الذي يستخدم لتسجيل العمليات المتعلقة بنظام معاشات التقاعد</a:t>
            </a:r>
            <a:endParaRPr lang="en-US" sz="2000" dirty="0" smtClean="0">
              <a:effectLst/>
              <a:latin typeface="Times New Roman"/>
              <a:ea typeface="Times New Roman"/>
            </a:endParaRPr>
          </a:p>
          <a:p>
            <a:pPr algn="r" rtl="1">
              <a:buFont typeface="Wingdings" panose="05000000000000000000" pitchFamily="2" charset="2"/>
              <a:buChar char="Ø"/>
            </a:pPr>
            <a:endParaRPr lang="en-US" sz="2000" dirty="0"/>
          </a:p>
        </p:txBody>
      </p:sp>
    </p:spTree>
    <p:extLst>
      <p:ext uri="{BB962C8B-B14F-4D97-AF65-F5344CB8AC3E}">
        <p14:creationId xmlns:p14="http://schemas.microsoft.com/office/powerpoint/2010/main" val="2434998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مفاهيم المحاسبة الحكومية</a:t>
            </a:r>
            <a:endParaRPr lang="en-US" dirty="0"/>
          </a:p>
        </p:txBody>
      </p:sp>
      <p:sp>
        <p:nvSpPr>
          <p:cNvPr id="3" name="Content Placeholder 2"/>
          <p:cNvSpPr>
            <a:spLocks noGrp="1"/>
          </p:cNvSpPr>
          <p:nvPr>
            <p:ph idx="1"/>
          </p:nvPr>
        </p:nvSpPr>
        <p:spPr/>
        <p:txBody>
          <a:bodyPr/>
          <a:lstStyle/>
          <a:p>
            <a:pPr marL="0" indent="0" algn="justLow" rtl="1">
              <a:spcAft>
                <a:spcPts val="0"/>
              </a:spcAft>
              <a:buNone/>
            </a:pPr>
            <a:r>
              <a:rPr lang="ar-SA" dirty="0"/>
              <a:t>7</a:t>
            </a:r>
            <a:r>
              <a:rPr lang="ar-SA" dirty="0" smtClean="0"/>
              <a:t>.</a:t>
            </a:r>
            <a:r>
              <a:rPr lang="ar-SA" b="1" dirty="0" smtClean="0"/>
              <a:t> </a:t>
            </a:r>
            <a:r>
              <a:rPr lang="ar-SA" b="1" dirty="0"/>
              <a:t>التقارير </a:t>
            </a:r>
            <a:r>
              <a:rPr lang="ar-SA" b="1" dirty="0" smtClean="0"/>
              <a:t>المالية:</a:t>
            </a:r>
          </a:p>
          <a:p>
            <a:pPr algn="justLow" rtl="1">
              <a:buFont typeface="Wingdings" panose="05000000000000000000" pitchFamily="2" charset="2"/>
              <a:buChar char="Ø"/>
            </a:pPr>
            <a:r>
              <a:rPr lang="ar-SA" sz="2000" dirty="0" smtClean="0">
                <a:effectLst/>
                <a:latin typeface="Times New Roman"/>
                <a:ea typeface="Times New Roman"/>
              </a:rPr>
              <a:t>تعتبر التقارير المالية هي الحلقة الهامة في عملية الاتصال المحاسبي الحكومي حيث تحتوي على المعلومات المفيدة للمستفيدين سواء كانوا داخل أو خارج الوحدة الإدارية الحكومية.</a:t>
            </a:r>
            <a:endParaRPr lang="en-US" sz="2000" dirty="0" smtClean="0">
              <a:effectLst/>
              <a:latin typeface="Times New Roman"/>
              <a:ea typeface="Times New Roman"/>
            </a:endParaRPr>
          </a:p>
          <a:p>
            <a:pPr marL="0" indent="0" algn="justLow" rtl="1">
              <a:spcAft>
                <a:spcPts val="0"/>
              </a:spcAft>
              <a:buNone/>
            </a:pP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يصدر النظام المحاسبي الحكومي نوعين من التقارير المالية:</a:t>
            </a:r>
            <a:endParaRPr lang="en-US" sz="2000" dirty="0" smtClean="0">
              <a:effectLst/>
              <a:latin typeface="Times New Roman"/>
              <a:ea typeface="Times New Roman"/>
            </a:endParaRPr>
          </a:p>
          <a:p>
            <a:pPr marL="0" indent="0" algn="r" rtl="1">
              <a:buNone/>
            </a:pPr>
            <a:r>
              <a:rPr lang="ar-SA" sz="2000" b="1" dirty="0"/>
              <a:t>(أ) التقارير المالية </a:t>
            </a:r>
            <a:r>
              <a:rPr lang="ar-SA" sz="2000" b="1" dirty="0" smtClean="0"/>
              <a:t>المؤقتة : وقد تكون :</a:t>
            </a:r>
          </a:p>
          <a:p>
            <a:pPr algn="r" rtl="1">
              <a:buFont typeface="Wingdings" panose="05000000000000000000" pitchFamily="2" charset="2"/>
              <a:buChar char="v"/>
            </a:pPr>
            <a:r>
              <a:rPr lang="ar-SA" sz="2000" b="1" dirty="0" smtClean="0"/>
              <a:t>تقارير شهرية </a:t>
            </a:r>
          </a:p>
          <a:p>
            <a:pPr algn="r" rtl="1">
              <a:buFont typeface="Wingdings" panose="05000000000000000000" pitchFamily="2" charset="2"/>
              <a:buChar char="v"/>
            </a:pPr>
            <a:r>
              <a:rPr lang="ar-SA" sz="2000" b="1" dirty="0" smtClean="0"/>
              <a:t>تقارير ربع سنوية</a:t>
            </a:r>
          </a:p>
          <a:p>
            <a:pPr marL="0" indent="0" algn="r" rtl="1">
              <a:buNone/>
            </a:pPr>
            <a:r>
              <a:rPr lang="ar-SA" sz="2000" b="1" dirty="0" smtClean="0"/>
              <a:t>(ب) التقارير </a:t>
            </a:r>
            <a:r>
              <a:rPr lang="ar-SA" sz="2000" b="1" dirty="0"/>
              <a:t>المالية التي تعد في نهاية السنة </a:t>
            </a:r>
            <a:r>
              <a:rPr lang="ar-SA" sz="2000" b="1" dirty="0" smtClean="0"/>
              <a:t>المالية: وقد تكون :</a:t>
            </a:r>
          </a:p>
          <a:p>
            <a:pPr algn="r" rtl="1">
              <a:buFont typeface="Wingdings" panose="05000000000000000000" pitchFamily="2" charset="2"/>
              <a:buChar char="v"/>
            </a:pPr>
            <a:r>
              <a:rPr lang="ar-SA" sz="2000" b="1" dirty="0" smtClean="0"/>
              <a:t>على مستوى الوحدة الحكومية</a:t>
            </a:r>
          </a:p>
          <a:p>
            <a:pPr algn="r" rtl="1">
              <a:buFont typeface="Wingdings" panose="05000000000000000000" pitchFamily="2" charset="2"/>
              <a:buChar char="v"/>
            </a:pPr>
            <a:r>
              <a:rPr lang="ar-SA" sz="2000" b="1" dirty="0" smtClean="0"/>
              <a:t>على مستوى الدولة</a:t>
            </a:r>
            <a:endParaRPr lang="en-US" sz="2000" dirty="0"/>
          </a:p>
        </p:txBody>
      </p:sp>
    </p:spTree>
    <p:extLst>
      <p:ext uri="{BB962C8B-B14F-4D97-AF65-F5344CB8AC3E}">
        <p14:creationId xmlns:p14="http://schemas.microsoft.com/office/powerpoint/2010/main" val="3295034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rtl="1"/>
            <a:r>
              <a:rPr lang="ar-SA" b="1" dirty="0" smtClean="0">
                <a:solidFill>
                  <a:srgbClr val="FF0000"/>
                </a:solidFill>
              </a:rPr>
              <a:t/>
            </a:r>
            <a:br>
              <a:rPr lang="ar-SA" b="1" dirty="0" smtClean="0">
                <a:solidFill>
                  <a:srgbClr val="FF0000"/>
                </a:solidFill>
              </a:rPr>
            </a:br>
            <a:r>
              <a:rPr lang="ar-SA" b="1" dirty="0" smtClean="0">
                <a:solidFill>
                  <a:srgbClr val="FF0000"/>
                </a:solidFill>
              </a:rPr>
              <a:t>(أ) التقارير </a:t>
            </a:r>
            <a:r>
              <a:rPr lang="ar-SA" b="1" dirty="0">
                <a:solidFill>
                  <a:srgbClr val="FF0000"/>
                </a:solidFill>
              </a:rPr>
              <a:t>المالية </a:t>
            </a:r>
            <a:r>
              <a:rPr lang="ar-SA" b="1" dirty="0" smtClean="0">
                <a:solidFill>
                  <a:srgbClr val="FF0000"/>
                </a:solidFill>
              </a:rPr>
              <a:t>المؤقتة</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algn="justLow" rtl="1">
              <a:spcAft>
                <a:spcPts val="0"/>
              </a:spcAft>
              <a:buFont typeface="Wingdings" panose="05000000000000000000" pitchFamily="2" charset="2"/>
              <a:buChar char="Ø"/>
            </a:pPr>
            <a:r>
              <a:rPr lang="ar-SA" sz="2000" dirty="0" smtClean="0">
                <a:effectLst/>
                <a:latin typeface="Times New Roman"/>
                <a:ea typeface="Times New Roman"/>
              </a:rPr>
              <a:t>تقوم الوحدات الإدارية الحكومية الفرعية بإعداد التقارير المالية المؤقتة. بحيث تقوم الوحدات الحكومية الرئيسية بتجميع التقارير المؤقتة لتقوم بتقديمها إلى السلطة التنفيذية.</a:t>
            </a:r>
          </a:p>
          <a:p>
            <a:pPr marL="0" indent="0" algn="justLow" rtl="1">
              <a:spcAft>
                <a:spcPts val="0"/>
              </a:spcAft>
              <a:buNone/>
            </a:pP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 يتم إعداد هذه التقارير على مدار العام لتفيد في الرقابة والتخطيط للمستقبل.</a:t>
            </a:r>
            <a:endParaRPr lang="en-US" sz="2000" dirty="0" smtClean="0">
              <a:effectLst/>
              <a:latin typeface="Times New Roman"/>
              <a:ea typeface="Times New Roman"/>
            </a:endParaRPr>
          </a:p>
          <a:p>
            <a:pPr marL="0" indent="0" algn="justLow" rtl="1">
              <a:spcAft>
                <a:spcPts val="0"/>
              </a:spcAft>
              <a:buNone/>
            </a:pP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 يمكن أن تكون هذه التقارير شهرية أو ربع سنوية.</a:t>
            </a:r>
          </a:p>
          <a:p>
            <a:pPr algn="justLow" rtl="1">
              <a:spcAft>
                <a:spcPts val="0"/>
              </a:spcAft>
              <a:buFont typeface="Wingdings" panose="05000000000000000000" pitchFamily="2" charset="2"/>
              <a:buChar char="Ø"/>
            </a:pPr>
            <a:r>
              <a:rPr lang="ar-SA" sz="2000" dirty="0"/>
              <a:t>من أهم هذه التقارير</a:t>
            </a:r>
            <a:r>
              <a:rPr lang="ar-SA" sz="2000" dirty="0" smtClean="0"/>
              <a:t>:</a:t>
            </a:r>
          </a:p>
          <a:p>
            <a:pPr marL="457200" indent="-457200" algn="justLow" rtl="1">
              <a:spcAft>
                <a:spcPts val="0"/>
              </a:spcAft>
              <a:buFont typeface="+mj-lt"/>
              <a:buAutoNum type="arabicPeriod"/>
            </a:pPr>
            <a:r>
              <a:rPr lang="ar-SA" sz="2000" b="1" dirty="0"/>
              <a:t>التقرير الشهري </a:t>
            </a:r>
            <a:r>
              <a:rPr lang="ar-SA" sz="2000" b="1" dirty="0" smtClean="0"/>
              <a:t>للإيرادات</a:t>
            </a:r>
          </a:p>
          <a:p>
            <a:pPr marL="457200" indent="-457200" algn="justLow" rtl="1">
              <a:spcAft>
                <a:spcPts val="0"/>
              </a:spcAft>
              <a:buFont typeface="+mj-lt"/>
              <a:buAutoNum type="arabicPeriod"/>
            </a:pPr>
            <a:r>
              <a:rPr lang="ar-SA" sz="2000" b="1" dirty="0"/>
              <a:t>التقرير الشهري للنفقات</a:t>
            </a:r>
            <a:endParaRPr lang="en-US" sz="2000" dirty="0" smtClean="0">
              <a:effectLst/>
              <a:latin typeface="Times New Roman"/>
              <a:ea typeface="Times New Roman"/>
            </a:endParaRPr>
          </a:p>
          <a:p>
            <a:pPr algn="r" rtl="1"/>
            <a:endParaRPr lang="en-US" dirty="0"/>
          </a:p>
        </p:txBody>
      </p:sp>
    </p:spTree>
    <p:extLst>
      <p:ext uri="{BB962C8B-B14F-4D97-AF65-F5344CB8AC3E}">
        <p14:creationId xmlns:p14="http://schemas.microsoft.com/office/powerpoint/2010/main" val="836735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FF0000"/>
                </a:solidFill>
              </a:rPr>
              <a:t>التقارير المالية المؤقتة</a:t>
            </a:r>
            <a:endParaRPr lang="en-US" dirty="0">
              <a:solidFill>
                <a:srgbClr val="FF0000"/>
              </a:solidFill>
            </a:endParaRPr>
          </a:p>
        </p:txBody>
      </p:sp>
      <p:sp>
        <p:nvSpPr>
          <p:cNvPr id="3" name="Text Placeholder 2"/>
          <p:cNvSpPr>
            <a:spLocks noGrp="1"/>
          </p:cNvSpPr>
          <p:nvPr>
            <p:ph type="body" idx="1"/>
          </p:nvPr>
        </p:nvSpPr>
        <p:spPr/>
        <p:txBody>
          <a:bodyPr/>
          <a:lstStyle/>
          <a:p>
            <a:pPr algn="ctr"/>
            <a:r>
              <a:rPr lang="ar-SA" dirty="0"/>
              <a:t>التقرير الشهري للنفقات</a:t>
            </a:r>
            <a:endParaRPr lang="en-US" dirty="0"/>
          </a:p>
        </p:txBody>
      </p:sp>
      <p:sp>
        <p:nvSpPr>
          <p:cNvPr id="4" name="Content Placeholder 3"/>
          <p:cNvSpPr>
            <a:spLocks noGrp="1"/>
          </p:cNvSpPr>
          <p:nvPr>
            <p:ph sz="half" idx="2"/>
          </p:nvPr>
        </p:nvSpPr>
        <p:spPr/>
        <p:txBody>
          <a:bodyPr>
            <a:normAutofit fontScale="70000" lnSpcReduction="20000"/>
          </a:bodyPr>
          <a:lstStyle/>
          <a:p>
            <a:pPr algn="r" rtl="1"/>
            <a:r>
              <a:rPr lang="ar-SA" sz="1800" dirty="0" smtClean="0"/>
              <a:t>يفصح هذا التقرير عما يلي:</a:t>
            </a:r>
          </a:p>
          <a:p>
            <a:pPr algn="r" rtl="1"/>
            <a:endParaRPr lang="ar-SA" sz="1800" dirty="0" smtClean="0"/>
          </a:p>
          <a:p>
            <a:pPr algn="r" rtl="1"/>
            <a:r>
              <a:rPr lang="ar-SA" sz="1800" dirty="0" smtClean="0"/>
              <a:t>1- يفصح عن النفقات الشهرية النفقات والنفقات المجمعة من بداية السنة حتى نهاية الشهر.</a:t>
            </a:r>
          </a:p>
          <a:p>
            <a:pPr algn="r" rtl="1"/>
            <a:r>
              <a:rPr lang="ar-SA" sz="1800" dirty="0" smtClean="0"/>
              <a:t>2-.يفصح عن الارتباطات والاعتمادات المتاحة المتوقع الارتباط بها أو إنفاقها في الفترة الباقية حتى نهاية السنة.</a:t>
            </a:r>
          </a:p>
          <a:p>
            <a:pPr algn="r" rtl="1"/>
            <a:r>
              <a:rPr lang="ar-SA" sz="1800" dirty="0" smtClean="0"/>
              <a:t>3- يفصح عن الانحرافات سواء كانت موجبة أو سالبة وذلك عن طريق المقارنة بين النفقات والاعتمادات شهرياً.</a:t>
            </a:r>
          </a:p>
          <a:p>
            <a:pPr algn="r" rtl="1"/>
            <a:r>
              <a:rPr lang="ar-SA" sz="1800" dirty="0" smtClean="0"/>
              <a:t>4- يفصح عن استخدام الميزانية وحساب الارتباطات للرقابة على الأموال بما يضممن عدم تجاوز الاعتمادات واستخدامها في الأغراض المخصصة.</a:t>
            </a:r>
          </a:p>
          <a:p>
            <a:pPr algn="r" rtl="1"/>
            <a:endParaRPr lang="ar-SA" sz="1800" dirty="0" smtClean="0"/>
          </a:p>
          <a:p>
            <a:pPr algn="r" rtl="1"/>
            <a:r>
              <a:rPr lang="ar-SA" sz="1800" dirty="0" smtClean="0"/>
              <a:t>- إذا زادت الاعتمادات عن النفقات فإن الانحراف سيكون موجباً ليظهر نقص النفقات عما كان متوقعاً.</a:t>
            </a:r>
          </a:p>
          <a:p>
            <a:pPr marL="0" indent="0" algn="r" rtl="1">
              <a:buNone/>
            </a:pPr>
            <a:r>
              <a:rPr lang="ar-SA" sz="1800" dirty="0" smtClean="0"/>
              <a:t>	</a:t>
            </a:r>
          </a:p>
          <a:p>
            <a:pPr algn="r" rtl="1"/>
            <a:r>
              <a:rPr lang="ar-SA" sz="1800" dirty="0" smtClean="0"/>
              <a:t>- إذا زادت النفقات عن الاعتمادات فإن الانحراف سيكون سالباً ليظهر زيادة النفقات عما كان متوقعاً.</a:t>
            </a:r>
          </a:p>
          <a:p>
            <a:pPr algn="r" rtl="1"/>
            <a:endParaRPr lang="ar-SA" sz="1800" dirty="0" smtClean="0"/>
          </a:p>
          <a:p>
            <a:pPr algn="r" rtl="1"/>
            <a:r>
              <a:rPr lang="ar-SA" sz="1800" dirty="0" smtClean="0"/>
              <a:t>- يوجه الاهتمام الأساسي إلى الزيادة الجوهرية في النفقات الفعلية عن الاعتمادات</a:t>
            </a:r>
            <a:endParaRPr lang="en-US" sz="1800" dirty="0"/>
          </a:p>
        </p:txBody>
      </p:sp>
      <p:sp>
        <p:nvSpPr>
          <p:cNvPr id="5" name="Text Placeholder 4"/>
          <p:cNvSpPr>
            <a:spLocks noGrp="1"/>
          </p:cNvSpPr>
          <p:nvPr>
            <p:ph type="body" sz="quarter" idx="3"/>
          </p:nvPr>
        </p:nvSpPr>
        <p:spPr/>
        <p:txBody>
          <a:bodyPr/>
          <a:lstStyle/>
          <a:p>
            <a:pPr algn="ctr"/>
            <a:r>
              <a:rPr lang="ar-SA" dirty="0"/>
              <a:t>التقرير الشهري للإيرادات</a:t>
            </a:r>
            <a:endParaRPr lang="en-US" dirty="0"/>
          </a:p>
        </p:txBody>
      </p:sp>
      <p:sp>
        <p:nvSpPr>
          <p:cNvPr id="6" name="Content Placeholder 5"/>
          <p:cNvSpPr>
            <a:spLocks noGrp="1"/>
          </p:cNvSpPr>
          <p:nvPr>
            <p:ph sz="quarter" idx="4"/>
          </p:nvPr>
        </p:nvSpPr>
        <p:spPr/>
        <p:txBody>
          <a:bodyPr>
            <a:normAutofit fontScale="85000" lnSpcReduction="20000"/>
          </a:bodyPr>
          <a:lstStyle/>
          <a:p>
            <a:pPr algn="r" rtl="1"/>
            <a:r>
              <a:rPr lang="ar-SA" sz="1800" dirty="0" smtClean="0"/>
              <a:t>يفصح هذا التقرير عما يلي:</a:t>
            </a:r>
          </a:p>
          <a:p>
            <a:pPr algn="r" rtl="1"/>
            <a:endParaRPr lang="ar-SA" sz="1800" dirty="0" smtClean="0"/>
          </a:p>
          <a:p>
            <a:pPr algn="r" rtl="1"/>
            <a:r>
              <a:rPr lang="ar-SA" sz="1800" dirty="0" smtClean="0"/>
              <a:t>1- يفصح عن الإيرادات الشهرية والإيرادات المجمعة من بداية السنة حتى نهاية الشهر.</a:t>
            </a:r>
          </a:p>
          <a:p>
            <a:pPr algn="r" rtl="1"/>
            <a:r>
              <a:rPr lang="ar-SA" sz="1800" dirty="0" smtClean="0"/>
              <a:t>2-.يفصح عن الإيرادات تحت التحصيل وهي الإيرادات المتوقع تحصيلها حتى نهاية السنة المالية.</a:t>
            </a:r>
          </a:p>
          <a:p>
            <a:pPr algn="r" rtl="1"/>
            <a:r>
              <a:rPr lang="ar-SA" sz="1800" dirty="0" smtClean="0"/>
              <a:t>3- يفصح عن الانحرافات سواء كانت موجبة أو سالبة وذلك عن طريق المقارنة بين الإيرادات الفعلية والمقدرة شهرياً.</a:t>
            </a:r>
          </a:p>
          <a:p>
            <a:pPr algn="r" rtl="1"/>
            <a:endParaRPr lang="ar-SA" sz="1800" dirty="0" smtClean="0"/>
          </a:p>
          <a:p>
            <a:pPr algn="r" rtl="1"/>
            <a:r>
              <a:rPr lang="ar-SA" sz="1800" dirty="0" smtClean="0"/>
              <a:t>- إذا زادت الإيرادات الفعلية عن المقدرة فإن الانحراف سيكون موجباً ليظهر زيادة الإيرادات عما كان متوقعاً.</a:t>
            </a:r>
          </a:p>
          <a:p>
            <a:pPr marL="0" indent="0" algn="r" rtl="1">
              <a:buNone/>
            </a:pPr>
            <a:r>
              <a:rPr lang="ar-SA" sz="1800" dirty="0" smtClean="0"/>
              <a:t>	</a:t>
            </a:r>
          </a:p>
          <a:p>
            <a:pPr algn="r" rtl="1"/>
            <a:r>
              <a:rPr lang="ar-SA" sz="1800" dirty="0" smtClean="0"/>
              <a:t>- إذا زادت الإيرادات المقدرة عن الفعلية فإن الانحراف سيكون سالباً ليظهر نقص الإيرادات عما كان متوقعاً.</a:t>
            </a:r>
          </a:p>
          <a:p>
            <a:pPr algn="r" rtl="1"/>
            <a:endParaRPr lang="ar-SA" sz="1800" dirty="0" smtClean="0"/>
          </a:p>
          <a:p>
            <a:pPr algn="r" rtl="1"/>
            <a:r>
              <a:rPr lang="ar-SA" sz="1800" dirty="0" smtClean="0"/>
              <a:t>- يوجه الاهتمام الأساسي إلى النقص الجوهري في الإيرادات الفعلية عن المقدرة</a:t>
            </a:r>
            <a:endParaRPr lang="en-US" sz="1800" dirty="0"/>
          </a:p>
        </p:txBody>
      </p:sp>
    </p:spTree>
    <p:extLst>
      <p:ext uri="{BB962C8B-B14F-4D97-AF65-F5344CB8AC3E}">
        <p14:creationId xmlns:p14="http://schemas.microsoft.com/office/powerpoint/2010/main" val="2177331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solidFill>
                  <a:srgbClr val="FF0000"/>
                </a:solidFill>
              </a:rPr>
              <a:t>(ب) التقارير </a:t>
            </a:r>
            <a:r>
              <a:rPr lang="ar-SA" b="1" dirty="0">
                <a:solidFill>
                  <a:srgbClr val="FF0000"/>
                </a:solidFill>
              </a:rPr>
              <a:t>المالية التي تعد في نهاية السنة المالية</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lgn="r" rtl="1">
              <a:buNone/>
            </a:pPr>
            <a:r>
              <a:rPr lang="ar-SA" dirty="0" smtClean="0"/>
              <a:t>1- على مستوى الوحدة الحكومية.وقد يكون :</a:t>
            </a:r>
          </a:p>
          <a:p>
            <a:pPr algn="r" rtl="1">
              <a:buFont typeface="Wingdings" panose="05000000000000000000" pitchFamily="2" charset="2"/>
              <a:buChar char="Ø"/>
            </a:pPr>
            <a:r>
              <a:rPr lang="ar-SA" dirty="0" smtClean="0"/>
              <a:t>تقرير </a:t>
            </a:r>
            <a:r>
              <a:rPr lang="ar-SA" smtClean="0"/>
              <a:t>عن </a:t>
            </a:r>
            <a:r>
              <a:rPr lang="ar-SA" smtClean="0"/>
              <a:t>الإيرادات </a:t>
            </a:r>
            <a:endParaRPr lang="ar-SA" dirty="0" smtClean="0"/>
          </a:p>
          <a:p>
            <a:pPr algn="r" rtl="1">
              <a:buFont typeface="Wingdings" panose="05000000000000000000" pitchFamily="2" charset="2"/>
              <a:buChar char="Ø"/>
            </a:pPr>
            <a:r>
              <a:rPr lang="ar-SA" dirty="0" smtClean="0"/>
              <a:t>تقرير عن النفقات</a:t>
            </a:r>
          </a:p>
          <a:p>
            <a:pPr marL="0" indent="0" algn="r" rtl="1">
              <a:buNone/>
            </a:pPr>
            <a:r>
              <a:rPr lang="ar-SA" dirty="0" smtClean="0"/>
              <a:t>2- على مستوى الدولة</a:t>
            </a:r>
          </a:p>
          <a:p>
            <a:pPr lvl="0" algn="r" rtl="1">
              <a:buFont typeface="Wingdings" panose="05000000000000000000" pitchFamily="2" charset="2"/>
              <a:buChar char="Ø"/>
              <a:tabLst>
                <a:tab pos="742950" algn="l"/>
              </a:tabLst>
            </a:pPr>
            <a:r>
              <a:rPr lang="ar-SA" dirty="0" smtClean="0">
                <a:effectLst/>
                <a:latin typeface="Times New Roman"/>
                <a:ea typeface="Times New Roman"/>
              </a:rPr>
              <a:t>قائمة الإيرادات والنفقات</a:t>
            </a:r>
            <a:endParaRPr lang="en-US" sz="2800" dirty="0" smtClean="0">
              <a:effectLst/>
              <a:latin typeface="Times New Roman"/>
              <a:ea typeface="Times New Roman"/>
            </a:endParaRPr>
          </a:p>
          <a:p>
            <a:pPr lvl="0" algn="r" rtl="1">
              <a:buFont typeface="Wingdings" panose="05000000000000000000" pitchFamily="2" charset="2"/>
              <a:buChar char="Ø"/>
              <a:tabLst>
                <a:tab pos="742950" algn="l"/>
              </a:tabLst>
            </a:pPr>
            <a:r>
              <a:rPr lang="ar-SA" dirty="0" smtClean="0">
                <a:effectLst/>
                <a:latin typeface="Times New Roman"/>
                <a:ea typeface="Times New Roman"/>
              </a:rPr>
              <a:t>الميزانية العمومية</a:t>
            </a:r>
          </a:p>
          <a:p>
            <a:pPr lvl="0" algn="r" rtl="1">
              <a:buFont typeface="Wingdings" panose="05000000000000000000" pitchFamily="2" charset="2"/>
              <a:buChar char="Ø"/>
              <a:tabLst>
                <a:tab pos="742950" algn="l"/>
              </a:tabLst>
            </a:pPr>
            <a:r>
              <a:rPr lang="ar-SA" dirty="0" smtClean="0">
                <a:effectLst/>
                <a:ea typeface="Times New Roman"/>
                <a:cs typeface="Times New Roman"/>
              </a:rPr>
              <a:t>قائمة التغير في رصيد المال</a:t>
            </a:r>
            <a:endParaRPr lang="ar-SA" dirty="0" smtClean="0">
              <a:effectLst/>
              <a:latin typeface="Times New Roman"/>
              <a:ea typeface="Times New Roman"/>
            </a:endParaRPr>
          </a:p>
          <a:p>
            <a:pPr lvl="0" algn="r" rtl="1">
              <a:buFont typeface="Wingdings" panose="05000000000000000000" pitchFamily="2" charset="2"/>
              <a:buChar char="Ø"/>
              <a:tabLst>
                <a:tab pos="742950" algn="l"/>
              </a:tabLst>
            </a:pPr>
            <a:endParaRPr lang="en-US" sz="2800" dirty="0" smtClean="0">
              <a:effectLst/>
              <a:latin typeface="Times New Roman"/>
              <a:ea typeface="Times New Roman"/>
            </a:endParaRPr>
          </a:p>
          <a:p>
            <a:pPr marL="0" indent="0" algn="r">
              <a:buNone/>
            </a:pPr>
            <a:r>
              <a:rPr lang="ar-SA" dirty="0" smtClean="0">
                <a:effectLst/>
                <a:ea typeface="Times New Roman"/>
                <a:cs typeface="Times New Roman"/>
              </a:rPr>
              <a:t>  </a:t>
            </a:r>
            <a:endParaRPr lang="en-US" dirty="0"/>
          </a:p>
        </p:txBody>
      </p:sp>
    </p:spTree>
    <p:extLst>
      <p:ext uri="{BB962C8B-B14F-4D97-AF65-F5344CB8AC3E}">
        <p14:creationId xmlns:p14="http://schemas.microsoft.com/office/powerpoint/2010/main" val="3530921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FF0000"/>
                </a:solidFill>
              </a:rPr>
              <a:t>أسس القياس المحاسبي</a:t>
            </a:r>
            <a:endParaRPr lang="en-US" dirty="0">
              <a:solidFill>
                <a:srgbClr val="FF0000"/>
              </a:solidFill>
            </a:endParaRPr>
          </a:p>
        </p:txBody>
      </p:sp>
      <p:sp>
        <p:nvSpPr>
          <p:cNvPr id="3" name="Content Placeholder 2"/>
          <p:cNvSpPr>
            <a:spLocks noGrp="1"/>
          </p:cNvSpPr>
          <p:nvPr>
            <p:ph idx="1"/>
          </p:nvPr>
        </p:nvSpPr>
        <p:spPr/>
        <p:txBody>
          <a:bodyPr/>
          <a:lstStyle/>
          <a:p>
            <a:pPr marL="514350" indent="-514350" algn="r" rtl="1">
              <a:buFont typeface="+mj-lt"/>
              <a:buAutoNum type="arabicPeriod"/>
            </a:pPr>
            <a:r>
              <a:rPr lang="ar-SA" dirty="0" smtClean="0"/>
              <a:t>أساس الإستحقاق</a:t>
            </a:r>
          </a:p>
          <a:p>
            <a:pPr marL="514350" indent="-514350" algn="r" rtl="1">
              <a:buFont typeface="+mj-lt"/>
              <a:buAutoNum type="arabicPeriod"/>
            </a:pPr>
            <a:r>
              <a:rPr lang="ar-SA" dirty="0" smtClean="0"/>
              <a:t>الأساس النقدي</a:t>
            </a:r>
          </a:p>
          <a:p>
            <a:pPr marL="514350" indent="-514350" algn="r" rtl="1">
              <a:buFont typeface="+mj-lt"/>
              <a:buAutoNum type="arabicPeriod"/>
            </a:pPr>
            <a:r>
              <a:rPr lang="ar-SA" dirty="0" smtClean="0"/>
              <a:t>الأساس المختلط</a:t>
            </a:r>
            <a:endParaRPr lang="en-US" dirty="0"/>
          </a:p>
        </p:txBody>
      </p:sp>
    </p:spTree>
    <p:extLst>
      <p:ext uri="{BB962C8B-B14F-4D97-AF65-F5344CB8AC3E}">
        <p14:creationId xmlns:p14="http://schemas.microsoft.com/office/powerpoint/2010/main" val="2861128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rPr>
              <a:t>أساس الاستحقاق</a:t>
            </a:r>
            <a:r>
              <a:rPr lang="en-US" b="1" dirty="0" smtClean="0">
                <a:solidFill>
                  <a:srgbClr val="FF0000"/>
                </a:solidFill>
              </a:rPr>
              <a:t>(1)</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Low" rtl="1">
              <a:spcAft>
                <a:spcPts val="0"/>
              </a:spcAft>
              <a:buFont typeface="Wingdings" panose="05000000000000000000" pitchFamily="2" charset="2"/>
              <a:buChar char="Ø"/>
            </a:pPr>
            <a:r>
              <a:rPr lang="ar-SA" sz="1800" dirty="0" smtClean="0">
                <a:effectLst/>
                <a:latin typeface="Times New Roman"/>
                <a:ea typeface="Times New Roman"/>
              </a:rPr>
              <a:t>وفقاً لهذا الأساس يتم الاعتراف بالإيرادات في الفترة المحاسبية التي اكتسبت فيها بصرف النظر عن تحصيلها و تسجيل المصروفات على ضوء مساهمتها في تحقيق إيرادات الفترة بصرف النظر عن سدادها .</a:t>
            </a:r>
            <a:endParaRPr lang="en-US" sz="1800" dirty="0" smtClean="0">
              <a:effectLst/>
              <a:latin typeface="Times New Roman"/>
              <a:ea typeface="Times New Roman"/>
            </a:endParaRPr>
          </a:p>
          <a:p>
            <a:pPr marL="0" indent="0" algn="justLow" rtl="1">
              <a:spcAft>
                <a:spcPts val="0"/>
              </a:spcAft>
              <a:buNone/>
            </a:pPr>
            <a:endParaRPr lang="en-US" sz="1600" dirty="0" smtClean="0">
              <a:effectLst/>
              <a:latin typeface="Times New Roman"/>
              <a:ea typeface="Times New Roman"/>
            </a:endParaRPr>
          </a:p>
          <a:p>
            <a:pPr algn="justLow" rtl="1">
              <a:spcAft>
                <a:spcPts val="0"/>
              </a:spcAft>
              <a:buFont typeface="Wingdings" panose="05000000000000000000" pitchFamily="2" charset="2"/>
              <a:buChar char="Ø"/>
            </a:pPr>
            <a:r>
              <a:rPr lang="ar-SA" sz="1800" dirty="0" smtClean="0">
                <a:effectLst/>
                <a:latin typeface="Times New Roman"/>
                <a:ea typeface="Times New Roman"/>
              </a:rPr>
              <a:t>وبالتالي فإن هذا الأساس يسمح بمقابلة مجهودات الفترة ومنجزاتها وذلك يحقق الاستقلال بين الفترات المحاسبية. وهذه من أهم مزايا هذا الأساس .</a:t>
            </a:r>
            <a:endParaRPr lang="en-US" sz="1600" dirty="0" smtClean="0">
              <a:effectLst/>
              <a:latin typeface="Times New Roman"/>
              <a:ea typeface="Times New Roman"/>
            </a:endParaRPr>
          </a:p>
          <a:p>
            <a:pPr algn="justLow" rtl="1">
              <a:spcAft>
                <a:spcPts val="0"/>
              </a:spcAft>
              <a:buFont typeface="Wingdings" panose="05000000000000000000" pitchFamily="2" charset="2"/>
              <a:buChar char="Ø"/>
            </a:pPr>
            <a:endParaRPr lang="en-US" sz="1600" dirty="0" smtClean="0">
              <a:effectLst/>
              <a:latin typeface="Times New Roman"/>
              <a:ea typeface="Times New Roman"/>
            </a:endParaRPr>
          </a:p>
          <a:p>
            <a:pPr algn="justLow" rtl="1">
              <a:spcAft>
                <a:spcPts val="0"/>
              </a:spcAft>
              <a:buFont typeface="Wingdings" panose="05000000000000000000" pitchFamily="2" charset="2"/>
              <a:buChar char="Ø"/>
            </a:pPr>
            <a:r>
              <a:rPr lang="ar-SA" sz="1800" dirty="0" smtClean="0">
                <a:effectLst/>
                <a:latin typeface="Times New Roman"/>
                <a:ea typeface="Times New Roman"/>
              </a:rPr>
              <a:t>ومن عيوب هذا الأساس الاعتماد على التقدير والأحكام الشخصية عند تحديد بعض عناصر المصروفات .</a:t>
            </a:r>
            <a:endParaRPr lang="en-US" sz="1600" dirty="0" smtClean="0">
              <a:effectLst/>
              <a:latin typeface="Times New Roman"/>
              <a:ea typeface="Times New Roman"/>
            </a:endParaRPr>
          </a:p>
          <a:p>
            <a:pPr algn="justLow" rtl="1">
              <a:spcAft>
                <a:spcPts val="0"/>
              </a:spcAft>
              <a:buFont typeface="Wingdings" panose="05000000000000000000" pitchFamily="2" charset="2"/>
              <a:buChar char="Ø"/>
            </a:pPr>
            <a:endParaRPr lang="en-US" sz="1600" dirty="0" smtClean="0">
              <a:effectLst/>
              <a:latin typeface="Times New Roman"/>
              <a:ea typeface="Times New Roman"/>
            </a:endParaRPr>
          </a:p>
          <a:p>
            <a:pPr algn="justLow" rtl="1">
              <a:spcAft>
                <a:spcPts val="0"/>
              </a:spcAft>
              <a:buFont typeface="Wingdings" panose="05000000000000000000" pitchFamily="2" charset="2"/>
              <a:buChar char="Ø"/>
            </a:pPr>
            <a:r>
              <a:rPr lang="ar-SA" sz="1800" dirty="0" smtClean="0">
                <a:effectLst/>
                <a:latin typeface="Times New Roman"/>
                <a:ea typeface="Times New Roman"/>
              </a:rPr>
              <a:t>يستخدم هذا الأساس على نطاق واسع في منشآت قطاع الأعمال .</a:t>
            </a:r>
            <a:endParaRPr lang="en-US" sz="1800" dirty="0" smtClean="0">
              <a:effectLst/>
              <a:latin typeface="Times New Roman"/>
              <a:ea typeface="Times New Roman"/>
            </a:endParaRPr>
          </a:p>
          <a:p>
            <a:pPr algn="justLow" rtl="1">
              <a:spcAft>
                <a:spcPts val="0"/>
              </a:spcAft>
              <a:buFont typeface="Wingdings" panose="05000000000000000000" pitchFamily="2" charset="2"/>
              <a:buChar char="Ø"/>
            </a:pPr>
            <a:endParaRPr lang="en-US" sz="1600" dirty="0" smtClean="0">
              <a:effectLst/>
              <a:latin typeface="Times New Roman"/>
              <a:ea typeface="Times New Roman"/>
            </a:endParaRPr>
          </a:p>
          <a:p>
            <a:pPr algn="justLow" rtl="1">
              <a:buFont typeface="Wingdings" panose="05000000000000000000" pitchFamily="2" charset="2"/>
              <a:buChar char="Ø"/>
            </a:pPr>
            <a:r>
              <a:rPr lang="ar-SA" sz="1600" dirty="0" smtClean="0">
                <a:effectLst/>
                <a:ea typeface="Times New Roman"/>
                <a:cs typeface="Times New Roman"/>
              </a:rPr>
              <a:t>بالنسبة للمحاسبة الحكومية فان استخدامه الأساس غير مهم ولا ضرورة لاستخدامه نظرا لغياب حافز الربح .</a:t>
            </a:r>
            <a:endParaRPr lang="en-US" sz="1600" dirty="0" smtClean="0"/>
          </a:p>
          <a:p>
            <a:pPr algn="justLow" rtl="1">
              <a:spcAft>
                <a:spcPts val="0"/>
              </a:spcAft>
              <a:buFont typeface="Wingdings" panose="05000000000000000000" pitchFamily="2" charset="2"/>
              <a:buChar char="Ø"/>
            </a:pPr>
            <a:endParaRPr lang="en-US" sz="1600" dirty="0" smtClean="0">
              <a:effectLst/>
              <a:latin typeface="Times New Roman"/>
              <a:ea typeface="Times New Roman"/>
            </a:endParaRPr>
          </a:p>
        </p:txBody>
      </p:sp>
    </p:spTree>
    <p:extLst>
      <p:ext uri="{BB962C8B-B14F-4D97-AF65-F5344CB8AC3E}">
        <p14:creationId xmlns:p14="http://schemas.microsoft.com/office/powerpoint/2010/main" val="326016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مفاهيم المحاسبة الحكومية</a:t>
            </a:r>
            <a:endParaRPr lang="en-US" dirty="0">
              <a:solidFill>
                <a:srgbClr val="FF0000"/>
              </a:solidFill>
            </a:endParaRPr>
          </a:p>
        </p:txBody>
      </p:sp>
      <p:sp>
        <p:nvSpPr>
          <p:cNvPr id="3" name="Content Placeholder 2"/>
          <p:cNvSpPr>
            <a:spLocks noGrp="1"/>
          </p:cNvSpPr>
          <p:nvPr>
            <p:ph idx="1"/>
          </p:nvPr>
        </p:nvSpPr>
        <p:spPr/>
        <p:txBody>
          <a:bodyPr>
            <a:normAutofit/>
          </a:bodyPr>
          <a:lstStyle/>
          <a:p>
            <a:pPr marL="514350" indent="-514350" algn="r" rtl="1">
              <a:buFont typeface="+mj-lt"/>
              <a:buAutoNum type="arabicPeriod"/>
            </a:pPr>
            <a:r>
              <a:rPr lang="ar-SA" b="1" dirty="0" smtClean="0"/>
              <a:t>مفهوم </a:t>
            </a:r>
            <a:r>
              <a:rPr lang="ar-SA" b="1" dirty="0"/>
              <a:t>الوحدة </a:t>
            </a:r>
            <a:r>
              <a:rPr lang="ar-SA" b="1" dirty="0" smtClean="0"/>
              <a:t>المحاسبية:</a:t>
            </a:r>
            <a:endParaRPr lang="ar-SA" dirty="0" smtClean="0"/>
          </a:p>
          <a:p>
            <a:pPr marL="0" indent="0" algn="r" rtl="1">
              <a:buNone/>
            </a:pPr>
            <a:r>
              <a:rPr lang="ar-SA" sz="2000" dirty="0" smtClean="0"/>
              <a:t>في </a:t>
            </a:r>
            <a:r>
              <a:rPr lang="ar-SA" sz="2000" dirty="0"/>
              <a:t>ظل نظام المحاسبة المالية (قطاع الأعمال) تعتبر </a:t>
            </a:r>
            <a:r>
              <a:rPr lang="ar-SA" sz="2000" b="1" u="sng" dirty="0"/>
              <a:t>كل منشأة</a:t>
            </a:r>
            <a:r>
              <a:rPr lang="ar-SA" sz="2000" dirty="0"/>
              <a:t> وحدة محاسبية لها شخصية معنوية مستقلة تتميز بمزاولة نشاط اقتصادي بهدف تحقيق الربح. (سواء كانت المنشأة فردية أو شركة أشخاص أو شركة أموال</a:t>
            </a:r>
            <a:r>
              <a:rPr lang="ar-SA" sz="2000" dirty="0" smtClean="0"/>
              <a:t>).</a:t>
            </a:r>
            <a:r>
              <a:rPr lang="ar-SA" sz="2000" dirty="0"/>
              <a:t> </a:t>
            </a:r>
            <a:r>
              <a:rPr lang="ar-SA" sz="2000" dirty="0" smtClean="0"/>
              <a:t>أما </a:t>
            </a:r>
            <a:r>
              <a:rPr lang="ar-SA" sz="2000" dirty="0"/>
              <a:t>في ظل "المحاسبة عن الأموال" فإن </a:t>
            </a:r>
            <a:r>
              <a:rPr lang="ar-SA" sz="2000" b="1" u="sng" dirty="0"/>
              <a:t>المال</a:t>
            </a:r>
            <a:r>
              <a:rPr lang="ar-SA" sz="2000" dirty="0"/>
              <a:t> هو </a:t>
            </a:r>
            <a:r>
              <a:rPr lang="ar-SA" sz="2000" dirty="0" smtClean="0"/>
              <a:t>الوحدة المحاسبية </a:t>
            </a:r>
            <a:r>
              <a:rPr lang="ar-SA" sz="2000" dirty="0"/>
              <a:t>والمالية المستقلة وليست الوحدة الإدارية الحكومية. أي أن الوحدة الإدارية الحكومية لا تعتبر بحد ذاتها وحدة محاسبية </a:t>
            </a:r>
            <a:r>
              <a:rPr lang="ar-SA" sz="2000" dirty="0" smtClean="0"/>
              <a:t>مستقلة</a:t>
            </a:r>
          </a:p>
          <a:p>
            <a:pPr marL="0" indent="0" algn="r" rtl="1">
              <a:buNone/>
            </a:pPr>
            <a:r>
              <a:rPr lang="ar-SA" sz="2000" u="sng" dirty="0" smtClean="0">
                <a:solidFill>
                  <a:srgbClr val="FF0000"/>
                </a:solidFill>
              </a:rPr>
              <a:t>وبناء </a:t>
            </a:r>
            <a:r>
              <a:rPr lang="ar-SA" sz="2000" u="sng" dirty="0">
                <a:solidFill>
                  <a:srgbClr val="FF0000"/>
                </a:solidFill>
              </a:rPr>
              <a:t>على ذلك يمكن تعريف المال في المحاسبة الحكومية بأنه:</a:t>
            </a:r>
            <a:endParaRPr lang="en-US" sz="2000" dirty="0">
              <a:solidFill>
                <a:srgbClr val="FF0000"/>
              </a:solidFill>
            </a:endParaRPr>
          </a:p>
          <a:p>
            <a:pPr algn="r"/>
            <a:r>
              <a:rPr lang="ar-SA" sz="2000" b="1" dirty="0" smtClean="0"/>
              <a:t>"</a:t>
            </a:r>
            <a:r>
              <a:rPr lang="ar-SA" sz="2000" dirty="0" smtClean="0"/>
              <a:t> </a:t>
            </a:r>
            <a:r>
              <a:rPr lang="ar-SA" sz="2000" dirty="0"/>
              <a:t>وحدة مالية ومحاسبية مستقلة تتضمن مجموعة متوازنة من الحسابات تسجل فيها النقدية والموارد المالية الأخرى وما يرتبط بها من التزامات بالإضافة إلى الرصيد المتبقي للمال وما يطرأ عليه من تغيرات. ويخصص هذا المال لإنجاز أنشطة محددة أو لتحقيق أهداف معينة وفقاً للقوانين والأنظمة واللوائح والتعليمات</a:t>
            </a:r>
            <a:r>
              <a:rPr lang="ar-SA" sz="2000" b="1" dirty="0"/>
              <a:t>"</a:t>
            </a:r>
            <a:r>
              <a:rPr lang="ar-SA" sz="2000" dirty="0"/>
              <a:t>.</a:t>
            </a:r>
            <a:endParaRPr lang="en-US" sz="2000" dirty="0"/>
          </a:p>
        </p:txBody>
      </p:sp>
    </p:spTree>
    <p:extLst>
      <p:ext uri="{BB962C8B-B14F-4D97-AF65-F5344CB8AC3E}">
        <p14:creationId xmlns:p14="http://schemas.microsoft.com/office/powerpoint/2010/main" val="3216454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rPr>
              <a:t>(2) أساس النقدي</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marL="45720" marR="45720" algn="r" rtl="1">
              <a:spcAft>
                <a:spcPts val="0"/>
              </a:spcAft>
              <a:buFont typeface="Wingdings" panose="05000000000000000000" pitchFamily="2" charset="2"/>
              <a:buChar char="Ø"/>
            </a:pPr>
            <a:r>
              <a:rPr lang="ar-SA" sz="1800" dirty="0" smtClean="0">
                <a:effectLst/>
                <a:latin typeface="Times New Roman"/>
                <a:ea typeface="Times New Roman"/>
              </a:rPr>
              <a:t>وفقاً لهذا الأساس يتم تسجيل الإيرادات عند تحصيلها والنفقات عند دفعها وذلك بغض النظر عما إذا كانت الإيرادات المحصلة واًلنفقات المسددة تخص الفترة الزمنية موضوع القياس ، فقد تكون متعلقة بفترات ماضية أو فترات لاحقة وأيضاً بصرف النظر عما أذا كانت متعلقة بنشاط جاري أو مستقبلي .</a:t>
            </a:r>
            <a:endParaRPr lang="en-US" sz="1600" dirty="0" smtClean="0">
              <a:effectLst/>
              <a:latin typeface="Times New Roman"/>
              <a:ea typeface="Times New Roman"/>
            </a:endParaRPr>
          </a:p>
          <a:p>
            <a:pPr marL="45720" marR="45720" algn="r" rtl="1">
              <a:spcAft>
                <a:spcPts val="0"/>
              </a:spcAft>
              <a:buFont typeface="Wingdings" panose="05000000000000000000" pitchFamily="2" charset="2"/>
              <a:buChar char="Ø"/>
            </a:pPr>
            <a:endParaRPr lang="en-US" sz="1600" dirty="0" smtClean="0">
              <a:effectLst/>
              <a:latin typeface="Times New Roman"/>
              <a:ea typeface="Times New Roman"/>
            </a:endParaRPr>
          </a:p>
          <a:p>
            <a:pPr marL="45720" marR="45720" algn="r" rtl="1">
              <a:spcAft>
                <a:spcPts val="0"/>
              </a:spcAft>
              <a:buFont typeface="Wingdings" panose="05000000000000000000" pitchFamily="2" charset="2"/>
              <a:buChar char="Ø"/>
            </a:pPr>
            <a:r>
              <a:rPr lang="ar-SA" sz="1800" dirty="0" smtClean="0">
                <a:effectLst/>
                <a:latin typeface="Times New Roman"/>
                <a:ea typeface="Times New Roman"/>
              </a:rPr>
              <a:t>يطلق على هذا الأساس أحيانا " أساس الخزينة " لأنه في واقع الأمر يعكس حركة الخزينة من متحصلات ومدفوعات. </a:t>
            </a:r>
            <a:endParaRPr lang="en-US" sz="1600" dirty="0" smtClean="0">
              <a:effectLst/>
              <a:latin typeface="Times New Roman"/>
              <a:ea typeface="Times New Roman"/>
            </a:endParaRPr>
          </a:p>
          <a:p>
            <a:pPr marL="45720" marR="45720" algn="r" rtl="1">
              <a:spcAft>
                <a:spcPts val="0"/>
              </a:spcAft>
              <a:buFont typeface="Wingdings" panose="05000000000000000000" pitchFamily="2" charset="2"/>
              <a:buChar char="Ø"/>
            </a:pPr>
            <a:endParaRPr lang="en-US" sz="1600" dirty="0" smtClean="0">
              <a:effectLst/>
              <a:latin typeface="Times New Roman"/>
              <a:ea typeface="Times New Roman"/>
            </a:endParaRPr>
          </a:p>
          <a:p>
            <a:pPr marL="45720" marR="45720" algn="r" rtl="1">
              <a:spcAft>
                <a:spcPts val="0"/>
              </a:spcAft>
              <a:buFont typeface="Wingdings" panose="05000000000000000000" pitchFamily="2" charset="2"/>
              <a:buChar char="Ø"/>
            </a:pPr>
            <a:r>
              <a:rPr lang="ar-SA" sz="1800" dirty="0" smtClean="0">
                <a:effectLst/>
                <a:latin typeface="Times New Roman"/>
                <a:ea typeface="Times New Roman"/>
              </a:rPr>
              <a:t>يتميز هذا الأساس بالوضوح والبساطة والموضوعية وأيضا بالسرعة في إعداد التقارير المالية والحسابات الختامية.</a:t>
            </a:r>
            <a:endParaRPr lang="en-US" sz="1600" dirty="0" smtClean="0">
              <a:effectLst/>
              <a:latin typeface="Times New Roman"/>
              <a:ea typeface="Times New Roman"/>
            </a:endParaRPr>
          </a:p>
          <a:p>
            <a:pPr marL="0" marR="45720" indent="0" algn="r" rtl="1">
              <a:spcAft>
                <a:spcPts val="0"/>
              </a:spcAft>
              <a:buNone/>
            </a:pPr>
            <a:endParaRPr lang="en-US" sz="1600" dirty="0" smtClean="0">
              <a:effectLst/>
              <a:latin typeface="Times New Roman"/>
              <a:ea typeface="Times New Roman"/>
            </a:endParaRPr>
          </a:p>
          <a:p>
            <a:pPr marL="45720" marR="45720" algn="r" rtl="1">
              <a:spcAft>
                <a:spcPts val="0"/>
              </a:spcAft>
              <a:buFont typeface="Wingdings" panose="05000000000000000000" pitchFamily="2" charset="2"/>
              <a:buChar char="Ø"/>
            </a:pPr>
            <a:r>
              <a:rPr lang="ar-SA" sz="1800" dirty="0" smtClean="0">
                <a:effectLst/>
                <a:latin typeface="Times New Roman"/>
                <a:ea typeface="Times New Roman"/>
              </a:rPr>
              <a:t>من عيوب هذا الأساس أنه لايعكس الجهود والمنجزات المرتبطة بالفترة المحاسبية المعينة مما يجعل المعلومات المحاسبية غير قابلة للمقارنة من فترة لأخرى.</a:t>
            </a:r>
            <a:endParaRPr lang="en-US" sz="1600" dirty="0" smtClean="0">
              <a:effectLst/>
              <a:latin typeface="Times New Roman"/>
              <a:ea typeface="Times New Roman"/>
            </a:endParaRPr>
          </a:p>
          <a:p>
            <a:pPr marL="0" marR="45720" indent="0" algn="r" rtl="1">
              <a:spcAft>
                <a:spcPts val="0"/>
              </a:spcAft>
              <a:buNone/>
            </a:pPr>
            <a:endParaRPr lang="en-US" sz="1600" dirty="0" smtClean="0">
              <a:effectLst/>
              <a:latin typeface="Times New Roman"/>
              <a:ea typeface="Times New Roman"/>
            </a:endParaRPr>
          </a:p>
          <a:p>
            <a:pPr marL="0" indent="0" algn="r">
              <a:buNone/>
            </a:pPr>
            <a:r>
              <a:rPr lang="ar-SA" sz="1800" dirty="0" smtClean="0">
                <a:effectLst/>
                <a:ea typeface="Times New Roman"/>
                <a:cs typeface="Times New Roman"/>
              </a:rPr>
              <a:t>يتم الاعتماد على هذا الأساس في الحكومة عند قدير إيرادات الميزانية لعامة ضماناً لتوفير الموارد اللازمة لتمويل النفقات العامة ، وكذلك في حالة التحويلات بين الأموال أو عند التوقف عن صرف أرصدة بعض الاعتمادات التي لم تصرف حتى نهاية السنة المالية .</a:t>
            </a:r>
            <a:endParaRPr lang="en-US" sz="1800" dirty="0"/>
          </a:p>
        </p:txBody>
      </p:sp>
    </p:spTree>
    <p:extLst>
      <p:ext uri="{BB962C8B-B14F-4D97-AF65-F5344CB8AC3E}">
        <p14:creationId xmlns:p14="http://schemas.microsoft.com/office/powerpoint/2010/main" val="3721904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rPr>
              <a:t>(3) الأساس المختلط</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Low" rtl="1">
              <a:spcAft>
                <a:spcPts val="0"/>
              </a:spcAft>
              <a:buFont typeface="Wingdings" panose="05000000000000000000" pitchFamily="2" charset="2"/>
              <a:buChar char="Ø"/>
            </a:pPr>
            <a:r>
              <a:rPr lang="ar-SA" sz="2000" dirty="0" smtClean="0">
                <a:effectLst/>
                <a:latin typeface="Times New Roman"/>
                <a:ea typeface="Times New Roman"/>
              </a:rPr>
              <a:t>وفقاً لهذا الأساس يتم الاعتراف بالإيرادات في الفترة المحاسبية التي تصبح فيها الإيرادات متاحة وقابلة للقياس مثل الضرائب العقارية.</a:t>
            </a:r>
            <a:endParaRPr lang="en-US" sz="1800" dirty="0" smtClean="0">
              <a:effectLst/>
              <a:latin typeface="Times New Roman"/>
              <a:ea typeface="Times New Roman"/>
            </a:endParaRPr>
          </a:p>
          <a:p>
            <a:pPr algn="justLow" rtl="1">
              <a:spcAft>
                <a:spcPts val="0"/>
              </a:spcAft>
              <a:buFont typeface="Wingdings" panose="05000000000000000000" pitchFamily="2" charset="2"/>
              <a:buChar char="Ø"/>
            </a:pPr>
            <a:endParaRPr lang="en-US" sz="18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يسمى هذا الأساس بالأساس النقدي المعدل أو الاستحقاق المعدل وذلك لأنه أساس وسط يجمع بين بعض خصائص الأساسين النقدي والاستحقاق.</a:t>
            </a:r>
            <a:endParaRPr lang="en-US" sz="1800" dirty="0" smtClean="0">
              <a:effectLst/>
              <a:latin typeface="Times New Roman"/>
              <a:ea typeface="Times New Roman"/>
            </a:endParaRPr>
          </a:p>
          <a:p>
            <a:pPr algn="justLow" rtl="1">
              <a:spcAft>
                <a:spcPts val="0"/>
              </a:spcAft>
              <a:buFont typeface="Wingdings" panose="05000000000000000000" pitchFamily="2" charset="2"/>
              <a:buChar char="Ø"/>
            </a:pPr>
            <a:endParaRPr lang="en-US" sz="18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طبقاً لهذا الأساسي يتم تطبيق أساس الاستحقاق بالنسبة لبعض العناصر وتطبيق الأساس النقدي لبعض العناصر الأخرى.</a:t>
            </a:r>
            <a:endParaRPr lang="en-US" sz="1800" dirty="0" smtClean="0">
              <a:effectLst/>
              <a:latin typeface="Times New Roman"/>
              <a:ea typeface="Times New Roman"/>
            </a:endParaRPr>
          </a:p>
          <a:p>
            <a:pPr marL="0" indent="0" algn="justLow" rtl="1">
              <a:spcAft>
                <a:spcPts val="0"/>
              </a:spcAft>
              <a:buNone/>
            </a:pPr>
            <a:endParaRPr lang="en-US" sz="18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يطبق هذا الأساس بصفة أساسية في الوحدات الإدارية الحكومية وإن اختلفت درجة ذلك من دولة لأخرى.</a:t>
            </a:r>
            <a:endParaRPr lang="en-US" sz="1800" dirty="0" smtClean="0">
              <a:effectLst/>
              <a:latin typeface="Times New Roman"/>
              <a:ea typeface="Times New Roman"/>
            </a:endParaRPr>
          </a:p>
          <a:p>
            <a:pPr marL="0" indent="0" algn="justLow" rtl="1">
              <a:spcAft>
                <a:spcPts val="0"/>
              </a:spcAft>
              <a:buNone/>
            </a:pPr>
            <a:endParaRPr lang="en-US" sz="1800" dirty="0" smtClean="0">
              <a:effectLst/>
              <a:latin typeface="Times New Roman"/>
              <a:ea typeface="Times New Roman"/>
            </a:endParaRPr>
          </a:p>
          <a:p>
            <a:pPr algn="l" rtl="1">
              <a:buFont typeface="Wingdings" panose="05000000000000000000" pitchFamily="2" charset="2"/>
              <a:buChar char="Ø"/>
            </a:pPr>
            <a:endParaRPr lang="en-US" sz="2000" dirty="0"/>
          </a:p>
        </p:txBody>
      </p:sp>
    </p:spTree>
    <p:extLst>
      <p:ext uri="{BB962C8B-B14F-4D97-AF65-F5344CB8AC3E}">
        <p14:creationId xmlns:p14="http://schemas.microsoft.com/office/powerpoint/2010/main" val="387302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مفاهيم المحاسبة الحكومية</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SA" dirty="0" smtClean="0"/>
              <a:t>2.</a:t>
            </a:r>
            <a:r>
              <a:rPr lang="ar-SA" b="1" dirty="0"/>
              <a:t> </a:t>
            </a:r>
            <a:r>
              <a:rPr lang="ar-SA" b="1" dirty="0" smtClean="0"/>
              <a:t>الالتزام </a:t>
            </a:r>
            <a:r>
              <a:rPr lang="ar-SA" b="1" dirty="0"/>
              <a:t>بالقواعد القانونية</a:t>
            </a:r>
            <a:r>
              <a:rPr lang="ar-SA" dirty="0" smtClean="0"/>
              <a:t> :</a:t>
            </a:r>
          </a:p>
          <a:p>
            <a:pPr algn="justLow" rtl="1">
              <a:spcAft>
                <a:spcPts val="0"/>
              </a:spcAft>
              <a:buFont typeface="Wingdings" panose="05000000000000000000" pitchFamily="2" charset="2"/>
              <a:buChar char="Ø"/>
            </a:pPr>
            <a:r>
              <a:rPr lang="ar-SA" dirty="0" smtClean="0">
                <a:effectLst/>
                <a:latin typeface="Times New Roman"/>
                <a:ea typeface="Times New Roman"/>
              </a:rPr>
              <a:t>بالنسبة لمنشآت قطاع الأعمال فهي ملزمة بالالتزام بالمبادئ المحاسبية المتعارف عليها عند إعداد القوائم المالية التي تظهر مركزها المالي في تاريخ معين.</a:t>
            </a:r>
            <a:endParaRPr lang="en-US" sz="2800" dirty="0" smtClean="0">
              <a:effectLst/>
              <a:latin typeface="Times New Roman"/>
              <a:ea typeface="Times New Roman"/>
            </a:endParaRPr>
          </a:p>
          <a:p>
            <a:pPr algn="justLow" rtl="1">
              <a:spcAft>
                <a:spcPts val="0"/>
              </a:spcAft>
              <a:buFont typeface="Wingdings" panose="05000000000000000000" pitchFamily="2" charset="2"/>
              <a:buChar char="Ø"/>
            </a:pPr>
            <a:endParaRPr lang="en-US" sz="2800" dirty="0" smtClean="0">
              <a:effectLst/>
              <a:latin typeface="Times New Roman"/>
              <a:ea typeface="Times New Roman"/>
            </a:endParaRPr>
          </a:p>
          <a:p>
            <a:pPr algn="justLow" rtl="1">
              <a:spcAft>
                <a:spcPts val="0"/>
              </a:spcAft>
              <a:buFont typeface="Wingdings" panose="05000000000000000000" pitchFamily="2" charset="2"/>
              <a:buChar char="Ø"/>
            </a:pPr>
            <a:r>
              <a:rPr lang="ar-SA" dirty="0" smtClean="0">
                <a:effectLst/>
                <a:latin typeface="Times New Roman"/>
                <a:ea typeface="Times New Roman"/>
              </a:rPr>
              <a:t> أما بالنسبة للوحدات الإدارية الحكومية فإنها تخضع للقيود التنظيمية التي تفرض بواسطة الدساتير والقوانين بحيث تكون ملزمة للمديرين وتكون موضوعاً للمراجعة والمساءلة محاسبياً وإدارياً.</a:t>
            </a:r>
            <a:endParaRPr lang="en-US" sz="2800" dirty="0" smtClean="0">
              <a:effectLst/>
              <a:latin typeface="Times New Roman"/>
              <a:ea typeface="Times New Roman"/>
            </a:endParaRPr>
          </a:p>
          <a:p>
            <a:pPr algn="justLow" rtl="1">
              <a:spcAft>
                <a:spcPts val="0"/>
              </a:spcAft>
            </a:pPr>
            <a:endParaRPr lang="en-US" sz="2800" dirty="0" smtClean="0">
              <a:effectLst/>
              <a:latin typeface="Times New Roman"/>
              <a:ea typeface="Times New Roman"/>
            </a:endParaRPr>
          </a:p>
          <a:p>
            <a:pPr marL="0" indent="0" algn="r" rtl="1">
              <a:buNone/>
            </a:pPr>
            <a:endParaRPr lang="en-US" dirty="0"/>
          </a:p>
        </p:txBody>
      </p:sp>
    </p:spTree>
    <p:extLst>
      <p:ext uri="{BB962C8B-B14F-4D97-AF65-F5344CB8AC3E}">
        <p14:creationId xmlns:p14="http://schemas.microsoft.com/office/powerpoint/2010/main" val="746038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مفاهيم المحاسبة الحكومية</a:t>
            </a:r>
            <a:endParaRPr lang="en-US" dirty="0"/>
          </a:p>
        </p:txBody>
      </p:sp>
      <p:sp>
        <p:nvSpPr>
          <p:cNvPr id="3" name="Content Placeholder 2"/>
          <p:cNvSpPr>
            <a:spLocks noGrp="1"/>
          </p:cNvSpPr>
          <p:nvPr>
            <p:ph idx="1"/>
          </p:nvPr>
        </p:nvSpPr>
        <p:spPr/>
        <p:txBody>
          <a:bodyPr>
            <a:normAutofit fontScale="85000" lnSpcReduction="10000"/>
          </a:bodyPr>
          <a:lstStyle/>
          <a:p>
            <a:pPr marL="0" indent="0" algn="r" rtl="1">
              <a:buNone/>
            </a:pPr>
            <a:r>
              <a:rPr lang="ar-SA" dirty="0" smtClean="0"/>
              <a:t>3. </a:t>
            </a:r>
            <a:r>
              <a:rPr lang="ar-SA" b="1" dirty="0"/>
              <a:t>التبويب </a:t>
            </a:r>
            <a:r>
              <a:rPr lang="ar-SA" b="1" dirty="0" smtClean="0"/>
              <a:t>المحاسبي:</a:t>
            </a:r>
          </a:p>
          <a:p>
            <a:pPr algn="r" rtl="1">
              <a:buFont typeface="Wingdings" panose="05000000000000000000" pitchFamily="2" charset="2"/>
              <a:buChar char="Ø"/>
            </a:pPr>
            <a:r>
              <a:rPr lang="ar-SA" dirty="0" smtClean="0">
                <a:effectLst/>
                <a:ea typeface="Times New Roman"/>
                <a:cs typeface="Times New Roman"/>
              </a:rPr>
              <a:t>في المحاسبة المالية المطبقة في قطاع الأعمال يتم تطبيق مبدأ مقابلة إيرادات ومصروفات الوحدة المحاسبية (المنشأة) الخاصة بالفترة المحاسبية بغض النظر عن التدفقات النقدية الداخلة والخارجة وذلك لأن المصروفات هي تكلفة الحصول على الإيرادات.</a:t>
            </a:r>
          </a:p>
          <a:p>
            <a:pPr algn="justLow" rtl="1">
              <a:spcAft>
                <a:spcPts val="0"/>
              </a:spcAft>
              <a:buFont typeface="Wingdings" panose="05000000000000000000" pitchFamily="2" charset="2"/>
              <a:buChar char="Ø"/>
            </a:pPr>
            <a:r>
              <a:rPr lang="ar-SA" dirty="0" smtClean="0">
                <a:effectLst/>
                <a:latin typeface="Times New Roman"/>
                <a:ea typeface="Times New Roman"/>
              </a:rPr>
              <a:t> أما في المحاسبة الحكومية فإن المقابلة بين الإيرادات والمصروفات لا تتم على مستوى الوحدة الإدارية الحكومية (لأنها ليست وحدة محاسبية) وإنما تتم على مستوى المال أي الدولة (لأنه هو الوحدة المحاسبية).فإيرادات الوحدة الإدارية الحكومية تحصل لحساب ميزانية الدولة ولايتم الصرف منها مباشرة إنما يتم تخصيص اعتمادات في ميزانية الدولة </a:t>
            </a:r>
            <a:r>
              <a:rPr lang="ar-SA" smtClean="0">
                <a:effectLst/>
                <a:latin typeface="Times New Roman"/>
                <a:ea typeface="Times New Roman"/>
              </a:rPr>
              <a:t>لتمويل مصروفاتها </a:t>
            </a:r>
            <a:r>
              <a:rPr lang="ar-SA" dirty="0" smtClean="0">
                <a:effectLst/>
                <a:latin typeface="Times New Roman"/>
                <a:ea typeface="Times New Roman"/>
              </a:rPr>
              <a:t>بالكامل.</a:t>
            </a:r>
            <a:endParaRPr lang="en-US" sz="2800" dirty="0" smtClean="0">
              <a:effectLst/>
              <a:latin typeface="Times New Roman"/>
              <a:ea typeface="Times New Roman"/>
            </a:endParaRPr>
          </a:p>
          <a:p>
            <a:pPr marL="0" indent="0" algn="justLow" rtl="1">
              <a:spcAft>
                <a:spcPts val="0"/>
              </a:spcAft>
              <a:buNone/>
            </a:pPr>
            <a:endParaRPr lang="en-US" sz="2800" dirty="0" smtClean="0">
              <a:effectLst/>
              <a:latin typeface="Times New Roman"/>
              <a:ea typeface="Times New Roman"/>
            </a:endParaRPr>
          </a:p>
          <a:p>
            <a:pPr marL="0" indent="0" algn="r" rtl="1">
              <a:buNone/>
            </a:pPr>
            <a:endParaRPr lang="en-US" dirty="0"/>
          </a:p>
        </p:txBody>
      </p:sp>
    </p:spTree>
    <p:extLst>
      <p:ext uri="{BB962C8B-B14F-4D97-AF65-F5344CB8AC3E}">
        <p14:creationId xmlns:p14="http://schemas.microsoft.com/office/powerpoint/2010/main" val="1825599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مفاهيم المحاسبة الحكومية</a:t>
            </a:r>
            <a:endParaRPr lang="en-US" dirty="0"/>
          </a:p>
        </p:txBody>
      </p:sp>
      <p:sp>
        <p:nvSpPr>
          <p:cNvPr id="3" name="Content Placeholder 2"/>
          <p:cNvSpPr>
            <a:spLocks noGrp="1"/>
          </p:cNvSpPr>
          <p:nvPr>
            <p:ph idx="1"/>
          </p:nvPr>
        </p:nvSpPr>
        <p:spPr/>
        <p:txBody>
          <a:bodyPr/>
          <a:lstStyle/>
          <a:p>
            <a:pPr marL="0" indent="0" algn="justLow" rtl="1">
              <a:spcAft>
                <a:spcPts val="0"/>
              </a:spcAft>
              <a:buNone/>
            </a:pPr>
            <a:r>
              <a:rPr lang="ar-SA" dirty="0"/>
              <a:t>4</a:t>
            </a:r>
            <a:r>
              <a:rPr lang="ar-SA" dirty="0" smtClean="0"/>
              <a:t>. </a:t>
            </a:r>
            <a:r>
              <a:rPr lang="ar-SA" b="1" dirty="0" smtClean="0">
                <a:effectLst/>
                <a:latin typeface="Times New Roman"/>
                <a:ea typeface="Times New Roman"/>
              </a:rPr>
              <a:t>الأصول والتزامات:</a:t>
            </a:r>
            <a:endParaRPr lang="en-US" sz="2400" dirty="0" smtClean="0">
              <a:effectLst/>
              <a:latin typeface="Times New Roman"/>
              <a:ea typeface="Times New Roman"/>
            </a:endParaRPr>
          </a:p>
          <a:p>
            <a:pPr algn="justLow" rtl="1">
              <a:spcAft>
                <a:spcPts val="0"/>
              </a:spcAft>
              <a:buFont typeface="Wingdings" panose="05000000000000000000" pitchFamily="2" charset="2"/>
              <a:buChar char="Ø"/>
            </a:pPr>
            <a:r>
              <a:rPr lang="ar-SA" sz="2400" dirty="0" smtClean="0">
                <a:effectLst/>
                <a:latin typeface="Times New Roman"/>
                <a:ea typeface="Times New Roman"/>
              </a:rPr>
              <a:t>تفصح الميزانية العمومية في المحاسبة المالية (قطاع الأعمال) عن أصول المنشأة كلها طويلة وقصيرة الأجل وعن التزاماتها طويلة وقصيرة الأجل.</a:t>
            </a: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400" dirty="0" smtClean="0">
                <a:effectLst/>
                <a:latin typeface="Times New Roman"/>
                <a:ea typeface="Times New Roman"/>
              </a:rPr>
              <a:t> أما في المحاسبة الحكومية فإن الميزانية العامة للدولة تفصح عن الأصول </a:t>
            </a:r>
            <a:r>
              <a:rPr lang="ar-SA" sz="2400" u="sng" dirty="0" smtClean="0">
                <a:effectLst/>
                <a:latin typeface="Times New Roman"/>
                <a:ea typeface="Times New Roman"/>
              </a:rPr>
              <a:t>السائلة</a:t>
            </a:r>
            <a:r>
              <a:rPr lang="ar-SA" sz="2400" dirty="0" smtClean="0">
                <a:effectLst/>
                <a:latin typeface="Times New Roman"/>
                <a:ea typeface="Times New Roman"/>
              </a:rPr>
              <a:t> فقط وكل ما يرتبط بهذه الأصول من التزامات.</a:t>
            </a: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400" dirty="0" smtClean="0">
                <a:effectLst/>
                <a:ea typeface="Times New Roman"/>
                <a:cs typeface="Times New Roman"/>
              </a:rPr>
              <a:t>وتتضمن الأصول </a:t>
            </a:r>
            <a:r>
              <a:rPr lang="ar-SA" sz="2400" u="sng" dirty="0" smtClean="0">
                <a:effectLst/>
                <a:ea typeface="Times New Roman"/>
                <a:cs typeface="Times New Roman"/>
              </a:rPr>
              <a:t>السائلة</a:t>
            </a:r>
            <a:r>
              <a:rPr lang="ar-SA" sz="2400" dirty="0" smtClean="0">
                <a:effectLst/>
                <a:ea typeface="Times New Roman"/>
                <a:cs typeface="Times New Roman"/>
              </a:rPr>
              <a:t> كل من النقدية وأي أصول أخرى يتوقع تحويلها إلى نقدية خلال العام. أما الالتزامات قصيرة الأجل فهي الالتزامات التي ترتبط ارتباطاً مباشراً بهذه الأصول السائلة.</a:t>
            </a:r>
            <a:endParaRPr lang="en-US" sz="2400" dirty="0" smtClean="0">
              <a:effectLst/>
              <a:latin typeface="Times New Roman"/>
              <a:ea typeface="Times New Roman"/>
            </a:endParaRPr>
          </a:p>
          <a:p>
            <a:pPr algn="r" rtl="1"/>
            <a:endParaRPr lang="en-US" dirty="0"/>
          </a:p>
        </p:txBody>
      </p:sp>
    </p:spTree>
    <p:extLst>
      <p:ext uri="{BB962C8B-B14F-4D97-AF65-F5344CB8AC3E}">
        <p14:creationId xmlns:p14="http://schemas.microsoft.com/office/powerpoint/2010/main" val="2780282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solidFill>
                  <a:srgbClr val="FF0000"/>
                </a:solidFill>
                <a:ea typeface="Times New Roman"/>
              </a:rPr>
              <a:t>ما هي معادلة الميزانية العامة للدولة "على مستوى المال"؟</a:t>
            </a:r>
            <a:endParaRPr lang="en-US" dirty="0"/>
          </a:p>
        </p:txBody>
      </p:sp>
      <p:sp>
        <p:nvSpPr>
          <p:cNvPr id="3" name="Content Placeholder 2"/>
          <p:cNvSpPr>
            <a:spLocks noGrp="1"/>
          </p:cNvSpPr>
          <p:nvPr>
            <p:ph idx="1"/>
          </p:nvPr>
        </p:nvSpPr>
        <p:spPr/>
        <p:txBody>
          <a:bodyPr>
            <a:normAutofit/>
          </a:bodyPr>
          <a:lstStyle/>
          <a:p>
            <a:pPr marL="0" indent="0" algn="justLow" rtl="1">
              <a:spcAft>
                <a:spcPts val="0"/>
              </a:spcAft>
              <a:buNone/>
            </a:pPr>
            <a:r>
              <a:rPr lang="ar-SA" dirty="0" smtClean="0">
                <a:effectLst/>
                <a:latin typeface="Times New Roman"/>
                <a:ea typeface="Times New Roman"/>
              </a:rPr>
              <a:t> الأصول = الالتزامات + رصيد الأموال  </a:t>
            </a:r>
            <a:endParaRPr lang="en-US" sz="2800" dirty="0" smtClean="0">
              <a:effectLst/>
              <a:latin typeface="Times New Roman"/>
              <a:ea typeface="Times New Roman"/>
            </a:endParaRPr>
          </a:p>
          <a:p>
            <a:pPr algn="justLow" rtl="1">
              <a:spcAft>
                <a:spcPts val="0"/>
              </a:spcAft>
              <a:buFont typeface="Wingdings" panose="05000000000000000000" pitchFamily="2" charset="2"/>
              <a:buChar char="Ø"/>
            </a:pPr>
            <a:r>
              <a:rPr lang="ar-SA" sz="2200" b="1" u="sng" dirty="0" smtClean="0">
                <a:effectLst/>
                <a:latin typeface="Times New Roman"/>
                <a:ea typeface="Times New Roman"/>
              </a:rPr>
              <a:t>الأصول</a:t>
            </a:r>
            <a:r>
              <a:rPr lang="ar-SA" sz="2200" dirty="0" smtClean="0">
                <a:effectLst/>
                <a:latin typeface="Times New Roman"/>
                <a:ea typeface="Times New Roman"/>
              </a:rPr>
              <a:t> هي الموارد والإمكانيات المتاحة والمخصصة لأغراض محددة</a:t>
            </a:r>
          </a:p>
          <a:p>
            <a:pPr algn="justLow" rtl="1">
              <a:spcAft>
                <a:spcPts val="0"/>
              </a:spcAft>
              <a:buFont typeface="Wingdings" panose="05000000000000000000" pitchFamily="2" charset="2"/>
              <a:buChar char="Ø"/>
            </a:pPr>
            <a:endParaRPr lang="ar-SA" sz="2200" dirty="0">
              <a:latin typeface="Times New Roman"/>
            </a:endParaRPr>
          </a:p>
          <a:p>
            <a:pPr marL="0" indent="0" algn="justLow" rtl="1">
              <a:spcAft>
                <a:spcPts val="0"/>
              </a:spcAft>
              <a:buNone/>
            </a:pPr>
            <a:endParaRPr lang="ar-SA" sz="2200" dirty="0" smtClean="0"/>
          </a:p>
          <a:p>
            <a:pPr algn="justLow" rtl="1">
              <a:spcAft>
                <a:spcPts val="0"/>
              </a:spcAft>
              <a:buFont typeface="Wingdings" panose="05000000000000000000" pitchFamily="2" charset="2"/>
              <a:buChar char="Ø"/>
            </a:pPr>
            <a:r>
              <a:rPr lang="ar-SA" sz="2200" b="1" u="sng" dirty="0" smtClean="0">
                <a:effectLst/>
                <a:latin typeface="Times New Roman"/>
                <a:ea typeface="Times New Roman"/>
              </a:rPr>
              <a:t>الالتزامات</a:t>
            </a:r>
            <a:r>
              <a:rPr lang="ar-SA" sz="2200" dirty="0" smtClean="0">
                <a:effectLst/>
                <a:latin typeface="Times New Roman"/>
                <a:ea typeface="Times New Roman"/>
              </a:rPr>
              <a:t> هي القيود المفروضة على استخدام الموارد المتاحة</a:t>
            </a:r>
          </a:p>
          <a:p>
            <a:pPr marL="0" indent="0" algn="justLow" rtl="1">
              <a:spcAft>
                <a:spcPts val="0"/>
              </a:spcAft>
              <a:buNone/>
            </a:pPr>
            <a:endParaRPr lang="ar-SA" sz="2200" dirty="0" smtClean="0">
              <a:effectLst/>
              <a:latin typeface="Times New Roman"/>
              <a:ea typeface="Times New Roman"/>
            </a:endParaRPr>
          </a:p>
          <a:p>
            <a:pPr marL="0" indent="0" algn="justLow" rtl="1">
              <a:spcAft>
                <a:spcPts val="0"/>
              </a:spcAft>
              <a:buNone/>
            </a:pPr>
            <a:endParaRPr lang="en-US" sz="2200" dirty="0" smtClean="0">
              <a:effectLst/>
              <a:latin typeface="Times New Roman"/>
              <a:ea typeface="Times New Roman"/>
            </a:endParaRPr>
          </a:p>
          <a:p>
            <a:pPr algn="justLow" rtl="1">
              <a:spcAft>
                <a:spcPts val="0"/>
              </a:spcAft>
              <a:buFont typeface="Wingdings" panose="05000000000000000000" pitchFamily="2" charset="2"/>
              <a:buChar char="Ø"/>
            </a:pPr>
            <a:r>
              <a:rPr lang="ar-SA" sz="2200" b="1" u="sng" dirty="0" smtClean="0">
                <a:effectLst/>
                <a:latin typeface="Times New Roman"/>
                <a:ea typeface="Times New Roman"/>
              </a:rPr>
              <a:t>رصيد الأموال</a:t>
            </a:r>
            <a:r>
              <a:rPr lang="ar-SA" sz="2200" dirty="0" smtClean="0">
                <a:effectLst/>
                <a:latin typeface="Times New Roman"/>
                <a:ea typeface="Times New Roman"/>
              </a:rPr>
              <a:t> هو الموارد المتبقية المتاحة والتي يمكن أن تستخدم لسداد الالتزامات قصيرة الأجل التي ستحدث في المستقبل.</a:t>
            </a:r>
            <a:endParaRPr lang="en-US" sz="2200" dirty="0" smtClean="0">
              <a:effectLst/>
              <a:latin typeface="Times New Roman"/>
              <a:ea typeface="Times New Roman"/>
            </a:endParaRPr>
          </a:p>
          <a:p>
            <a:pPr algn="justLow" rtl="1">
              <a:spcAft>
                <a:spcPts val="0"/>
              </a:spcAft>
              <a:buFont typeface="Wingdings" panose="05000000000000000000" pitchFamily="2" charset="2"/>
              <a:buChar char="Ø"/>
            </a:pPr>
            <a:endParaRPr lang="en-US" sz="4400" dirty="0" smtClean="0">
              <a:effectLst/>
              <a:latin typeface="Times New Roman"/>
              <a:ea typeface="Times New Roman"/>
            </a:endParaRPr>
          </a:p>
        </p:txBody>
      </p:sp>
    </p:spTree>
    <p:extLst>
      <p:ext uri="{BB962C8B-B14F-4D97-AF65-F5344CB8AC3E}">
        <p14:creationId xmlns:p14="http://schemas.microsoft.com/office/powerpoint/2010/main" val="2494242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Low" rtl="1">
              <a:spcAft>
                <a:spcPts val="0"/>
              </a:spcAft>
            </a:pPr>
            <a:r>
              <a:rPr lang="ar-SA" sz="3200" b="1" dirty="0" smtClean="0">
                <a:solidFill>
                  <a:srgbClr val="FF0000"/>
                </a:solidFill>
                <a:effectLst/>
                <a:latin typeface="Times New Roman"/>
                <a:ea typeface="Times New Roman"/>
              </a:rPr>
              <a:t/>
            </a:r>
            <a:br>
              <a:rPr lang="ar-SA" sz="3200" b="1" dirty="0" smtClean="0">
                <a:solidFill>
                  <a:srgbClr val="FF0000"/>
                </a:solidFill>
                <a:effectLst/>
                <a:latin typeface="Times New Roman"/>
                <a:ea typeface="Times New Roman"/>
              </a:rPr>
            </a:br>
            <a:r>
              <a:rPr lang="ar-SA" sz="3200" b="1" dirty="0" smtClean="0">
                <a:solidFill>
                  <a:srgbClr val="FF0000"/>
                </a:solidFill>
                <a:effectLst/>
                <a:latin typeface="Times New Roman"/>
                <a:ea typeface="Times New Roman"/>
              </a:rPr>
              <a:t>ماهي معادلة الميزانية المعدة على مستوى الوحدة الحكومية الممثلة لأهداف المال؟</a:t>
            </a:r>
            <a:r>
              <a:rPr lang="en-US" sz="3200" dirty="0" smtClean="0">
                <a:effectLst/>
                <a:latin typeface="Times New Roman"/>
                <a:ea typeface="Times New Roman"/>
              </a:rPr>
              <a:t/>
            </a:r>
            <a:br>
              <a:rPr lang="en-US" sz="3200" dirty="0" smtClean="0">
                <a:effectLst/>
                <a:latin typeface="Times New Roman"/>
                <a:ea typeface="Times New Roman"/>
              </a:rPr>
            </a:br>
            <a:endParaRPr lang="en-US" sz="3200" dirty="0"/>
          </a:p>
        </p:txBody>
      </p:sp>
      <p:sp>
        <p:nvSpPr>
          <p:cNvPr id="3" name="Content Placeholder 2"/>
          <p:cNvSpPr>
            <a:spLocks noGrp="1"/>
          </p:cNvSpPr>
          <p:nvPr>
            <p:ph idx="1"/>
          </p:nvPr>
        </p:nvSpPr>
        <p:spPr/>
        <p:txBody>
          <a:bodyPr/>
          <a:lstStyle/>
          <a:p>
            <a:pPr algn="r" rtl="1"/>
            <a:r>
              <a:rPr lang="ar-SA" dirty="0" smtClean="0">
                <a:effectLst/>
                <a:latin typeface="Times New Roman"/>
                <a:ea typeface="Times New Roman"/>
              </a:rPr>
              <a:t> الأصول = الالتزامات</a:t>
            </a:r>
          </a:p>
          <a:p>
            <a:pPr algn="justLow" rtl="1">
              <a:spcAft>
                <a:spcPts val="0"/>
              </a:spcAft>
              <a:buFont typeface="Wingdings" panose="05000000000000000000" pitchFamily="2" charset="2"/>
              <a:buChar char="Ø"/>
            </a:pPr>
            <a:r>
              <a:rPr lang="ar-SA" sz="2000" dirty="0" smtClean="0">
                <a:effectLst/>
                <a:latin typeface="Times New Roman"/>
                <a:ea typeface="Times New Roman"/>
              </a:rPr>
              <a:t>الأصول هي الموارد المخصصة للوحدة الحكومية الإدارية في شكل اعتمادات من الميزانية العامة للدولة دون وجود أي علاقة بينها وبين إيرادات الوحدة الحكومية.</a:t>
            </a:r>
          </a:p>
          <a:p>
            <a:pPr algn="justLow" rtl="1">
              <a:spcAft>
                <a:spcPts val="0"/>
              </a:spcAft>
              <a:buFont typeface="Wingdings" panose="05000000000000000000" pitchFamily="2" charset="2"/>
              <a:buChar char="Ø"/>
            </a:pPr>
            <a:endParaRPr lang="ar-SA" sz="2000" dirty="0">
              <a:latin typeface="Times New Roman"/>
              <a:ea typeface="Times New Roman"/>
            </a:endParaRPr>
          </a:p>
          <a:p>
            <a:pPr marL="0" indent="0" algn="justLow" rtl="1">
              <a:spcAft>
                <a:spcPts val="0"/>
              </a:spcAft>
              <a:buNone/>
            </a:pPr>
            <a:endParaRPr lang="en-US" sz="2000"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الالتزامات هي القيود المفروضة على استخدام الموارد المتاحة على شكل اعتمادات.</a:t>
            </a:r>
            <a:endParaRPr lang="en-US" sz="2000" dirty="0" smtClean="0">
              <a:effectLst/>
              <a:latin typeface="Times New Roman"/>
              <a:ea typeface="Times New Roman"/>
            </a:endParaRPr>
          </a:p>
          <a:p>
            <a:pPr marL="0" indent="0" algn="justLow" rtl="1">
              <a:spcAft>
                <a:spcPts val="0"/>
              </a:spcAft>
              <a:buNone/>
            </a:pPr>
            <a:endParaRPr lang="en-US" sz="4400" dirty="0" smtClean="0">
              <a:effectLst/>
              <a:latin typeface="Times New Roman"/>
              <a:ea typeface="Times New Roman"/>
            </a:endParaRPr>
          </a:p>
          <a:p>
            <a:pPr algn="r" rtl="1">
              <a:buFont typeface="Wingdings" panose="05000000000000000000" pitchFamily="2" charset="2"/>
              <a:buChar char="Ø"/>
            </a:pPr>
            <a:endParaRPr lang="en-US" dirty="0"/>
          </a:p>
        </p:txBody>
      </p:sp>
    </p:spTree>
    <p:extLst>
      <p:ext uri="{BB962C8B-B14F-4D97-AF65-F5344CB8AC3E}">
        <p14:creationId xmlns:p14="http://schemas.microsoft.com/office/powerpoint/2010/main" val="3678641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ar-SA" sz="3600" b="1" dirty="0" smtClean="0">
                <a:solidFill>
                  <a:srgbClr val="FF0000"/>
                </a:solidFill>
                <a:ea typeface="Times New Roman"/>
              </a:rPr>
              <a:t>كيف </a:t>
            </a:r>
            <a:r>
              <a:rPr lang="ar-SA" sz="3600" b="1" dirty="0">
                <a:solidFill>
                  <a:srgbClr val="FF0000"/>
                </a:solidFill>
                <a:ea typeface="Times New Roman"/>
              </a:rPr>
              <a:t>تتم المحاسبة عن الأصول والالتزامات طويلة الأجل إذا كانت لا تظهر في الميزانية العامة للدولة؟</a:t>
            </a:r>
            <a:endParaRPr lang="en-US" sz="3600" dirty="0"/>
          </a:p>
        </p:txBody>
      </p:sp>
      <p:sp>
        <p:nvSpPr>
          <p:cNvPr id="3" name="Content Placeholder 2"/>
          <p:cNvSpPr>
            <a:spLocks noGrp="1"/>
          </p:cNvSpPr>
          <p:nvPr>
            <p:ph idx="1"/>
          </p:nvPr>
        </p:nvSpPr>
        <p:spPr/>
        <p:txBody>
          <a:bodyPr>
            <a:normAutofit fontScale="77500" lnSpcReduction="20000"/>
          </a:bodyPr>
          <a:lstStyle/>
          <a:p>
            <a:pPr algn="justLow" rtl="1">
              <a:spcAft>
                <a:spcPts val="0"/>
              </a:spcAft>
              <a:buFont typeface="Wingdings" panose="05000000000000000000" pitchFamily="2" charset="2"/>
              <a:buChar char="Ø"/>
            </a:pPr>
            <a:r>
              <a:rPr lang="ar-SA" dirty="0" smtClean="0">
                <a:effectLst/>
                <a:latin typeface="Times New Roman"/>
                <a:ea typeface="Times New Roman"/>
              </a:rPr>
              <a:t>بما أن الأصول الثابتة لا تظهر في الميزانية العامة للدولة لأنها لن تتحول إلى نقدية فستتم المحاسبة عنها بواسطة مسك مجموعة من الحسابات النظامية التي تسمى بـ </a:t>
            </a:r>
            <a:r>
              <a:rPr lang="ar-SA" b="1" dirty="0" smtClean="0">
                <a:effectLst/>
                <a:latin typeface="Times New Roman"/>
                <a:ea typeface="Times New Roman"/>
              </a:rPr>
              <a:t>" مجموعة حسابات الأصول الثابتة العامة طويلة الأجل"</a:t>
            </a:r>
            <a:r>
              <a:rPr lang="ar-SA" dirty="0" smtClean="0">
                <a:effectLst/>
                <a:latin typeface="Times New Roman"/>
                <a:ea typeface="Times New Roman"/>
              </a:rPr>
              <a:t> وذلك باستخدام الأساس النقدي المعدل (أساس الاستحقاق المعدل) . وذلك لأن اثبات الأصول الثابتة في الميزانية العامة للدولة يتنافى مع مفهوم المال لأن الأصول تعالج كنفقات عند اقتنائها دون التفرقة بين النفقات الإيرادية (الجارية) والرأسمالية.</a:t>
            </a:r>
            <a:endParaRPr lang="en-US" sz="2800" dirty="0" smtClean="0">
              <a:effectLst/>
              <a:latin typeface="Times New Roman"/>
              <a:ea typeface="Times New Roman"/>
            </a:endParaRPr>
          </a:p>
          <a:p>
            <a:pPr marL="0" indent="0" algn="justLow" rtl="1">
              <a:spcAft>
                <a:spcPts val="0"/>
              </a:spcAft>
              <a:buNone/>
            </a:pPr>
            <a:endParaRPr lang="en-US" sz="2800" dirty="0" smtClean="0">
              <a:effectLst/>
              <a:latin typeface="Times New Roman"/>
              <a:ea typeface="Times New Roman"/>
            </a:endParaRPr>
          </a:p>
          <a:p>
            <a:pPr algn="justLow" rtl="1">
              <a:spcAft>
                <a:spcPts val="0"/>
              </a:spcAft>
              <a:buFont typeface="Wingdings" panose="05000000000000000000" pitchFamily="2" charset="2"/>
              <a:buChar char="Ø"/>
            </a:pPr>
            <a:r>
              <a:rPr lang="ar-SA" dirty="0" smtClean="0">
                <a:effectLst/>
                <a:latin typeface="Times New Roman"/>
                <a:ea typeface="Times New Roman"/>
              </a:rPr>
              <a:t>وكذلك الأمر بالنسبة للالتزامات العامة طويلة الأجل حيث تتم المحاسبة عنها عن طريق مسك مجموعة من الحسابات النظامية التي تعرف باسم </a:t>
            </a:r>
            <a:r>
              <a:rPr lang="ar-SA" b="1" dirty="0" smtClean="0">
                <a:effectLst/>
                <a:latin typeface="Times New Roman"/>
                <a:ea typeface="Times New Roman"/>
              </a:rPr>
              <a:t>" مجموعة حسابات الالتزامات العامة طويلة الأجل"</a:t>
            </a:r>
            <a:r>
              <a:rPr lang="ar-SA" dirty="0" smtClean="0">
                <a:effectLst/>
                <a:latin typeface="Times New Roman"/>
                <a:ea typeface="Times New Roman"/>
              </a:rPr>
              <a:t> بحيث لا تظهر هذه الالتزامات في الميزانية العامة. وذلك لأن إثبات الالتزامات طويلة الأجل يتنافى أيضاً مع مفهوم المال لأن هذه الالتزامات لا تتطلب اعتمادات لسدادها لأنها مضمونة السداد من الضرائب التي تجبيها الدولة بسلطتها.</a:t>
            </a:r>
            <a:endParaRPr lang="en-US" sz="2800" dirty="0">
              <a:effectLst/>
              <a:latin typeface="Times New Roman"/>
              <a:ea typeface="Times New Roman"/>
            </a:endParaRPr>
          </a:p>
        </p:txBody>
      </p:sp>
    </p:spTree>
    <p:extLst>
      <p:ext uri="{BB962C8B-B14F-4D97-AF65-F5344CB8AC3E}">
        <p14:creationId xmlns:p14="http://schemas.microsoft.com/office/powerpoint/2010/main" val="1967073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مفاهيم المحاسبة الحكومية</a:t>
            </a:r>
            <a:endParaRPr lang="en-US" dirty="0"/>
          </a:p>
        </p:txBody>
      </p:sp>
      <p:sp>
        <p:nvSpPr>
          <p:cNvPr id="3" name="Content Placeholder 2"/>
          <p:cNvSpPr>
            <a:spLocks noGrp="1"/>
          </p:cNvSpPr>
          <p:nvPr>
            <p:ph idx="1"/>
          </p:nvPr>
        </p:nvSpPr>
        <p:spPr/>
        <p:txBody>
          <a:bodyPr>
            <a:normAutofit/>
          </a:bodyPr>
          <a:lstStyle/>
          <a:p>
            <a:pPr marL="0" indent="0" algn="r" rtl="1">
              <a:buNone/>
            </a:pPr>
            <a:r>
              <a:rPr lang="ar-SA" dirty="0" smtClean="0"/>
              <a:t>5.</a:t>
            </a:r>
            <a:r>
              <a:rPr lang="ar-SA" b="1" dirty="0" smtClean="0"/>
              <a:t> </a:t>
            </a:r>
            <a:r>
              <a:rPr lang="ar-SA" b="1" dirty="0"/>
              <a:t>تقويم الأصول الثابتة واستهلاكها</a:t>
            </a:r>
            <a:r>
              <a:rPr lang="ar-SA" b="1" dirty="0" smtClean="0"/>
              <a:t>:</a:t>
            </a:r>
          </a:p>
          <a:p>
            <a:pPr algn="justLow" rtl="1">
              <a:spcAft>
                <a:spcPts val="0"/>
              </a:spcAft>
              <a:buFont typeface="Wingdings" panose="05000000000000000000" pitchFamily="2" charset="2"/>
              <a:buChar char="Ø"/>
            </a:pPr>
            <a:r>
              <a:rPr lang="ar-SA" sz="2200" dirty="0" smtClean="0">
                <a:effectLst/>
                <a:latin typeface="Times New Roman"/>
                <a:ea typeface="Times New Roman"/>
              </a:rPr>
              <a:t>تقوّم الأصول الثابتة في المحاسبة المالية بتكلفتها التاريخية على أن يتم استهلاك كل أصل وتوزيع تكلفته على سنوات عمره الإنتاجي.</a:t>
            </a:r>
            <a:endParaRPr lang="en-US" sz="2200" dirty="0" smtClean="0">
              <a:effectLst/>
              <a:latin typeface="Times New Roman"/>
              <a:ea typeface="Times New Roman"/>
            </a:endParaRPr>
          </a:p>
          <a:p>
            <a:pPr algn="justLow" rtl="1">
              <a:spcAft>
                <a:spcPts val="0"/>
              </a:spcAft>
              <a:buFont typeface="Wingdings" panose="05000000000000000000" pitchFamily="2" charset="2"/>
              <a:buChar char="Ø"/>
            </a:pPr>
            <a:r>
              <a:rPr lang="ar-SA" sz="2200" dirty="0" smtClean="0">
                <a:effectLst/>
                <a:latin typeface="Times New Roman"/>
                <a:ea typeface="Times New Roman"/>
              </a:rPr>
              <a:t> أما في المحاسبة الحكومية فتقوم الأصول الثابتة بتكلفتها التاريخية إذا تم شراؤها. أما إذا تم الحصول على الأصل عن طريق الهبة أو المنحة فسيتم تقييمها على أساس التكلفة التقديرية بحيث تكون مساوية لقيمة الأصل السائدة في السوق وقت الحصول عليه. ثم يتم بعد ذلك إثبات الأصول الثابتة في حسابات الأصول الثابتة العامة طويلة الأجل.</a:t>
            </a:r>
            <a:endParaRPr lang="en-US" sz="2200" dirty="0" smtClean="0">
              <a:effectLst/>
              <a:latin typeface="Times New Roman"/>
              <a:ea typeface="Times New Roman"/>
            </a:endParaRPr>
          </a:p>
          <a:p>
            <a:pPr algn="justLow" rtl="1">
              <a:spcAft>
                <a:spcPts val="0"/>
              </a:spcAft>
            </a:pPr>
            <a:r>
              <a:rPr lang="ar-SA" sz="2200" b="1" u="sng" dirty="0" smtClean="0">
                <a:solidFill>
                  <a:srgbClr val="FF0000"/>
                </a:solidFill>
                <a:effectLst/>
                <a:latin typeface="Times New Roman"/>
                <a:ea typeface="Times New Roman"/>
              </a:rPr>
              <a:t>كيف تتم معالجة استهلاك هذه الأصول الثابتة؟</a:t>
            </a:r>
            <a:endParaRPr lang="en-US" sz="2200" u="sng" dirty="0" smtClean="0">
              <a:effectLst/>
              <a:latin typeface="Times New Roman"/>
              <a:ea typeface="Times New Roman"/>
            </a:endParaRPr>
          </a:p>
          <a:p>
            <a:pPr algn="justLow" rtl="1">
              <a:spcAft>
                <a:spcPts val="0"/>
              </a:spcAft>
              <a:buFont typeface="Wingdings" panose="05000000000000000000" pitchFamily="2" charset="2"/>
              <a:buChar char="Ø"/>
            </a:pPr>
            <a:r>
              <a:rPr lang="ar-SA" sz="2000" dirty="0" smtClean="0">
                <a:effectLst/>
                <a:latin typeface="Times New Roman"/>
                <a:ea typeface="Times New Roman"/>
              </a:rPr>
              <a:t>وبالنسبة لاستهلاك هذه الأصول فلن يتم إثباته في الميزانية العامة للدولة (لأنه لا يمثل نفقة تستلزم تخصيص اعتماد لها في الميزانية العامة) بل سيتم حساب استهلاك كل أصل في كل سنة وإثباته في سجلات إحصائية وبيانية وذلك من أجل تحديد تكاليف الخدمات العامة والرقابة على تشغيل وصيانة هذه الأصول والمحافظة عليها والتخطيط لأغراض عمليات الإحلال والاستبدال..</a:t>
            </a:r>
            <a:endParaRPr lang="en-US" sz="1800" dirty="0" smtClean="0">
              <a:effectLst/>
              <a:latin typeface="Times New Roman"/>
              <a:ea typeface="Times New Roman"/>
            </a:endParaRPr>
          </a:p>
          <a:p>
            <a:pPr marL="0" indent="0" algn="r" rtl="1">
              <a:buNone/>
            </a:pPr>
            <a:endParaRPr lang="en-US" sz="2000" dirty="0"/>
          </a:p>
        </p:txBody>
      </p:sp>
    </p:spTree>
    <p:extLst>
      <p:ext uri="{BB962C8B-B14F-4D97-AF65-F5344CB8AC3E}">
        <p14:creationId xmlns:p14="http://schemas.microsoft.com/office/powerpoint/2010/main" val="3332723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1561</Words>
  <Application>Microsoft Office PowerPoint</Application>
  <PresentationFormat>On-screen Show (4:3)</PresentationFormat>
  <Paragraphs>171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الفصل الثاني</vt:lpstr>
      <vt:lpstr>مفاهيم المحاسبة الحكومية</vt:lpstr>
      <vt:lpstr>مفاهيم المحاسبة الحكومية</vt:lpstr>
      <vt:lpstr>مفاهيم المحاسبة الحكومية</vt:lpstr>
      <vt:lpstr>مفاهيم المحاسبة الحكومية</vt:lpstr>
      <vt:lpstr>ما هي معادلة الميزانية العامة للدولة "على مستوى المال"؟</vt:lpstr>
      <vt:lpstr> ماهي معادلة الميزانية المعدة على مستوى الوحدة الحكومية الممثلة لأهداف المال؟ </vt:lpstr>
      <vt:lpstr>كيف تتم المحاسبة عن الأصول والالتزامات طويلة الأجل إذا كانت لا تظهر في الميزانية العامة للدولة؟</vt:lpstr>
      <vt:lpstr>مفاهيم المحاسبة الحكومية</vt:lpstr>
      <vt:lpstr>مفاهيم المحاسبة الحكومية</vt:lpstr>
      <vt:lpstr> المجموعة الأولى: الأموال الحكومية: </vt:lpstr>
      <vt:lpstr>المجموعة الثانية: أموال الملكية:</vt:lpstr>
      <vt:lpstr>  المجموعة الثالثة: أموال الوكالة أو الأمانة:   </vt:lpstr>
      <vt:lpstr>مفاهيم المحاسبة الحكومية</vt:lpstr>
      <vt:lpstr> (أ) التقارير المالية المؤقتة </vt:lpstr>
      <vt:lpstr>التقارير المالية المؤقتة</vt:lpstr>
      <vt:lpstr>(ب) التقارير المالية التي تعد في نهاية السنة المالية</vt:lpstr>
      <vt:lpstr>أسس القياس المحاسبي</vt:lpstr>
      <vt:lpstr>أساس الاستحقاق(1)</vt:lpstr>
      <vt:lpstr>(2) أساس النقدي</vt:lpstr>
      <vt:lpstr>(3) الأساس المختلط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dc:title>
  <dc:creator>adel</dc:creator>
  <cp:lastModifiedBy>adel</cp:lastModifiedBy>
  <cp:revision>12</cp:revision>
  <dcterms:created xsi:type="dcterms:W3CDTF">2018-07-17T01:10:49Z</dcterms:created>
  <dcterms:modified xsi:type="dcterms:W3CDTF">2018-09-16T15:20:24Z</dcterms:modified>
</cp:coreProperties>
</file>