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56A8B-7ADB-4905-8132-CC756C39A30E}" type="doc">
      <dgm:prSet loTypeId="urn:microsoft.com/office/officeart/2005/8/layout/radial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0A553638-3464-46AD-936B-80C3015CEEB9}">
      <dgm:prSet phldrT="[نص]" phldr="1"/>
      <dgm:spPr/>
      <dgm:t>
        <a:bodyPr/>
        <a:lstStyle/>
        <a:p>
          <a:pPr rtl="1"/>
          <a:endParaRPr lang="ar-SA"/>
        </a:p>
      </dgm:t>
    </dgm:pt>
    <dgm:pt modelId="{58096EC3-EC11-44A0-AC64-BD714BA5ABA6}" type="parTrans" cxnId="{533770B0-2F8F-420A-A45E-607710DE46B2}">
      <dgm:prSet/>
      <dgm:spPr/>
      <dgm:t>
        <a:bodyPr/>
        <a:lstStyle/>
        <a:p>
          <a:pPr rtl="1"/>
          <a:endParaRPr lang="ar-SA"/>
        </a:p>
      </dgm:t>
    </dgm:pt>
    <dgm:pt modelId="{FA4E07A9-743E-4710-837D-7A3A961E2257}" type="sibTrans" cxnId="{533770B0-2F8F-420A-A45E-607710DE46B2}">
      <dgm:prSet/>
      <dgm:spPr/>
      <dgm:t>
        <a:bodyPr/>
        <a:lstStyle/>
        <a:p>
          <a:pPr rtl="1"/>
          <a:endParaRPr lang="ar-SA"/>
        </a:p>
      </dgm:t>
    </dgm:pt>
    <dgm:pt modelId="{F050161D-2431-48CD-92C0-50F4C0D2B595}">
      <dgm:prSet phldrT="[نص]"/>
      <dgm:spPr/>
      <dgm:t>
        <a:bodyPr/>
        <a:lstStyle/>
        <a:p>
          <a:pPr rtl="1"/>
          <a:r>
            <a:rPr lang="ar-SA" dirty="0" smtClean="0"/>
            <a:t>تحليل حاجات المستهلك</a:t>
          </a:r>
          <a:endParaRPr lang="ar-SA" dirty="0"/>
        </a:p>
      </dgm:t>
    </dgm:pt>
    <dgm:pt modelId="{C74FB434-0811-4E49-B831-8EB6EBD3ACB9}" type="parTrans" cxnId="{BDB7A5F8-1952-4EC4-A143-C4EEA448D2B7}">
      <dgm:prSet/>
      <dgm:spPr/>
      <dgm:t>
        <a:bodyPr/>
        <a:lstStyle/>
        <a:p>
          <a:pPr rtl="1"/>
          <a:endParaRPr lang="ar-SA"/>
        </a:p>
      </dgm:t>
    </dgm:pt>
    <dgm:pt modelId="{D3774CF6-1762-4BFF-9FA4-94F9CC98D332}" type="sibTrans" cxnId="{BDB7A5F8-1952-4EC4-A143-C4EEA448D2B7}">
      <dgm:prSet/>
      <dgm:spPr/>
      <dgm:t>
        <a:bodyPr/>
        <a:lstStyle/>
        <a:p>
          <a:pPr rtl="1"/>
          <a:endParaRPr lang="ar-SA"/>
        </a:p>
      </dgm:t>
    </dgm:pt>
    <dgm:pt modelId="{1B28CC3A-9E6B-4F80-8F17-3AEEF28FECA9}">
      <dgm:prSet phldrT="[نص]"/>
      <dgm:spPr/>
      <dgm:t>
        <a:bodyPr/>
        <a:lstStyle/>
        <a:p>
          <a:pPr rtl="1"/>
          <a:r>
            <a:rPr lang="ar-SA" dirty="0" smtClean="0"/>
            <a:t>تحديد اهداف القناة</a:t>
          </a:r>
          <a:endParaRPr lang="ar-SA" dirty="0"/>
        </a:p>
      </dgm:t>
    </dgm:pt>
    <dgm:pt modelId="{CD5A5C34-D457-4E5F-9B0F-137A02B290F9}" type="parTrans" cxnId="{6CC9A5C1-D209-4046-A629-DACAA7F1BD33}">
      <dgm:prSet/>
      <dgm:spPr/>
      <dgm:t>
        <a:bodyPr/>
        <a:lstStyle/>
        <a:p>
          <a:pPr rtl="1"/>
          <a:endParaRPr lang="ar-SA"/>
        </a:p>
      </dgm:t>
    </dgm:pt>
    <dgm:pt modelId="{449DDC4E-3D39-4BF3-BBB3-28B82673FA05}" type="sibTrans" cxnId="{6CC9A5C1-D209-4046-A629-DACAA7F1BD33}">
      <dgm:prSet/>
      <dgm:spPr/>
      <dgm:t>
        <a:bodyPr/>
        <a:lstStyle/>
        <a:p>
          <a:pPr rtl="1"/>
          <a:endParaRPr lang="ar-SA"/>
        </a:p>
      </dgm:t>
    </dgm:pt>
    <dgm:pt modelId="{1597F4D2-7018-4207-8870-065C473C3257}">
      <dgm:prSet phldrT="[نص]"/>
      <dgm:spPr/>
      <dgm:t>
        <a:bodyPr/>
        <a:lstStyle/>
        <a:p>
          <a:pPr rtl="1"/>
          <a:r>
            <a:rPr lang="ar-SA" dirty="0" smtClean="0"/>
            <a:t>وضع استراتيجية القناة</a:t>
          </a:r>
          <a:endParaRPr lang="ar-SA" dirty="0"/>
        </a:p>
      </dgm:t>
    </dgm:pt>
    <dgm:pt modelId="{B11F75E5-6F6E-4770-BFF9-8AAD98DD3278}" type="parTrans" cxnId="{3B6CF276-2DD4-4427-997E-CAB23815B20B}">
      <dgm:prSet/>
      <dgm:spPr/>
      <dgm:t>
        <a:bodyPr/>
        <a:lstStyle/>
        <a:p>
          <a:pPr rtl="1"/>
          <a:endParaRPr lang="ar-SA"/>
        </a:p>
      </dgm:t>
    </dgm:pt>
    <dgm:pt modelId="{EC41DAA3-7811-4495-BE87-F48844225497}" type="sibTrans" cxnId="{3B6CF276-2DD4-4427-997E-CAB23815B20B}">
      <dgm:prSet/>
      <dgm:spPr/>
      <dgm:t>
        <a:bodyPr/>
        <a:lstStyle/>
        <a:p>
          <a:pPr rtl="1"/>
          <a:endParaRPr lang="ar-SA"/>
        </a:p>
      </dgm:t>
    </dgm:pt>
    <dgm:pt modelId="{0CB88FE8-2807-4155-98B1-79930906591E}">
      <dgm:prSet phldrT="[نص]"/>
      <dgm:spPr/>
      <dgm:t>
        <a:bodyPr/>
        <a:lstStyle/>
        <a:p>
          <a:pPr rtl="1"/>
          <a:r>
            <a:rPr lang="ar-SA" dirty="0" smtClean="0"/>
            <a:t>اختيار القناة المناسبة</a:t>
          </a:r>
          <a:endParaRPr lang="ar-SA" dirty="0"/>
        </a:p>
      </dgm:t>
    </dgm:pt>
    <dgm:pt modelId="{7497FA2E-A8C0-46C6-9F85-063381F5CBE6}" type="parTrans" cxnId="{A827BE5C-7CB2-4271-8B58-F8BB152A9946}">
      <dgm:prSet/>
      <dgm:spPr/>
      <dgm:t>
        <a:bodyPr/>
        <a:lstStyle/>
        <a:p>
          <a:pPr rtl="1"/>
          <a:endParaRPr lang="ar-SA"/>
        </a:p>
      </dgm:t>
    </dgm:pt>
    <dgm:pt modelId="{EB162FEC-60AC-4759-A7EC-1A76EFF1AB73}" type="sibTrans" cxnId="{A827BE5C-7CB2-4271-8B58-F8BB152A9946}">
      <dgm:prSet/>
      <dgm:spPr/>
      <dgm:t>
        <a:bodyPr/>
        <a:lstStyle/>
        <a:p>
          <a:pPr rtl="1"/>
          <a:endParaRPr lang="ar-SA"/>
        </a:p>
      </dgm:t>
    </dgm:pt>
    <dgm:pt modelId="{3DE418BB-D70A-427E-99B2-101B7C5AE86B}" type="pres">
      <dgm:prSet presAssocID="{30B56A8B-7ADB-4905-8132-CC756C39A30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7984AE4-35B0-4026-9943-8FC87FA4BA5C}" type="pres">
      <dgm:prSet presAssocID="{30B56A8B-7ADB-4905-8132-CC756C39A30E}" presName="radial" presStyleCnt="0">
        <dgm:presLayoutVars>
          <dgm:animLvl val="ctr"/>
        </dgm:presLayoutVars>
      </dgm:prSet>
      <dgm:spPr/>
    </dgm:pt>
    <dgm:pt modelId="{9AF686D2-A46C-4795-9D4E-1C2ADA577681}" type="pres">
      <dgm:prSet presAssocID="{0A553638-3464-46AD-936B-80C3015CEEB9}" presName="centerShape" presStyleLbl="vennNode1" presStyleIdx="0" presStyleCnt="5"/>
      <dgm:spPr/>
      <dgm:t>
        <a:bodyPr/>
        <a:lstStyle/>
        <a:p>
          <a:pPr rtl="1"/>
          <a:endParaRPr lang="ar-SA"/>
        </a:p>
      </dgm:t>
    </dgm:pt>
    <dgm:pt modelId="{2D830245-DA8D-48D0-A98A-C3B97E417380}" type="pres">
      <dgm:prSet presAssocID="{F050161D-2431-48CD-92C0-50F4C0D2B595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A1E993-295E-40EB-B756-68396657D96C}" type="pres">
      <dgm:prSet presAssocID="{1B28CC3A-9E6B-4F80-8F17-3AEEF28FECA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A77D3B-ECBB-46DB-B7F5-CE631F6E0E1F}" type="pres">
      <dgm:prSet presAssocID="{1597F4D2-7018-4207-8870-065C473C3257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FC4BF9F-6773-4F7F-BF41-0A1A5CE7214F}" type="pres">
      <dgm:prSet presAssocID="{0CB88FE8-2807-4155-98B1-79930906591E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D23A3CC-B369-482B-B3FE-E91DDBA15A20}" type="presOf" srcId="{F050161D-2431-48CD-92C0-50F4C0D2B595}" destId="{2D830245-DA8D-48D0-A98A-C3B97E417380}" srcOrd="0" destOrd="0" presId="urn:microsoft.com/office/officeart/2005/8/layout/radial3"/>
    <dgm:cxn modelId="{ACDAD7B2-A0A2-490A-B287-435FB28D9963}" type="presOf" srcId="{30B56A8B-7ADB-4905-8132-CC756C39A30E}" destId="{3DE418BB-D70A-427E-99B2-101B7C5AE86B}" srcOrd="0" destOrd="0" presId="urn:microsoft.com/office/officeart/2005/8/layout/radial3"/>
    <dgm:cxn modelId="{6CC9A5C1-D209-4046-A629-DACAA7F1BD33}" srcId="{0A553638-3464-46AD-936B-80C3015CEEB9}" destId="{1B28CC3A-9E6B-4F80-8F17-3AEEF28FECA9}" srcOrd="1" destOrd="0" parTransId="{CD5A5C34-D457-4E5F-9B0F-137A02B290F9}" sibTransId="{449DDC4E-3D39-4BF3-BBB3-28B82673FA05}"/>
    <dgm:cxn modelId="{5276A161-786D-49DC-B4A1-82B25E2ABBF1}" type="presOf" srcId="{1597F4D2-7018-4207-8870-065C473C3257}" destId="{FAA77D3B-ECBB-46DB-B7F5-CE631F6E0E1F}" srcOrd="0" destOrd="0" presId="urn:microsoft.com/office/officeart/2005/8/layout/radial3"/>
    <dgm:cxn modelId="{3B6CF276-2DD4-4427-997E-CAB23815B20B}" srcId="{0A553638-3464-46AD-936B-80C3015CEEB9}" destId="{1597F4D2-7018-4207-8870-065C473C3257}" srcOrd="2" destOrd="0" parTransId="{B11F75E5-6F6E-4770-BFF9-8AAD98DD3278}" sibTransId="{EC41DAA3-7811-4495-BE87-F48844225497}"/>
    <dgm:cxn modelId="{EFAACEA3-7073-4414-BEBB-4BD8743D54D9}" type="presOf" srcId="{0A553638-3464-46AD-936B-80C3015CEEB9}" destId="{9AF686D2-A46C-4795-9D4E-1C2ADA577681}" srcOrd="0" destOrd="0" presId="urn:microsoft.com/office/officeart/2005/8/layout/radial3"/>
    <dgm:cxn modelId="{533770B0-2F8F-420A-A45E-607710DE46B2}" srcId="{30B56A8B-7ADB-4905-8132-CC756C39A30E}" destId="{0A553638-3464-46AD-936B-80C3015CEEB9}" srcOrd="0" destOrd="0" parTransId="{58096EC3-EC11-44A0-AC64-BD714BA5ABA6}" sibTransId="{FA4E07A9-743E-4710-837D-7A3A961E2257}"/>
    <dgm:cxn modelId="{B62A230A-7F1E-4539-ADA8-01E7A60F5261}" type="presOf" srcId="{0CB88FE8-2807-4155-98B1-79930906591E}" destId="{3FC4BF9F-6773-4F7F-BF41-0A1A5CE7214F}" srcOrd="0" destOrd="0" presId="urn:microsoft.com/office/officeart/2005/8/layout/radial3"/>
    <dgm:cxn modelId="{A827BE5C-7CB2-4271-8B58-F8BB152A9946}" srcId="{0A553638-3464-46AD-936B-80C3015CEEB9}" destId="{0CB88FE8-2807-4155-98B1-79930906591E}" srcOrd="3" destOrd="0" parTransId="{7497FA2E-A8C0-46C6-9F85-063381F5CBE6}" sibTransId="{EB162FEC-60AC-4759-A7EC-1A76EFF1AB73}"/>
    <dgm:cxn modelId="{EAB46101-2459-421A-95EB-5AB734FDB393}" type="presOf" srcId="{1B28CC3A-9E6B-4F80-8F17-3AEEF28FECA9}" destId="{42A1E993-295E-40EB-B756-68396657D96C}" srcOrd="0" destOrd="0" presId="urn:microsoft.com/office/officeart/2005/8/layout/radial3"/>
    <dgm:cxn modelId="{BDB7A5F8-1952-4EC4-A143-C4EEA448D2B7}" srcId="{0A553638-3464-46AD-936B-80C3015CEEB9}" destId="{F050161D-2431-48CD-92C0-50F4C0D2B595}" srcOrd="0" destOrd="0" parTransId="{C74FB434-0811-4E49-B831-8EB6EBD3ACB9}" sibTransId="{D3774CF6-1762-4BFF-9FA4-94F9CC98D332}"/>
    <dgm:cxn modelId="{DA2C22FC-DAEC-4016-92A4-24406397F6A3}" type="presParOf" srcId="{3DE418BB-D70A-427E-99B2-101B7C5AE86B}" destId="{87984AE4-35B0-4026-9943-8FC87FA4BA5C}" srcOrd="0" destOrd="0" presId="urn:microsoft.com/office/officeart/2005/8/layout/radial3"/>
    <dgm:cxn modelId="{E38210CE-A2FD-4D5A-A69F-D57ECAE41C7F}" type="presParOf" srcId="{87984AE4-35B0-4026-9943-8FC87FA4BA5C}" destId="{9AF686D2-A46C-4795-9D4E-1C2ADA577681}" srcOrd="0" destOrd="0" presId="urn:microsoft.com/office/officeart/2005/8/layout/radial3"/>
    <dgm:cxn modelId="{7B7E0F79-2100-4C9C-AE98-13BBB0C9AED4}" type="presParOf" srcId="{87984AE4-35B0-4026-9943-8FC87FA4BA5C}" destId="{2D830245-DA8D-48D0-A98A-C3B97E417380}" srcOrd="1" destOrd="0" presId="urn:microsoft.com/office/officeart/2005/8/layout/radial3"/>
    <dgm:cxn modelId="{596A52D5-9565-4613-8136-577F823CAFFE}" type="presParOf" srcId="{87984AE4-35B0-4026-9943-8FC87FA4BA5C}" destId="{42A1E993-295E-40EB-B756-68396657D96C}" srcOrd="2" destOrd="0" presId="urn:microsoft.com/office/officeart/2005/8/layout/radial3"/>
    <dgm:cxn modelId="{09193C0D-D5DB-4143-B9E7-D311BDA32D8A}" type="presParOf" srcId="{87984AE4-35B0-4026-9943-8FC87FA4BA5C}" destId="{FAA77D3B-ECBB-46DB-B7F5-CE631F6E0E1F}" srcOrd="3" destOrd="0" presId="urn:microsoft.com/office/officeart/2005/8/layout/radial3"/>
    <dgm:cxn modelId="{C1A6C387-C0DD-4252-9793-D576DDEF998A}" type="presParOf" srcId="{87984AE4-35B0-4026-9943-8FC87FA4BA5C}" destId="{3FC4BF9F-6773-4F7F-BF41-0A1A5CE7214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تخطيط القنوات التسويقية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9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أعضاء قناة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97279" y="2476500"/>
            <a:ext cx="4937760" cy="3392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800" dirty="0" smtClean="0"/>
              <a:t>شروط ومسؤوليات أعضاء قناة التسويق</a:t>
            </a:r>
            <a:endParaRPr lang="ar-SA" sz="28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17920" y="2476500"/>
            <a:ext cx="4937760" cy="33925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800" dirty="0" smtClean="0"/>
              <a:t>اختيار أعضاء قناة محددين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5916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معايير اختيار أعضاء قناة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dirty="0"/>
              <a:t>1- قوة المركز المالي (القدرة على تحقيق المبيعات والإيرادات والأرباح- يتم </a:t>
            </a:r>
          </a:p>
          <a:p>
            <a:r>
              <a:rPr lang="ar-SA" sz="2800" dirty="0"/>
              <a:t>      التعرف عليها من خلال التحليل المالي للميزانية والحسابات الختامية) </a:t>
            </a:r>
          </a:p>
          <a:p>
            <a:r>
              <a:rPr lang="ar-SA" sz="2800" dirty="0"/>
              <a:t>2 - قوة المركز </a:t>
            </a:r>
            <a:r>
              <a:rPr lang="ar-SA" sz="2800" dirty="0" err="1"/>
              <a:t>البيعي</a:t>
            </a:r>
            <a:r>
              <a:rPr lang="ar-SA" sz="2800" dirty="0"/>
              <a:t> (توافر مندوبي البيع من حيث العدد والكفاءة)</a:t>
            </a:r>
          </a:p>
          <a:p>
            <a:r>
              <a:rPr lang="ar-SA" sz="2800" dirty="0"/>
              <a:t>3- السمعة في السوق (العراقة المكانة – الخبرة – كفاءة المديرين) </a:t>
            </a:r>
          </a:p>
          <a:p>
            <a:r>
              <a:rPr lang="ar-SA" sz="2800" dirty="0"/>
              <a:t>4- القدرة على تغطية السوق (عدد الفروع – الحصة السوقية)</a:t>
            </a:r>
          </a:p>
          <a:p>
            <a:r>
              <a:rPr lang="ar-SA" sz="2800" dirty="0"/>
              <a:t>5- الكفاءة الإدارية (القدرة على التخطيط والتنظيم والتوجيه والرقابة)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650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7397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6- قوة الأداء </a:t>
            </a:r>
            <a:r>
              <a:rPr lang="ar-SA" dirty="0" err="1"/>
              <a:t>البيعي</a:t>
            </a:r>
            <a:r>
              <a:rPr lang="ar-SA" dirty="0"/>
              <a:t> (المبيعات – كسب عملاء جدد – الحفاظ على العملاء – فتح  أسواق جديدة)</a:t>
            </a:r>
          </a:p>
          <a:p>
            <a:r>
              <a:rPr lang="ar-SA" dirty="0"/>
              <a:t>7- توافر المخازن والقدرة على إدارة المخزون</a:t>
            </a:r>
          </a:p>
          <a:p>
            <a:r>
              <a:rPr lang="ar-SA" dirty="0"/>
              <a:t>8- وسائل النقل المتاحة لدى الموزع</a:t>
            </a:r>
          </a:p>
          <a:p>
            <a:r>
              <a:rPr lang="ar-SA" dirty="0"/>
              <a:t>9- الكفاءة والفعالية في تنفيذ برامج الترويج</a:t>
            </a:r>
          </a:p>
          <a:p>
            <a:r>
              <a:rPr lang="ar-SA" dirty="0"/>
              <a:t>10- مدى وجود برامج لمكافأة وتدريب رجال البيع</a:t>
            </a:r>
          </a:p>
          <a:p>
            <a:r>
              <a:rPr lang="ar-SA" dirty="0"/>
              <a:t>11- وجود نظام سليم للتعامل مع الطلبيات وتسليمها في موعدها</a:t>
            </a:r>
          </a:p>
          <a:p>
            <a:r>
              <a:rPr lang="ar-SA" dirty="0"/>
              <a:t>12- ما يقدمه المنفذ من خدمات بعد البيع</a:t>
            </a:r>
          </a:p>
          <a:p>
            <a:r>
              <a:rPr lang="ar-SA" dirty="0"/>
              <a:t>13- تقبل المشاركة في البرامج التعاونية المتعلقة بالتسويق</a:t>
            </a:r>
          </a:p>
          <a:p>
            <a:r>
              <a:rPr lang="ar-SA" dirty="0"/>
              <a:t>14- مدى الاستعداد لتزويد المنتج بمعلومات (العملاء – رجال البيع – المخزون ...)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870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تمهيد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968500"/>
            <a:ext cx="10058400" cy="3900594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استرجعي مع زميلاتك </a:t>
            </a:r>
            <a:r>
              <a:rPr lang="ar-SA" sz="3200" dirty="0" err="1" smtClean="0"/>
              <a:t>ماسبق</a:t>
            </a:r>
            <a:r>
              <a:rPr lang="ar-SA" sz="3200" dirty="0" smtClean="0"/>
              <a:t> دراسته حول :</a:t>
            </a:r>
          </a:p>
          <a:p>
            <a:r>
              <a:rPr lang="ar-SA" sz="3200" dirty="0" smtClean="0"/>
              <a:t>مفهوم التخطيط</a:t>
            </a:r>
          </a:p>
          <a:p>
            <a:pPr marL="0" indent="0">
              <a:buNone/>
            </a:pPr>
            <a:r>
              <a:rPr lang="ar-SA" sz="3200" dirty="0" smtClean="0"/>
              <a:t>خطوات عملية التخطيط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7958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خطوات عملية التخطيط للقناة التسويقية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0228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5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أولا: تحليل حاجات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dirty="0" smtClean="0"/>
              <a:t>يقصد بسلوك المستهلك: النمط الذي يتبعه المستهلك في سلوكه للبحث </a:t>
            </a:r>
            <a:r>
              <a:rPr lang="ar-SA" sz="2800" dirty="0" err="1" smtClean="0"/>
              <a:t>اوالشراء</a:t>
            </a:r>
            <a:r>
              <a:rPr lang="ar-SA" sz="2800" dirty="0" smtClean="0"/>
              <a:t> او الاستخدام او التقييم للسلع والخدمات التي يتوقع منها ان تشبع حاجاته.</a:t>
            </a:r>
          </a:p>
          <a:p>
            <a:r>
              <a:rPr lang="ar-SA" sz="2400" dirty="0" smtClean="0"/>
              <a:t>ومن خلال تحليل سلوك المستهلك نسعى للإجابة عن :</a:t>
            </a:r>
          </a:p>
          <a:p>
            <a:r>
              <a:rPr lang="ar-SA" sz="2400" dirty="0" smtClean="0"/>
              <a:t>ماذا يشتري المستهلك؟</a:t>
            </a:r>
          </a:p>
          <a:p>
            <a:r>
              <a:rPr lang="ar-SA" sz="2400" dirty="0" smtClean="0"/>
              <a:t>ولماذا يشتري؟</a:t>
            </a:r>
          </a:p>
          <a:p>
            <a:r>
              <a:rPr lang="ar-SA" sz="2400" dirty="0" smtClean="0"/>
              <a:t>وكيف يشتري؟</a:t>
            </a:r>
          </a:p>
          <a:p>
            <a:r>
              <a:rPr lang="ar-SA" sz="2400" dirty="0" smtClean="0"/>
              <a:t>ومتى يشتري؟</a:t>
            </a:r>
          </a:p>
          <a:p>
            <a:r>
              <a:rPr lang="ar-SA" sz="2400" dirty="0" smtClean="0"/>
              <a:t>ومن اين يشتري؟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37054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ثانيا: تحديد أهداف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2607734"/>
            <a:ext cx="10058400" cy="402336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وعادة يتم تحديد أهداف القناة بناء على </a:t>
            </a:r>
            <a:r>
              <a:rPr lang="ar-SA" sz="2800" u="sng" dirty="0" smtClean="0"/>
              <a:t>كمية </a:t>
            </a:r>
            <a:r>
              <a:rPr lang="ar-SA" sz="2800" dirty="0" smtClean="0"/>
              <a:t>الخدمات الواجب توفرها لتخطيط السوق المستهدف.</a:t>
            </a:r>
          </a:p>
          <a:p>
            <a:endParaRPr lang="ar-SA" sz="2800" u="sng" dirty="0"/>
          </a:p>
        </p:txBody>
      </p:sp>
    </p:spTree>
    <p:extLst>
      <p:ext uri="{BB962C8B-B14F-4D97-AF65-F5344CB8AC3E}">
        <p14:creationId xmlns:p14="http://schemas.microsoft.com/office/powerpoint/2010/main" val="11183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558921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ثالثا: وضع استراتيجية القناة</a:t>
            </a:r>
            <a:br>
              <a:rPr lang="ar-SA" dirty="0" smtClean="0"/>
            </a:br>
            <a:r>
              <a:rPr lang="ar-SA" sz="2800" dirty="0"/>
              <a:t>ولدينا نوعين من الاستراتيجيات المستخدمة</a:t>
            </a:r>
            <a:r>
              <a:rPr lang="ar-SA" sz="2800" dirty="0" smtClean="0"/>
              <a:t>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dirty="0" smtClean="0"/>
              <a:t>استراتيجية الملكية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يقصد به مستوى التكامل في قنوات التوزيع المستخدم من قبل المنظمة, ولدينا نوعين من التكامل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/>
              <a:t>التكامل الافقي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/>
              <a:t>التكامل الرأسي(الكامل, المدار , التعاقدي)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dirty="0" smtClean="0"/>
              <a:t>استراتيجية التغطية السوقية</a:t>
            </a:r>
            <a:endParaRPr lang="ar-SA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82863"/>
            <a:ext cx="4937760" cy="3378200"/>
          </a:xfrm>
        </p:spPr>
      </p:pic>
    </p:spTree>
    <p:extLst>
      <p:ext uri="{BB962C8B-B14F-4D97-AF65-F5344CB8AC3E}">
        <p14:creationId xmlns:p14="http://schemas.microsoft.com/office/powerpoint/2010/main" val="19037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التكامل في قنوات التوزيع</a:t>
            </a:r>
            <a:endParaRPr lang="ar-SA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68" y="2012156"/>
            <a:ext cx="2993231" cy="3690937"/>
          </a:xfrm>
        </p:spPr>
      </p:pic>
      <p:pic>
        <p:nvPicPr>
          <p:cNvPr id="5" name="عنصر نائب للمحتوى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82" y="1846263"/>
            <a:ext cx="4351236" cy="4022725"/>
          </a:xfrm>
        </p:spPr>
      </p:pic>
    </p:spTree>
    <p:extLst>
      <p:ext uri="{BB962C8B-B14F-4D97-AF65-F5344CB8AC3E}">
        <p14:creationId xmlns:p14="http://schemas.microsoft.com/office/powerpoint/2010/main" val="35926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رابعا: اختيار القناة المناسبة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غالبا </a:t>
            </a:r>
            <a:r>
              <a:rPr lang="ar-SA" sz="2800" dirty="0" err="1" smtClean="0"/>
              <a:t>ماتتوفر</a:t>
            </a:r>
            <a:r>
              <a:rPr lang="ar-SA" sz="2800" dirty="0" smtClean="0"/>
              <a:t> لدى المنشأة اكثر من طريقة او قناة للوصول للأسواق , ولذلك عليها ان تقرر أي الطرق يجب ان تتبع لجعل سلعها </a:t>
            </a:r>
            <a:r>
              <a:rPr lang="ar-SA" sz="2800" dirty="0" err="1" smtClean="0"/>
              <a:t>اوخدماتها</a:t>
            </a:r>
            <a:r>
              <a:rPr lang="ar-SA" sz="2800" dirty="0" smtClean="0"/>
              <a:t> تحت الطلب للمستهلك النهائي.</a:t>
            </a:r>
          </a:p>
          <a:p>
            <a:r>
              <a:rPr lang="ar-SA" sz="2800" dirty="0" smtClean="0"/>
              <a:t>وللقيام يذلك طور (فيليب </a:t>
            </a:r>
            <a:r>
              <a:rPr lang="ar-SA" sz="2800" dirty="0" err="1" smtClean="0"/>
              <a:t>كتلر</a:t>
            </a:r>
            <a:r>
              <a:rPr lang="ar-SA" sz="2800" dirty="0" smtClean="0"/>
              <a:t> ) نموذج من ثلاث خطوات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800" dirty="0" smtClean="0"/>
              <a:t>تحديد نوع الوسطاء او الطرق البديلة التي يمكن من خلالها للمستهلك شراء السلعة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800" dirty="0" smtClean="0"/>
              <a:t>تحديد البدائل التي يمكن استخدامها للوصول الى الأسواق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800" dirty="0" smtClean="0"/>
              <a:t>تقييم البدائل المتاحة بناء على أربعة معايير (الرقابة, المرونة , القيود القانونية , المعيار الاقتصادي)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3821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قيود أساسية على استراتيجية القناة التوزيعية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ar-SA" sz="2800" dirty="0" smtClean="0"/>
              <a:t>حواجز الدخول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800" dirty="0" smtClean="0"/>
              <a:t>خصائص الوسطاء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800" dirty="0" smtClean="0"/>
              <a:t>خصائص المستهلك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2800" dirty="0" smtClean="0"/>
              <a:t>خصائص السلعة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3281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424</Words>
  <Application>Microsoft Office PowerPoint</Application>
  <PresentationFormat>ملء الشاشة</PresentationFormat>
  <Paragraphs>57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أثر رجعي</vt:lpstr>
      <vt:lpstr>تخطيط القنوات التسويقية</vt:lpstr>
      <vt:lpstr>تمهيد</vt:lpstr>
      <vt:lpstr>خطوات عملية التخطيط للقناة التسويقية</vt:lpstr>
      <vt:lpstr>أولا: تحليل حاجات المستهلك</vt:lpstr>
      <vt:lpstr>ثانيا: تحديد أهداف القناة التسويقية</vt:lpstr>
      <vt:lpstr>ثالثا: وضع استراتيجية القناة ولدينا نوعين من الاستراتيجيات المستخدمة:</vt:lpstr>
      <vt:lpstr>التكامل في قنوات التوزيع</vt:lpstr>
      <vt:lpstr>رابعا: اختيار القناة المناسبة</vt:lpstr>
      <vt:lpstr>قيود أساسية على استراتيجية القناة التوزيعية</vt:lpstr>
      <vt:lpstr>أعضاء قناة التسويق</vt:lpstr>
      <vt:lpstr>معايير اختيار أعضاء قناة التسويق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القنوات التسويقية</dc:title>
  <dc:creator>user</dc:creator>
  <cp:lastModifiedBy>user</cp:lastModifiedBy>
  <cp:revision>12</cp:revision>
  <dcterms:created xsi:type="dcterms:W3CDTF">2017-10-06T20:50:16Z</dcterms:created>
  <dcterms:modified xsi:type="dcterms:W3CDTF">2017-10-13T00:19:49Z</dcterms:modified>
</cp:coreProperties>
</file>