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65" r:id="rId4"/>
    <p:sldId id="267" r:id="rId5"/>
    <p:sldId id="264" r:id="rId6"/>
    <p:sldId id="263" r:id="rId7"/>
    <p:sldId id="262" r:id="rId8"/>
    <p:sldId id="261" r:id="rId9"/>
    <p:sldId id="260" r:id="rId10"/>
    <p:sldId id="269" r:id="rId11"/>
    <p:sldId id="259" r:id="rId12"/>
    <p:sldId id="274" r:id="rId13"/>
    <p:sldId id="273" r:id="rId14"/>
    <p:sldId id="270" r:id="rId15"/>
    <p:sldId id="277" r:id="rId16"/>
    <p:sldId id="276" r:id="rId17"/>
    <p:sldId id="275" r:id="rId18"/>
    <p:sldId id="278" r:id="rId19"/>
    <p:sldId id="272" r:id="rId20"/>
    <p:sldId id="308" r:id="rId21"/>
    <p:sldId id="282" r:id="rId22"/>
    <p:sldId id="281" r:id="rId23"/>
    <p:sldId id="283" r:id="rId24"/>
    <p:sldId id="284" r:id="rId25"/>
    <p:sldId id="290" r:id="rId26"/>
    <p:sldId id="291" r:id="rId27"/>
    <p:sldId id="292" r:id="rId28"/>
    <p:sldId id="293" r:id="rId29"/>
    <p:sldId id="307" r:id="rId30"/>
    <p:sldId id="294" r:id="rId31"/>
    <p:sldId id="296" r:id="rId32"/>
    <p:sldId id="280" r:id="rId33"/>
    <p:sldId id="271" r:id="rId34"/>
    <p:sldId id="258" r:id="rId35"/>
    <p:sldId id="297" r:id="rId36"/>
    <p:sldId id="298" r:id="rId37"/>
    <p:sldId id="302" r:id="rId38"/>
    <p:sldId id="303" r:id="rId39"/>
    <p:sldId id="299" r:id="rId40"/>
    <p:sldId id="300" r:id="rId41"/>
    <p:sldId id="306" r:id="rId42"/>
    <p:sldId id="305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1BB4-E6E7-4AA9-87A7-0B2135B8DC97}" type="datetimeFigureOut">
              <a:rPr lang="en-GB" smtClean="0"/>
              <a:pPr/>
              <a:t>13/02/2017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56EA-8623-456F-AB4A-A5CD61433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51B1-6BBC-4ABF-8D91-4A64A07827BA}" type="datetime1">
              <a:rPr lang="en-GB" smtClean="0"/>
              <a:t>13/02/2017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0056-217D-42F7-8567-3A16192FCEFA}" type="datetime1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D805-30AA-4BCF-AA03-F66C46171A7D}" type="datetime1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305E-9B66-46EE-8BB1-119FE3BC7FC7}" type="datetime1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2C96-9F02-43E3-A9BC-E0E17FD8AA6D}" type="datetime1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196-575B-48BF-8FAB-DE91EEBFE56C}" type="datetime1">
              <a:rPr lang="en-GB" smtClean="0"/>
              <a:t>13/02/2017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DC7A-2E33-402B-813C-45FD443A872F}" type="datetime1">
              <a:rPr lang="en-GB" smtClean="0"/>
              <a:t>13/02/2017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A9B7-D592-487D-867D-A0C49A1E1836}" type="datetime1">
              <a:rPr lang="en-GB" smtClean="0"/>
              <a:t>13/02/2017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C74-DF8C-45E5-99F3-6CB52D8945A7}" type="datetime1">
              <a:rPr lang="en-GB" smtClean="0"/>
              <a:t>13/02/2017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DC05-9764-4081-9FEC-BEA82910941F}" type="datetime1">
              <a:rPr lang="en-GB" smtClean="0"/>
              <a:t>13/02/2017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DF21-EC25-43B6-A4FA-F2A803E740C7}" type="datetime1">
              <a:rPr lang="en-GB" smtClean="0"/>
              <a:t>13/02/2017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110699-B464-48E2-A4FA-3B8FAFCB33D7}" type="datetime1">
              <a:rPr lang="en-GB" smtClean="0"/>
              <a:t>13/02/2017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92288"/>
            <a:ext cx="7851648" cy="18288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chemeClr val="tx1"/>
                </a:solidFill>
              </a:rPr>
              <a:t>الفصل الثاني: قياس النشاط الاقتصادي الكلي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هناك عدة طرق لحساب الناتج المحلي الإجمالي، أهمها: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طريقة المنتجات النهائية.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طريقة القيمة المضافة.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طريقة الدخل.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طريقة الإنفاق.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Left Brace 7"/>
          <p:cNvSpPr/>
          <p:nvPr/>
        </p:nvSpPr>
        <p:spPr>
          <a:xfrm>
            <a:off x="6012160" y="3429000"/>
            <a:ext cx="504056" cy="86409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193143" y="3643314"/>
            <a:ext cx="27815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600" dirty="0" smtClean="0"/>
              <a:t>الأكثر شيوعاً واستخداماً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6289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741" t="-2222" r="-1333"/>
            </a:stretch>
          </a:blipFill>
        </p:spPr>
        <p:txBody>
          <a:bodyPr/>
          <a:lstStyle/>
          <a:p>
            <a:pPr algn="r" rtl="1"/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31840" y="3068960"/>
            <a:ext cx="23762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يجب معالجة مخزون أول السنة و آخرها للحصول على القيمة الصافية للمنتجات النهائية خلال السنة حيث:</a:t>
            </a:r>
          </a:p>
          <a:p>
            <a:pPr lvl="2" algn="r" rtl="1"/>
            <a:r>
              <a:rPr lang="ar-SA" sz="2600" dirty="0" smtClean="0"/>
              <a:t>مخزون</a:t>
            </a:r>
            <a:r>
              <a:rPr lang="ar-SA" sz="2600" dirty="0" smtClean="0">
                <a:solidFill>
                  <a:schemeClr val="tx2"/>
                </a:solidFill>
              </a:rPr>
              <a:t> أول </a:t>
            </a:r>
            <a:r>
              <a:rPr lang="ar-SA" sz="2600" dirty="0" smtClean="0"/>
              <a:t>السنة</a:t>
            </a:r>
            <a:r>
              <a:rPr lang="ar-SA" sz="2600" dirty="0" smtClean="0">
                <a:solidFill>
                  <a:schemeClr val="tx2"/>
                </a:solidFill>
              </a:rPr>
              <a:t> يطرح</a:t>
            </a:r>
            <a:r>
              <a:rPr lang="ar-SA" sz="2600" dirty="0" smtClean="0"/>
              <a:t> من قيمة المنتجات النهائية.</a:t>
            </a:r>
          </a:p>
          <a:p>
            <a:pPr lvl="2" algn="r" rtl="1"/>
            <a:r>
              <a:rPr lang="ar-SA" sz="2600" dirty="0" smtClean="0"/>
              <a:t>مخزون</a:t>
            </a:r>
            <a:r>
              <a:rPr lang="ar-SA" sz="2600" dirty="0" smtClean="0">
                <a:solidFill>
                  <a:schemeClr val="tx2"/>
                </a:solidFill>
              </a:rPr>
              <a:t> آخر </a:t>
            </a:r>
            <a:r>
              <a:rPr lang="ar-SA" sz="2600" dirty="0" smtClean="0"/>
              <a:t>السنة </a:t>
            </a:r>
            <a:r>
              <a:rPr lang="ar-SA" sz="2600" dirty="0" smtClean="0">
                <a:solidFill>
                  <a:schemeClr val="tx2"/>
                </a:solidFill>
              </a:rPr>
              <a:t>يضاف</a:t>
            </a:r>
            <a:r>
              <a:rPr lang="ar-SA" sz="2600" dirty="0" smtClean="0"/>
              <a:t> لقيمة المنتجات النهائية.</a:t>
            </a:r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dirty="0" smtClean="0">
                <a:solidFill>
                  <a:schemeClr val="tx2"/>
                </a:solidFill>
              </a:rPr>
              <a:t>طرح قيمة الواردات </a:t>
            </a:r>
            <a:r>
              <a:rPr lang="ar-SA" dirty="0" smtClean="0"/>
              <a:t>من قيمة المنتجات النهائية لأنها تشكل جزءاً من الناتج النهائي للبلد المصدر لها.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</a:rPr>
              <a:t>ثانياً: </a:t>
            </a:r>
            <a:r>
              <a:rPr lang="ar-SA" b="1" dirty="0" smtClean="0">
                <a:solidFill>
                  <a:schemeClr val="tx2"/>
                </a:solidFill>
              </a:rPr>
              <a:t>طريقة القيمة المضافة:</a:t>
            </a:r>
          </a:p>
          <a:p>
            <a:pPr marL="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تتضمن أخذ زيادة كل قطاع خلال العملية الإنتاجية إلى قيمة المدخلات التي يستلمها من القطاعات الأخرى، ثم تجميع هذه الإضافات لكافة القطاعات للوصول إلى الناتج المحلي الإجمالي.</a:t>
            </a:r>
          </a:p>
          <a:p>
            <a:pPr marL="0" indent="0" algn="ct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أي: </a:t>
            </a:r>
            <a:r>
              <a:rPr lang="ar-SA" dirty="0" smtClean="0"/>
              <a:t>القيمة المضافة = قيمة إجمالي الإنتاج – تكلفة المنتجات الوسيطة 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مميزاتها: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تعطي تقدير لإجمالي الناتج المحلي يتطابق مع تقدير طريقة المنتجات النهائية.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تفادي ازدواجية الحساب.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9592" y="3717032"/>
            <a:ext cx="68407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الفرق بين طريقة المنتجات النهائية و القيمة المضافة: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899600"/>
              </p:ext>
            </p:extLst>
          </p:nvPr>
        </p:nvGraphicFramePr>
        <p:xfrm>
          <a:off x="323528" y="2622024"/>
          <a:ext cx="835292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طريقة القيمة المضافة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طريقة المنتجات النهائية 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تقوم بحساب أجزاء هذا الكل المتكونة خلال مراحل الإنتاج.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تقوم بحساب الكل في المرحلة النهائية.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التمييز بين السلعة النهائية و</a:t>
                      </a:r>
                      <a:r>
                        <a:rPr lang="ar-SA" sz="2400" baseline="0" dirty="0" smtClean="0"/>
                        <a:t> الوسيطة </a:t>
                      </a:r>
                      <a:r>
                        <a:rPr lang="ar-SA" sz="2400" baseline="0" dirty="0" smtClean="0">
                          <a:solidFill>
                            <a:schemeClr val="tx2"/>
                          </a:solidFill>
                        </a:rPr>
                        <a:t>غير</a:t>
                      </a:r>
                      <a:r>
                        <a:rPr lang="ar-SA" sz="2400" baseline="0" dirty="0" smtClean="0"/>
                        <a:t> ضروري.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التمييز بين السلعة النهائية و</a:t>
                      </a:r>
                      <a:r>
                        <a:rPr lang="ar-SA" sz="2400" baseline="0" dirty="0" smtClean="0"/>
                        <a:t> الوسيطة ضروري.</a:t>
                      </a: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50" r="-1333" b="-8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37845"/>
              </p:ext>
            </p:extLst>
          </p:nvPr>
        </p:nvGraphicFramePr>
        <p:xfrm>
          <a:off x="251518" y="2583160"/>
          <a:ext cx="86409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8"/>
                <a:gridCol w="1944216"/>
                <a:gridCol w="1512168"/>
                <a:gridCol w="1656184"/>
                <a:gridCol w="122413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القيمة المضافة (ريال)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قيمة البيع</a:t>
                      </a:r>
                      <a:r>
                        <a:rPr lang="ar-SA" sz="2400" baseline="0" dirty="0" smtClean="0"/>
                        <a:t> (ريال)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المشتري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البائع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البند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مصنع النسيج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المزارع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صوف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45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الخياط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مصنع النسيج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قماش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70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المستهلك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الخياط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ثوب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70</a:t>
                      </a:r>
                      <a:endParaRPr lang="en-GB" sz="2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إجمالي القيمة المضافة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35010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45-15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9957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70-45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</a:rPr>
              <a:t>ثالثاً: </a:t>
            </a:r>
            <a:r>
              <a:rPr lang="ar-SA" b="1" dirty="0" smtClean="0">
                <a:solidFill>
                  <a:schemeClr val="tx2"/>
                </a:solidFill>
              </a:rPr>
              <a:t>طريقة الدخل: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يتم النظر إلى الناتج المحلي الإجمالي من خلال من يستلمه كدخل و ليس من يشتريه.</a:t>
            </a:r>
          </a:p>
          <a:p>
            <a:pPr marL="0" indent="0" algn="r" rtl="1">
              <a:buNone/>
            </a:pPr>
            <a:r>
              <a:rPr lang="ar-SA" dirty="0" smtClean="0"/>
              <a:t>الناتج المحلي الإجمالي = مجموع الدخول التي تتحصل عليها عناصر الإنتاج</a:t>
            </a:r>
            <a:endParaRPr lang="en-GB" dirty="0" smtClean="0"/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عناصر الإنتاج: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رأس المال.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العمل.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الأرض.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التنظيم أو الإدارة.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7158" y="3286124"/>
            <a:ext cx="82809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35480"/>
            <a:ext cx="8472518" cy="438912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يتكون الناتج المحلي الإجمالي حسب هذه الطريقة من: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صافي الدخل المحلي: </a:t>
            </a:r>
            <a:r>
              <a:rPr lang="ar-SA" dirty="0" smtClean="0">
                <a:solidFill>
                  <a:schemeClr val="tx2"/>
                </a:solidFill>
              </a:rPr>
              <a:t>و يشمل:</a:t>
            </a:r>
          </a:p>
          <a:p>
            <a:pPr marL="0" indent="0" algn="r" rtl="1">
              <a:buNone/>
            </a:pPr>
            <a:r>
              <a:rPr lang="ar-SA" dirty="0" smtClean="0"/>
              <a:t>          </a:t>
            </a:r>
            <a:r>
              <a:rPr lang="ar-SA" b="1" dirty="0" smtClean="0">
                <a:solidFill>
                  <a:schemeClr val="accent2"/>
                </a:solidFill>
              </a:rPr>
              <a:t> أ- </a:t>
            </a:r>
            <a:r>
              <a:rPr lang="ar-SA" dirty="0" smtClean="0"/>
              <a:t>الأجور و الرواتب التي تدفعها الحكومة و قطاع الأعمال.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chemeClr val="accent2"/>
                </a:solidFill>
              </a:rPr>
              <a:t>ب-</a:t>
            </a:r>
            <a:r>
              <a:rPr lang="ar-SA" dirty="0" smtClean="0">
                <a:solidFill>
                  <a:schemeClr val="tx2"/>
                </a:solidFill>
              </a:rPr>
              <a:t> </a:t>
            </a:r>
            <a:r>
              <a:rPr lang="ar-SA" dirty="0" smtClean="0"/>
              <a:t>إيراد بيع و تأجير الأراضي و العقارات.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chemeClr val="accent2"/>
                </a:solidFill>
              </a:rPr>
              <a:t>ج-</a:t>
            </a:r>
            <a:r>
              <a:rPr lang="ar-SA" dirty="0" smtClean="0">
                <a:solidFill>
                  <a:schemeClr val="tx2"/>
                </a:solidFill>
              </a:rPr>
              <a:t> </a:t>
            </a:r>
            <a:r>
              <a:rPr lang="ar-SA" dirty="0" smtClean="0"/>
              <a:t>الأرباح و دخول قطاع الأعمال و ملاك الأسهم.</a:t>
            </a:r>
            <a:endParaRPr lang="en-US" dirty="0" smtClean="0"/>
          </a:p>
          <a:p>
            <a:pPr marL="0" indent="0" algn="ctr" rtl="1">
              <a:buNone/>
            </a:pPr>
            <a:r>
              <a:rPr lang="ar-SA" dirty="0" smtClean="0"/>
              <a:t>الأرباح = أرباح موزعة + أرباح غير موزعة + ضرائب على الأرباح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chemeClr val="accent2"/>
                </a:solidFill>
              </a:rPr>
              <a:t>د-</a:t>
            </a:r>
            <a:r>
              <a:rPr lang="ar-SA" dirty="0" smtClean="0">
                <a:solidFill>
                  <a:schemeClr val="tx2"/>
                </a:solidFill>
              </a:rPr>
              <a:t> </a:t>
            </a:r>
            <a:r>
              <a:rPr lang="ar-SA" dirty="0" smtClean="0"/>
              <a:t>الفوائد التي يحصل عليها ملاك رؤوس الأموال من الإقراض.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اهتلاك رأس المال: النقص التدريجي في الأصل الثابت نتيجة الاستخدام.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الضرائب غير المباشرة: كضريبة الإنتاج ، ضريبة المبيعات ، رسوم الرخص والرسوم الجمركية.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42910" y="4071942"/>
            <a:ext cx="75724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33672" y="1935480"/>
            <a:ext cx="8686800" cy="4661872"/>
          </a:xfrm>
          <a:blipFill rotWithShape="1">
            <a:blip r:embed="rId2"/>
            <a:stretch>
              <a:fillRect t="-1440" r="-126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99992" y="496884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75856" y="496884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5856" y="540089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99992" y="4968846"/>
            <a:ext cx="50405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39752" y="6021288"/>
            <a:ext cx="43204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الانفاق الاستهلاكي (</a:t>
            </a:r>
            <a:r>
              <a:rPr lang="en-GB" b="1" dirty="0" smtClean="0">
                <a:solidFill>
                  <a:schemeClr val="tx2"/>
                </a:solidFill>
              </a:rPr>
              <a:t>C</a:t>
            </a:r>
            <a:r>
              <a:rPr lang="ar-SA" b="1" dirty="0" smtClean="0">
                <a:solidFill>
                  <a:schemeClr val="tx2"/>
                </a:solidFill>
              </a:rPr>
              <a:t>): </a:t>
            </a:r>
            <a:r>
              <a:rPr lang="ar-SA" dirty="0" smtClean="0"/>
              <a:t>ما ينفقه </a:t>
            </a:r>
            <a:r>
              <a:rPr lang="ar-SA" dirty="0" smtClean="0">
                <a:solidFill>
                  <a:schemeClr val="tx2"/>
                </a:solidFill>
              </a:rPr>
              <a:t>الجمهور</a:t>
            </a:r>
            <a:r>
              <a:rPr lang="ar-SA" dirty="0" smtClean="0"/>
              <a:t> على شراء السلع (المعمرة و غير المعمرة) والخدمات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التعليم، الصحة.</a:t>
            </a:r>
          </a:p>
          <a:p>
            <a:pPr algn="ctr" rtl="1">
              <a:buNone/>
            </a:pPr>
            <a:r>
              <a:rPr lang="ar-SA" dirty="0" smtClean="0"/>
              <a:t>الاستهلاك الخاص = إنفاق على سلع معمرة + إنفاق على سلع غير معمرة                         + إنفاق على خدمات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الاستثمار </a:t>
            </a:r>
            <a:r>
              <a:rPr lang="ar-SA" b="1" dirty="0" smtClean="0">
                <a:solidFill>
                  <a:schemeClr val="tx2"/>
                </a:solidFill>
              </a:rPr>
              <a:t>(</a:t>
            </a:r>
            <a:r>
              <a:rPr lang="en-GB" b="1" dirty="0" smtClean="0">
                <a:solidFill>
                  <a:schemeClr val="tx2"/>
                </a:solidFill>
              </a:rPr>
              <a:t>I</a:t>
            </a:r>
            <a:r>
              <a:rPr lang="ar-SA" b="1" dirty="0" smtClean="0">
                <a:solidFill>
                  <a:schemeClr val="tx2"/>
                </a:solidFill>
              </a:rPr>
              <a:t>): </a:t>
            </a:r>
            <a:r>
              <a:rPr lang="ar-SA" dirty="0" smtClean="0"/>
              <a:t>ما ينفق على شراء السلع و الخدمات الرأسمالية أو تعديلها أو زيادة المخزون منها.</a:t>
            </a:r>
          </a:p>
          <a:p>
            <a:pPr algn="ctr" rtl="1">
              <a:buNone/>
            </a:pPr>
            <a:r>
              <a:rPr lang="ar-SA" dirty="0" smtClean="0"/>
              <a:t>إجمالي الاستثمار = تكوين رأس المال الثابت + التغير في المخزون</a:t>
            </a:r>
          </a:p>
          <a:p>
            <a:pPr algn="ctr" rtl="1">
              <a:buNone/>
            </a:pPr>
            <a:r>
              <a:rPr lang="ar-SA" dirty="0" smtClean="0"/>
              <a:t>         = صافي الاستثمار + إهلاك رأس المال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1472" y="2786058"/>
            <a:ext cx="8001056" cy="8572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472" y="4572008"/>
            <a:ext cx="8001056" cy="10001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مقدمة: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565354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/>
              <a:t>يعتمد تحليل أداء الاقتصاد الكلي على بيانات و إحصاءات الهيئات والمصالح الحكومية </a:t>
            </a:r>
            <a:r>
              <a:rPr lang="ar-SA" b="1" dirty="0" smtClean="0">
                <a:solidFill>
                  <a:schemeClr val="tx2"/>
                </a:solidFill>
              </a:rPr>
              <a:t>مثلاً: </a:t>
            </a:r>
            <a:r>
              <a:rPr lang="ar-SA" dirty="0" smtClean="0"/>
              <a:t>تعتمد دراسة وتحليل المؤشرات الاقتصادية لدولة ما على بيانات عن الإنتاج والدخل والاستهلاك والاستثمار وغيرها.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المؤشر الأكثر شيوعاً لقياس حجم النشاط الاقتصادي الكلي في الدولة: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الناتج المحلي الإجمالي.</a:t>
            </a:r>
            <a:endParaRPr lang="en-US" dirty="0" smtClean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في هذا الفصل سنتعرف على: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منحنى إمكانات الإنتاج وتحديد السلع والخدمات التي ينتجها المجتمع.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مكونات و طرق حساب </a:t>
            </a:r>
            <a:r>
              <a:rPr lang="ar-SA" dirty="0" smtClean="0">
                <a:solidFill>
                  <a:schemeClr val="tx2"/>
                </a:solidFill>
              </a:rPr>
              <a:t>الناتج المحلي الإجمالي </a:t>
            </a:r>
            <a:r>
              <a:rPr lang="ar-SA" dirty="0" smtClean="0"/>
              <a:t>و تأثير تغير الأسعار عليه، بالإضافة لمدى ملائمته كمؤشر للرفاهية الاقتصادية والاجتماعية.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34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الانفاق الحكومي (</a:t>
            </a:r>
            <a:r>
              <a:rPr lang="en-GB" b="1" dirty="0" smtClean="0">
                <a:solidFill>
                  <a:schemeClr val="tx2"/>
                </a:solidFill>
              </a:rPr>
              <a:t>G</a:t>
            </a:r>
            <a:r>
              <a:rPr lang="ar-SA" b="1" dirty="0" smtClean="0">
                <a:solidFill>
                  <a:schemeClr val="tx2"/>
                </a:solidFill>
              </a:rPr>
              <a:t>): </a:t>
            </a:r>
            <a:r>
              <a:rPr lang="ar-SA" dirty="0" smtClean="0"/>
              <a:t>ما تنفقه </a:t>
            </a:r>
            <a:r>
              <a:rPr lang="ar-SA" dirty="0" smtClean="0">
                <a:solidFill>
                  <a:schemeClr val="tx2"/>
                </a:solidFill>
              </a:rPr>
              <a:t>الحكومة </a:t>
            </a:r>
            <a:r>
              <a:rPr lang="ar-SA" dirty="0" smtClean="0"/>
              <a:t>على شراء السلع و ما تدفعه من رواتب و أجور </a:t>
            </a:r>
            <a:r>
              <a:rPr lang="ar-SA" dirty="0" smtClean="0">
                <a:solidFill>
                  <a:schemeClr val="tx2"/>
                </a:solidFill>
              </a:rPr>
              <a:t>باستثناء</a:t>
            </a:r>
            <a:r>
              <a:rPr lang="ar-SA" dirty="0" smtClean="0"/>
              <a:t> معاشات التقاعد و الهبات و الإعانات لأنها لا تساهم في العملية الإنتاجية (تحسب كجزء من إنفاق الجمهور).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التعاملات الخارجية (صافي الصادرات) (الميزان التجاري)         (</a:t>
            </a:r>
            <a:r>
              <a:rPr lang="en-GB" b="1" dirty="0" smtClean="0">
                <a:solidFill>
                  <a:schemeClr val="tx2"/>
                </a:solidFill>
              </a:rPr>
              <a:t>X - M</a:t>
            </a:r>
            <a:r>
              <a:rPr lang="ar-SA" b="1" dirty="0" smtClean="0">
                <a:solidFill>
                  <a:schemeClr val="tx2"/>
                </a:solidFill>
              </a:rPr>
              <a:t>): </a:t>
            </a:r>
            <a:r>
              <a:rPr lang="ar-SA" dirty="0" smtClean="0"/>
              <a:t>التدفق التجاري للمعاملات الخارجية لدولة ذات </a:t>
            </a:r>
            <a:r>
              <a:rPr lang="ar-SA" dirty="0" smtClean="0">
                <a:solidFill>
                  <a:schemeClr val="tx2"/>
                </a:solidFill>
              </a:rPr>
              <a:t>اقتصاد مفتوح </a:t>
            </a:r>
            <a:r>
              <a:rPr lang="ar-SA" dirty="0" smtClean="0"/>
              <a:t>مع بقية دول العالم.</a:t>
            </a:r>
          </a:p>
          <a:p>
            <a:pPr algn="r" rtl="1">
              <a:buNone/>
            </a:pPr>
            <a:endParaRPr lang="ar-SA" dirty="0" smtClean="0"/>
          </a:p>
          <a:p>
            <a:pPr algn="ctr" rtl="1">
              <a:buNone/>
            </a:pPr>
            <a:r>
              <a:rPr lang="ar-SA" b="1" u="sng" dirty="0" smtClean="0">
                <a:solidFill>
                  <a:srgbClr val="FF0000"/>
                </a:solidFill>
              </a:rPr>
              <a:t>ملاحظة: </a:t>
            </a:r>
            <a:r>
              <a:rPr lang="ar-SA" dirty="0" smtClean="0">
                <a:solidFill>
                  <a:srgbClr val="FF0000"/>
                </a:solidFill>
              </a:rPr>
              <a:t>الاستهلاك و الاستثمار قد يأتيان كبند في السؤال أو يفصلان لمكوناتهما.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Horizontal Scroll 6"/>
          <p:cNvSpPr/>
          <p:nvPr/>
        </p:nvSpPr>
        <p:spPr>
          <a:xfrm>
            <a:off x="428596" y="4643446"/>
            <a:ext cx="7929618" cy="1357322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00430" y="5429264"/>
            <a:ext cx="2214578" cy="4286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348" y="191666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(سلع معمرة 600 ، غير معمرة 2000 ، خدمات 400)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14348" y="1857364"/>
            <a:ext cx="4786346" cy="571504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الناتج المحلي: </a:t>
            </a:r>
            <a:r>
              <a:rPr lang="ar-SA" dirty="0" smtClean="0"/>
              <a:t>مقياس أفضل لأداء الاقتصاد من الناتج المحلي الإجمالي.</a:t>
            </a: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صافي الناتج المحلي = الناتج المحلي الإجمالي – اهلاك رأس المال.</a:t>
            </a:r>
          </a:p>
          <a:p>
            <a:pPr marL="0" indent="0" algn="ctr" rtl="1">
              <a:buNone/>
            </a:pPr>
            <a:endParaRPr lang="ar-SA" dirty="0" smtClean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الدخل المحلي: </a:t>
            </a:r>
            <a:r>
              <a:rPr lang="ar-SA" dirty="0" smtClean="0"/>
              <a:t>إجمالي ما تكتسبه عناصر الإنتاج التي تعمل في الاقتصاد.</a:t>
            </a: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صافي الدخل المحلي = صافي الناتج المحلي – الضرائب غير المباشرة.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28596" y="2786058"/>
            <a:ext cx="82809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28596" y="4643446"/>
            <a:ext cx="82809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الدخل الشخصي: </a:t>
            </a:r>
            <a:r>
              <a:rPr lang="ar-SA" dirty="0" smtClean="0"/>
              <a:t>إجمالي دخول جميع أفراد المجتمع.</a:t>
            </a:r>
          </a:p>
          <a:p>
            <a:pPr marL="0" indent="0" algn="ctr" rtl="1">
              <a:buNone/>
            </a:pPr>
            <a:r>
              <a:rPr lang="ar-SA" dirty="0" smtClean="0"/>
              <a:t>الدخل الشخصي = صافي الدخل المحلي – الدخول المكتسبة غير المحصلة </a:t>
            </a:r>
          </a:p>
          <a:p>
            <a:pPr marL="0" indent="0" algn="ctr" rtl="1">
              <a:buNone/>
            </a:pPr>
            <a:r>
              <a:rPr lang="ar-SA" dirty="0"/>
              <a:t> </a:t>
            </a:r>
            <a:r>
              <a:rPr lang="ar-SA" dirty="0" smtClean="0"/>
              <a:t>                  + الدخول المحصلة غير المكتسبة.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الدخول المكتسبة غير المحصلة: </a:t>
            </a:r>
            <a:r>
              <a:rPr lang="ar-SA" dirty="0" smtClean="0"/>
              <a:t>كأرباح الشركات غير الموزعة، استقطاعات التقاعد الحكومي (أو التأمينات الاجتماعية).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الدخول المحصلة غير المكتسبة: </a:t>
            </a:r>
            <a:r>
              <a:rPr lang="ar-SA" dirty="0" smtClean="0"/>
              <a:t>المدفوعات الحكومية التحويلية كالمساعدات و الهبات.</a:t>
            </a:r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5720" y="2421458"/>
            <a:ext cx="828092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الدخل الشخصي المتاح: </a:t>
            </a:r>
            <a:r>
              <a:rPr lang="ar-SA" dirty="0" smtClean="0"/>
              <a:t>الدخل المستلم من قبل أفراد المجتمع بعد تسديد الضرائب المستحقة. يتوزع هذا الدخل بين الاستهلاك و الادخار.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الدخل الشحصي المتاح = الدخل الشخصي – ضرائب مباشرة (على الدخل)</a:t>
            </a:r>
          </a:p>
          <a:p>
            <a:pPr marL="0" indent="0" algn="ctr" rtl="1">
              <a:buNone/>
            </a:pPr>
            <a:r>
              <a:rPr lang="ar-SA" dirty="0" smtClean="0"/>
              <a:t>= الاستهلاك (</a:t>
            </a:r>
            <a:r>
              <a:rPr lang="en-US" dirty="0" smtClean="0"/>
              <a:t>C</a:t>
            </a:r>
            <a:r>
              <a:rPr lang="ar-SA" dirty="0" smtClean="0"/>
              <a:t>) + الادخار (</a:t>
            </a:r>
            <a:r>
              <a:rPr lang="en-US" dirty="0" smtClean="0"/>
              <a:t>S</a:t>
            </a:r>
            <a:r>
              <a:rPr lang="ar-SA" dirty="0" smtClean="0"/>
              <a:t>)</a:t>
            </a:r>
          </a:p>
          <a:p>
            <a:pPr marL="0" indent="0" algn="ct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7544" y="3284984"/>
            <a:ext cx="828092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في اقتصاد إحدى الدول (مليون ريال)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22155"/>
              </p:ext>
            </p:extLst>
          </p:nvPr>
        </p:nvGraphicFramePr>
        <p:xfrm>
          <a:off x="251520" y="2702024"/>
          <a:ext cx="8568952" cy="274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0120"/>
                <a:gridCol w="3204356"/>
                <a:gridCol w="1044116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واردات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194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الدخل الشخصي المتاح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مدفوعات الضمان الاجتماعي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ادخار شخصي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56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اهلاك رأس المال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استقطاعات التقاعد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ضرائب غير مباشرة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صادرات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إجمالي الاستثمار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88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انفاق حكومي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36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ضرائب مباشرة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0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من خلال المعطيات السابقة، أوجدي ما يلي:</a:t>
            </a:r>
            <a:endParaRPr lang="ar-SA" b="1" dirty="0">
              <a:solidFill>
                <a:schemeClr val="tx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إجمالي الناتج المحلي.</a:t>
            </a: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 smtClean="0"/>
              <a:t>(طريقة الإنفاق)</a:t>
            </a:r>
            <a:endParaRPr lang="ar-SA" b="1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صافي الناتج المحلي.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صافي الدخل المحلي.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الدخل الشخصي. </a:t>
            </a:r>
            <a:r>
              <a:rPr lang="ar-SA" dirty="0" smtClean="0"/>
              <a:t>(طريقتين للحل)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778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0232" y="5445224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9552" y="4581128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79912" y="4041068"/>
            <a:ext cx="144016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5536" y="4437112"/>
            <a:ext cx="828092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صافي </a:t>
            </a:r>
            <a:r>
              <a:rPr lang="ar-SA" b="1" dirty="0">
                <a:solidFill>
                  <a:schemeClr val="tx2"/>
                </a:solidFill>
              </a:rPr>
              <a:t>الناتج </a:t>
            </a:r>
            <a:r>
              <a:rPr lang="ar-SA" b="1" dirty="0" smtClean="0">
                <a:solidFill>
                  <a:schemeClr val="tx2"/>
                </a:solidFill>
              </a:rPr>
              <a:t>المحلي:</a:t>
            </a:r>
          </a:p>
          <a:p>
            <a:pPr marL="0" indent="0" algn="ctr" rtl="1">
              <a:buNone/>
            </a:pPr>
            <a:r>
              <a:rPr lang="ar-SA" dirty="0"/>
              <a:t>الناتج المحلي الصافي = الناتج المحلي الإجمالي – اهلاك رأس </a:t>
            </a:r>
            <a:r>
              <a:rPr lang="ar-SA" dirty="0" smtClean="0"/>
              <a:t>المال</a:t>
            </a: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= </a:t>
            </a:r>
            <a:r>
              <a:rPr lang="en-US" dirty="0" smtClean="0"/>
              <a:t>315</a:t>
            </a:r>
            <a:r>
              <a:rPr lang="ar-SA" dirty="0" smtClean="0"/>
              <a:t> – </a:t>
            </a:r>
            <a:r>
              <a:rPr lang="en-US" dirty="0" smtClean="0"/>
              <a:t>56</a:t>
            </a:r>
            <a:r>
              <a:rPr lang="ar-SA" dirty="0" smtClean="0"/>
              <a:t> = </a:t>
            </a:r>
            <a:r>
              <a:rPr lang="en-US" dirty="0" smtClean="0"/>
              <a:t>259</a:t>
            </a:r>
            <a:r>
              <a:rPr lang="en-GB" dirty="0" smtClean="0"/>
              <a:t>MR</a:t>
            </a:r>
            <a:endParaRPr lang="ar-SA" dirty="0" smtClean="0"/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صافي الدخل المحلي:</a:t>
            </a:r>
          </a:p>
          <a:p>
            <a:pPr marL="0" indent="0" algn="ctr" rtl="1">
              <a:buNone/>
            </a:pPr>
            <a:r>
              <a:rPr lang="ar-SA" dirty="0" smtClean="0"/>
              <a:t>صافي الدخل المحلي = صافي الناتج المحلي – الضرائب غير المباشرة</a:t>
            </a:r>
          </a:p>
          <a:p>
            <a:pPr marL="0" indent="0" algn="ctr" rtl="1">
              <a:buNone/>
            </a:pPr>
            <a:r>
              <a:rPr lang="ar-SA" dirty="0" smtClean="0"/>
              <a:t>= </a:t>
            </a:r>
            <a:r>
              <a:rPr lang="en-US" dirty="0" smtClean="0"/>
              <a:t>259</a:t>
            </a:r>
            <a:r>
              <a:rPr lang="ar-SA" dirty="0" smtClean="0"/>
              <a:t> – </a:t>
            </a:r>
            <a:r>
              <a:rPr lang="en-US" dirty="0" smtClean="0"/>
              <a:t>26</a:t>
            </a:r>
            <a:r>
              <a:rPr lang="ar-SA" dirty="0" smtClean="0"/>
              <a:t> = </a:t>
            </a:r>
            <a:r>
              <a:rPr lang="en-US" dirty="0" smtClean="0"/>
              <a:t>233</a:t>
            </a:r>
            <a:r>
              <a:rPr lang="en-GB" dirty="0" smtClean="0"/>
              <a:t>MR</a:t>
            </a:r>
            <a:endParaRPr lang="ar-SA" dirty="0" smtClean="0"/>
          </a:p>
          <a:p>
            <a:pPr marL="514350" indent="-514350" algn="r" rtl="1">
              <a:buFont typeface="+mj-lt"/>
              <a:buAutoNum type="arabicPeriod" startAt="4"/>
            </a:pPr>
            <a:r>
              <a:rPr lang="ar-SA" b="1" dirty="0" smtClean="0">
                <a:solidFill>
                  <a:schemeClr val="tx2"/>
                </a:solidFill>
              </a:rPr>
              <a:t>الدخل الشخصي: </a:t>
            </a:r>
            <a:r>
              <a:rPr lang="ar-SA" dirty="0" smtClean="0"/>
              <a:t>هناك طريقتين للحل، إما </a:t>
            </a:r>
            <a:r>
              <a:rPr lang="ar-SA" dirty="0" smtClean="0">
                <a:solidFill>
                  <a:schemeClr val="tx2"/>
                </a:solidFill>
              </a:rPr>
              <a:t>بالقانون الأساسي </a:t>
            </a:r>
            <a:r>
              <a:rPr lang="ar-SA" dirty="0" smtClean="0"/>
              <a:t>أو:</a:t>
            </a:r>
          </a:p>
          <a:p>
            <a:pPr marL="0" indent="0" algn="ctr" rtl="1">
              <a:buNone/>
            </a:pPr>
            <a:r>
              <a:rPr lang="ar-SA" dirty="0"/>
              <a:t>الدخل الشخصي = </a:t>
            </a:r>
            <a:r>
              <a:rPr lang="ar-SA" dirty="0" smtClean="0"/>
              <a:t>الدخل الشخصي المتاح + الضرائب المباشرة</a:t>
            </a:r>
          </a:p>
          <a:p>
            <a:pPr marL="0" indent="0" algn="ctr" rtl="1">
              <a:buNone/>
            </a:pPr>
            <a:r>
              <a:rPr lang="ar-SA" dirty="0" smtClean="0"/>
              <a:t>= </a:t>
            </a:r>
            <a:r>
              <a:rPr lang="en-US" dirty="0" smtClean="0"/>
              <a:t>194</a:t>
            </a:r>
            <a:r>
              <a:rPr lang="ar-SA" dirty="0" smtClean="0"/>
              <a:t> + </a:t>
            </a:r>
            <a:r>
              <a:rPr lang="en-US" dirty="0" smtClean="0"/>
              <a:t>36</a:t>
            </a:r>
            <a:r>
              <a:rPr lang="ar-SA" dirty="0" smtClean="0"/>
              <a:t> = </a:t>
            </a:r>
            <a:r>
              <a:rPr lang="en-US" dirty="0" smtClean="0"/>
              <a:t>230</a:t>
            </a:r>
            <a:r>
              <a:rPr lang="en-GB" dirty="0" smtClean="0"/>
              <a:t>MR</a:t>
            </a:r>
            <a:endParaRPr lang="ar-SA" dirty="0"/>
          </a:p>
          <a:p>
            <a:pPr marL="514350" indent="-514350" algn="r" rtl="1">
              <a:buFont typeface="+mj-lt"/>
              <a:buAutoNum type="arabicPeriod" startAt="4"/>
            </a:pP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87824" y="2924944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15816" y="4348368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15816" y="5805264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7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الناتج المحلي الإجمالي الاسمي والناتج المحلي الإجمالي الحقيقي: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أ. الناتج المحلي الإجمالي النقدي (الاسمي) (بالأسعار الجارية): </a:t>
            </a:r>
            <a:r>
              <a:rPr lang="ar-SA" dirty="0" smtClean="0"/>
              <a:t>قيمة السلع و الخدمات النهائية المقاسة </a:t>
            </a:r>
            <a:r>
              <a:rPr lang="ar-SA" dirty="0" smtClean="0">
                <a:solidFill>
                  <a:schemeClr val="tx2"/>
                </a:solidFill>
              </a:rPr>
              <a:t>بالأسعار العادية </a:t>
            </a:r>
            <a:r>
              <a:rPr lang="ar-SA" dirty="0" smtClean="0"/>
              <a:t>في الأسواق.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عيوبه: </a:t>
            </a:r>
            <a:r>
              <a:rPr lang="ar-SA" dirty="0" smtClean="0"/>
              <a:t>لا يعكس التغير الحقيقي في الناتج، فعند ارتفاع الأسعار من سنة لأخرى يرتفع الناتج المحلي الإجمالي بسبب زيادة الأسعار و ليس الكمية المنتجة.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         ب. الناتج المحلي الإجمالي الحقيقي (بالأسعار الثابتة): </a:t>
            </a:r>
            <a:r>
              <a:rPr lang="ar-SA" dirty="0" smtClean="0"/>
              <a:t>قيمة السلع و الخدمات النهائية المنتجة خلال سنوات مختلفة المقاسة </a:t>
            </a:r>
            <a:r>
              <a:rPr lang="ar-SA" dirty="0" smtClean="0">
                <a:solidFill>
                  <a:schemeClr val="tx2"/>
                </a:solidFill>
              </a:rPr>
              <a:t>بسعر واحد </a:t>
            </a:r>
            <a:r>
              <a:rPr lang="ar-SA" dirty="0" smtClean="0"/>
              <a:t>(سعر سنة الأساس) وذلك لعكس الكمية الحقيقية المنتجة فقط دون التغير في الأسعار.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285852" y="1857364"/>
            <a:ext cx="2928958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GDP = ∑ (P . Q)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منحنى إمكانات الإنتاج: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إمكانات الإنتاج </a:t>
            </a:r>
            <a:r>
              <a:rPr lang="en-GB" b="1" dirty="0" smtClean="0">
                <a:solidFill>
                  <a:schemeClr val="tx2"/>
                </a:solidFill>
              </a:rPr>
              <a:t>Production </a:t>
            </a:r>
            <a:r>
              <a:rPr lang="en-GB" b="1" dirty="0">
                <a:solidFill>
                  <a:schemeClr val="tx2"/>
                </a:solidFill>
              </a:rPr>
              <a:t>Possibilities Curve </a:t>
            </a:r>
            <a:r>
              <a:rPr lang="ar-SA" b="1" dirty="0" smtClean="0">
                <a:solidFill>
                  <a:schemeClr val="tx2"/>
                </a:solidFill>
              </a:rPr>
              <a:t>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سلسلة من النقاط تمثل كل واحدة منها أقصى ما يمكن إنتاجه من أي توليفة من سلعتين أو مجموعتين من السلع </a:t>
            </a:r>
            <a:r>
              <a:rPr lang="ar-SA" dirty="0" smtClean="0">
                <a:solidFill>
                  <a:schemeClr val="tx2"/>
                </a:solidFill>
              </a:rPr>
              <a:t>بافتراض الاستغلال الأمثل للموارد </a:t>
            </a:r>
            <a:r>
              <a:rPr lang="ar-SA" dirty="0" smtClean="0"/>
              <a:t>الاقتصادية في ظل الظروف التقنية السائدة.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الهدف منه: </a:t>
            </a:r>
            <a:r>
              <a:rPr lang="ar-SA" dirty="0" smtClean="0"/>
              <a:t>هو أداة تحليلية لتبسيط عملية الاختيار بين السلع التي يجب إنتاجها حالياً بكميات أكبر من غيرها و تلك التي يجب تأجيل إنتاج بعضها في الوقت الحاضر (البدائل المختلفة).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المنحنى يمثل: </a:t>
            </a:r>
            <a:r>
              <a:rPr lang="ar-SA" dirty="0" smtClean="0"/>
              <a:t>العلاقة السالبة بين مجموعتين من السلع (زيادة إنتاج سلعة يعني خفض إنتاج الأخرى).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06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الناتج المحلي الإجمالي الاسمي والناتج المحلي الإجمالي الحقيقي: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تمرين: لعبة أطفال تم إنتاج 100 وحدة منها في عام 2012 بثمن 1.5 ريال للعبة. و في عام 2013 تم إنتاج نفس الكمية (100 وحدة) ولكن بسعر أعلى 2 ريال.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الناتج المحلي الإجمالي النقدي(الاسمي)  في 2012 = 100 × 1.5 = 150</a:t>
            </a:r>
          </a:p>
          <a:p>
            <a:pPr marL="0" indent="0" algn="r" rtl="1">
              <a:buNone/>
            </a:pPr>
            <a:r>
              <a:rPr lang="ar-SA" dirty="0"/>
              <a:t>الناتج المحلي الإجمالي </a:t>
            </a:r>
            <a:r>
              <a:rPr lang="ar-SA" dirty="0" smtClean="0"/>
              <a:t>النقدي (الاسمي) </a:t>
            </a:r>
            <a:r>
              <a:rPr lang="ar-SA" dirty="0"/>
              <a:t>في </a:t>
            </a:r>
            <a:r>
              <a:rPr lang="ar-SA" dirty="0" smtClean="0"/>
              <a:t>2013 = </a:t>
            </a:r>
            <a:r>
              <a:rPr lang="ar-SA" dirty="0"/>
              <a:t>100 </a:t>
            </a:r>
            <a:r>
              <a:rPr lang="ar-SA" dirty="0" smtClean="0"/>
              <a:t>× 2 </a:t>
            </a:r>
            <a:r>
              <a:rPr lang="ar-SA" dirty="0"/>
              <a:t>=</a:t>
            </a:r>
            <a:r>
              <a:rPr lang="ar-SA" dirty="0" smtClean="0"/>
              <a:t> 200</a:t>
            </a:r>
          </a:p>
          <a:p>
            <a:pPr marL="0" indent="0" algn="r" rtl="1">
              <a:buNone/>
            </a:pPr>
            <a:r>
              <a:rPr lang="ar-SA" dirty="0"/>
              <a:t>الناتج المحلي الإجمالي </a:t>
            </a:r>
            <a:r>
              <a:rPr lang="ar-SA" dirty="0" smtClean="0"/>
              <a:t>الحقيقيي </a:t>
            </a:r>
            <a:r>
              <a:rPr lang="ar-SA" dirty="0"/>
              <a:t>في </a:t>
            </a:r>
            <a:r>
              <a:rPr lang="ar-SA" dirty="0" smtClean="0"/>
              <a:t>كلا السنتين </a:t>
            </a:r>
            <a:r>
              <a:rPr lang="ar-SA" dirty="0"/>
              <a:t>= 100 × 1.5 = 150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928794" y="2038641"/>
            <a:ext cx="2286016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GDP = P . Q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59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العلاقة بين الناتج المحلي والدخل المحلي: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844824"/>
            <a:ext cx="9073008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الناتج المحلي و الدخل المحلي وجهان لعملة واحدة حيث يشكل:</a:t>
            </a:r>
          </a:p>
          <a:p>
            <a:pPr marL="880110" lvl="1" indent="-514350" algn="r" rtl="1">
              <a:buFont typeface="+mj-lt"/>
              <a:buAutoNum type="arabicPeriod"/>
            </a:pPr>
            <a:r>
              <a:rPr lang="ar-SA" sz="2600" b="1" dirty="0" smtClean="0">
                <a:solidFill>
                  <a:schemeClr val="tx2"/>
                </a:solidFill>
              </a:rPr>
              <a:t>الناتج المحلي: </a:t>
            </a:r>
            <a:r>
              <a:rPr lang="ar-SA" sz="2600" dirty="0" smtClean="0"/>
              <a:t>وجه الإنتاج، و هو مجموع قيم السلع المنتجة.</a:t>
            </a:r>
          </a:p>
          <a:p>
            <a:pPr marL="880110" lvl="1" indent="-514350" algn="r" rtl="1">
              <a:buFont typeface="+mj-lt"/>
              <a:buAutoNum type="arabicPeriod"/>
            </a:pPr>
            <a:r>
              <a:rPr lang="ar-SA" sz="2600" b="1" dirty="0" smtClean="0">
                <a:solidFill>
                  <a:schemeClr val="tx2"/>
                </a:solidFill>
              </a:rPr>
              <a:t>الدخل المحلي: </a:t>
            </a:r>
            <a:r>
              <a:rPr lang="ar-SA" sz="2600" dirty="0" smtClean="0"/>
              <a:t>وجه القيم النقدية للإنتاج، و هو مجموع دخول عناصر الإنتاج.</a:t>
            </a:r>
          </a:p>
          <a:p>
            <a:pPr algn="r" rtl="1"/>
            <a:r>
              <a:rPr lang="ar-SA" sz="2800" b="1" dirty="0" smtClean="0">
                <a:solidFill>
                  <a:schemeClr val="tx2"/>
                </a:solidFill>
              </a:rPr>
              <a:t>مثال: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33582"/>
              </p:ext>
            </p:extLst>
          </p:nvPr>
        </p:nvGraphicFramePr>
        <p:xfrm>
          <a:off x="107504" y="4149080"/>
          <a:ext cx="878497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580"/>
                <a:gridCol w="1171331"/>
                <a:gridCol w="983079"/>
                <a:gridCol w="1254997"/>
                <a:gridCol w="1202709"/>
                <a:gridCol w="1307284"/>
                <a:gridCol w="125499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القيمة الإنتاجية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سعر الوحدة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الكمية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الإنتاج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عملية المزج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عوامل الإنتاج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عوائد عوامل الإنتاج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12000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500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مجالس</a:t>
                      </a:r>
                      <a:endParaRPr lang="en-GB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مزج </a:t>
                      </a:r>
                    </a:p>
                    <a:p>
                      <a:pPr algn="ctr" rtl="1"/>
                      <a:r>
                        <a:rPr lang="ar-SA" sz="2000" dirty="0" smtClean="0"/>
                        <a:t>عناصر الإنتاج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أرض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20000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15000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1500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طاولات</a:t>
                      </a:r>
                      <a:endParaRPr lang="en-GB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عمل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10000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13000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غرف</a:t>
                      </a:r>
                      <a:endParaRPr lang="en-GB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رأس مال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10000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40000</a:t>
                      </a:r>
                      <a:endParaRPr lang="en-GB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الناتج المحلي الإجمالي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الدخل المحلي الإجمالي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40000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3042" y="3467401"/>
            <a:ext cx="5143536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إجمالي الناتج المحلي = إجمالي الدخل المحلي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2285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التدفق الدائري للإنتاج و الدخل: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</a:rPr>
              <a:t>أولاً: </a:t>
            </a:r>
            <a:r>
              <a:rPr lang="ar-SA" b="1" dirty="0" smtClean="0">
                <a:solidFill>
                  <a:schemeClr val="tx2"/>
                </a:solidFill>
              </a:rPr>
              <a:t>حلقة التدفق الدائري في حال وجود قطاعين فقط (المنتجين و المستهلكين):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0779" y="1585972"/>
            <a:ext cx="3888433" cy="570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508104" y="3429000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48264" y="2924944"/>
            <a:ext cx="172819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إنفاق لاستهلاك </a:t>
            </a:r>
            <a:r>
              <a:rPr lang="ar-SA" sz="2400" dirty="0"/>
              <a:t>ا</a:t>
            </a:r>
            <a:r>
              <a:rPr lang="ar-SA" sz="2400" dirty="0" smtClean="0"/>
              <a:t>لقطاع العائلي و دخل لقطاع الأعمال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580112" y="5443905"/>
            <a:ext cx="129614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4653136"/>
            <a:ext cx="172819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دخل للقطاع العائلي و إنفاق لإنتاج قطاع الأعمال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8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</a:rPr>
              <a:t>ثانياً: </a:t>
            </a:r>
            <a:r>
              <a:rPr lang="ar-SA" b="1" dirty="0">
                <a:solidFill>
                  <a:schemeClr val="tx2"/>
                </a:solidFill>
              </a:rPr>
              <a:t>حلقة التدفق الدائري في حال وجود </a:t>
            </a:r>
            <a:r>
              <a:rPr lang="ar-SA" b="1" dirty="0" smtClean="0">
                <a:solidFill>
                  <a:schemeClr val="tx2"/>
                </a:solidFill>
              </a:rPr>
              <a:t>4 قطاعات (المنتجين، المستهلكين، القطاع الحكومي و القطاع الخارجي):</a:t>
            </a:r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2697" y="1757864"/>
            <a:ext cx="3900098" cy="609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الرقم القياسي لأسعار المستهلكين (</a:t>
            </a:r>
            <a:r>
              <a:rPr lang="en-GB" b="1" dirty="0" smtClean="0"/>
              <a:t>CPI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71600" y="3645024"/>
            <a:ext cx="72008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الرقم القياسي لأسعار المستهلكين (</a:t>
            </a:r>
            <a:r>
              <a:rPr lang="en-GB" b="1" dirty="0"/>
              <a:t>CPI</a:t>
            </a:r>
            <a:r>
              <a:rPr lang="ar-SA" b="1" dirty="0"/>
              <a:t>):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r" rtl="1"/>
                <a:r>
                  <a:rPr lang="ar-SA" b="1" dirty="0" smtClean="0">
                    <a:solidFill>
                      <a:schemeClr val="tx2"/>
                    </a:solidFill>
                  </a:rPr>
                  <a:t>مثال:</a:t>
                </a:r>
                <a:endParaRPr lang="en-GB" b="1" dirty="0" smtClean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 smtClean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:endParaRPr lang="en-GB" b="1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i="1">
                          <a:latin typeface="Cambria Math"/>
                        </a:rPr>
                        <m:t>100</m:t>
                      </m:r>
                      <m:r>
                        <a:rPr lang="ar-SA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ar-SA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ar-SA" b="0" i="1" smtClean="0">
                              <a:latin typeface="Cambria Math"/>
                              <a:ea typeface="Cambria Math"/>
                            </a:rPr>
                            <m:t>2009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سنة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في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الخدمات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و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السلع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أسعار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مجموع</m:t>
                          </m:r>
                        </m:num>
                        <m:den>
                          <m:r>
                            <a:rPr lang="ar-SA" b="0" i="1" smtClean="0">
                              <a:latin typeface="Cambria Math"/>
                              <a:ea typeface="Cambria Math"/>
                            </a:rPr>
                            <m:t>2008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سنة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في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الخدمات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و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السلع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أسعار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مجموع</m:t>
                          </m:r>
                        </m:den>
                      </m:f>
                      <m:r>
                        <a:rPr lang="ar-SA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𝐶𝑃𝐼</m:t>
                      </m:r>
                    </m:oMath>
                  </m:oMathPara>
                </a14:m>
                <a:endParaRPr lang="en-GB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𝐶𝑃𝐼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170</m:t>
                          </m:r>
                        </m:den>
                      </m:f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100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117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ar-SA" dirty="0" smtClean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dirty="0" smtClean="0"/>
                  <a:t>الأسعار ارتفعت بنسبة 17% في 2009 عما كانت عليه في 2008 (100%)</a:t>
                </a:r>
                <a:endParaRPr lang="en-GB" dirty="0" smtClean="0"/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 smtClean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:endParaRPr lang="en-GB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50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92823"/>
              </p:ext>
            </p:extLst>
          </p:nvPr>
        </p:nvGraphicFramePr>
        <p:xfrm>
          <a:off x="323529" y="1916832"/>
          <a:ext cx="727280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5"/>
                <a:gridCol w="2880320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السعر في عام 2009</a:t>
                      </a:r>
                    </a:p>
                    <a:p>
                      <a:pPr algn="ctr" rtl="1"/>
                      <a:r>
                        <a:rPr lang="ar-SA" sz="2000" dirty="0" smtClean="0"/>
                        <a:t>(سنة المقارنة)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السعر في عام 2008</a:t>
                      </a:r>
                    </a:p>
                    <a:p>
                      <a:pPr algn="ctr" rtl="1"/>
                      <a:r>
                        <a:rPr lang="ar-SA" sz="2000" dirty="0" smtClean="0"/>
                        <a:t>(سنة الأساس)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السلعة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A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40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30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B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90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C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170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المجموع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36096" y="5157192"/>
            <a:ext cx="10801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/>
              <a:t>مخفض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111" t="-2222" r="-1333" b="-1667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9552" y="3140968"/>
            <a:ext cx="792088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مخفض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تمرين: 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احسبي مخفض الناتج المحلي الإجمالي لعام 2009...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68611"/>
              </p:ext>
            </p:extLst>
          </p:nvPr>
        </p:nvGraphicFramePr>
        <p:xfrm>
          <a:off x="1284312" y="2636912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عام 2009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عام</a:t>
                      </a:r>
                      <a:r>
                        <a:rPr lang="ar-SA" sz="2400" baseline="0" dirty="0" smtClean="0"/>
                        <a:t> 2008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ar-SA" sz="2400" dirty="0" smtClean="0"/>
                    </a:p>
                    <a:p>
                      <a:pPr algn="ctr" rtl="1"/>
                      <a:r>
                        <a:rPr lang="ar-SA" sz="2400" dirty="0" smtClean="0"/>
                        <a:t>السلعة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P2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P1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السكر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القهوة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الحليب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1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3832"/>
            <a:ext cx="8229600" cy="1143000"/>
          </a:xfrm>
        </p:spPr>
        <p:txBody>
          <a:bodyPr/>
          <a:lstStyle/>
          <a:p>
            <a:pPr algn="r" rtl="1"/>
            <a:r>
              <a:rPr lang="ar-SA" b="1" dirty="0" smtClean="0"/>
              <a:t>مخفض الناتج </a:t>
            </a:r>
            <a:r>
              <a:rPr lang="ar-SA" b="1" dirty="0"/>
              <a:t>المحلي </a:t>
            </a:r>
            <a:r>
              <a:rPr lang="ar-SA" b="1" dirty="0" smtClean="0"/>
              <a:t>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244632"/>
              </p:ext>
            </p:extLst>
          </p:nvPr>
        </p:nvGraphicFramePr>
        <p:xfrm>
          <a:off x="467541" y="2780928"/>
          <a:ext cx="820891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3"/>
                <a:gridCol w="1814604"/>
                <a:gridCol w="1468962"/>
                <a:gridCol w="2203446"/>
                <a:gridCol w="1080120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الناتج المحلي الإجمالي الحقيقي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الناتج المحلي الإجمالي الاسمي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ar-SA" sz="2400" dirty="0" smtClean="0"/>
                    </a:p>
                    <a:p>
                      <a:pPr algn="ctr" rtl="1"/>
                      <a:r>
                        <a:rPr lang="ar-SA" sz="2400" dirty="0" smtClean="0"/>
                        <a:t>السلعة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P1Q2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P1Q1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P2Q2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P1Q1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6000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7200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السكر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12000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9000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16000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9000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القهوة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الحليب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22000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17000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28200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17000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المجموع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2132856"/>
            <a:ext cx="6984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dirty="0" smtClean="0"/>
              <a:t>إيجاد الناتج المحلي الاسمي و الحقيقي: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5447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مخفض الناتج المحلي الإجمالي: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6" y="2094205"/>
            <a:ext cx="8205927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91" y="3163888"/>
            <a:ext cx="1176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4005064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dirty="0" smtClean="0"/>
              <a:t>أي أن المستوى العام للأسعار ارتفع بمقدار 28.2% خلال العام 2009 مقارنة بالعام الذي يسبقه.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6401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منحنى إمكانات الإنتاج: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950" y="1052086"/>
            <a:ext cx="4464497" cy="619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5856" y="2708920"/>
            <a:ext cx="54726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b="1" dirty="0" smtClean="0">
                <a:solidFill>
                  <a:schemeClr val="tx2"/>
                </a:solidFill>
              </a:rPr>
              <a:t>(</a:t>
            </a:r>
            <a:r>
              <a:rPr lang="en-GB" sz="2600" b="1" dirty="0" smtClean="0">
                <a:solidFill>
                  <a:schemeClr val="tx2"/>
                </a:solidFill>
              </a:rPr>
              <a:t>A</a:t>
            </a:r>
            <a:r>
              <a:rPr lang="ar-SA" sz="2600" b="1" dirty="0" smtClean="0">
                <a:solidFill>
                  <a:schemeClr val="tx2"/>
                </a:solidFill>
              </a:rPr>
              <a:t>): </a:t>
            </a:r>
            <a:r>
              <a:rPr lang="ar-SA" sz="2600" dirty="0" smtClean="0"/>
              <a:t>أقصى ما يمكن إنتاجه من السلع الرأسمالية.</a:t>
            </a:r>
          </a:p>
          <a:p>
            <a:pPr algn="r" rtl="1"/>
            <a:r>
              <a:rPr lang="ar-SA" sz="2600" b="1" dirty="0" smtClean="0">
                <a:solidFill>
                  <a:schemeClr val="tx2"/>
                </a:solidFill>
              </a:rPr>
              <a:t>(</a:t>
            </a:r>
            <a:r>
              <a:rPr lang="en-GB" sz="2600" b="1" dirty="0" smtClean="0">
                <a:solidFill>
                  <a:schemeClr val="tx2"/>
                </a:solidFill>
              </a:rPr>
              <a:t>E</a:t>
            </a:r>
            <a:r>
              <a:rPr lang="ar-SA" sz="2600" b="1" dirty="0" smtClean="0">
                <a:solidFill>
                  <a:schemeClr val="tx2"/>
                </a:solidFill>
              </a:rPr>
              <a:t>): </a:t>
            </a:r>
            <a:r>
              <a:rPr lang="ar-SA" sz="2600" dirty="0" smtClean="0"/>
              <a:t>أقصى ما يمكن إنتاجه من السلع الاستهلاكية.</a:t>
            </a:r>
          </a:p>
          <a:p>
            <a:pPr algn="r" rtl="1"/>
            <a:r>
              <a:rPr lang="ar-SA" sz="2600" b="1" dirty="0" smtClean="0">
                <a:solidFill>
                  <a:schemeClr val="tx2"/>
                </a:solidFill>
              </a:rPr>
              <a:t>(النقاط الأخرى): </a:t>
            </a:r>
            <a:r>
              <a:rPr lang="ar-SA" sz="2600" dirty="0" smtClean="0"/>
              <a:t>توليفات مختلفة من السلع الاستهلاكية والرأسمالية.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44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مشاكل و عيوب استخدام الناتج المحلي الإجمالي كمؤشر للرفاهية: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أهمية الناتج المحلي الإجمالي و الدخل المحلي: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يمثلان مقياساً للنشاط الاقتصادي للمجتمع.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من الحسابات القومية الضرورية و أداة هامة للتحليل الاقتصادي.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مهمان لضمان التوزيع العادل للدخل.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الزيادة فيهما من الأهداف الرئيسية للسياسة الاقتصادية الكلية لأي بلد.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 smtClean="0"/>
          </a:p>
          <a:p>
            <a:pPr marL="514350" indent="-514350" algn="r" rtl="1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مشاكل و عيوب استخدام الناتج المحلي الإجمالي كمؤشر للرفاهية: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مشاكل و عيوب الناتج المحلي الإجمالي كمقياس للرفاهية: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انخفاض معدل الجرائم لا يؤثر على مستوى الناتج المحلي الإجمالي (لا يمثل زيادة في الإنتاج) إلا أنه يؤدي لزيادة الرفاهية الاجتماعية بوضوح.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أوقات الفراغ لا تحتسب ضمن الناتج المحلي الإجمالي رغم أن زيادتها يعني زيادة الرفاهية الاجتماعية.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النشاطات غير السوقية لا تحتسب ضمن الناتج المحلي الإجمالي رغم أنها تعتبر إنتاج حقيقي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العمل المنزلي و رعاية الأطفال.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الكوارث الطبيعية و الحروب تؤدي لزيادة الناتج المحلي الإجمالي (زيادة النفقات المصاحبة لها) رغم أنها تؤثر سلباً على الرفاهية الاجتماعية.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مشاكل و عيوب استخدام الناتج المحلي الإجمالي كمؤشر للرفاهية: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 startAt="5"/>
            </a:pPr>
            <a:r>
              <a:rPr lang="ar-SA" dirty="0" smtClean="0"/>
              <a:t>الآثار البيئية السلبية التي تسببها بعض المصانع أو المنتجات لا تنعكس على الناتج المحلي الإجمالي.</a:t>
            </a:r>
          </a:p>
          <a:p>
            <a:pPr marL="514350" indent="-514350" algn="r" rtl="1">
              <a:buFont typeface="+mj-lt"/>
              <a:buAutoNum type="arabicPeriod" startAt="5"/>
            </a:pPr>
            <a:r>
              <a:rPr lang="ar-SA" dirty="0" smtClean="0"/>
              <a:t>الأنشطة غير النظامية أو الاقتصاد السري لا يدخل ضمن حسابات الناتج المحلي الإجمالي بالرغم أنه يمثل إنتاج.</a:t>
            </a:r>
          </a:p>
          <a:p>
            <a:pPr marL="514350" indent="-514350" algn="r" rtl="1">
              <a:buFont typeface="+mj-lt"/>
              <a:buAutoNum type="arabicPeriod" startAt="5"/>
            </a:pPr>
            <a:r>
              <a:rPr lang="ar-SA" dirty="0" smtClean="0"/>
              <a:t>عدد من الدخول و الأنشطة لا يتم حسابها ضمن الناتج المحلي الإجمالي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المنتجات أو العقارات التي يستهلكها أو يسكنها أصحابها، بيع السلع المستعملة و الأسهم و السندات.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564904"/>
            <a:ext cx="8229600" cy="142876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b="1" dirty="0" smtClean="0"/>
              <a:t>تمارين محلولة (1)(4) </a:t>
            </a:r>
            <a:r>
              <a:rPr lang="ar-SA" dirty="0" smtClean="0">
                <a:solidFill>
                  <a:schemeClr val="tx1"/>
                </a:solidFill>
              </a:rPr>
              <a:t>ص63 – ص 67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أسئلة المراجعة </a:t>
            </a:r>
            <a:r>
              <a:rPr lang="ar-SA" dirty="0" smtClean="0">
                <a:solidFill>
                  <a:schemeClr val="tx1"/>
                </a:solidFill>
              </a:rPr>
              <a:t>ص68 – ص 69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الناتج المحلي الإجمالي (</a:t>
            </a:r>
            <a:r>
              <a:rPr lang="en-GB" b="1" dirty="0" smtClean="0"/>
              <a:t>GDP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407"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496944" cy="438912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 خلال تعريف الناتج المحلي الإجمالي، يجب الانتباه لما يلي: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التفرقة بين الناتج المحلي الإجمالي النقدي و الناتج المحلي الإجمالي الحقيقي: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         أ. الناتج المحلي الإجمالي النقدي (الاسمي) (بالأسعار الجارية): </a:t>
            </a:r>
            <a:r>
              <a:rPr lang="ar-SA" dirty="0" smtClean="0"/>
              <a:t>قيمة السلع و الخدمات النهائية المقاسة </a:t>
            </a:r>
            <a:r>
              <a:rPr lang="ar-SA" dirty="0" smtClean="0">
                <a:solidFill>
                  <a:schemeClr val="tx2"/>
                </a:solidFill>
              </a:rPr>
              <a:t>بالأسعار العادية </a:t>
            </a:r>
            <a:r>
              <a:rPr lang="ar-SA" dirty="0" smtClean="0"/>
              <a:t>في الأسواق.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عيوبه: </a:t>
            </a:r>
            <a:r>
              <a:rPr lang="ar-SA" dirty="0" smtClean="0"/>
              <a:t>لا يعكس التغير الحقيقي في الناتج، فعند ارتفاع الأسعار من سنة لأخرى يرتفع الناتج المحلي الإجمالي بسبب زيادة الأسعار و ليس الكمية </a:t>
            </a:r>
            <a:r>
              <a:rPr lang="ar-SA" dirty="0"/>
              <a:t>المنتجة</a:t>
            </a:r>
            <a:r>
              <a:rPr lang="ar-SA" dirty="0" smtClean="0"/>
              <a:t>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</a:t>
            </a:r>
            <a:r>
              <a:rPr lang="ar-SA" b="1" dirty="0" smtClean="0">
                <a:solidFill>
                  <a:schemeClr val="tx2"/>
                </a:solidFill>
              </a:rPr>
              <a:t>         ب</a:t>
            </a:r>
            <a:r>
              <a:rPr lang="ar-SA" b="1" dirty="0">
                <a:solidFill>
                  <a:schemeClr val="tx2"/>
                </a:solidFill>
              </a:rPr>
              <a:t>. الناتج المحلي الإجمالي الحقيقي (بالأسعار الثابتة): </a:t>
            </a:r>
            <a:r>
              <a:rPr lang="ar-SA" dirty="0" smtClean="0"/>
              <a:t>قيمة </a:t>
            </a:r>
            <a:r>
              <a:rPr lang="ar-SA" dirty="0"/>
              <a:t>السلع و الخدمات النهائية المنتجة خلال سنوات مختلفة المقاسة </a:t>
            </a:r>
            <a:r>
              <a:rPr lang="ar-SA" dirty="0">
                <a:solidFill>
                  <a:schemeClr val="tx2"/>
                </a:solidFill>
              </a:rPr>
              <a:t>بسعر </a:t>
            </a:r>
            <a:r>
              <a:rPr lang="ar-SA" dirty="0" smtClean="0">
                <a:solidFill>
                  <a:schemeClr val="tx2"/>
                </a:solidFill>
              </a:rPr>
              <a:t>واحد </a:t>
            </a:r>
            <a:r>
              <a:rPr lang="ar-SA" dirty="0"/>
              <a:t>(سعر سنة الأساس) وذلك لعكس الكمية الحقيقية المنتجة فقط دون التغير في الأسعار</a:t>
            </a:r>
            <a:r>
              <a:rPr lang="ar-SA" dirty="0" smtClean="0"/>
              <a:t>.</a:t>
            </a:r>
          </a:p>
          <a:p>
            <a:pPr marL="0" indent="0" algn="r" rtl="1">
              <a:buNone/>
            </a:pP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الناتج المحلي الإجمالي يشمل جميع السلع والخدمات النهائية التي تم إنتاجها </a:t>
            </a:r>
            <a:r>
              <a:rPr lang="ar-SA" dirty="0" smtClean="0">
                <a:solidFill>
                  <a:schemeClr val="tx2"/>
                </a:solidFill>
              </a:rPr>
              <a:t>خلال سنة محددة فقط </a:t>
            </a:r>
            <a:r>
              <a:rPr lang="ar-SA" dirty="0" smtClean="0"/>
              <a:t>دون غيرها. فمبيعات السلع والخدمات التي تم إنتاجها في الأعوام السابقة لا تدخل في حساب الناتج المحلي الإجمالي لهذا العام </a:t>
            </a:r>
            <a:r>
              <a:rPr lang="ar-SA" b="1" dirty="0" smtClean="0">
                <a:solidFill>
                  <a:schemeClr val="tx2"/>
                </a:solidFill>
              </a:rPr>
              <a:t>مثلاً: </a:t>
            </a:r>
            <a:r>
              <a:rPr lang="ar-SA" dirty="0" smtClean="0"/>
              <a:t>قيمة العقار يحسب في العام الذي تم فيه بناء العقار و ليس بيعه.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تضاف لحساب الناتج المحلي الإجمالي </a:t>
            </a:r>
            <a:r>
              <a:rPr lang="ar-SA" dirty="0" smtClean="0">
                <a:solidFill>
                  <a:schemeClr val="tx2"/>
                </a:solidFill>
              </a:rPr>
              <a:t>السلع و الخدمات النهائية فقط </a:t>
            </a:r>
            <a:r>
              <a:rPr lang="ar-SA" dirty="0" smtClean="0"/>
              <a:t>و لا تدخل السلع الوسيطة في تلك الحسابات لأن ذلك يسبب ازدواجاً حسابياً </a:t>
            </a:r>
            <a:r>
              <a:rPr lang="ar-SA" b="1" dirty="0" smtClean="0">
                <a:solidFill>
                  <a:schemeClr val="tx2"/>
                </a:solidFill>
              </a:rPr>
              <a:t>مثلاً: </a:t>
            </a:r>
            <a:r>
              <a:rPr lang="ar-SA" dirty="0" smtClean="0"/>
              <a:t>الدقيق الذي يشتريه صاحب مخبز لا يدخل في حساب الناتج المحلي الإجمالي لأنه سلعة وسيطة، بينما يدخل الخبز الذي ينتجه المخبز في الحساب لأنه سلعة نهائية لصاحب المخبز.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 startAt="4"/>
            </a:pPr>
            <a:r>
              <a:rPr lang="ar-SA" b="1" dirty="0">
                <a:solidFill>
                  <a:schemeClr val="tx2"/>
                </a:solidFill>
              </a:rPr>
              <a:t>التفرقة بين الناتج المحلي الإجمالي </a:t>
            </a:r>
            <a:r>
              <a:rPr lang="ar-SA" b="1" dirty="0" smtClean="0">
                <a:solidFill>
                  <a:schemeClr val="tx2"/>
                </a:solidFill>
              </a:rPr>
              <a:t>و </a:t>
            </a:r>
            <a:r>
              <a:rPr lang="ar-SA" b="1" dirty="0">
                <a:solidFill>
                  <a:schemeClr val="tx2"/>
                </a:solidFill>
              </a:rPr>
              <a:t>الناتج </a:t>
            </a:r>
            <a:r>
              <a:rPr lang="ar-SA" b="1" dirty="0" smtClean="0">
                <a:solidFill>
                  <a:schemeClr val="tx2"/>
                </a:solidFill>
              </a:rPr>
              <a:t>القومي الإجمالي:</a:t>
            </a: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  أ. الناتج المحلي </a:t>
            </a:r>
            <a:r>
              <a:rPr lang="ar-SA" b="1" dirty="0" smtClean="0">
                <a:solidFill>
                  <a:schemeClr val="tx2"/>
                </a:solidFill>
              </a:rPr>
              <a:t>الإجمالي: </a:t>
            </a:r>
            <a:r>
              <a:rPr lang="ar-SA" dirty="0" smtClean="0"/>
              <a:t>قيمة </a:t>
            </a:r>
            <a:r>
              <a:rPr lang="ar-SA" dirty="0"/>
              <a:t>السلع و الخدمات </a:t>
            </a:r>
            <a:r>
              <a:rPr lang="ar-SA" dirty="0" smtClean="0"/>
              <a:t>النهائية المنتجة </a:t>
            </a:r>
            <a:r>
              <a:rPr lang="ar-SA" dirty="0" smtClean="0">
                <a:solidFill>
                  <a:schemeClr val="tx2"/>
                </a:solidFill>
              </a:rPr>
              <a:t>في</a:t>
            </a:r>
            <a:r>
              <a:rPr lang="ar-SA" dirty="0" smtClean="0"/>
              <a:t> </a:t>
            </a:r>
            <a:r>
              <a:rPr lang="ar-SA" dirty="0" smtClean="0">
                <a:solidFill>
                  <a:schemeClr val="tx2"/>
                </a:solidFill>
              </a:rPr>
              <a:t>الحدود الجغرافية </a:t>
            </a:r>
            <a:r>
              <a:rPr lang="ar-SA" dirty="0" smtClean="0"/>
              <a:t>للدولة خلال سنة معينة.</a:t>
            </a:r>
            <a:endParaRPr lang="ar-SA" dirty="0"/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عيوبه: </a:t>
            </a:r>
            <a:r>
              <a:rPr lang="ar-SA" dirty="0"/>
              <a:t>لا </a:t>
            </a:r>
            <a:r>
              <a:rPr lang="ar-SA" dirty="0" smtClean="0"/>
              <a:t>تحسب دخول المواطنين العاملين خارج الدولة ضمن الناتج المحلي الإجمالي لتلك الدولة بينما تدخل في الحساب دخول الأجانب و الشركات الأجنبية العاملة داخل الدولة.</a:t>
            </a:r>
            <a:endParaRPr lang="ar-SA" dirty="0"/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ب. الناتج </a:t>
            </a:r>
            <a:r>
              <a:rPr lang="ar-SA" b="1" dirty="0" smtClean="0">
                <a:solidFill>
                  <a:schemeClr val="tx2"/>
                </a:solidFill>
              </a:rPr>
              <a:t>القومي الإجمالي: </a:t>
            </a:r>
            <a:r>
              <a:rPr lang="ar-SA" dirty="0" smtClean="0"/>
              <a:t>قيمة </a:t>
            </a:r>
            <a:r>
              <a:rPr lang="ar-SA" dirty="0"/>
              <a:t>السلع و الخدمات النهائية المنتجة </a:t>
            </a:r>
            <a:r>
              <a:rPr lang="ar-SA" dirty="0" smtClean="0"/>
              <a:t>بواسطة مواطني بلد ما سواء كانوا مقيمين </a:t>
            </a:r>
            <a:r>
              <a:rPr lang="ar-SA" dirty="0" smtClean="0">
                <a:solidFill>
                  <a:schemeClr val="tx2"/>
                </a:solidFill>
              </a:rPr>
              <a:t>داخل البلد أو خارجه </a:t>
            </a:r>
            <a:r>
              <a:rPr lang="ar-SA" dirty="0" smtClean="0"/>
              <a:t>خلال سنة معينة.                           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                       =                        +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724128" y="5550331"/>
            <a:ext cx="1872208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الناتج القومي الإجمالي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5550331"/>
            <a:ext cx="1872208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الناتج المحلي الإجمالي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550331"/>
            <a:ext cx="216024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صافي عوائد الملكية من الخارج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848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5"/>
            </a:pPr>
            <a:r>
              <a:rPr lang="ar-SA" b="1" dirty="0">
                <a:solidFill>
                  <a:schemeClr val="tx2"/>
                </a:solidFill>
              </a:rPr>
              <a:t>لا تدخل ضمن الناتج المحلي </a:t>
            </a:r>
            <a:r>
              <a:rPr lang="ar-SA" b="1" dirty="0" smtClean="0">
                <a:solidFill>
                  <a:schemeClr val="tx2"/>
                </a:solidFill>
              </a:rPr>
              <a:t>الإجمالي: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         أ.</a:t>
            </a:r>
            <a:r>
              <a:rPr lang="ar-SA" dirty="0" smtClean="0"/>
              <a:t> </a:t>
            </a:r>
            <a:r>
              <a:rPr lang="ar-SA" dirty="0"/>
              <a:t>السلع </a:t>
            </a:r>
            <a:r>
              <a:rPr lang="ar-SA" dirty="0" smtClean="0"/>
              <a:t>و الخدمات غير النظامية (الأنشطة التجارية غير المشروعة) </a:t>
            </a:r>
            <a:r>
              <a:rPr lang="ar-SA" b="1" dirty="0" smtClean="0">
                <a:solidFill>
                  <a:schemeClr val="tx2"/>
                </a:solidFill>
              </a:rPr>
              <a:t>مثلاً: </a:t>
            </a:r>
            <a:r>
              <a:rPr lang="ar-SA" dirty="0" smtClean="0"/>
              <a:t>تجارة المخدرات، غسيل الأموال، السلع المهربة، المراهنات.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chemeClr val="tx2"/>
                </a:solidFill>
              </a:rPr>
              <a:t>ب. </a:t>
            </a:r>
            <a:r>
              <a:rPr lang="ar-SA" dirty="0" smtClean="0"/>
              <a:t>منتجات يصعب تقييمها لعدم وجود دليل لقياسها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خدمات ربات البيوت، منتجات أوقات الفراغ.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1044</TotalTime>
  <Words>2401</Words>
  <Application>Microsoft Office PowerPoint</Application>
  <PresentationFormat>عرض على الشاشة (3:4)‏</PresentationFormat>
  <Paragraphs>369</Paragraphs>
  <Slides>43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4" baseType="lpstr">
      <vt:lpstr>Flow</vt:lpstr>
      <vt:lpstr>الفصل الثاني: قياس النشاط الاقتصادي الكلي</vt:lpstr>
      <vt:lpstr>مقدمة:</vt:lpstr>
      <vt:lpstr>منحنى إمكانات الإنتاج:</vt:lpstr>
      <vt:lpstr>منحنى إمكانات الإنتاج:</vt:lpstr>
      <vt:lpstr>الناتج المحلي الإجمالي (GDP):</vt:lpstr>
      <vt:lpstr>الناتج المحلي الإجمالي (GDP):</vt:lpstr>
      <vt:lpstr>الناتج المحلي الإجمالي (GDP):</vt:lpstr>
      <vt:lpstr>الناتج المحلي الإجمالي (GDP):</vt:lpstr>
      <vt:lpstr>الناتج المحلي الإجمالي (GDP):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الناتج المحلي الإجمالي الاسمي والناتج المحلي الإجمالي الحقيقي:</vt:lpstr>
      <vt:lpstr>الناتج المحلي الإجمالي الاسمي والناتج المحلي الإجمالي الحقيقي:</vt:lpstr>
      <vt:lpstr>العلاقة بين الناتج المحلي والدخل المحلي:</vt:lpstr>
      <vt:lpstr>التدفق الدائري للإنتاج و الدخل:</vt:lpstr>
      <vt:lpstr>طرق قياس الناتج المحلي الإجمالي:</vt:lpstr>
      <vt:lpstr>الرقم القياسي لأسعار المستهلكين (CPI):</vt:lpstr>
      <vt:lpstr>الرقم القياسي لأسعار المستهلكين (CPI):</vt:lpstr>
      <vt:lpstr>مخفض الناتج المحلي الإجمالي:</vt:lpstr>
      <vt:lpstr>مخفض الناتج المحلي الإجمالي:</vt:lpstr>
      <vt:lpstr>مخفض الناتج المحلي الإجمالي:</vt:lpstr>
      <vt:lpstr>مخفض الناتج المحلي الإجمالي:</vt:lpstr>
      <vt:lpstr>مشاكل و عيوب استخدام الناتج المحلي الإجمالي كمؤشر للرفاهية:</vt:lpstr>
      <vt:lpstr>مشاكل و عيوب استخدام الناتج المحلي الإجمالي كمؤشر للرفاهية:</vt:lpstr>
      <vt:lpstr>مشاكل و عيوب استخدام الناتج المحلي الإجمالي كمؤشر للرفاهية:</vt:lpstr>
      <vt:lpstr>تمارين محلولة (1)(4) ص63 – ص 67 أسئلة المراجعة ص68 – ص 69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Bodour</dc:creator>
  <cp:lastModifiedBy>user</cp:lastModifiedBy>
  <cp:revision>122</cp:revision>
  <dcterms:created xsi:type="dcterms:W3CDTF">2013-06-19T14:31:03Z</dcterms:created>
  <dcterms:modified xsi:type="dcterms:W3CDTF">2017-02-13T05:05:48Z</dcterms:modified>
</cp:coreProperties>
</file>