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4"/>
  </p:notesMasterIdLst>
  <p:sldIdLst>
    <p:sldId id="256" r:id="rId2"/>
    <p:sldId id="291" r:id="rId3"/>
    <p:sldId id="292" r:id="rId4"/>
    <p:sldId id="367" r:id="rId5"/>
    <p:sldId id="293" r:id="rId6"/>
    <p:sldId id="301" r:id="rId7"/>
    <p:sldId id="302" r:id="rId8"/>
    <p:sldId id="303" r:id="rId9"/>
    <p:sldId id="304" r:id="rId10"/>
    <p:sldId id="305" r:id="rId11"/>
    <p:sldId id="306" r:id="rId12"/>
    <p:sldId id="307" r:id="rId13"/>
    <p:sldId id="368" r:id="rId14"/>
    <p:sldId id="313" r:id="rId15"/>
    <p:sldId id="314" r:id="rId16"/>
    <p:sldId id="315" r:id="rId17"/>
    <p:sldId id="316" r:id="rId18"/>
    <p:sldId id="317" r:id="rId19"/>
    <p:sldId id="318" r:id="rId20"/>
    <p:sldId id="326" r:id="rId21"/>
    <p:sldId id="325" r:id="rId22"/>
    <p:sldId id="321" r:id="rId23"/>
    <p:sldId id="322" r:id="rId24"/>
    <p:sldId id="323" r:id="rId25"/>
    <p:sldId id="324" r:id="rId26"/>
    <p:sldId id="328" r:id="rId27"/>
    <p:sldId id="329" r:id="rId28"/>
    <p:sldId id="331" r:id="rId29"/>
    <p:sldId id="346" r:id="rId30"/>
    <p:sldId id="348" r:id="rId31"/>
    <p:sldId id="330" r:id="rId32"/>
    <p:sldId id="332" r:id="rId33"/>
    <p:sldId id="333" r:id="rId34"/>
    <p:sldId id="334" r:id="rId35"/>
    <p:sldId id="335" r:id="rId36"/>
    <p:sldId id="336" r:id="rId37"/>
    <p:sldId id="349" r:id="rId38"/>
    <p:sldId id="350" r:id="rId39"/>
    <p:sldId id="351" r:id="rId40"/>
    <p:sldId id="352" r:id="rId41"/>
    <p:sldId id="369" r:id="rId42"/>
    <p:sldId id="370" r:id="rId43"/>
    <p:sldId id="353" r:id="rId44"/>
    <p:sldId id="371" r:id="rId45"/>
    <p:sldId id="354" r:id="rId46"/>
    <p:sldId id="355" r:id="rId47"/>
    <p:sldId id="356" r:id="rId48"/>
    <p:sldId id="357" r:id="rId49"/>
    <p:sldId id="374" r:id="rId50"/>
    <p:sldId id="358" r:id="rId51"/>
    <p:sldId id="359" r:id="rId52"/>
    <p:sldId id="375" r:id="rId53"/>
    <p:sldId id="376" r:id="rId54"/>
    <p:sldId id="377" r:id="rId55"/>
    <p:sldId id="361" r:id="rId56"/>
    <p:sldId id="378" r:id="rId57"/>
    <p:sldId id="364" r:id="rId58"/>
    <p:sldId id="379" r:id="rId59"/>
    <p:sldId id="362" r:id="rId60"/>
    <p:sldId id="363" r:id="rId61"/>
    <p:sldId id="365" r:id="rId62"/>
    <p:sldId id="380"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r" defTabSz="914400" rtl="1" eaLnBrk="1" latinLnBrk="0" hangingPunct="1">
      <a:defRPr kern="1200">
        <a:solidFill>
          <a:schemeClr val="tx1"/>
        </a:solidFill>
        <a:latin typeface="Arial" charset="0"/>
        <a:ea typeface="+mn-ea"/>
        <a:cs typeface="+mn-cs"/>
      </a:defRPr>
    </a:lvl6pPr>
    <a:lvl7pPr marL="2743200" algn="r" defTabSz="914400" rtl="1" eaLnBrk="1" latinLnBrk="0" hangingPunct="1">
      <a:defRPr kern="1200">
        <a:solidFill>
          <a:schemeClr val="tx1"/>
        </a:solidFill>
        <a:latin typeface="Arial" charset="0"/>
        <a:ea typeface="+mn-ea"/>
        <a:cs typeface="+mn-cs"/>
      </a:defRPr>
    </a:lvl7pPr>
    <a:lvl8pPr marL="3200400" algn="r" defTabSz="914400" rtl="1" eaLnBrk="1" latinLnBrk="0" hangingPunct="1">
      <a:defRPr kern="1200">
        <a:solidFill>
          <a:schemeClr val="tx1"/>
        </a:solidFill>
        <a:latin typeface="Arial" charset="0"/>
        <a:ea typeface="+mn-ea"/>
        <a:cs typeface="+mn-cs"/>
      </a:defRPr>
    </a:lvl8pPr>
    <a:lvl9pPr marL="3657600" algn="r" defTabSz="914400" rtl="1"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365D1"/>
    <a:srgbClr val="E1CCF0"/>
    <a:srgbClr val="FFDE75"/>
    <a:srgbClr val="FFFF85"/>
    <a:srgbClr val="B2D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A742A1-00AF-42A4-846A-35E3012C2517}" type="doc">
      <dgm:prSet loTypeId="urn:microsoft.com/office/officeart/2008/layout/AlternatingHexagons" loCatId="list" qsTypeId="urn:microsoft.com/office/officeart/2005/8/quickstyle/simple2" qsCatId="simple" csTypeId="urn:microsoft.com/office/officeart/2005/8/colors/accent2_4" csCatId="accent2" phldr="1"/>
      <dgm:spPr/>
      <dgm:t>
        <a:bodyPr/>
        <a:lstStyle/>
        <a:p>
          <a:pPr rtl="1"/>
          <a:endParaRPr lang="ar-SA"/>
        </a:p>
      </dgm:t>
    </dgm:pt>
    <dgm:pt modelId="{1887764D-5F3D-49EE-B84D-9259775975D9}">
      <dgm:prSet phldrT="[نص]" custT="1"/>
      <dgm:spPr/>
      <dgm:t>
        <a:bodyPr/>
        <a:lstStyle/>
        <a:p>
          <a:pPr rtl="1"/>
          <a:r>
            <a:rPr lang="ar-SA" sz="2000" dirty="0" smtClean="0"/>
            <a:t>طبيعة, مكان</a:t>
          </a:r>
          <a:endParaRPr lang="ar-SA" sz="2000" dirty="0"/>
        </a:p>
      </dgm:t>
    </dgm:pt>
    <dgm:pt modelId="{97263147-0656-41B5-8498-6DB16D3344B5}" type="parTrans" cxnId="{2C546B78-365C-4662-A59E-F8667655A02F}">
      <dgm:prSet/>
      <dgm:spPr/>
      <dgm:t>
        <a:bodyPr/>
        <a:lstStyle/>
        <a:p>
          <a:pPr rtl="1"/>
          <a:endParaRPr lang="ar-SA"/>
        </a:p>
      </dgm:t>
    </dgm:pt>
    <dgm:pt modelId="{903B9CA9-6637-4A03-8169-D75F3E5DD767}" type="sibTrans" cxnId="{2C546B78-365C-4662-A59E-F8667655A02F}">
      <dgm:prSet/>
      <dgm:spPr/>
      <dgm:t>
        <a:bodyPr/>
        <a:lstStyle/>
        <a:p>
          <a:pPr rtl="1"/>
          <a:r>
            <a:rPr lang="ar-SA" dirty="0" smtClean="0"/>
            <a:t>عامل انتاجي</a:t>
          </a:r>
          <a:endParaRPr lang="ar-SA" dirty="0"/>
        </a:p>
      </dgm:t>
    </dgm:pt>
    <dgm:pt modelId="{BC489CB4-B1B8-41F4-B1EE-30F6C81BCAF1}">
      <dgm:prSet phldrT="[نص]"/>
      <dgm:spPr/>
      <dgm:t>
        <a:bodyPr/>
        <a:lstStyle/>
        <a:p>
          <a:pPr rtl="1"/>
          <a:r>
            <a:rPr lang="ar-SA" dirty="0" smtClean="0"/>
            <a:t>موقع</a:t>
          </a:r>
          <a:endParaRPr lang="ar-SA" dirty="0"/>
        </a:p>
      </dgm:t>
    </dgm:pt>
    <dgm:pt modelId="{451E014D-EA4A-4244-BA19-A20336C08D67}" type="parTrans" cxnId="{BE42D217-6CC5-4417-BDCD-88F2CC732CEC}">
      <dgm:prSet/>
      <dgm:spPr/>
      <dgm:t>
        <a:bodyPr/>
        <a:lstStyle/>
        <a:p>
          <a:pPr rtl="1"/>
          <a:endParaRPr lang="ar-SA"/>
        </a:p>
      </dgm:t>
    </dgm:pt>
    <dgm:pt modelId="{499831C4-6909-4C62-BF89-C324E7A99E1B}" type="sibTrans" cxnId="{BE42D217-6CC5-4417-BDCD-88F2CC732CEC}">
      <dgm:prSet custT="1"/>
      <dgm:spPr/>
      <dgm:t>
        <a:bodyPr/>
        <a:lstStyle/>
        <a:p>
          <a:pPr rtl="1"/>
          <a:r>
            <a:rPr lang="ar-SA" sz="1600" b="1" dirty="0" smtClean="0"/>
            <a:t>سلعة استهلاكية</a:t>
          </a:r>
          <a:endParaRPr lang="ar-SA" sz="1600" b="1" dirty="0"/>
        </a:p>
      </dgm:t>
    </dgm:pt>
    <dgm:pt modelId="{E6D366DE-98C8-42A5-B8FD-FB145D8E5851}">
      <dgm:prSet phldrT="[نص]"/>
      <dgm:spPr/>
      <dgm:t>
        <a:bodyPr/>
        <a:lstStyle/>
        <a:p>
          <a:pPr rtl="1"/>
          <a:r>
            <a:rPr lang="ar-SA" dirty="0" smtClean="0"/>
            <a:t>ملك</a:t>
          </a:r>
          <a:endParaRPr lang="ar-SA" dirty="0"/>
        </a:p>
      </dgm:t>
    </dgm:pt>
    <dgm:pt modelId="{84442712-8A60-44D3-882B-EB4B5C608136}" type="parTrans" cxnId="{CA809196-9AAE-4F08-BCDB-1600E9204F06}">
      <dgm:prSet/>
      <dgm:spPr/>
      <dgm:t>
        <a:bodyPr/>
        <a:lstStyle/>
        <a:p>
          <a:pPr rtl="1"/>
          <a:endParaRPr lang="ar-SA"/>
        </a:p>
      </dgm:t>
    </dgm:pt>
    <dgm:pt modelId="{17A66341-F105-47A5-8052-B634B51E6218}" type="sibTrans" cxnId="{CA809196-9AAE-4F08-BCDB-1600E9204F06}">
      <dgm:prSet/>
      <dgm:spPr/>
      <dgm:t>
        <a:bodyPr/>
        <a:lstStyle/>
        <a:p>
          <a:pPr rtl="1"/>
          <a:r>
            <a:rPr lang="ar-SA" dirty="0" smtClean="0"/>
            <a:t>رأس مال</a:t>
          </a:r>
          <a:endParaRPr lang="ar-SA" dirty="0"/>
        </a:p>
      </dgm:t>
    </dgm:pt>
    <dgm:pt modelId="{0F5FCD09-5941-4392-9721-4F21CED6899F}" type="pres">
      <dgm:prSet presAssocID="{9AA742A1-00AF-42A4-846A-35E3012C2517}" presName="Name0" presStyleCnt="0">
        <dgm:presLayoutVars>
          <dgm:chMax/>
          <dgm:chPref/>
          <dgm:dir/>
          <dgm:animLvl val="lvl"/>
        </dgm:presLayoutVars>
      </dgm:prSet>
      <dgm:spPr/>
      <dgm:t>
        <a:bodyPr/>
        <a:lstStyle/>
        <a:p>
          <a:pPr rtl="1"/>
          <a:endParaRPr lang="ar-SA"/>
        </a:p>
      </dgm:t>
    </dgm:pt>
    <dgm:pt modelId="{582CCD6B-0015-4733-BD66-C999D435CBA9}" type="pres">
      <dgm:prSet presAssocID="{1887764D-5F3D-49EE-B84D-9259775975D9}" presName="composite" presStyleCnt="0"/>
      <dgm:spPr/>
      <dgm:t>
        <a:bodyPr/>
        <a:lstStyle/>
        <a:p>
          <a:pPr rtl="1"/>
          <a:endParaRPr lang="ar-SA"/>
        </a:p>
      </dgm:t>
    </dgm:pt>
    <dgm:pt modelId="{996C19E4-5A27-4CF0-B530-DFA3700297DB}" type="pres">
      <dgm:prSet presAssocID="{1887764D-5F3D-49EE-B84D-9259775975D9}" presName="Parent1" presStyleLbl="node1" presStyleIdx="0" presStyleCnt="6" custScaleX="161049" custLinFactNeighborX="5447" custLinFactNeighborY="-55">
        <dgm:presLayoutVars>
          <dgm:chMax val="1"/>
          <dgm:chPref val="1"/>
          <dgm:bulletEnabled val="1"/>
        </dgm:presLayoutVars>
      </dgm:prSet>
      <dgm:spPr/>
      <dgm:t>
        <a:bodyPr/>
        <a:lstStyle/>
        <a:p>
          <a:pPr rtl="1"/>
          <a:endParaRPr lang="ar-SA"/>
        </a:p>
      </dgm:t>
    </dgm:pt>
    <dgm:pt modelId="{4C664881-D4DF-45D7-8773-EB2E1C012798}" type="pres">
      <dgm:prSet presAssocID="{1887764D-5F3D-49EE-B84D-9259775975D9}" presName="Childtext1" presStyleLbl="revTx" presStyleIdx="0" presStyleCnt="3">
        <dgm:presLayoutVars>
          <dgm:chMax val="0"/>
          <dgm:chPref val="0"/>
          <dgm:bulletEnabled val="1"/>
        </dgm:presLayoutVars>
      </dgm:prSet>
      <dgm:spPr/>
      <dgm:t>
        <a:bodyPr/>
        <a:lstStyle/>
        <a:p>
          <a:pPr rtl="1"/>
          <a:endParaRPr lang="ar-SA"/>
        </a:p>
      </dgm:t>
    </dgm:pt>
    <dgm:pt modelId="{58067573-0FEB-4658-9FED-3AE9CC62CB97}" type="pres">
      <dgm:prSet presAssocID="{1887764D-5F3D-49EE-B84D-9259775975D9}" presName="BalanceSpacing" presStyleCnt="0"/>
      <dgm:spPr/>
      <dgm:t>
        <a:bodyPr/>
        <a:lstStyle/>
        <a:p>
          <a:pPr rtl="1"/>
          <a:endParaRPr lang="ar-SA"/>
        </a:p>
      </dgm:t>
    </dgm:pt>
    <dgm:pt modelId="{CDB4157E-F4BF-45F4-94C6-3FD42C06D003}" type="pres">
      <dgm:prSet presAssocID="{1887764D-5F3D-49EE-B84D-9259775975D9}" presName="BalanceSpacing1" presStyleCnt="0"/>
      <dgm:spPr/>
      <dgm:t>
        <a:bodyPr/>
        <a:lstStyle/>
        <a:p>
          <a:pPr rtl="1"/>
          <a:endParaRPr lang="ar-SA"/>
        </a:p>
      </dgm:t>
    </dgm:pt>
    <dgm:pt modelId="{D1689660-C1EA-4695-A219-2785E6099CF3}" type="pres">
      <dgm:prSet presAssocID="{903B9CA9-6637-4A03-8169-D75F3E5DD767}" presName="Accent1Text" presStyleLbl="node1" presStyleIdx="1" presStyleCnt="6" custScaleX="126192"/>
      <dgm:spPr/>
      <dgm:t>
        <a:bodyPr/>
        <a:lstStyle/>
        <a:p>
          <a:pPr rtl="1"/>
          <a:endParaRPr lang="ar-SA"/>
        </a:p>
      </dgm:t>
    </dgm:pt>
    <dgm:pt modelId="{93F1E36B-5088-409E-8885-333063090C76}" type="pres">
      <dgm:prSet presAssocID="{903B9CA9-6637-4A03-8169-D75F3E5DD767}" presName="spaceBetweenRectangles" presStyleCnt="0"/>
      <dgm:spPr/>
      <dgm:t>
        <a:bodyPr/>
        <a:lstStyle/>
        <a:p>
          <a:pPr rtl="1"/>
          <a:endParaRPr lang="ar-SA"/>
        </a:p>
      </dgm:t>
    </dgm:pt>
    <dgm:pt modelId="{7E9ADC36-FD17-4CBA-A290-0B7E7422DECF}" type="pres">
      <dgm:prSet presAssocID="{BC489CB4-B1B8-41F4-B1EE-30F6C81BCAF1}" presName="composite" presStyleCnt="0"/>
      <dgm:spPr/>
      <dgm:t>
        <a:bodyPr/>
        <a:lstStyle/>
        <a:p>
          <a:pPr rtl="1"/>
          <a:endParaRPr lang="ar-SA"/>
        </a:p>
      </dgm:t>
    </dgm:pt>
    <dgm:pt modelId="{EA84FAAB-70CF-48CD-A18A-CD0189A2ABB6}" type="pres">
      <dgm:prSet presAssocID="{BC489CB4-B1B8-41F4-B1EE-30F6C81BCAF1}" presName="Parent1" presStyleLbl="node1" presStyleIdx="2" presStyleCnt="6" custScaleX="165873">
        <dgm:presLayoutVars>
          <dgm:chMax val="1"/>
          <dgm:chPref val="1"/>
          <dgm:bulletEnabled val="1"/>
        </dgm:presLayoutVars>
      </dgm:prSet>
      <dgm:spPr/>
      <dgm:t>
        <a:bodyPr/>
        <a:lstStyle/>
        <a:p>
          <a:pPr rtl="1"/>
          <a:endParaRPr lang="ar-SA"/>
        </a:p>
      </dgm:t>
    </dgm:pt>
    <dgm:pt modelId="{147FB792-59AB-4CCC-A4B1-3AD761FD0F84}" type="pres">
      <dgm:prSet presAssocID="{BC489CB4-B1B8-41F4-B1EE-30F6C81BCAF1}" presName="Childtext1" presStyleLbl="revTx" presStyleIdx="1" presStyleCnt="3">
        <dgm:presLayoutVars>
          <dgm:chMax val="0"/>
          <dgm:chPref val="0"/>
          <dgm:bulletEnabled val="1"/>
        </dgm:presLayoutVars>
      </dgm:prSet>
      <dgm:spPr/>
      <dgm:t>
        <a:bodyPr/>
        <a:lstStyle/>
        <a:p>
          <a:pPr rtl="1"/>
          <a:endParaRPr lang="ar-SA"/>
        </a:p>
      </dgm:t>
    </dgm:pt>
    <dgm:pt modelId="{D09B8995-05B7-4580-AECD-B12F5331653B}" type="pres">
      <dgm:prSet presAssocID="{BC489CB4-B1B8-41F4-B1EE-30F6C81BCAF1}" presName="BalanceSpacing" presStyleCnt="0"/>
      <dgm:spPr/>
      <dgm:t>
        <a:bodyPr/>
        <a:lstStyle/>
        <a:p>
          <a:pPr rtl="1"/>
          <a:endParaRPr lang="ar-SA"/>
        </a:p>
      </dgm:t>
    </dgm:pt>
    <dgm:pt modelId="{89E89EA2-1137-412C-8668-F90B99EB48E2}" type="pres">
      <dgm:prSet presAssocID="{BC489CB4-B1B8-41F4-B1EE-30F6C81BCAF1}" presName="BalanceSpacing1" presStyleCnt="0"/>
      <dgm:spPr/>
      <dgm:t>
        <a:bodyPr/>
        <a:lstStyle/>
        <a:p>
          <a:pPr rtl="1"/>
          <a:endParaRPr lang="ar-SA"/>
        </a:p>
      </dgm:t>
    </dgm:pt>
    <dgm:pt modelId="{C44B7665-93EB-4513-8D73-766732D15029}" type="pres">
      <dgm:prSet presAssocID="{499831C4-6909-4C62-BF89-C324E7A99E1B}" presName="Accent1Text" presStyleLbl="node1" presStyleIdx="3" presStyleCnt="6" custScaleX="129657"/>
      <dgm:spPr/>
      <dgm:t>
        <a:bodyPr/>
        <a:lstStyle/>
        <a:p>
          <a:pPr rtl="1"/>
          <a:endParaRPr lang="ar-SA"/>
        </a:p>
      </dgm:t>
    </dgm:pt>
    <dgm:pt modelId="{311E4D5E-AC3E-4DD7-AE38-F24E744629EC}" type="pres">
      <dgm:prSet presAssocID="{499831C4-6909-4C62-BF89-C324E7A99E1B}" presName="spaceBetweenRectangles" presStyleCnt="0"/>
      <dgm:spPr/>
      <dgm:t>
        <a:bodyPr/>
        <a:lstStyle/>
        <a:p>
          <a:pPr rtl="1"/>
          <a:endParaRPr lang="ar-SA"/>
        </a:p>
      </dgm:t>
    </dgm:pt>
    <dgm:pt modelId="{1DE6FC2B-F30A-4DA2-9B40-A9B5AE607533}" type="pres">
      <dgm:prSet presAssocID="{E6D366DE-98C8-42A5-B8FD-FB145D8E5851}" presName="composite" presStyleCnt="0"/>
      <dgm:spPr/>
      <dgm:t>
        <a:bodyPr/>
        <a:lstStyle/>
        <a:p>
          <a:pPr rtl="1"/>
          <a:endParaRPr lang="ar-SA"/>
        </a:p>
      </dgm:t>
    </dgm:pt>
    <dgm:pt modelId="{3D6C56BD-7DF8-4F8D-8311-DD9AAD7657A9}" type="pres">
      <dgm:prSet presAssocID="{E6D366DE-98C8-42A5-B8FD-FB145D8E5851}" presName="Parent1" presStyleLbl="node1" presStyleIdx="4" presStyleCnt="6" custScaleX="142841">
        <dgm:presLayoutVars>
          <dgm:chMax val="1"/>
          <dgm:chPref val="1"/>
          <dgm:bulletEnabled val="1"/>
        </dgm:presLayoutVars>
      </dgm:prSet>
      <dgm:spPr/>
      <dgm:t>
        <a:bodyPr/>
        <a:lstStyle/>
        <a:p>
          <a:pPr rtl="1"/>
          <a:endParaRPr lang="ar-SA"/>
        </a:p>
      </dgm:t>
    </dgm:pt>
    <dgm:pt modelId="{9BC6D383-9780-4349-85F9-BB023588ABBD}" type="pres">
      <dgm:prSet presAssocID="{E6D366DE-98C8-42A5-B8FD-FB145D8E5851}" presName="Childtext1" presStyleLbl="revTx" presStyleIdx="2" presStyleCnt="3">
        <dgm:presLayoutVars>
          <dgm:chMax val="0"/>
          <dgm:chPref val="0"/>
          <dgm:bulletEnabled val="1"/>
        </dgm:presLayoutVars>
      </dgm:prSet>
      <dgm:spPr/>
      <dgm:t>
        <a:bodyPr/>
        <a:lstStyle/>
        <a:p>
          <a:pPr rtl="1"/>
          <a:endParaRPr lang="ar-SA"/>
        </a:p>
      </dgm:t>
    </dgm:pt>
    <dgm:pt modelId="{A20BCA8D-466D-4658-B3BC-F123EF69B5E7}" type="pres">
      <dgm:prSet presAssocID="{E6D366DE-98C8-42A5-B8FD-FB145D8E5851}" presName="BalanceSpacing" presStyleCnt="0"/>
      <dgm:spPr/>
      <dgm:t>
        <a:bodyPr/>
        <a:lstStyle/>
        <a:p>
          <a:pPr rtl="1"/>
          <a:endParaRPr lang="ar-SA"/>
        </a:p>
      </dgm:t>
    </dgm:pt>
    <dgm:pt modelId="{A2BD6482-59BD-48CF-A62A-1A56EFC2F0CE}" type="pres">
      <dgm:prSet presAssocID="{E6D366DE-98C8-42A5-B8FD-FB145D8E5851}" presName="BalanceSpacing1" presStyleCnt="0"/>
      <dgm:spPr/>
      <dgm:t>
        <a:bodyPr/>
        <a:lstStyle/>
        <a:p>
          <a:pPr rtl="1"/>
          <a:endParaRPr lang="ar-SA"/>
        </a:p>
      </dgm:t>
    </dgm:pt>
    <dgm:pt modelId="{2C5DB476-953E-4116-9255-53CB432D8706}" type="pres">
      <dgm:prSet presAssocID="{17A66341-F105-47A5-8052-B634B51E6218}" presName="Accent1Text" presStyleLbl="node1" presStyleIdx="5" presStyleCnt="6" custScaleX="145593"/>
      <dgm:spPr/>
      <dgm:t>
        <a:bodyPr/>
        <a:lstStyle/>
        <a:p>
          <a:pPr rtl="1"/>
          <a:endParaRPr lang="ar-SA"/>
        </a:p>
      </dgm:t>
    </dgm:pt>
  </dgm:ptLst>
  <dgm:cxnLst>
    <dgm:cxn modelId="{CA809196-9AAE-4F08-BCDB-1600E9204F06}" srcId="{9AA742A1-00AF-42A4-846A-35E3012C2517}" destId="{E6D366DE-98C8-42A5-B8FD-FB145D8E5851}" srcOrd="2" destOrd="0" parTransId="{84442712-8A60-44D3-882B-EB4B5C608136}" sibTransId="{17A66341-F105-47A5-8052-B634B51E6218}"/>
    <dgm:cxn modelId="{5F5F0D99-7488-42AC-8476-A9E3A75BBA32}" type="presOf" srcId="{903B9CA9-6637-4A03-8169-D75F3E5DD767}" destId="{D1689660-C1EA-4695-A219-2785E6099CF3}" srcOrd="0" destOrd="0" presId="urn:microsoft.com/office/officeart/2008/layout/AlternatingHexagons"/>
    <dgm:cxn modelId="{D3C75B88-3A3D-4B41-81F9-7454CB483B3E}" type="presOf" srcId="{E6D366DE-98C8-42A5-B8FD-FB145D8E5851}" destId="{3D6C56BD-7DF8-4F8D-8311-DD9AAD7657A9}" srcOrd="0" destOrd="0" presId="urn:microsoft.com/office/officeart/2008/layout/AlternatingHexagons"/>
    <dgm:cxn modelId="{1AA5CF67-47F8-468C-870D-E2101E01E5C1}" type="presOf" srcId="{1887764D-5F3D-49EE-B84D-9259775975D9}" destId="{996C19E4-5A27-4CF0-B530-DFA3700297DB}" srcOrd="0" destOrd="0" presId="urn:microsoft.com/office/officeart/2008/layout/AlternatingHexagons"/>
    <dgm:cxn modelId="{2C546B78-365C-4662-A59E-F8667655A02F}" srcId="{9AA742A1-00AF-42A4-846A-35E3012C2517}" destId="{1887764D-5F3D-49EE-B84D-9259775975D9}" srcOrd="0" destOrd="0" parTransId="{97263147-0656-41B5-8498-6DB16D3344B5}" sibTransId="{903B9CA9-6637-4A03-8169-D75F3E5DD767}"/>
    <dgm:cxn modelId="{8BDB904A-6A0E-4AC5-A20B-42E66AB01904}" type="presOf" srcId="{499831C4-6909-4C62-BF89-C324E7A99E1B}" destId="{C44B7665-93EB-4513-8D73-766732D15029}" srcOrd="0" destOrd="0" presId="urn:microsoft.com/office/officeart/2008/layout/AlternatingHexagons"/>
    <dgm:cxn modelId="{BE42D217-6CC5-4417-BDCD-88F2CC732CEC}" srcId="{9AA742A1-00AF-42A4-846A-35E3012C2517}" destId="{BC489CB4-B1B8-41F4-B1EE-30F6C81BCAF1}" srcOrd="1" destOrd="0" parTransId="{451E014D-EA4A-4244-BA19-A20336C08D67}" sibTransId="{499831C4-6909-4C62-BF89-C324E7A99E1B}"/>
    <dgm:cxn modelId="{6593F839-7D39-49AD-B203-9CB42F041F38}" type="presOf" srcId="{9AA742A1-00AF-42A4-846A-35E3012C2517}" destId="{0F5FCD09-5941-4392-9721-4F21CED6899F}" srcOrd="0" destOrd="0" presId="urn:microsoft.com/office/officeart/2008/layout/AlternatingHexagons"/>
    <dgm:cxn modelId="{BFA59E35-A39F-4FB3-84B8-834E4C1691D4}" type="presOf" srcId="{BC489CB4-B1B8-41F4-B1EE-30F6C81BCAF1}" destId="{EA84FAAB-70CF-48CD-A18A-CD0189A2ABB6}" srcOrd="0" destOrd="0" presId="urn:microsoft.com/office/officeart/2008/layout/AlternatingHexagons"/>
    <dgm:cxn modelId="{E32C7C78-7888-4C56-8123-50099657A8E9}" type="presOf" srcId="{17A66341-F105-47A5-8052-B634B51E6218}" destId="{2C5DB476-953E-4116-9255-53CB432D8706}" srcOrd="0" destOrd="0" presId="urn:microsoft.com/office/officeart/2008/layout/AlternatingHexagons"/>
    <dgm:cxn modelId="{2ACA672A-A16F-4410-A013-DBAEE71C6DB5}" type="presParOf" srcId="{0F5FCD09-5941-4392-9721-4F21CED6899F}" destId="{582CCD6B-0015-4733-BD66-C999D435CBA9}" srcOrd="0" destOrd="0" presId="urn:microsoft.com/office/officeart/2008/layout/AlternatingHexagons"/>
    <dgm:cxn modelId="{87D4380B-37D4-460B-872B-88118EAF8006}" type="presParOf" srcId="{582CCD6B-0015-4733-BD66-C999D435CBA9}" destId="{996C19E4-5A27-4CF0-B530-DFA3700297DB}" srcOrd="0" destOrd="0" presId="urn:microsoft.com/office/officeart/2008/layout/AlternatingHexagons"/>
    <dgm:cxn modelId="{416F3BEA-A753-478B-9C8A-538DDB0B40E5}" type="presParOf" srcId="{582CCD6B-0015-4733-BD66-C999D435CBA9}" destId="{4C664881-D4DF-45D7-8773-EB2E1C012798}" srcOrd="1" destOrd="0" presId="urn:microsoft.com/office/officeart/2008/layout/AlternatingHexagons"/>
    <dgm:cxn modelId="{7CBE1F39-10E2-4315-8725-C8DD21027796}" type="presParOf" srcId="{582CCD6B-0015-4733-BD66-C999D435CBA9}" destId="{58067573-0FEB-4658-9FED-3AE9CC62CB97}" srcOrd="2" destOrd="0" presId="urn:microsoft.com/office/officeart/2008/layout/AlternatingHexagons"/>
    <dgm:cxn modelId="{327D7CF4-1FFB-4B0B-AF4A-E2F1732D04D1}" type="presParOf" srcId="{582CCD6B-0015-4733-BD66-C999D435CBA9}" destId="{CDB4157E-F4BF-45F4-94C6-3FD42C06D003}" srcOrd="3" destOrd="0" presId="urn:microsoft.com/office/officeart/2008/layout/AlternatingHexagons"/>
    <dgm:cxn modelId="{C44B800E-BAFD-47DD-B743-3249EC3C8EEA}" type="presParOf" srcId="{582CCD6B-0015-4733-BD66-C999D435CBA9}" destId="{D1689660-C1EA-4695-A219-2785E6099CF3}" srcOrd="4" destOrd="0" presId="urn:microsoft.com/office/officeart/2008/layout/AlternatingHexagons"/>
    <dgm:cxn modelId="{314B02C6-78F7-4E93-9F05-8C58AEDA01C6}" type="presParOf" srcId="{0F5FCD09-5941-4392-9721-4F21CED6899F}" destId="{93F1E36B-5088-409E-8885-333063090C76}" srcOrd="1" destOrd="0" presId="urn:microsoft.com/office/officeart/2008/layout/AlternatingHexagons"/>
    <dgm:cxn modelId="{32C51263-1652-4B0C-A760-A87C85FB6AF1}" type="presParOf" srcId="{0F5FCD09-5941-4392-9721-4F21CED6899F}" destId="{7E9ADC36-FD17-4CBA-A290-0B7E7422DECF}" srcOrd="2" destOrd="0" presId="urn:microsoft.com/office/officeart/2008/layout/AlternatingHexagons"/>
    <dgm:cxn modelId="{C6840EBB-93FF-4D5B-B3F5-4E7D5EC7B25E}" type="presParOf" srcId="{7E9ADC36-FD17-4CBA-A290-0B7E7422DECF}" destId="{EA84FAAB-70CF-48CD-A18A-CD0189A2ABB6}" srcOrd="0" destOrd="0" presId="urn:microsoft.com/office/officeart/2008/layout/AlternatingHexagons"/>
    <dgm:cxn modelId="{570EA422-28FD-40A5-A937-D76A3DC6E9E4}" type="presParOf" srcId="{7E9ADC36-FD17-4CBA-A290-0B7E7422DECF}" destId="{147FB792-59AB-4CCC-A4B1-3AD761FD0F84}" srcOrd="1" destOrd="0" presId="urn:microsoft.com/office/officeart/2008/layout/AlternatingHexagons"/>
    <dgm:cxn modelId="{1748AEAB-500B-42E8-8538-DBFA4D73CF5A}" type="presParOf" srcId="{7E9ADC36-FD17-4CBA-A290-0B7E7422DECF}" destId="{D09B8995-05B7-4580-AECD-B12F5331653B}" srcOrd="2" destOrd="0" presId="urn:microsoft.com/office/officeart/2008/layout/AlternatingHexagons"/>
    <dgm:cxn modelId="{2F9FD262-C67A-4B0B-95C0-7E795676925C}" type="presParOf" srcId="{7E9ADC36-FD17-4CBA-A290-0B7E7422DECF}" destId="{89E89EA2-1137-412C-8668-F90B99EB48E2}" srcOrd="3" destOrd="0" presId="urn:microsoft.com/office/officeart/2008/layout/AlternatingHexagons"/>
    <dgm:cxn modelId="{8F53F5E5-6E0A-45F6-BB3A-9D03727CFB05}" type="presParOf" srcId="{7E9ADC36-FD17-4CBA-A290-0B7E7422DECF}" destId="{C44B7665-93EB-4513-8D73-766732D15029}" srcOrd="4" destOrd="0" presId="urn:microsoft.com/office/officeart/2008/layout/AlternatingHexagons"/>
    <dgm:cxn modelId="{1A1247FB-9418-4558-81C6-DF540B3B259E}" type="presParOf" srcId="{0F5FCD09-5941-4392-9721-4F21CED6899F}" destId="{311E4D5E-AC3E-4DD7-AE38-F24E744629EC}" srcOrd="3" destOrd="0" presId="urn:microsoft.com/office/officeart/2008/layout/AlternatingHexagons"/>
    <dgm:cxn modelId="{BBA90C37-4214-4002-9B04-D4F92F1AC79F}" type="presParOf" srcId="{0F5FCD09-5941-4392-9721-4F21CED6899F}" destId="{1DE6FC2B-F30A-4DA2-9B40-A9B5AE607533}" srcOrd="4" destOrd="0" presId="urn:microsoft.com/office/officeart/2008/layout/AlternatingHexagons"/>
    <dgm:cxn modelId="{FDF7D258-D774-4203-A63E-0FA2F74F97C7}" type="presParOf" srcId="{1DE6FC2B-F30A-4DA2-9B40-A9B5AE607533}" destId="{3D6C56BD-7DF8-4F8D-8311-DD9AAD7657A9}" srcOrd="0" destOrd="0" presId="urn:microsoft.com/office/officeart/2008/layout/AlternatingHexagons"/>
    <dgm:cxn modelId="{6FB9F48A-603C-4701-BBFE-86439CACC225}" type="presParOf" srcId="{1DE6FC2B-F30A-4DA2-9B40-A9B5AE607533}" destId="{9BC6D383-9780-4349-85F9-BB023588ABBD}" srcOrd="1" destOrd="0" presId="urn:microsoft.com/office/officeart/2008/layout/AlternatingHexagons"/>
    <dgm:cxn modelId="{073E281D-2D97-492E-8598-1FEBB11E6724}" type="presParOf" srcId="{1DE6FC2B-F30A-4DA2-9B40-A9B5AE607533}" destId="{A20BCA8D-466D-4658-B3BC-F123EF69B5E7}" srcOrd="2" destOrd="0" presId="urn:microsoft.com/office/officeart/2008/layout/AlternatingHexagons"/>
    <dgm:cxn modelId="{EF630554-9E16-49F4-ADB8-CBB1225769F3}" type="presParOf" srcId="{1DE6FC2B-F30A-4DA2-9B40-A9B5AE607533}" destId="{A2BD6482-59BD-48CF-A62A-1A56EFC2F0CE}" srcOrd="3" destOrd="0" presId="urn:microsoft.com/office/officeart/2008/layout/AlternatingHexagons"/>
    <dgm:cxn modelId="{156D7DCB-DD66-45F4-928D-DB9DC764EB2A}" type="presParOf" srcId="{1DE6FC2B-F30A-4DA2-9B40-A9B5AE607533}" destId="{2C5DB476-953E-4116-9255-53CB432D8706}"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F15121-6705-4DF1-9311-7A45E1702AA3}" type="doc">
      <dgm:prSet loTypeId="urn:microsoft.com/office/officeart/2005/8/layout/radial5" loCatId="cycle" qsTypeId="urn:microsoft.com/office/officeart/2005/8/quickstyle/simple1" qsCatId="simple" csTypeId="urn:microsoft.com/office/officeart/2005/8/colors/colorful2" csCatId="colorful" phldr="1"/>
      <dgm:spPr/>
      <dgm:t>
        <a:bodyPr/>
        <a:lstStyle/>
        <a:p>
          <a:pPr rtl="1"/>
          <a:endParaRPr lang="ar-SA"/>
        </a:p>
      </dgm:t>
    </dgm:pt>
    <dgm:pt modelId="{218A38DD-6702-498E-9286-C16A5C88065D}">
      <dgm:prSet phldrT="[نص]"/>
      <dgm:spPr/>
      <dgm:t>
        <a:bodyPr/>
        <a:lstStyle/>
        <a:p>
          <a:pPr rtl="1"/>
          <a:r>
            <a:rPr lang="ar-SA" dirty="0" smtClean="0"/>
            <a:t>مصادر الطاقة</a:t>
          </a:r>
          <a:endParaRPr lang="ar-SA" dirty="0"/>
        </a:p>
      </dgm:t>
    </dgm:pt>
    <dgm:pt modelId="{90407A82-51EC-4109-85DC-4A4A89718787}" type="parTrans" cxnId="{000B9371-0A4B-47F3-BFFA-3065A3A9F7A4}">
      <dgm:prSet/>
      <dgm:spPr/>
      <dgm:t>
        <a:bodyPr/>
        <a:lstStyle/>
        <a:p>
          <a:pPr rtl="1"/>
          <a:endParaRPr lang="ar-SA"/>
        </a:p>
      </dgm:t>
    </dgm:pt>
    <dgm:pt modelId="{26711B5E-B19E-43C0-A694-44E5059CE592}" type="sibTrans" cxnId="{000B9371-0A4B-47F3-BFFA-3065A3A9F7A4}">
      <dgm:prSet/>
      <dgm:spPr/>
      <dgm:t>
        <a:bodyPr/>
        <a:lstStyle/>
        <a:p>
          <a:pPr rtl="1"/>
          <a:endParaRPr lang="ar-SA"/>
        </a:p>
      </dgm:t>
    </dgm:pt>
    <dgm:pt modelId="{E15D9AF8-EC48-4D7B-BD01-71AD2404B596}">
      <dgm:prSet phldrT="[نص]"/>
      <dgm:spPr>
        <a:solidFill>
          <a:srgbClr val="E1CCF0"/>
        </a:solidFill>
      </dgm:spPr>
      <dgm:t>
        <a:bodyPr/>
        <a:lstStyle/>
        <a:p>
          <a:pPr rtl="1"/>
          <a:r>
            <a:rPr lang="ar-SA" dirty="0" smtClean="0">
              <a:solidFill>
                <a:schemeClr val="tx1"/>
              </a:solidFill>
            </a:rPr>
            <a:t>اليورانيوم</a:t>
          </a:r>
          <a:endParaRPr lang="ar-SA" dirty="0">
            <a:solidFill>
              <a:schemeClr val="tx1"/>
            </a:solidFill>
          </a:endParaRPr>
        </a:p>
      </dgm:t>
    </dgm:pt>
    <dgm:pt modelId="{011258BE-3F74-42FD-A4D0-A099D1CCCD3B}" type="parTrans" cxnId="{FEF278FC-93E8-47BC-951D-30D3D943DC2E}">
      <dgm:prSet/>
      <dgm:spPr>
        <a:solidFill>
          <a:srgbClr val="E1CCF0"/>
        </a:solidFill>
      </dgm:spPr>
      <dgm:t>
        <a:bodyPr/>
        <a:lstStyle/>
        <a:p>
          <a:pPr rtl="1"/>
          <a:endParaRPr lang="ar-SA"/>
        </a:p>
      </dgm:t>
    </dgm:pt>
    <dgm:pt modelId="{8C24A927-81FC-4761-AD38-66878041E214}" type="sibTrans" cxnId="{FEF278FC-93E8-47BC-951D-30D3D943DC2E}">
      <dgm:prSet/>
      <dgm:spPr/>
      <dgm:t>
        <a:bodyPr/>
        <a:lstStyle/>
        <a:p>
          <a:pPr rtl="1"/>
          <a:endParaRPr lang="ar-SA"/>
        </a:p>
      </dgm:t>
    </dgm:pt>
    <dgm:pt modelId="{DE9A94CB-3E7E-4B62-B950-C2F961E37CA5}">
      <dgm:prSet phldrT="[نص]" custT="1"/>
      <dgm:spPr>
        <a:solidFill>
          <a:schemeClr val="accent2">
            <a:lumMod val="40000"/>
            <a:lumOff val="60000"/>
          </a:schemeClr>
        </a:solidFill>
      </dgm:spPr>
      <dgm:t>
        <a:bodyPr/>
        <a:lstStyle/>
        <a:p>
          <a:pPr rtl="1"/>
          <a:r>
            <a:rPr lang="ar-SA" sz="2000" dirty="0" smtClean="0">
              <a:solidFill>
                <a:schemeClr val="tx1"/>
              </a:solidFill>
            </a:rPr>
            <a:t>النفط</a:t>
          </a:r>
          <a:endParaRPr lang="ar-SA" sz="2000" dirty="0">
            <a:solidFill>
              <a:schemeClr val="tx1"/>
            </a:solidFill>
          </a:endParaRPr>
        </a:p>
      </dgm:t>
    </dgm:pt>
    <dgm:pt modelId="{A8417F15-D4CB-410D-B0F5-E9EA34E9CAA7}" type="parTrans" cxnId="{B887FE5C-C226-4B6C-9564-308F25ABF894}">
      <dgm:prSet/>
      <dgm:spPr>
        <a:solidFill>
          <a:schemeClr val="accent2">
            <a:lumMod val="40000"/>
            <a:lumOff val="60000"/>
          </a:schemeClr>
        </a:solidFill>
      </dgm:spPr>
      <dgm:t>
        <a:bodyPr/>
        <a:lstStyle/>
        <a:p>
          <a:pPr rtl="1"/>
          <a:endParaRPr lang="ar-SA"/>
        </a:p>
      </dgm:t>
    </dgm:pt>
    <dgm:pt modelId="{069E3CAF-724F-452D-BE0B-3CFF8250D646}" type="sibTrans" cxnId="{B887FE5C-C226-4B6C-9564-308F25ABF894}">
      <dgm:prSet/>
      <dgm:spPr/>
      <dgm:t>
        <a:bodyPr/>
        <a:lstStyle/>
        <a:p>
          <a:pPr rtl="1"/>
          <a:endParaRPr lang="ar-SA"/>
        </a:p>
      </dgm:t>
    </dgm:pt>
    <dgm:pt modelId="{19F98B87-0D27-4B9B-82C9-513B2556B32D}">
      <dgm:prSet phldrT="[نص]"/>
      <dgm:spPr/>
      <dgm:t>
        <a:bodyPr/>
        <a:lstStyle/>
        <a:p>
          <a:pPr rtl="1"/>
          <a:r>
            <a:rPr lang="ar-SA" dirty="0" smtClean="0">
              <a:solidFill>
                <a:schemeClr val="tx1"/>
              </a:solidFill>
            </a:rPr>
            <a:t>الفحم</a:t>
          </a:r>
          <a:endParaRPr lang="ar-SA" dirty="0">
            <a:solidFill>
              <a:schemeClr val="tx1"/>
            </a:solidFill>
          </a:endParaRPr>
        </a:p>
      </dgm:t>
    </dgm:pt>
    <dgm:pt modelId="{31AA4E6A-B074-493F-A853-E801873583C8}" type="parTrans" cxnId="{1E7F1051-EE84-4103-90D8-042D1E2CF3B8}">
      <dgm:prSet/>
      <dgm:spPr/>
      <dgm:t>
        <a:bodyPr/>
        <a:lstStyle/>
        <a:p>
          <a:pPr rtl="1"/>
          <a:endParaRPr lang="ar-SA"/>
        </a:p>
      </dgm:t>
    </dgm:pt>
    <dgm:pt modelId="{CC32897C-9C36-48B8-A5FF-3AAF8ADA84DB}" type="sibTrans" cxnId="{1E7F1051-EE84-4103-90D8-042D1E2CF3B8}">
      <dgm:prSet/>
      <dgm:spPr/>
      <dgm:t>
        <a:bodyPr/>
        <a:lstStyle/>
        <a:p>
          <a:pPr rtl="1"/>
          <a:endParaRPr lang="ar-SA"/>
        </a:p>
      </dgm:t>
    </dgm:pt>
    <dgm:pt modelId="{C67D3B0A-FF39-4424-BD55-D6A0E0AC91DC}">
      <dgm:prSet phldrT="[نص]" custT="1"/>
      <dgm:spPr>
        <a:solidFill>
          <a:schemeClr val="accent4">
            <a:lumMod val="40000"/>
            <a:lumOff val="60000"/>
          </a:schemeClr>
        </a:solidFill>
      </dgm:spPr>
      <dgm:t>
        <a:bodyPr/>
        <a:lstStyle/>
        <a:p>
          <a:pPr rtl="1"/>
          <a:r>
            <a:rPr lang="ar-SA" sz="2000" dirty="0" smtClean="0">
              <a:solidFill>
                <a:schemeClr val="tx1"/>
              </a:solidFill>
            </a:rPr>
            <a:t>الغاز</a:t>
          </a:r>
          <a:endParaRPr lang="ar-SA" sz="2000" dirty="0">
            <a:solidFill>
              <a:schemeClr val="tx1"/>
            </a:solidFill>
          </a:endParaRPr>
        </a:p>
      </dgm:t>
    </dgm:pt>
    <dgm:pt modelId="{2991CB71-9969-4FD7-B6A1-112D078B825B}" type="parTrans" cxnId="{EDB53ABC-766D-41DA-9480-C9A65E6F386F}">
      <dgm:prSet/>
      <dgm:spPr>
        <a:solidFill>
          <a:schemeClr val="accent4">
            <a:lumMod val="40000"/>
            <a:lumOff val="60000"/>
          </a:schemeClr>
        </a:solidFill>
      </dgm:spPr>
      <dgm:t>
        <a:bodyPr/>
        <a:lstStyle/>
        <a:p>
          <a:pPr rtl="1"/>
          <a:endParaRPr lang="ar-SA"/>
        </a:p>
      </dgm:t>
    </dgm:pt>
    <dgm:pt modelId="{5A7C1AC3-BF86-4D74-85B4-0682B350996F}" type="sibTrans" cxnId="{EDB53ABC-766D-41DA-9480-C9A65E6F386F}">
      <dgm:prSet/>
      <dgm:spPr/>
      <dgm:t>
        <a:bodyPr/>
        <a:lstStyle/>
        <a:p>
          <a:pPr rtl="1"/>
          <a:endParaRPr lang="ar-SA"/>
        </a:p>
      </dgm:t>
    </dgm:pt>
    <dgm:pt modelId="{F287220E-9221-4EEF-82DB-170280B16EEB}" type="pres">
      <dgm:prSet presAssocID="{64F15121-6705-4DF1-9311-7A45E1702AA3}" presName="Name0" presStyleCnt="0">
        <dgm:presLayoutVars>
          <dgm:chMax val="1"/>
          <dgm:dir/>
          <dgm:animLvl val="ctr"/>
          <dgm:resizeHandles val="exact"/>
        </dgm:presLayoutVars>
      </dgm:prSet>
      <dgm:spPr/>
      <dgm:t>
        <a:bodyPr/>
        <a:lstStyle/>
        <a:p>
          <a:pPr rtl="1"/>
          <a:endParaRPr lang="ar-SA"/>
        </a:p>
      </dgm:t>
    </dgm:pt>
    <dgm:pt modelId="{FCC2C587-1589-4BB3-BA56-794146C45CEC}" type="pres">
      <dgm:prSet presAssocID="{218A38DD-6702-498E-9286-C16A5C88065D}" presName="centerShape" presStyleLbl="node0" presStyleIdx="0" presStyleCnt="1" custScaleX="118630" custScaleY="114700"/>
      <dgm:spPr/>
      <dgm:t>
        <a:bodyPr/>
        <a:lstStyle/>
        <a:p>
          <a:pPr rtl="1"/>
          <a:endParaRPr lang="ar-SA"/>
        </a:p>
      </dgm:t>
    </dgm:pt>
    <dgm:pt modelId="{7A76495E-8AC7-4BF1-9D66-80B42181D027}" type="pres">
      <dgm:prSet presAssocID="{011258BE-3F74-42FD-A4D0-A099D1CCCD3B}" presName="parTrans" presStyleLbl="sibTrans2D1" presStyleIdx="0" presStyleCnt="4"/>
      <dgm:spPr/>
      <dgm:t>
        <a:bodyPr/>
        <a:lstStyle/>
        <a:p>
          <a:pPr rtl="1"/>
          <a:endParaRPr lang="ar-SA"/>
        </a:p>
      </dgm:t>
    </dgm:pt>
    <dgm:pt modelId="{47CFB498-DF77-4733-8789-258E033CA9BC}" type="pres">
      <dgm:prSet presAssocID="{011258BE-3F74-42FD-A4D0-A099D1CCCD3B}" presName="connectorText" presStyleLbl="sibTrans2D1" presStyleIdx="0" presStyleCnt="4"/>
      <dgm:spPr/>
      <dgm:t>
        <a:bodyPr/>
        <a:lstStyle/>
        <a:p>
          <a:pPr rtl="1"/>
          <a:endParaRPr lang="ar-SA"/>
        </a:p>
      </dgm:t>
    </dgm:pt>
    <dgm:pt modelId="{CE918429-0C61-41C9-8945-6A9E310F9272}" type="pres">
      <dgm:prSet presAssocID="{E15D9AF8-EC48-4D7B-BD01-71AD2404B596}" presName="node" presStyleLbl="node1" presStyleIdx="0" presStyleCnt="4" custRadScaleRad="113165" custRadScaleInc="-2637">
        <dgm:presLayoutVars>
          <dgm:bulletEnabled val="1"/>
        </dgm:presLayoutVars>
      </dgm:prSet>
      <dgm:spPr/>
      <dgm:t>
        <a:bodyPr/>
        <a:lstStyle/>
        <a:p>
          <a:pPr rtl="1"/>
          <a:endParaRPr lang="ar-SA"/>
        </a:p>
      </dgm:t>
    </dgm:pt>
    <dgm:pt modelId="{200E56EA-557F-4201-8086-EFD4C56AE6EA}" type="pres">
      <dgm:prSet presAssocID="{A8417F15-D4CB-410D-B0F5-E9EA34E9CAA7}" presName="parTrans" presStyleLbl="sibTrans2D1" presStyleIdx="1" presStyleCnt="4"/>
      <dgm:spPr/>
      <dgm:t>
        <a:bodyPr/>
        <a:lstStyle/>
        <a:p>
          <a:pPr rtl="1"/>
          <a:endParaRPr lang="ar-SA"/>
        </a:p>
      </dgm:t>
    </dgm:pt>
    <dgm:pt modelId="{19EA97CC-736E-4C6C-B289-9F3897012310}" type="pres">
      <dgm:prSet presAssocID="{A8417F15-D4CB-410D-B0F5-E9EA34E9CAA7}" presName="connectorText" presStyleLbl="sibTrans2D1" presStyleIdx="1" presStyleCnt="4"/>
      <dgm:spPr/>
      <dgm:t>
        <a:bodyPr/>
        <a:lstStyle/>
        <a:p>
          <a:pPr rtl="1"/>
          <a:endParaRPr lang="ar-SA"/>
        </a:p>
      </dgm:t>
    </dgm:pt>
    <dgm:pt modelId="{F6B22CF5-D683-452D-A3C5-B0E8C888639D}" type="pres">
      <dgm:prSet presAssocID="{DE9A94CB-3E7E-4B62-B950-C2F961E37CA5}" presName="node" presStyleLbl="node1" presStyleIdx="1" presStyleCnt="4" custScaleX="103736" custScaleY="94398" custRadScaleRad="102807" custRadScaleInc="7050">
        <dgm:presLayoutVars>
          <dgm:bulletEnabled val="1"/>
        </dgm:presLayoutVars>
      </dgm:prSet>
      <dgm:spPr/>
      <dgm:t>
        <a:bodyPr/>
        <a:lstStyle/>
        <a:p>
          <a:pPr rtl="1"/>
          <a:endParaRPr lang="ar-SA"/>
        </a:p>
      </dgm:t>
    </dgm:pt>
    <dgm:pt modelId="{AC601687-4995-4080-A516-57957435A5F1}" type="pres">
      <dgm:prSet presAssocID="{31AA4E6A-B074-493F-A853-E801873583C8}" presName="parTrans" presStyleLbl="sibTrans2D1" presStyleIdx="2" presStyleCnt="4"/>
      <dgm:spPr/>
      <dgm:t>
        <a:bodyPr/>
        <a:lstStyle/>
        <a:p>
          <a:pPr rtl="1"/>
          <a:endParaRPr lang="ar-SA"/>
        </a:p>
      </dgm:t>
    </dgm:pt>
    <dgm:pt modelId="{A6FEDF72-ED16-4889-81A5-8B8CE6CCA3BD}" type="pres">
      <dgm:prSet presAssocID="{31AA4E6A-B074-493F-A853-E801873583C8}" presName="connectorText" presStyleLbl="sibTrans2D1" presStyleIdx="2" presStyleCnt="4"/>
      <dgm:spPr/>
      <dgm:t>
        <a:bodyPr/>
        <a:lstStyle/>
        <a:p>
          <a:pPr rtl="1"/>
          <a:endParaRPr lang="ar-SA"/>
        </a:p>
      </dgm:t>
    </dgm:pt>
    <dgm:pt modelId="{5B878BFD-5580-4BE7-B8E2-E93E251308A4}" type="pres">
      <dgm:prSet presAssocID="{19F98B87-0D27-4B9B-82C9-513B2556B32D}" presName="node" presStyleLbl="node1" presStyleIdx="2" presStyleCnt="4" custRadScaleRad="120833" custRadScaleInc="330">
        <dgm:presLayoutVars>
          <dgm:bulletEnabled val="1"/>
        </dgm:presLayoutVars>
      </dgm:prSet>
      <dgm:spPr/>
      <dgm:t>
        <a:bodyPr/>
        <a:lstStyle/>
        <a:p>
          <a:pPr rtl="1"/>
          <a:endParaRPr lang="ar-SA"/>
        </a:p>
      </dgm:t>
    </dgm:pt>
    <dgm:pt modelId="{15C4BA4C-6933-4495-9EAD-EE1444AD4F83}" type="pres">
      <dgm:prSet presAssocID="{2991CB71-9969-4FD7-B6A1-112D078B825B}" presName="parTrans" presStyleLbl="sibTrans2D1" presStyleIdx="3" presStyleCnt="4" custLinFactNeighborX="6345" custLinFactNeighborY="-56"/>
      <dgm:spPr/>
      <dgm:t>
        <a:bodyPr/>
        <a:lstStyle/>
        <a:p>
          <a:pPr rtl="1"/>
          <a:endParaRPr lang="ar-SA"/>
        </a:p>
      </dgm:t>
    </dgm:pt>
    <dgm:pt modelId="{D593809D-71B5-4EC6-8505-86D20004DFD4}" type="pres">
      <dgm:prSet presAssocID="{2991CB71-9969-4FD7-B6A1-112D078B825B}" presName="connectorText" presStyleLbl="sibTrans2D1" presStyleIdx="3" presStyleCnt="4"/>
      <dgm:spPr/>
      <dgm:t>
        <a:bodyPr/>
        <a:lstStyle/>
        <a:p>
          <a:pPr rtl="1"/>
          <a:endParaRPr lang="ar-SA"/>
        </a:p>
      </dgm:t>
    </dgm:pt>
    <dgm:pt modelId="{8F326BED-492F-4466-9FDD-C123F413AA20}" type="pres">
      <dgm:prSet presAssocID="{C67D3B0A-FF39-4424-BD55-D6A0E0AC91DC}" presName="node" presStyleLbl="node1" presStyleIdx="3" presStyleCnt="4" custScaleX="107141" custScaleY="94398" custRadScaleRad="107599" custRadScaleInc="-1626">
        <dgm:presLayoutVars>
          <dgm:bulletEnabled val="1"/>
        </dgm:presLayoutVars>
      </dgm:prSet>
      <dgm:spPr/>
      <dgm:t>
        <a:bodyPr/>
        <a:lstStyle/>
        <a:p>
          <a:pPr rtl="1"/>
          <a:endParaRPr lang="ar-SA"/>
        </a:p>
      </dgm:t>
    </dgm:pt>
  </dgm:ptLst>
  <dgm:cxnLst>
    <dgm:cxn modelId="{B887FE5C-C226-4B6C-9564-308F25ABF894}" srcId="{218A38DD-6702-498E-9286-C16A5C88065D}" destId="{DE9A94CB-3E7E-4B62-B950-C2F961E37CA5}" srcOrd="1" destOrd="0" parTransId="{A8417F15-D4CB-410D-B0F5-E9EA34E9CAA7}" sibTransId="{069E3CAF-724F-452D-BE0B-3CFF8250D646}"/>
    <dgm:cxn modelId="{D9917824-31D2-47AC-90AF-979FCBE9AC98}" type="presOf" srcId="{011258BE-3F74-42FD-A4D0-A099D1CCCD3B}" destId="{7A76495E-8AC7-4BF1-9D66-80B42181D027}" srcOrd="0" destOrd="0" presId="urn:microsoft.com/office/officeart/2005/8/layout/radial5"/>
    <dgm:cxn modelId="{6DB7E808-639C-46D5-9FE9-601B6E19C6C5}" type="presOf" srcId="{A8417F15-D4CB-410D-B0F5-E9EA34E9CAA7}" destId="{19EA97CC-736E-4C6C-B289-9F3897012310}" srcOrd="1" destOrd="0" presId="urn:microsoft.com/office/officeart/2005/8/layout/radial5"/>
    <dgm:cxn modelId="{1E7F1051-EE84-4103-90D8-042D1E2CF3B8}" srcId="{218A38DD-6702-498E-9286-C16A5C88065D}" destId="{19F98B87-0D27-4B9B-82C9-513B2556B32D}" srcOrd="2" destOrd="0" parTransId="{31AA4E6A-B074-493F-A853-E801873583C8}" sibTransId="{CC32897C-9C36-48B8-A5FF-3AAF8ADA84DB}"/>
    <dgm:cxn modelId="{F1475DEF-EF28-40EE-8695-CC1493CDB04A}" type="presOf" srcId="{A8417F15-D4CB-410D-B0F5-E9EA34E9CAA7}" destId="{200E56EA-557F-4201-8086-EFD4C56AE6EA}" srcOrd="0" destOrd="0" presId="urn:microsoft.com/office/officeart/2005/8/layout/radial5"/>
    <dgm:cxn modelId="{958C60DC-5DE8-49EA-9C55-980F2D0BD9EA}" type="presOf" srcId="{2991CB71-9969-4FD7-B6A1-112D078B825B}" destId="{D593809D-71B5-4EC6-8505-86D20004DFD4}" srcOrd="1" destOrd="0" presId="urn:microsoft.com/office/officeart/2005/8/layout/radial5"/>
    <dgm:cxn modelId="{590B7D6C-67B9-4577-9CEB-199268FC5E71}" type="presOf" srcId="{C67D3B0A-FF39-4424-BD55-D6A0E0AC91DC}" destId="{8F326BED-492F-4466-9FDD-C123F413AA20}" srcOrd="0" destOrd="0" presId="urn:microsoft.com/office/officeart/2005/8/layout/radial5"/>
    <dgm:cxn modelId="{EDB53ABC-766D-41DA-9480-C9A65E6F386F}" srcId="{218A38DD-6702-498E-9286-C16A5C88065D}" destId="{C67D3B0A-FF39-4424-BD55-D6A0E0AC91DC}" srcOrd="3" destOrd="0" parTransId="{2991CB71-9969-4FD7-B6A1-112D078B825B}" sibTransId="{5A7C1AC3-BF86-4D74-85B4-0682B350996F}"/>
    <dgm:cxn modelId="{CC6A70EB-4DB1-48C2-BC52-51D1F39B5465}" type="presOf" srcId="{2991CB71-9969-4FD7-B6A1-112D078B825B}" destId="{15C4BA4C-6933-4495-9EAD-EE1444AD4F83}" srcOrd="0" destOrd="0" presId="urn:microsoft.com/office/officeart/2005/8/layout/radial5"/>
    <dgm:cxn modelId="{FEF278FC-93E8-47BC-951D-30D3D943DC2E}" srcId="{218A38DD-6702-498E-9286-C16A5C88065D}" destId="{E15D9AF8-EC48-4D7B-BD01-71AD2404B596}" srcOrd="0" destOrd="0" parTransId="{011258BE-3F74-42FD-A4D0-A099D1CCCD3B}" sibTransId="{8C24A927-81FC-4761-AD38-66878041E214}"/>
    <dgm:cxn modelId="{26EBE006-68B4-4FD3-8A03-DC1DEEE5BEE7}" type="presOf" srcId="{64F15121-6705-4DF1-9311-7A45E1702AA3}" destId="{F287220E-9221-4EEF-82DB-170280B16EEB}" srcOrd="0" destOrd="0" presId="urn:microsoft.com/office/officeart/2005/8/layout/radial5"/>
    <dgm:cxn modelId="{8DEC66C1-24F3-4F78-B038-94068C14BA27}" type="presOf" srcId="{31AA4E6A-B074-493F-A853-E801873583C8}" destId="{A6FEDF72-ED16-4889-81A5-8B8CE6CCA3BD}" srcOrd="1" destOrd="0" presId="urn:microsoft.com/office/officeart/2005/8/layout/radial5"/>
    <dgm:cxn modelId="{71E21FFF-5C47-498C-9563-A87FB0956A5C}" type="presOf" srcId="{31AA4E6A-B074-493F-A853-E801873583C8}" destId="{AC601687-4995-4080-A516-57957435A5F1}" srcOrd="0" destOrd="0" presId="urn:microsoft.com/office/officeart/2005/8/layout/radial5"/>
    <dgm:cxn modelId="{12212FCB-6B15-43EE-A325-1766E51B9488}" type="presOf" srcId="{011258BE-3F74-42FD-A4D0-A099D1CCCD3B}" destId="{47CFB498-DF77-4733-8789-258E033CA9BC}" srcOrd="1" destOrd="0" presId="urn:microsoft.com/office/officeart/2005/8/layout/radial5"/>
    <dgm:cxn modelId="{E0B4058C-F310-4390-A821-D686E767CF5D}" type="presOf" srcId="{DE9A94CB-3E7E-4B62-B950-C2F961E37CA5}" destId="{F6B22CF5-D683-452D-A3C5-B0E8C888639D}" srcOrd="0" destOrd="0" presId="urn:microsoft.com/office/officeart/2005/8/layout/radial5"/>
    <dgm:cxn modelId="{ACC89E2F-DBE5-4428-8942-61405BFD8F39}" type="presOf" srcId="{E15D9AF8-EC48-4D7B-BD01-71AD2404B596}" destId="{CE918429-0C61-41C9-8945-6A9E310F9272}" srcOrd="0" destOrd="0" presId="urn:microsoft.com/office/officeart/2005/8/layout/radial5"/>
    <dgm:cxn modelId="{7438FA46-BE82-4905-84A2-0D4098F9269B}" type="presOf" srcId="{218A38DD-6702-498E-9286-C16A5C88065D}" destId="{FCC2C587-1589-4BB3-BA56-794146C45CEC}" srcOrd="0" destOrd="0" presId="urn:microsoft.com/office/officeart/2005/8/layout/radial5"/>
    <dgm:cxn modelId="{2730540F-AB85-4DF0-B999-D11FBAF9C31C}" type="presOf" srcId="{19F98B87-0D27-4B9B-82C9-513B2556B32D}" destId="{5B878BFD-5580-4BE7-B8E2-E93E251308A4}" srcOrd="0" destOrd="0" presId="urn:microsoft.com/office/officeart/2005/8/layout/radial5"/>
    <dgm:cxn modelId="{000B9371-0A4B-47F3-BFFA-3065A3A9F7A4}" srcId="{64F15121-6705-4DF1-9311-7A45E1702AA3}" destId="{218A38DD-6702-498E-9286-C16A5C88065D}" srcOrd="0" destOrd="0" parTransId="{90407A82-51EC-4109-85DC-4A4A89718787}" sibTransId="{26711B5E-B19E-43C0-A694-44E5059CE592}"/>
    <dgm:cxn modelId="{C6F8E690-E94C-4EBD-ABA8-32CCAB13DF33}" type="presParOf" srcId="{F287220E-9221-4EEF-82DB-170280B16EEB}" destId="{FCC2C587-1589-4BB3-BA56-794146C45CEC}" srcOrd="0" destOrd="0" presId="urn:microsoft.com/office/officeart/2005/8/layout/radial5"/>
    <dgm:cxn modelId="{76EBA111-0B54-4E6B-95FD-DB29FD36E9A4}" type="presParOf" srcId="{F287220E-9221-4EEF-82DB-170280B16EEB}" destId="{7A76495E-8AC7-4BF1-9D66-80B42181D027}" srcOrd="1" destOrd="0" presId="urn:microsoft.com/office/officeart/2005/8/layout/radial5"/>
    <dgm:cxn modelId="{5F5D1113-69B8-416A-BA15-3B0F9CC13969}" type="presParOf" srcId="{7A76495E-8AC7-4BF1-9D66-80B42181D027}" destId="{47CFB498-DF77-4733-8789-258E033CA9BC}" srcOrd="0" destOrd="0" presId="urn:microsoft.com/office/officeart/2005/8/layout/radial5"/>
    <dgm:cxn modelId="{3A0F99D1-CBDE-4363-9F0B-D8A1DCB8796D}" type="presParOf" srcId="{F287220E-9221-4EEF-82DB-170280B16EEB}" destId="{CE918429-0C61-41C9-8945-6A9E310F9272}" srcOrd="2" destOrd="0" presId="urn:microsoft.com/office/officeart/2005/8/layout/radial5"/>
    <dgm:cxn modelId="{7AF33663-86A5-46F8-B372-12F9BF12AD50}" type="presParOf" srcId="{F287220E-9221-4EEF-82DB-170280B16EEB}" destId="{200E56EA-557F-4201-8086-EFD4C56AE6EA}" srcOrd="3" destOrd="0" presId="urn:microsoft.com/office/officeart/2005/8/layout/radial5"/>
    <dgm:cxn modelId="{10918EDC-4338-40C7-85E9-4786C6B4514C}" type="presParOf" srcId="{200E56EA-557F-4201-8086-EFD4C56AE6EA}" destId="{19EA97CC-736E-4C6C-B289-9F3897012310}" srcOrd="0" destOrd="0" presId="urn:microsoft.com/office/officeart/2005/8/layout/radial5"/>
    <dgm:cxn modelId="{53496EC7-3C6D-45C5-8D9E-F9BB5DE1A031}" type="presParOf" srcId="{F287220E-9221-4EEF-82DB-170280B16EEB}" destId="{F6B22CF5-D683-452D-A3C5-B0E8C888639D}" srcOrd="4" destOrd="0" presId="urn:microsoft.com/office/officeart/2005/8/layout/radial5"/>
    <dgm:cxn modelId="{D2509338-DF37-450D-A7B1-5BAF8600824A}" type="presParOf" srcId="{F287220E-9221-4EEF-82DB-170280B16EEB}" destId="{AC601687-4995-4080-A516-57957435A5F1}" srcOrd="5" destOrd="0" presId="urn:microsoft.com/office/officeart/2005/8/layout/radial5"/>
    <dgm:cxn modelId="{3CC76025-778A-41CA-83B5-AA061FF528B4}" type="presParOf" srcId="{AC601687-4995-4080-A516-57957435A5F1}" destId="{A6FEDF72-ED16-4889-81A5-8B8CE6CCA3BD}" srcOrd="0" destOrd="0" presId="urn:microsoft.com/office/officeart/2005/8/layout/radial5"/>
    <dgm:cxn modelId="{2F5E5908-6717-4088-8006-72034AD26ADD}" type="presParOf" srcId="{F287220E-9221-4EEF-82DB-170280B16EEB}" destId="{5B878BFD-5580-4BE7-B8E2-E93E251308A4}" srcOrd="6" destOrd="0" presId="urn:microsoft.com/office/officeart/2005/8/layout/radial5"/>
    <dgm:cxn modelId="{7941EAB3-E79C-4DF4-83DE-7B3D7E3A65F2}" type="presParOf" srcId="{F287220E-9221-4EEF-82DB-170280B16EEB}" destId="{15C4BA4C-6933-4495-9EAD-EE1444AD4F83}" srcOrd="7" destOrd="0" presId="urn:microsoft.com/office/officeart/2005/8/layout/radial5"/>
    <dgm:cxn modelId="{0F1739D7-08DE-4FEF-B41A-CE1471826BBA}" type="presParOf" srcId="{15C4BA4C-6933-4495-9EAD-EE1444AD4F83}" destId="{D593809D-71B5-4EC6-8505-86D20004DFD4}" srcOrd="0" destOrd="0" presId="urn:microsoft.com/office/officeart/2005/8/layout/radial5"/>
    <dgm:cxn modelId="{0A7071DC-D748-4381-A492-A4A8D4C32542}" type="presParOf" srcId="{F287220E-9221-4EEF-82DB-170280B16EEB}" destId="{8F326BED-492F-4466-9FDD-C123F413AA20}"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C19E4-5A27-4CF0-B530-DFA3700297DB}">
      <dsp:nvSpPr>
        <dsp:cNvPr id="0" name=""/>
        <dsp:cNvSpPr/>
      </dsp:nvSpPr>
      <dsp:spPr>
        <a:xfrm rot="5400000">
          <a:off x="2324029" y="-170288"/>
          <a:ext cx="853219" cy="1195468"/>
        </a:xfrm>
        <a:prstGeom prst="hexagon">
          <a:avLst>
            <a:gd name="adj" fmla="val 25000"/>
            <a:gd name="vf" fmla="val 115470"/>
          </a:avLst>
        </a:prstGeom>
        <a:solidFill>
          <a:schemeClr val="accent2">
            <a:shade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طبيعة, مكان</a:t>
          </a:r>
          <a:endParaRPr lang="ar-SA" sz="2000" kern="1200" dirty="0"/>
        </a:p>
      </dsp:txBody>
      <dsp:txXfrm rot="-5400000">
        <a:off x="2352150" y="143039"/>
        <a:ext cx="796978" cy="568813"/>
      </dsp:txXfrm>
    </dsp:sp>
    <dsp:sp modelId="{4C664881-D4DF-45D7-8773-EB2E1C012798}">
      <dsp:nvSpPr>
        <dsp:cNvPr id="0" name=""/>
        <dsp:cNvSpPr/>
      </dsp:nvSpPr>
      <dsp:spPr>
        <a:xfrm>
          <a:off x="3103882" y="171949"/>
          <a:ext cx="952193" cy="511931"/>
        </a:xfrm>
        <a:prstGeom prst="rect">
          <a:avLst/>
        </a:prstGeom>
        <a:noFill/>
        <a:ln>
          <a:noFill/>
        </a:ln>
        <a:effectLst/>
      </dsp:spPr>
      <dsp:style>
        <a:lnRef idx="0">
          <a:scrgbClr r="0" g="0" b="0"/>
        </a:lnRef>
        <a:fillRef idx="0">
          <a:scrgbClr r="0" g="0" b="0"/>
        </a:fillRef>
        <a:effectRef idx="0">
          <a:scrgbClr r="0" g="0" b="0"/>
        </a:effectRef>
        <a:fontRef idx="minor"/>
      </dsp:style>
    </dsp:sp>
    <dsp:sp modelId="{D1689660-C1EA-4695-A219-2785E6099CF3}">
      <dsp:nvSpPr>
        <dsp:cNvPr id="0" name=""/>
        <dsp:cNvSpPr/>
      </dsp:nvSpPr>
      <dsp:spPr>
        <a:xfrm rot="5400000">
          <a:off x="1481911" y="-40447"/>
          <a:ext cx="853219" cy="936724"/>
        </a:xfrm>
        <a:prstGeom prst="hexagon">
          <a:avLst>
            <a:gd name="adj" fmla="val 25000"/>
            <a:gd name="vf" fmla="val 115470"/>
          </a:avLst>
        </a:prstGeom>
        <a:solidFill>
          <a:schemeClr val="accent2">
            <a:shade val="50000"/>
            <a:hueOff val="156859"/>
            <a:satOff val="-884"/>
            <a:lumOff val="15273"/>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r>
            <a:rPr lang="ar-SA" sz="2000" kern="1200" dirty="0" smtClean="0"/>
            <a:t>عامل انتاجي</a:t>
          </a:r>
          <a:endParaRPr lang="ar-SA" sz="2000" kern="1200" dirty="0"/>
        </a:p>
      </dsp:txBody>
      <dsp:txXfrm rot="-5400000">
        <a:off x="1596280" y="143508"/>
        <a:ext cx="624482" cy="568813"/>
      </dsp:txXfrm>
    </dsp:sp>
    <dsp:sp modelId="{EA84FAAB-70CF-48CD-A18A-CD0189A2ABB6}">
      <dsp:nvSpPr>
        <dsp:cNvPr id="0" name=""/>
        <dsp:cNvSpPr/>
      </dsp:nvSpPr>
      <dsp:spPr>
        <a:xfrm rot="5400000">
          <a:off x="1881218" y="536489"/>
          <a:ext cx="853219" cy="1231277"/>
        </a:xfrm>
        <a:prstGeom prst="hexagon">
          <a:avLst>
            <a:gd name="adj" fmla="val 25000"/>
            <a:gd name="vf" fmla="val 115470"/>
          </a:avLst>
        </a:prstGeom>
        <a:solidFill>
          <a:schemeClr val="accent2">
            <a:shade val="50000"/>
            <a:hueOff val="313718"/>
            <a:satOff val="-1767"/>
            <a:lumOff val="30547"/>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kern="1200" dirty="0" smtClean="0"/>
            <a:t>موقع</a:t>
          </a:r>
          <a:endParaRPr lang="ar-SA" sz="2600" kern="1200" dirty="0"/>
        </a:p>
      </dsp:txBody>
      <dsp:txXfrm rot="-5400000">
        <a:off x="1897402" y="867721"/>
        <a:ext cx="820851" cy="568813"/>
      </dsp:txXfrm>
    </dsp:sp>
    <dsp:sp modelId="{147FB792-59AB-4CCC-A4B1-3AD761FD0F84}">
      <dsp:nvSpPr>
        <dsp:cNvPr id="0" name=""/>
        <dsp:cNvSpPr/>
      </dsp:nvSpPr>
      <dsp:spPr>
        <a:xfrm>
          <a:off x="984484" y="896162"/>
          <a:ext cx="921477" cy="511931"/>
        </a:xfrm>
        <a:prstGeom prst="rect">
          <a:avLst/>
        </a:prstGeom>
        <a:noFill/>
        <a:ln>
          <a:noFill/>
        </a:ln>
        <a:effectLst/>
      </dsp:spPr>
      <dsp:style>
        <a:lnRef idx="0">
          <a:scrgbClr r="0" g="0" b="0"/>
        </a:lnRef>
        <a:fillRef idx="0">
          <a:scrgbClr r="0" g="0" b="0"/>
        </a:fillRef>
        <a:effectRef idx="0">
          <a:scrgbClr r="0" g="0" b="0"/>
        </a:effectRef>
        <a:fontRef idx="minor"/>
      </dsp:style>
    </dsp:sp>
    <dsp:sp modelId="{C44B7665-93EB-4513-8D73-766732D15029}">
      <dsp:nvSpPr>
        <dsp:cNvPr id="0" name=""/>
        <dsp:cNvSpPr/>
      </dsp:nvSpPr>
      <dsp:spPr>
        <a:xfrm rot="5400000">
          <a:off x="2682903" y="670905"/>
          <a:ext cx="853219" cy="962445"/>
        </a:xfrm>
        <a:prstGeom prst="hexagon">
          <a:avLst>
            <a:gd name="adj" fmla="val 25000"/>
            <a:gd name="vf" fmla="val 115470"/>
          </a:avLst>
        </a:prstGeom>
        <a:solidFill>
          <a:schemeClr val="accent2">
            <a:shade val="50000"/>
            <a:hueOff val="470577"/>
            <a:satOff val="-2651"/>
            <a:lumOff val="4582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r>
            <a:rPr lang="ar-SA" sz="1600" b="1" kern="1200" dirty="0" smtClean="0"/>
            <a:t>سلعة استهلاكية</a:t>
          </a:r>
          <a:endParaRPr lang="ar-SA" sz="1600" b="1" kern="1200" dirty="0"/>
        </a:p>
      </dsp:txBody>
      <dsp:txXfrm rot="-5400000">
        <a:off x="2788698" y="867721"/>
        <a:ext cx="641630" cy="568813"/>
      </dsp:txXfrm>
    </dsp:sp>
    <dsp:sp modelId="{3D6C56BD-7DF8-4F8D-8311-DD9AAD7657A9}">
      <dsp:nvSpPr>
        <dsp:cNvPr id="0" name=""/>
        <dsp:cNvSpPr/>
      </dsp:nvSpPr>
      <dsp:spPr>
        <a:xfrm rot="5400000">
          <a:off x="2283596" y="1346185"/>
          <a:ext cx="853219" cy="1060310"/>
        </a:xfrm>
        <a:prstGeom prst="hexagon">
          <a:avLst>
            <a:gd name="adj" fmla="val 25000"/>
            <a:gd name="vf" fmla="val 115470"/>
          </a:avLst>
        </a:prstGeom>
        <a:solidFill>
          <a:schemeClr val="accent2">
            <a:shade val="50000"/>
            <a:hueOff val="313718"/>
            <a:satOff val="-1767"/>
            <a:lumOff val="30547"/>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SA" sz="2500" kern="1200" dirty="0" smtClean="0"/>
            <a:t>ملك</a:t>
          </a:r>
          <a:endParaRPr lang="ar-SA" sz="2500" kern="1200" dirty="0"/>
        </a:p>
      </dsp:txBody>
      <dsp:txXfrm rot="-5400000">
        <a:off x="2356769" y="1591933"/>
        <a:ext cx="706874" cy="568813"/>
      </dsp:txXfrm>
    </dsp:sp>
    <dsp:sp modelId="{9BC6D383-9780-4349-85F9-BB023588ABBD}">
      <dsp:nvSpPr>
        <dsp:cNvPr id="0" name=""/>
        <dsp:cNvSpPr/>
      </dsp:nvSpPr>
      <dsp:spPr>
        <a:xfrm>
          <a:off x="3103882" y="1620375"/>
          <a:ext cx="952193" cy="511931"/>
        </a:xfrm>
        <a:prstGeom prst="rect">
          <a:avLst/>
        </a:prstGeom>
        <a:noFill/>
        <a:ln>
          <a:noFill/>
        </a:ln>
        <a:effectLst/>
      </dsp:spPr>
      <dsp:style>
        <a:lnRef idx="0">
          <a:scrgbClr r="0" g="0" b="0"/>
        </a:lnRef>
        <a:fillRef idx="0">
          <a:scrgbClr r="0" g="0" b="0"/>
        </a:fillRef>
        <a:effectRef idx="0">
          <a:scrgbClr r="0" g="0" b="0"/>
        </a:effectRef>
        <a:fontRef idx="minor"/>
      </dsp:style>
    </dsp:sp>
    <dsp:sp modelId="{2C5DB476-953E-4116-9255-53CB432D8706}">
      <dsp:nvSpPr>
        <dsp:cNvPr id="0" name=""/>
        <dsp:cNvSpPr/>
      </dsp:nvSpPr>
      <dsp:spPr>
        <a:xfrm rot="5400000">
          <a:off x="1481911" y="1335971"/>
          <a:ext cx="853219" cy="1080738"/>
        </a:xfrm>
        <a:prstGeom prst="hexagon">
          <a:avLst>
            <a:gd name="adj" fmla="val 25000"/>
            <a:gd name="vf" fmla="val 115470"/>
          </a:avLst>
        </a:prstGeom>
        <a:solidFill>
          <a:schemeClr val="accent2">
            <a:shade val="50000"/>
            <a:hueOff val="156859"/>
            <a:satOff val="-884"/>
            <a:lumOff val="15273"/>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r>
            <a:rPr lang="ar-SA" sz="2100" kern="1200" dirty="0" smtClean="0"/>
            <a:t>رأس مال</a:t>
          </a:r>
          <a:endParaRPr lang="ar-SA" sz="2100" kern="1200" dirty="0"/>
        </a:p>
      </dsp:txBody>
      <dsp:txXfrm rot="-5400000">
        <a:off x="1548275" y="1591933"/>
        <a:ext cx="720492" cy="568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2C587-1589-4BB3-BA56-794146C45CEC}">
      <dsp:nvSpPr>
        <dsp:cNvPr id="0" name=""/>
        <dsp:cNvSpPr/>
      </dsp:nvSpPr>
      <dsp:spPr>
        <a:xfrm>
          <a:off x="2729990" y="1434020"/>
          <a:ext cx="1278779" cy="12364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SA" sz="2700" kern="1200" dirty="0" smtClean="0"/>
            <a:t>مصادر الطاقة</a:t>
          </a:r>
          <a:endParaRPr lang="ar-SA" sz="2700" kern="1200" dirty="0"/>
        </a:p>
      </dsp:txBody>
      <dsp:txXfrm>
        <a:off x="2917263" y="1615089"/>
        <a:ext cx="904233" cy="874277"/>
      </dsp:txXfrm>
    </dsp:sp>
    <dsp:sp modelId="{7A76495E-8AC7-4BF1-9D66-80B42181D027}">
      <dsp:nvSpPr>
        <dsp:cNvPr id="0" name=""/>
        <dsp:cNvSpPr/>
      </dsp:nvSpPr>
      <dsp:spPr>
        <a:xfrm rot="16119629">
          <a:off x="3256422" y="1078086"/>
          <a:ext cx="188927" cy="366505"/>
        </a:xfrm>
        <a:prstGeom prst="rightArrow">
          <a:avLst>
            <a:gd name="adj1" fmla="val 60000"/>
            <a:gd name="adj2" fmla="val 50000"/>
          </a:avLst>
        </a:prstGeom>
        <a:solidFill>
          <a:srgbClr val="E1CCF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SA" sz="1600" kern="1200"/>
        </a:p>
      </dsp:txBody>
      <dsp:txXfrm rot="10800000">
        <a:off x="3285423" y="1179718"/>
        <a:ext cx="132249" cy="219903"/>
      </dsp:txXfrm>
    </dsp:sp>
    <dsp:sp modelId="{CE918429-0C61-41C9-8945-6A9E310F9272}">
      <dsp:nvSpPr>
        <dsp:cNvPr id="0" name=""/>
        <dsp:cNvSpPr/>
      </dsp:nvSpPr>
      <dsp:spPr>
        <a:xfrm>
          <a:off x="2795017" y="0"/>
          <a:ext cx="1077956" cy="1077956"/>
        </a:xfrm>
        <a:prstGeom prst="ellipse">
          <a:avLst/>
        </a:prstGeom>
        <a:solidFill>
          <a:srgbClr val="E1CC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اليورانيوم</a:t>
          </a:r>
          <a:endParaRPr lang="ar-SA" sz="1800" kern="1200" dirty="0">
            <a:solidFill>
              <a:schemeClr val="tx1"/>
            </a:solidFill>
          </a:endParaRPr>
        </a:p>
      </dsp:txBody>
      <dsp:txXfrm>
        <a:off x="2952880" y="157863"/>
        <a:ext cx="762230" cy="762230"/>
      </dsp:txXfrm>
    </dsp:sp>
    <dsp:sp modelId="{200E56EA-557F-4201-8086-EFD4C56AE6EA}">
      <dsp:nvSpPr>
        <dsp:cNvPr id="0" name=""/>
        <dsp:cNvSpPr/>
      </dsp:nvSpPr>
      <dsp:spPr>
        <a:xfrm rot="190350">
          <a:off x="4085332" y="1913857"/>
          <a:ext cx="187604" cy="36650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SA" sz="1600" kern="1200"/>
        </a:p>
      </dsp:txBody>
      <dsp:txXfrm>
        <a:off x="4085375" y="1985601"/>
        <a:ext cx="131323" cy="219903"/>
      </dsp:txXfrm>
    </dsp:sp>
    <dsp:sp modelId="{F6B22CF5-D683-452D-A3C5-B0E8C888639D}">
      <dsp:nvSpPr>
        <dsp:cNvPr id="0" name=""/>
        <dsp:cNvSpPr/>
      </dsp:nvSpPr>
      <dsp:spPr>
        <a:xfrm>
          <a:off x="4360115" y="1629347"/>
          <a:ext cx="1118228" cy="1017568"/>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solidFill>
            </a:rPr>
            <a:t>النفط</a:t>
          </a:r>
          <a:endParaRPr lang="ar-SA" sz="2000" kern="1200" dirty="0">
            <a:solidFill>
              <a:schemeClr val="tx1"/>
            </a:solidFill>
          </a:endParaRPr>
        </a:p>
      </dsp:txBody>
      <dsp:txXfrm>
        <a:off x="4523876" y="1778366"/>
        <a:ext cx="790706" cy="719530"/>
      </dsp:txXfrm>
    </dsp:sp>
    <dsp:sp modelId="{AC601687-4995-4080-A516-57957435A5F1}">
      <dsp:nvSpPr>
        <dsp:cNvPr id="0" name=""/>
        <dsp:cNvSpPr/>
      </dsp:nvSpPr>
      <dsp:spPr>
        <a:xfrm rot="5410742">
          <a:off x="3272549" y="2659874"/>
          <a:ext cx="188717" cy="366505"/>
        </a:xfrm>
        <a:prstGeom prst="rightArrow">
          <a:avLst>
            <a:gd name="adj1" fmla="val 60000"/>
            <a:gd name="adj2" fmla="val 50000"/>
          </a:avLst>
        </a:prstGeom>
        <a:solidFill>
          <a:schemeClr val="accent2">
            <a:hueOff val="-3140368"/>
            <a:satOff val="-4193"/>
            <a:lumOff val="248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SA" sz="1600" kern="1200"/>
        </a:p>
      </dsp:txBody>
      <dsp:txXfrm rot="10800000">
        <a:off x="3300945" y="2704868"/>
        <a:ext cx="132102" cy="219903"/>
      </dsp:txXfrm>
    </dsp:sp>
    <dsp:sp modelId="{5B878BFD-5580-4BE7-B8E2-E93E251308A4}">
      <dsp:nvSpPr>
        <dsp:cNvPr id="0" name=""/>
        <dsp:cNvSpPr/>
      </dsp:nvSpPr>
      <dsp:spPr>
        <a:xfrm>
          <a:off x="2825673" y="3026499"/>
          <a:ext cx="1077956" cy="1077956"/>
        </a:xfrm>
        <a:prstGeom prst="ellipse">
          <a:avLst/>
        </a:prstGeom>
        <a:solidFill>
          <a:schemeClr val="accent2">
            <a:hueOff val="-3140368"/>
            <a:satOff val="-4193"/>
            <a:lumOff val="24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الفحم</a:t>
          </a:r>
          <a:endParaRPr lang="ar-SA" sz="1800" kern="1200" dirty="0">
            <a:solidFill>
              <a:schemeClr val="tx1"/>
            </a:solidFill>
          </a:endParaRPr>
        </a:p>
      </dsp:txBody>
      <dsp:txXfrm>
        <a:off x="2983536" y="3184362"/>
        <a:ext cx="762230" cy="762230"/>
      </dsp:txXfrm>
    </dsp:sp>
    <dsp:sp modelId="{15C4BA4C-6933-4495-9EAD-EE1444AD4F83}">
      <dsp:nvSpPr>
        <dsp:cNvPr id="0" name=""/>
        <dsp:cNvSpPr/>
      </dsp:nvSpPr>
      <dsp:spPr>
        <a:xfrm rot="10756098">
          <a:off x="2437967" y="1879460"/>
          <a:ext cx="216103" cy="366505"/>
        </a:xfrm>
        <a:prstGeom prst="rightArrow">
          <a:avLst>
            <a:gd name="adj1" fmla="val 60000"/>
            <a:gd name="adj2" fmla="val 50000"/>
          </a:avLst>
        </a:prstGeom>
        <a:solidFill>
          <a:schemeClr val="accent4">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ar-SA" sz="1600" kern="1200"/>
        </a:p>
      </dsp:txBody>
      <dsp:txXfrm rot="10800000">
        <a:off x="2502795" y="1952347"/>
        <a:ext cx="151272" cy="219903"/>
      </dsp:txXfrm>
    </dsp:sp>
    <dsp:sp modelId="{8F326BED-492F-4466-9FDD-C123F413AA20}">
      <dsp:nvSpPr>
        <dsp:cNvPr id="0" name=""/>
        <dsp:cNvSpPr/>
      </dsp:nvSpPr>
      <dsp:spPr>
        <a:xfrm>
          <a:off x="1167465" y="1564189"/>
          <a:ext cx="1154932" cy="1017568"/>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solidFill>
            </a:rPr>
            <a:t>الغاز</a:t>
          </a:r>
          <a:endParaRPr lang="ar-SA" sz="2000" kern="1200" dirty="0">
            <a:solidFill>
              <a:schemeClr val="tx1"/>
            </a:solidFill>
          </a:endParaRPr>
        </a:p>
      </dsp:txBody>
      <dsp:txXfrm>
        <a:off x="1336601" y="1713208"/>
        <a:ext cx="816660" cy="71953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C135272-704A-49F7-BE80-A85989DB67E6}" type="datetimeFigureOut">
              <a:rPr lang="ar-SA" smtClean="0"/>
              <a:t>08/06/1441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7230C99-9AB3-4A33-8598-F5AFDC8BBC93}" type="slidenum">
              <a:rPr lang="ar-SA" smtClean="0"/>
              <a:t>‹#›</a:t>
            </a:fld>
            <a:endParaRPr lang="ar-SA"/>
          </a:p>
        </p:txBody>
      </p:sp>
    </p:spTree>
    <p:extLst>
      <p:ext uri="{BB962C8B-B14F-4D97-AF65-F5344CB8AC3E}">
        <p14:creationId xmlns:p14="http://schemas.microsoft.com/office/powerpoint/2010/main" val="29422694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19D5D-B886-4256-B73F-FA85386A7AB2}" type="slidenum">
              <a:rPr lang="en-US" smtClean="0"/>
              <a:pPr/>
              <a:t>‹#›</a:t>
            </a:fld>
            <a:endParaRPr lang="en-US"/>
          </a:p>
        </p:txBody>
      </p:sp>
      <p:pic>
        <p:nvPicPr>
          <p:cNvPr id="7" name="Picture 128" descr="a1"/>
          <p:cNvPicPr>
            <a:picLocks noChangeAspect="1" noChangeArrowheads="1"/>
          </p:cNvPicPr>
          <p:nvPr userDrawn="1"/>
        </p:nvPicPr>
        <p:blipFill>
          <a:blip r:embed="rId2"/>
          <a:srcRect/>
          <a:stretch>
            <a:fillRect/>
          </a:stretch>
        </p:blipFill>
        <p:spPr bwMode="auto">
          <a:xfrm>
            <a:off x="9359900" y="95250"/>
            <a:ext cx="1803400" cy="2070100"/>
          </a:xfrm>
          <a:prstGeom prst="rect">
            <a:avLst/>
          </a:prstGeom>
          <a:noFill/>
        </p:spPr>
      </p:pic>
      <p:pic>
        <p:nvPicPr>
          <p:cNvPr id="8" name="Picture 129" descr="b_1"/>
          <p:cNvPicPr>
            <a:picLocks noChangeAspect="1" noChangeArrowheads="1"/>
          </p:cNvPicPr>
          <p:nvPr userDrawn="1"/>
        </p:nvPicPr>
        <p:blipFill>
          <a:blip r:embed="rId3"/>
          <a:srcRect/>
          <a:stretch>
            <a:fillRect/>
          </a:stretch>
        </p:blipFill>
        <p:spPr bwMode="auto">
          <a:xfrm>
            <a:off x="10204450" y="1968500"/>
            <a:ext cx="1079500" cy="469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2.22222E-6 -4.81481E-6 C -0.08906 0.01505 -0.38802 0.03033 -0.53472 0.09075 C -0.68142 0.15116 -0.81198 0.322 -0.88055 0.36297 C -0.94913 0.40394 -0.93229 0.34237 -0.94583 0.33704 " pathEditMode="relative" rAng="0" ptsTypes="aaaa">
                                      <p:cBhvr>
                                        <p:cTn id="6" dur="2000" fill="hold"/>
                                        <p:tgtEl>
                                          <p:spTgt spid="7"/>
                                        </p:tgtEl>
                                        <p:attrNameLst>
                                          <p:attrName>ppt_x</p:attrName>
                                          <p:attrName>ppt_y</p:attrName>
                                        </p:attrNameLst>
                                      </p:cBhvr>
                                      <p:rCtr x="-47500" y="20200"/>
                                    </p:animMotion>
                                  </p:childTnLst>
                                </p:cTn>
                              </p:par>
                              <p:par>
                                <p:cTn id="7" presetID="0" presetClass="path" presetSubtype="0" accel="50000" decel="50000" fill="hold" nodeType="withEffect">
                                  <p:stCondLst>
                                    <p:cond delay="500"/>
                                  </p:stCondLst>
                                  <p:childTnLst>
                                    <p:animMotion origin="layout" path="M 0 0.04629 C -0.07778 0.05393 -0.34948 0.0956 -0.46667 0.09166 C -0.58385 0.08773 -0.63611 -0.0007 -0.70278 0.02314 C -0.76944 0.04699 -0.83247 0.19027 -0.86667 0.23426 " pathEditMode="relative" rAng="0" ptsTypes="aaaa">
                                      <p:cBhvr>
                                        <p:cTn id="8" dur="2000" fill="hold"/>
                                        <p:tgtEl>
                                          <p:spTgt spid="8"/>
                                        </p:tgtEl>
                                        <p:attrNameLst>
                                          <p:attrName>ppt_x</p:attrName>
                                          <p:attrName>ppt_y</p:attrName>
                                        </p:attrNameLst>
                                      </p:cBhvr>
                                      <p:rCtr x="-43300" y="7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E4554-CB06-44D4-A7A2-8BDD839F265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8416E-D972-4744-87DA-028136BB374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47BA1-762C-4E04-B352-49196C5D516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9AECB-15F4-413C-B244-087CF072EC3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DC8B6-63D1-4448-BABA-C6169D0EF48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8D9EE-67E6-436B-AA8C-B14BCFEBE16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8ACC0-39DA-4C0D-A131-DC8B9100DC1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33F2F6-F3CE-4BA6-BCF9-59D368F87D8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95131-FFA3-4290-A5D2-F2314CF34B6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BC926DA6-BF41-48C7-A146-50EC77D0DE6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3BDCAE2-7AE5-4E19-9BAF-9063487FEEAA}"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9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hdr="0" ft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780928"/>
            <a:ext cx="6400800" cy="2088232"/>
          </a:xfrm>
        </p:spPr>
        <p:txBody>
          <a:bodyPr/>
          <a:lstStyle/>
          <a:p>
            <a:pPr lvl="0" algn="r" fontAlgn="auto">
              <a:spcBef>
                <a:spcPts val="0"/>
              </a:spcBef>
              <a:spcAft>
                <a:spcPts val="0"/>
              </a:spcAft>
            </a:pPr>
            <a:r>
              <a:rPr lang="ar-SA" sz="3200" dirty="0"/>
              <a:t>الفصل الثاني/ الموارد الطبيعية</a:t>
            </a:r>
            <a:br>
              <a:rPr lang="ar-SA" sz="3200" dirty="0"/>
            </a:br>
            <a:endParaRPr lang="ar-SA" sz="3200" dirty="0"/>
          </a:p>
        </p:txBody>
      </p:sp>
      <p:sp>
        <p:nvSpPr>
          <p:cNvPr id="4" name="عنصر نائب لرقم الشريحة 3"/>
          <p:cNvSpPr>
            <a:spLocks noGrp="1"/>
          </p:cNvSpPr>
          <p:nvPr>
            <p:ph type="sldNum" sz="quarter" idx="12"/>
          </p:nvPr>
        </p:nvSpPr>
        <p:spPr/>
        <p:txBody>
          <a:bodyPr/>
          <a:lstStyle/>
          <a:p>
            <a:fld id="{B9819D5D-B886-4256-B73F-FA85386A7AB2}"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2648" y="1600200"/>
            <a:ext cx="7775776" cy="4925144"/>
          </a:xfrm>
        </p:spPr>
        <p:txBody>
          <a:bodyPr/>
          <a:lstStyle/>
          <a:p>
            <a:pPr marL="0" indent="0" algn="ctr">
              <a:buNone/>
            </a:pPr>
            <a:endParaRPr lang="ar-SA" sz="2500" dirty="0" smtClean="0">
              <a:solidFill>
                <a:srgbClr val="94B6D2">
                  <a:lumMod val="50000"/>
                </a:srgbClr>
              </a:solidFill>
            </a:endParaRPr>
          </a:p>
          <a:p>
            <a:pPr marL="0" indent="0">
              <a:buNone/>
            </a:pPr>
            <a:r>
              <a:rPr lang="ar-SA" sz="2500" dirty="0" smtClean="0">
                <a:solidFill>
                  <a:srgbClr val="94B6D2">
                    <a:lumMod val="50000"/>
                  </a:srgbClr>
                </a:solidFill>
              </a:rPr>
              <a:t>أهم العوامل التي تؤثر على الطاقة الاستخدامية للأرض:  </a:t>
            </a:r>
          </a:p>
          <a:p>
            <a:pPr marL="0" indent="0">
              <a:buNone/>
            </a:pPr>
            <a:r>
              <a:rPr lang="ar-SA" sz="2500" dirty="0" smtClean="0"/>
              <a:t>1- القرب: فالقرب يحدد موقع الأرض بالنسبة للأسواق وسبل المواصلات، وقربها من أماكن وجود المواد الخام.</a:t>
            </a:r>
          </a:p>
          <a:p>
            <a:pPr marL="0" indent="0">
              <a:buNone/>
            </a:pPr>
            <a:r>
              <a:rPr lang="ar-SA" sz="2500" dirty="0" smtClean="0"/>
              <a:t>2- نوعية التربة: تحدد طاقة ومقدرة الأرض في إنتاج السلع والخدمات.</a:t>
            </a:r>
            <a:endParaRPr lang="ar-SA" dirty="0"/>
          </a:p>
        </p:txBody>
      </p:sp>
      <p:sp>
        <p:nvSpPr>
          <p:cNvPr id="6" name="عنصر نائب لرقم الشريحة 5"/>
          <p:cNvSpPr>
            <a:spLocks noGrp="1"/>
          </p:cNvSpPr>
          <p:nvPr>
            <p:ph type="sldNum" sz="quarter" idx="12"/>
          </p:nvPr>
        </p:nvSpPr>
        <p:spPr/>
        <p:txBody>
          <a:bodyPr/>
          <a:lstStyle/>
          <a:p>
            <a:fld id="{A1147BA1-762C-4E04-B352-49196C5D5168}" type="slidenum">
              <a:rPr lang="en-US" smtClean="0"/>
              <a:pPr/>
              <a:t>10</a:t>
            </a:fld>
            <a:endParaRPr lang="en-US"/>
          </a:p>
        </p:txBody>
      </p:sp>
      <p:sp>
        <p:nvSpPr>
          <p:cNvPr id="5" name="وسيلة شرح بيضاوية 4"/>
          <p:cNvSpPr/>
          <p:nvPr/>
        </p:nvSpPr>
        <p:spPr>
          <a:xfrm>
            <a:off x="1547664" y="3861048"/>
            <a:ext cx="6192688" cy="2376264"/>
          </a:xfrm>
          <a:prstGeom prst="wedgeEllipseCallout">
            <a:avLst>
              <a:gd name="adj1" fmla="val -33958"/>
              <a:gd name="adj2" fmla="val 63187"/>
            </a:avLst>
          </a:prstGeom>
          <a:solidFill>
            <a:schemeClr val="bg1"/>
          </a:solidFill>
          <a:ln>
            <a:solidFill>
              <a:schemeClr val="tx2">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dirty="0" smtClean="0">
                <a:solidFill>
                  <a:schemeClr val="tx1"/>
                </a:solidFill>
              </a:rPr>
              <a:t>نوعية التربة تحدد مقدرة الأرض على الإنتاج ومن ثم تحدد إيراداتها، والقرب يحدد جزء مهم من تكاليف الإنتاج وهو تكلفة النقل.</a:t>
            </a:r>
            <a:endParaRPr lang="ar-SA" sz="2800" dirty="0">
              <a:solidFill>
                <a:schemeClr val="tx1"/>
              </a:solidFill>
            </a:endParaRPr>
          </a:p>
        </p:txBody>
      </p:sp>
    </p:spTree>
    <p:extLst>
      <p:ext uri="{BB962C8B-B14F-4D97-AF65-F5344CB8AC3E}">
        <p14:creationId xmlns:p14="http://schemas.microsoft.com/office/powerpoint/2010/main" val="2083160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endParaRPr lang="ar-SA" sz="2500" dirty="0" smtClean="0">
              <a:solidFill>
                <a:srgbClr val="94B6D2">
                  <a:lumMod val="50000"/>
                </a:srgbClr>
              </a:solidFill>
            </a:endParaRPr>
          </a:p>
          <a:p>
            <a:pPr marL="0" indent="0">
              <a:buNone/>
            </a:pPr>
            <a:r>
              <a:rPr lang="ar-SA" sz="2800" dirty="0" smtClean="0">
                <a:solidFill>
                  <a:srgbClr val="94B6D2">
                    <a:lumMod val="50000"/>
                  </a:srgbClr>
                </a:solidFill>
              </a:rPr>
              <a:t>الأراضي الأكثر استخداماً (الطاقة الاستخدامية لها عالية):</a:t>
            </a:r>
          </a:p>
          <a:p>
            <a:pPr marL="0" indent="0">
              <a:buNone/>
            </a:pPr>
            <a:endParaRPr lang="ar-SA" sz="2500" dirty="0" smtClean="0">
              <a:solidFill>
                <a:srgbClr val="94B6D2">
                  <a:lumMod val="50000"/>
                </a:srgbClr>
              </a:solidFill>
            </a:endParaRPr>
          </a:p>
          <a:p>
            <a:pPr marL="0" indent="0">
              <a:buNone/>
            </a:pPr>
            <a:r>
              <a:rPr lang="ar-SA" sz="2800" dirty="0" smtClean="0"/>
              <a:t>تأتي في المرتبة الأولى الأراضي المستخدمة في الصناعة والتجارة من حيث صافي العائدات </a:t>
            </a:r>
            <a:r>
              <a:rPr lang="ar-SA" sz="2800" dirty="0" smtClean="0">
                <a:solidFill>
                  <a:srgbClr val="0070C0"/>
                </a:solidFill>
              </a:rPr>
              <a:t>(عائداتها مرتفعة وبالتالي فإن ثمنها عالي جداً)</a:t>
            </a:r>
            <a:r>
              <a:rPr lang="ar-SA" sz="2800" dirty="0" smtClean="0"/>
              <a:t>. ويليهما الأراضي المستخدمة في السكن والخدمات فالزراعة فالمراعي ثم الغابات، على التوالي. وتكون الأراضي المستخدمة للمواصلات ذات قيمة أقل نسبية من غيرها.</a:t>
            </a:r>
            <a:endParaRPr lang="ar-SA" sz="28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11</a:t>
            </a:fld>
            <a:endParaRPr lang="en-US"/>
          </a:p>
        </p:txBody>
      </p:sp>
    </p:spTree>
    <p:extLst>
      <p:ext uri="{BB962C8B-B14F-4D97-AF65-F5344CB8AC3E}">
        <p14:creationId xmlns:p14="http://schemas.microsoft.com/office/powerpoint/2010/main" val="2151263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404664"/>
            <a:ext cx="7704856" cy="6120680"/>
          </a:xfrm>
        </p:spPr>
        <p:txBody>
          <a:bodyPr>
            <a:normAutofit/>
          </a:bodyPr>
          <a:lstStyle/>
          <a:p>
            <a:pPr marL="0" indent="0" algn="ctr">
              <a:buNone/>
            </a:pPr>
            <a:r>
              <a:rPr lang="ar-SA" sz="3000" b="1" u="sng" dirty="0" smtClean="0">
                <a:solidFill>
                  <a:schemeClr val="accent1">
                    <a:lumMod val="50000"/>
                  </a:schemeClr>
                </a:solidFill>
              </a:rPr>
              <a:t>سوق الأراضي</a:t>
            </a:r>
            <a:br>
              <a:rPr lang="ar-SA" sz="3000" b="1" u="sng" dirty="0" smtClean="0">
                <a:solidFill>
                  <a:schemeClr val="accent1">
                    <a:lumMod val="50000"/>
                  </a:schemeClr>
                </a:solidFill>
              </a:rPr>
            </a:br>
            <a:endParaRPr lang="ar-SA" sz="3000" b="1" u="sng" dirty="0" smtClean="0">
              <a:solidFill>
                <a:schemeClr val="accent1">
                  <a:lumMod val="50000"/>
                </a:schemeClr>
              </a:solidFill>
            </a:endParaRPr>
          </a:p>
          <a:p>
            <a:pPr marL="0" indent="0">
              <a:buNone/>
            </a:pPr>
            <a:r>
              <a:rPr lang="ar-SA" sz="1800" dirty="0" smtClean="0"/>
              <a:t>- لا تتوقع رغبات الإنسان عند حد الوفاء بمتطلبات العيش, و إنما تتعداها إلى تحسين مستوى معيشته باستمرار اعتماداً على البيئة الطبيعية.</a:t>
            </a:r>
            <a:br>
              <a:rPr lang="ar-SA" sz="1800" dirty="0" smtClean="0"/>
            </a:br>
            <a:endParaRPr lang="ar-SA" sz="1800" dirty="0" smtClean="0"/>
          </a:p>
          <a:p>
            <a:pPr marL="0" indent="0">
              <a:buNone/>
            </a:pPr>
            <a:r>
              <a:rPr lang="ar-SA" sz="1800" dirty="0" smtClean="0"/>
              <a:t>- عوامل </a:t>
            </a:r>
            <a:r>
              <a:rPr lang="ar-SA" sz="1800" u="sng" dirty="0" smtClean="0"/>
              <a:t>العرض</a:t>
            </a:r>
            <a:r>
              <a:rPr lang="ar-SA" sz="1800" dirty="0" smtClean="0"/>
              <a:t> من الأرض:</a:t>
            </a:r>
            <a:br>
              <a:rPr lang="ar-SA" sz="1800" dirty="0" smtClean="0"/>
            </a:br>
            <a:r>
              <a:rPr lang="ar-SA" sz="1800" dirty="0" smtClean="0"/>
              <a:t>    1. مساحة الأرض المتاحة للاستخدام</a:t>
            </a:r>
            <a:br>
              <a:rPr lang="ar-SA" sz="1800" dirty="0" smtClean="0"/>
            </a:br>
            <a:r>
              <a:rPr lang="ar-SA" sz="1800" dirty="0" smtClean="0"/>
              <a:t>    2. نوعية الأرض</a:t>
            </a:r>
            <a:br>
              <a:rPr lang="ar-SA" sz="1800" dirty="0" smtClean="0"/>
            </a:br>
            <a:r>
              <a:rPr lang="ar-SA" sz="1800" dirty="0" smtClean="0"/>
              <a:t/>
            </a:r>
            <a:br>
              <a:rPr lang="ar-SA" sz="1800" dirty="0" smtClean="0"/>
            </a:br>
            <a:r>
              <a:rPr lang="ar-SA" sz="1800" dirty="0" smtClean="0"/>
              <a:t>  عوامل الطلب على الأرض:</a:t>
            </a:r>
            <a:br>
              <a:rPr lang="ar-SA" sz="1800" dirty="0" smtClean="0"/>
            </a:br>
            <a:r>
              <a:rPr lang="ar-SA" sz="1800" dirty="0" smtClean="0"/>
              <a:t>   1. حاجات الإنسان</a:t>
            </a:r>
            <a:br>
              <a:rPr lang="ar-SA" sz="1800" dirty="0" smtClean="0"/>
            </a:br>
            <a:r>
              <a:rPr lang="ar-SA" sz="1800" dirty="0" smtClean="0"/>
              <a:t>   2. منتجات الأرض و مقدرتها على تلبية الحاجات</a:t>
            </a:r>
            <a:br>
              <a:rPr lang="ar-SA" sz="1800" dirty="0" smtClean="0"/>
            </a:br>
            <a:endParaRPr lang="ar-SA" sz="1800" dirty="0" smtClean="0"/>
          </a:p>
          <a:p>
            <a:pPr marL="0" indent="0">
              <a:buNone/>
            </a:pPr>
            <a:r>
              <a:rPr lang="ar-SA" sz="1800" dirty="0" smtClean="0"/>
              <a:t>- يختلف العرض من و الطلب على الأراضي باختلاف نوعية الأراضي و استخداماتها, إلا أن كل من العرض و الطلب يعملان كوحدة واحدة و هي السوق.</a:t>
            </a:r>
            <a:br>
              <a:rPr lang="ar-SA" sz="1800" dirty="0" smtClean="0"/>
            </a:br>
            <a:r>
              <a:rPr lang="ar-SA" sz="1800" dirty="0" smtClean="0"/>
              <a:t/>
            </a:r>
            <a:br>
              <a:rPr lang="ar-SA" sz="1800" dirty="0" smtClean="0"/>
            </a:br>
            <a:r>
              <a:rPr lang="ar-SA" sz="1800" dirty="0" smtClean="0"/>
              <a:t>- في ظل الحرية الاقتصادية و المنافسة التامة فإن تفاعل العرض و الطلب يحدد كل من الأسعار و الكميات </a:t>
            </a:r>
            <a:r>
              <a:rPr lang="ar-SA" sz="1800" dirty="0" err="1" smtClean="0"/>
              <a:t>التوازنية</a:t>
            </a:r>
            <a:r>
              <a:rPr lang="ar-SA" sz="1800" dirty="0" smtClean="0"/>
              <a:t>.</a:t>
            </a:r>
          </a:p>
          <a:p>
            <a:pPr marL="0" indent="0">
              <a:buNone/>
            </a:pPr>
            <a:endParaRPr lang="ar-SA" sz="2600" dirty="0">
              <a:solidFill>
                <a:srgbClr val="00B0F0"/>
              </a:solidFill>
            </a:endParaRPr>
          </a:p>
          <a:p>
            <a:pPr marL="0" indent="0">
              <a:buNone/>
            </a:pPr>
            <a:endParaRPr lang="ar-SA" sz="2600" dirty="0" smtClean="0">
              <a:solidFill>
                <a:srgbClr val="00B0F0"/>
              </a:solidFill>
            </a:endParaRPr>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12</a:t>
            </a:fld>
            <a:endParaRPr lang="en-US"/>
          </a:p>
        </p:txBody>
      </p:sp>
    </p:spTree>
    <p:extLst>
      <p:ext uri="{BB962C8B-B14F-4D97-AF65-F5344CB8AC3E}">
        <p14:creationId xmlns:p14="http://schemas.microsoft.com/office/powerpoint/2010/main" val="3884541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13</a:t>
            </a:fld>
            <a:endParaRPr lang="en-US"/>
          </a:p>
        </p:txBody>
      </p:sp>
      <p:sp>
        <p:nvSpPr>
          <p:cNvPr id="3" name="مستطيل 2"/>
          <p:cNvSpPr/>
          <p:nvPr/>
        </p:nvSpPr>
        <p:spPr>
          <a:xfrm>
            <a:off x="360439" y="548680"/>
            <a:ext cx="7848872" cy="5539978"/>
          </a:xfrm>
          <a:prstGeom prst="rect">
            <a:avLst/>
          </a:prstGeom>
        </p:spPr>
        <p:txBody>
          <a:bodyPr wrap="square">
            <a:spAutoFit/>
          </a:bodyPr>
          <a:lstStyle/>
          <a:p>
            <a:pPr marL="0" indent="0" algn="r">
              <a:buNone/>
            </a:pPr>
            <a:r>
              <a:rPr lang="ar-SA" sz="2400" b="1" u="sng" dirty="0" smtClean="0">
                <a:solidFill>
                  <a:srgbClr val="00B0F0"/>
                </a:solidFill>
              </a:rPr>
              <a:t>أولا: عرض </a:t>
            </a:r>
            <a:r>
              <a:rPr lang="ar-SA" sz="2400" b="1" u="sng" dirty="0">
                <a:solidFill>
                  <a:srgbClr val="00B0F0"/>
                </a:solidFill>
              </a:rPr>
              <a:t>الأرض</a:t>
            </a:r>
            <a:r>
              <a:rPr lang="ar-SA" sz="2400" b="1" u="sng" dirty="0" smtClean="0">
                <a:solidFill>
                  <a:srgbClr val="00B0F0"/>
                </a:solidFill>
              </a:rPr>
              <a:t>:</a:t>
            </a:r>
            <a:br>
              <a:rPr lang="ar-SA" sz="2400" b="1" u="sng" dirty="0" smtClean="0">
                <a:solidFill>
                  <a:srgbClr val="00B0F0"/>
                </a:solidFill>
              </a:rPr>
            </a:br>
            <a:endParaRPr lang="ar-SA" sz="2400" b="1" u="sng" dirty="0">
              <a:solidFill>
                <a:srgbClr val="00B0F0"/>
              </a:solidFill>
            </a:endParaRPr>
          </a:p>
          <a:p>
            <a:pPr marL="0" indent="0" algn="r">
              <a:buNone/>
            </a:pPr>
            <a:r>
              <a:rPr lang="ar-SA" dirty="0"/>
              <a:t>1- العرض الطبيعي للأرض: </a:t>
            </a:r>
            <a:r>
              <a:rPr lang="ar-SA" dirty="0" smtClean="0"/>
              <a:t/>
            </a:r>
            <a:br>
              <a:rPr lang="ar-SA" dirty="0" smtClean="0"/>
            </a:br>
            <a:r>
              <a:rPr lang="ar-SA" dirty="0" smtClean="0"/>
              <a:t>    * إجمالي </a:t>
            </a:r>
            <a:r>
              <a:rPr lang="ar-SA" dirty="0"/>
              <a:t>مساحة الأرض المتاحة في الطبيعة بغض النظر عن صلاحيتها أو عدم صلاحيتها للاستخدام</a:t>
            </a:r>
            <a:r>
              <a:rPr lang="ar-SA" dirty="0" smtClean="0"/>
              <a:t>.</a:t>
            </a:r>
            <a:br>
              <a:rPr lang="ar-SA" dirty="0" smtClean="0"/>
            </a:br>
            <a:r>
              <a:rPr lang="ar-SA" dirty="0" smtClean="0"/>
              <a:t>    * العرض الكلي للأرض و هو الجزء </a:t>
            </a:r>
            <a:r>
              <a:rPr lang="ar-SA" dirty="0"/>
              <a:t>اليابس من سطح الكرة </a:t>
            </a:r>
            <a:r>
              <a:rPr lang="ar-SA" dirty="0" smtClean="0"/>
              <a:t>الأرضية ( 25%)</a:t>
            </a:r>
            <a:br>
              <a:rPr lang="ar-SA" dirty="0" smtClean="0"/>
            </a:br>
            <a:r>
              <a:rPr lang="ar-SA" dirty="0" smtClean="0"/>
              <a:t/>
            </a:r>
            <a:br>
              <a:rPr lang="ar-SA" dirty="0" smtClean="0"/>
            </a:br>
            <a:r>
              <a:rPr lang="ar-SA" dirty="0" smtClean="0"/>
              <a:t>     </a:t>
            </a:r>
            <a:endParaRPr lang="ar-SA" dirty="0"/>
          </a:p>
          <a:p>
            <a:pPr marL="0" indent="0" algn="r">
              <a:buNone/>
            </a:pPr>
            <a:r>
              <a:rPr lang="ar-SA" dirty="0"/>
              <a:t>2- العرض الاقتصادي للأرض: </a:t>
            </a:r>
            <a:r>
              <a:rPr lang="ar-SA" dirty="0" smtClean="0"/>
              <a:t/>
            </a:r>
            <a:br>
              <a:rPr lang="ar-SA" dirty="0" smtClean="0"/>
            </a:br>
            <a:r>
              <a:rPr lang="ar-SA" dirty="0" smtClean="0"/>
              <a:t>    * إجمالي </a:t>
            </a:r>
            <a:r>
              <a:rPr lang="ar-SA" dirty="0"/>
              <a:t>مساحة الأرض المتاحة للاستخدام </a:t>
            </a:r>
            <a:r>
              <a:rPr lang="ar-SA" dirty="0" smtClean="0"/>
              <a:t>الفوري </a:t>
            </a:r>
            <a:r>
              <a:rPr lang="ar-SA" u="sng" dirty="0" smtClean="0"/>
              <a:t>فعلاً</a:t>
            </a:r>
            <a:r>
              <a:rPr lang="ar-SA" dirty="0" smtClean="0"/>
              <a:t> بالنسبة للأفراد أو الدول أو العالم ككل و يعتمد </a:t>
            </a:r>
            <a:r>
              <a:rPr lang="ar-SA" dirty="0"/>
              <a:t>على </a:t>
            </a:r>
            <a:r>
              <a:rPr lang="ar-SA" dirty="0" smtClean="0"/>
              <a:t>الأسعار و يتغير بتغير الظروف الاقتصادية و التقنية.</a:t>
            </a:r>
            <a:br>
              <a:rPr lang="ar-SA" dirty="0" smtClean="0"/>
            </a:br>
            <a:endParaRPr lang="ar-SA" dirty="0"/>
          </a:p>
          <a:p>
            <a:pPr algn="r"/>
            <a:r>
              <a:rPr lang="ar-SA" dirty="0" smtClean="0"/>
              <a:t>- العرض </a:t>
            </a:r>
            <a:r>
              <a:rPr lang="ar-SA" dirty="0"/>
              <a:t>الاقتصادي للأرض هو جزء من العرض الطبيعي للأرض الذي يستخدمه الإنسان فعلاً </a:t>
            </a:r>
            <a:r>
              <a:rPr lang="ar-SA" dirty="0" smtClean="0"/>
              <a:t>في النشاطات </a:t>
            </a:r>
            <a:r>
              <a:rPr lang="ar-SA" dirty="0"/>
              <a:t>الاقتصادية المختلفة ويعتمد على أسعار الأراضي وتكاليف </a:t>
            </a:r>
            <a:r>
              <a:rPr lang="ar-SA" dirty="0" smtClean="0"/>
              <a:t>استصلاحها و لا يمكن أن يتعدى مساحة اليابس من الكرة الأرضية.</a:t>
            </a:r>
            <a:br>
              <a:rPr lang="ar-SA" dirty="0" smtClean="0"/>
            </a:br>
            <a:r>
              <a:rPr lang="ar-SA" dirty="0" smtClean="0"/>
              <a:t/>
            </a:r>
            <a:br>
              <a:rPr lang="ar-SA" dirty="0" smtClean="0"/>
            </a:br>
            <a:r>
              <a:rPr lang="ar-SA" dirty="0" smtClean="0"/>
              <a:t/>
            </a:r>
            <a:br>
              <a:rPr lang="ar-SA" dirty="0" smtClean="0"/>
            </a:br>
            <a:r>
              <a:rPr lang="ar-SA" dirty="0" smtClean="0"/>
              <a:t>- يمثل </a:t>
            </a:r>
            <a:r>
              <a:rPr lang="ar-SA" u="sng" dirty="0" smtClean="0"/>
              <a:t>العرض الطبيعي للأراضي</a:t>
            </a:r>
            <a:r>
              <a:rPr lang="ar-SA" dirty="0" smtClean="0"/>
              <a:t> في الرسم البياني بخط رأسي , </a:t>
            </a:r>
            <a:r>
              <a:rPr lang="ar-SA" u="sng" dirty="0" smtClean="0">
                <a:solidFill>
                  <a:srgbClr val="FF0000"/>
                </a:solidFill>
              </a:rPr>
              <a:t>و السبب </a:t>
            </a:r>
            <a:r>
              <a:rPr lang="ar-SA" dirty="0" smtClean="0"/>
              <a:t>أنه لا يتأثر بالأسعار ( عديم المرونة) و لا يتغير بتغير التكاليف. </a:t>
            </a:r>
            <a:r>
              <a:rPr lang="ar-SA" u="sng" dirty="0" smtClean="0"/>
              <a:t>أما العرض الاقتصادي </a:t>
            </a:r>
            <a:r>
              <a:rPr lang="ar-SA" dirty="0" smtClean="0"/>
              <a:t>فهو منحنى موجب الميل يتأثر بالأسعار و عوامل الطلب الأخرى و يعكس مدى وفرة أو ندرة العرض الطبيعي للأرض.</a:t>
            </a:r>
            <a:endParaRPr lang="ar-SA" dirty="0"/>
          </a:p>
        </p:txBody>
      </p:sp>
    </p:spTree>
    <p:extLst>
      <p:ext uri="{BB962C8B-B14F-4D97-AF65-F5344CB8AC3E}">
        <p14:creationId xmlns:p14="http://schemas.microsoft.com/office/powerpoint/2010/main" val="1647778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a:extLst>
              <a:ext uri="{28A0092B-C50C-407E-A947-70E740481C1C}">
                <a14:useLocalDpi xmlns:a14="http://schemas.microsoft.com/office/drawing/2010/main" val="0"/>
              </a:ext>
            </a:extLst>
          </a:blip>
          <a:srcRect t="7279" r="26576" b="20320"/>
          <a:stretch/>
        </p:blipFill>
        <p:spPr>
          <a:xfrm>
            <a:off x="1546757" y="980728"/>
            <a:ext cx="6264696" cy="3860350"/>
          </a:xfrm>
        </p:spPr>
      </p:pic>
      <p:sp>
        <p:nvSpPr>
          <p:cNvPr id="6" name="عنصر نائب لرقم الشريحة 5"/>
          <p:cNvSpPr>
            <a:spLocks noGrp="1"/>
          </p:cNvSpPr>
          <p:nvPr>
            <p:ph type="sldNum" sz="quarter" idx="12"/>
          </p:nvPr>
        </p:nvSpPr>
        <p:spPr/>
        <p:txBody>
          <a:bodyPr/>
          <a:lstStyle/>
          <a:p>
            <a:fld id="{A1147BA1-762C-4E04-B352-49196C5D5168}" type="slidenum">
              <a:rPr lang="en-US" smtClean="0"/>
              <a:pPr/>
              <a:t>14</a:t>
            </a:fld>
            <a:endParaRPr lang="en-US"/>
          </a:p>
        </p:txBody>
      </p:sp>
      <p:sp>
        <p:nvSpPr>
          <p:cNvPr id="5" name="مربع نص 4"/>
          <p:cNvSpPr txBox="1"/>
          <p:nvPr/>
        </p:nvSpPr>
        <p:spPr>
          <a:xfrm>
            <a:off x="1619672" y="4869160"/>
            <a:ext cx="5688632" cy="369332"/>
          </a:xfrm>
          <a:prstGeom prst="rect">
            <a:avLst/>
          </a:prstGeom>
          <a:noFill/>
        </p:spPr>
        <p:txBody>
          <a:bodyPr wrap="square" rtlCol="1">
            <a:spAutoFit/>
          </a:bodyPr>
          <a:lstStyle/>
          <a:p>
            <a:pPr algn="ctr"/>
            <a:r>
              <a:rPr lang="ar-SA" b="1" u="sng" dirty="0" smtClean="0">
                <a:solidFill>
                  <a:srgbClr val="00B050"/>
                </a:solidFill>
              </a:rPr>
              <a:t>منحنيي العرض الطبيعي والاقتصادي للأرض في الأجل الطويل</a:t>
            </a:r>
            <a:endParaRPr lang="ar-SA" b="1" u="sng" dirty="0">
              <a:solidFill>
                <a:srgbClr val="00B050"/>
              </a:solidFill>
            </a:endParaRPr>
          </a:p>
        </p:txBody>
      </p:sp>
    </p:spTree>
    <p:extLst>
      <p:ext uri="{BB962C8B-B14F-4D97-AF65-F5344CB8AC3E}">
        <p14:creationId xmlns:p14="http://schemas.microsoft.com/office/powerpoint/2010/main" val="4188437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04664"/>
            <a:ext cx="8153400" cy="5069160"/>
          </a:xfrm>
        </p:spPr>
        <p:txBody>
          <a:bodyPr>
            <a:normAutofit fontScale="92500"/>
          </a:bodyPr>
          <a:lstStyle/>
          <a:p>
            <a:pPr>
              <a:buFont typeface="Wingdings" panose="05000000000000000000" pitchFamily="2" charset="2"/>
              <a:buChar char="§"/>
            </a:pPr>
            <a:r>
              <a:rPr lang="ar-SA" sz="2400" u="sng" dirty="0" smtClean="0">
                <a:solidFill>
                  <a:srgbClr val="FF0000"/>
                </a:solidFill>
              </a:rPr>
              <a:t>عرض الأراضي في الأجل القصير:</a:t>
            </a:r>
            <a:r>
              <a:rPr lang="ar-SA" sz="2400" u="sng" dirty="0" smtClean="0"/>
              <a:t/>
            </a:r>
            <a:br>
              <a:rPr lang="ar-SA" sz="2400" u="sng" dirty="0" smtClean="0"/>
            </a:br>
            <a:endParaRPr lang="ar-SA" sz="2400" u="sng" dirty="0" smtClean="0"/>
          </a:p>
          <a:p>
            <a:pPr marL="0" indent="0">
              <a:buNone/>
            </a:pPr>
            <a:r>
              <a:rPr lang="ar-SA" sz="2400" dirty="0" smtClean="0"/>
              <a:t>    - الأجل القصير: هو الفترة الزمنية التي لا يمكن خلالها زيادة مساحات الأراضي المعدة للاستخدام الفوري ( أي العرض الاقتصادي للأرض) و ذلك إما لأسباب إدارية أو قانونية أو مالية أو فنية.</a:t>
            </a:r>
            <a:br>
              <a:rPr lang="ar-SA" sz="2400" dirty="0" smtClean="0"/>
            </a:br>
            <a:endParaRPr lang="ar-SA" sz="2400" dirty="0" smtClean="0"/>
          </a:p>
          <a:p>
            <a:pPr marL="114300" indent="0">
              <a:buNone/>
            </a:pPr>
            <a:r>
              <a:rPr lang="ar-SA" sz="2400" dirty="0" smtClean="0"/>
              <a:t>  -  في الأجل القصير يكون منحنى العرض الاقتصادي للأرض خط رأسي يشير إلى ثبات مساحة الأرض المعدة للاستخدام في وقت ما (عديم المرونة).</a:t>
            </a:r>
            <a:br>
              <a:rPr lang="ar-SA" sz="2400" dirty="0" smtClean="0"/>
            </a:br>
            <a:r>
              <a:rPr lang="ar-SA" sz="2400" dirty="0" smtClean="0"/>
              <a:t/>
            </a:r>
            <a:br>
              <a:rPr lang="ar-SA" sz="2400" dirty="0" smtClean="0"/>
            </a:br>
            <a:r>
              <a:rPr lang="ar-SA" sz="2400" dirty="0" smtClean="0"/>
              <a:t>  - و في الأجل القصير يكون منحنى الطلب هو المحدد الأساسي للسعر التوازني. وكلما ارتفع الطلب زاد السعر لأنه لا مجال لزيادة العرض في الأجل القصير.</a:t>
            </a:r>
            <a:br>
              <a:rPr lang="ar-SA" sz="2400" dirty="0" smtClean="0"/>
            </a:br>
            <a:endParaRPr lang="ar-SA" sz="2400" dirty="0" smtClean="0"/>
          </a:p>
          <a:p>
            <a:pPr marL="114300" indent="0">
              <a:buNone/>
            </a:pPr>
            <a:r>
              <a:rPr lang="ar-SA" sz="2400" dirty="0" smtClean="0"/>
              <a:t>  - أي زيادة في سعر الأرض أو أي مورد آخر و عندما يكون عرضه ثابتاً تعد بمثابة ريع أو ربح اقتصادي يتحصل عليه مالكو الأرض دون أي مجهود أو تكاليف.</a:t>
            </a:r>
            <a:endParaRPr lang="ar-SA" sz="24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15</a:t>
            </a:fld>
            <a:endParaRPr lang="en-US"/>
          </a:p>
        </p:txBody>
      </p:sp>
    </p:spTree>
    <p:extLst>
      <p:ext uri="{BB962C8B-B14F-4D97-AF65-F5344CB8AC3E}">
        <p14:creationId xmlns:p14="http://schemas.microsoft.com/office/powerpoint/2010/main" val="2331812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عنصر نائب للمحتوى 13"/>
          <p:cNvPicPr>
            <a:picLocks noGrp="1" noChangeAspect="1"/>
          </p:cNvPicPr>
          <p:nvPr>
            <p:ph idx="1"/>
          </p:nvPr>
        </p:nvPicPr>
        <p:blipFill rotWithShape="1">
          <a:blip r:embed="rId2">
            <a:extLst>
              <a:ext uri="{28A0092B-C50C-407E-A947-70E740481C1C}">
                <a14:useLocalDpi xmlns:a14="http://schemas.microsoft.com/office/drawing/2010/main" val="0"/>
              </a:ext>
            </a:extLst>
          </a:blip>
          <a:srcRect r="43691" b="21221"/>
          <a:stretch/>
        </p:blipFill>
        <p:spPr>
          <a:xfrm>
            <a:off x="1835696" y="620688"/>
            <a:ext cx="5151165" cy="3859882"/>
          </a:xfrm>
        </p:spPr>
      </p:pic>
      <p:sp>
        <p:nvSpPr>
          <p:cNvPr id="4" name="عنصر نائب لرقم الشريحة 3"/>
          <p:cNvSpPr>
            <a:spLocks noGrp="1"/>
          </p:cNvSpPr>
          <p:nvPr>
            <p:ph type="sldNum" sz="quarter" idx="12"/>
          </p:nvPr>
        </p:nvSpPr>
        <p:spPr/>
        <p:txBody>
          <a:bodyPr/>
          <a:lstStyle/>
          <a:p>
            <a:fld id="{A1147BA1-762C-4E04-B352-49196C5D5168}" type="slidenum">
              <a:rPr lang="en-US" smtClean="0"/>
              <a:pPr/>
              <a:t>16</a:t>
            </a:fld>
            <a:endParaRPr lang="en-US"/>
          </a:p>
        </p:txBody>
      </p:sp>
      <p:sp>
        <p:nvSpPr>
          <p:cNvPr id="15" name="مربع نص 14"/>
          <p:cNvSpPr txBox="1"/>
          <p:nvPr/>
        </p:nvSpPr>
        <p:spPr>
          <a:xfrm>
            <a:off x="2694642" y="4725144"/>
            <a:ext cx="3816424" cy="369332"/>
          </a:xfrm>
          <a:prstGeom prst="rect">
            <a:avLst/>
          </a:prstGeom>
          <a:noFill/>
        </p:spPr>
        <p:txBody>
          <a:bodyPr wrap="square" rtlCol="1">
            <a:spAutoFit/>
          </a:bodyPr>
          <a:lstStyle/>
          <a:p>
            <a:r>
              <a:rPr lang="ar-SA" b="1" u="sng" dirty="0" smtClean="0">
                <a:solidFill>
                  <a:srgbClr val="00B050"/>
                </a:solidFill>
              </a:rPr>
              <a:t>توازن سوق الأراضي في الأجل القصير</a:t>
            </a:r>
            <a:endParaRPr lang="ar-SA" b="1" u="sng" dirty="0">
              <a:solidFill>
                <a:srgbClr val="00B050"/>
              </a:solidFill>
            </a:endParaRPr>
          </a:p>
        </p:txBody>
      </p:sp>
      <p:sp>
        <p:nvSpPr>
          <p:cNvPr id="16" name="مربع نص 15"/>
          <p:cNvSpPr txBox="1"/>
          <p:nvPr/>
        </p:nvSpPr>
        <p:spPr>
          <a:xfrm>
            <a:off x="3203848" y="2348880"/>
            <a:ext cx="936104" cy="307777"/>
          </a:xfrm>
          <a:prstGeom prst="rect">
            <a:avLst/>
          </a:prstGeom>
          <a:noFill/>
        </p:spPr>
        <p:txBody>
          <a:bodyPr wrap="square" rtlCol="1">
            <a:spAutoFit/>
          </a:bodyPr>
          <a:lstStyle/>
          <a:p>
            <a:r>
              <a:rPr lang="ar-SA" sz="1400" b="1" dirty="0" smtClean="0">
                <a:solidFill>
                  <a:srgbClr val="FF0000"/>
                </a:solidFill>
                <a:effectLst>
                  <a:outerShdw blurRad="38100" dist="38100" dir="2700000" algn="tl">
                    <a:srgbClr val="000000">
                      <a:alpha val="43137"/>
                    </a:srgbClr>
                  </a:outerShdw>
                </a:effectLst>
              </a:rPr>
              <a:t>ريع الأرض</a:t>
            </a:r>
            <a:endParaRPr lang="ar-SA" sz="1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4159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7776864" cy="4997152"/>
          </a:xfrm>
        </p:spPr>
        <p:txBody>
          <a:bodyPr>
            <a:normAutofit lnSpcReduction="10000"/>
          </a:bodyPr>
          <a:lstStyle/>
          <a:p>
            <a:pPr>
              <a:buFont typeface="Wingdings" panose="05000000000000000000" pitchFamily="2" charset="2"/>
              <a:buChar char="v"/>
            </a:pPr>
            <a:r>
              <a:rPr lang="ar-SA" sz="2400" u="sng" dirty="0" smtClean="0">
                <a:solidFill>
                  <a:srgbClr val="FF0000"/>
                </a:solidFill>
              </a:rPr>
              <a:t>عرض </a:t>
            </a:r>
            <a:r>
              <a:rPr lang="ar-SA" sz="2400" u="sng" dirty="0">
                <a:solidFill>
                  <a:srgbClr val="FF0000"/>
                </a:solidFill>
              </a:rPr>
              <a:t>الأراضي في الأجل </a:t>
            </a:r>
            <a:r>
              <a:rPr lang="ar-SA" sz="2400" u="sng" dirty="0" smtClean="0">
                <a:solidFill>
                  <a:srgbClr val="FF0000"/>
                </a:solidFill>
              </a:rPr>
              <a:t>الطويل:</a:t>
            </a:r>
            <a:r>
              <a:rPr lang="ar-SA" sz="2400" u="sng" dirty="0"/>
              <a:t/>
            </a:r>
            <a:br>
              <a:rPr lang="ar-SA" sz="2400" u="sng" dirty="0"/>
            </a:br>
            <a:endParaRPr lang="ar-SA" sz="2400" dirty="0" smtClean="0">
              <a:solidFill>
                <a:srgbClr val="0070C0"/>
              </a:solidFill>
            </a:endParaRPr>
          </a:p>
          <a:p>
            <a:pPr>
              <a:buFont typeface="Wingdings" panose="05000000000000000000" pitchFamily="2" charset="2"/>
              <a:buChar char="§"/>
            </a:pPr>
            <a:r>
              <a:rPr lang="ar-SA" sz="1800" dirty="0" smtClean="0"/>
              <a:t>في الأجل الطويل: يمكن زيادة المساحات المعدة لكل استخدام من استخدامات الأرض بمرور الزمن (فترة زمنية طويلة يمكن من خلالها إعداد الأراضي وإصلاحها للعرض في السوق).</a:t>
            </a:r>
            <a:br>
              <a:rPr lang="ar-SA" sz="1800" dirty="0" smtClean="0"/>
            </a:br>
            <a:endParaRPr lang="ar-SA" sz="1800" dirty="0" smtClean="0"/>
          </a:p>
          <a:p>
            <a:pPr>
              <a:buFont typeface="Wingdings" panose="05000000000000000000" pitchFamily="2" charset="2"/>
              <a:buChar char="§"/>
            </a:pPr>
            <a:r>
              <a:rPr lang="ar-SA" sz="1800" dirty="0" smtClean="0"/>
              <a:t>منحنى العرض الاقتصادي يتناسب طردياً مع سعر الوحدة منها (موجب الميل) .</a:t>
            </a:r>
            <a:br>
              <a:rPr lang="ar-SA" sz="1800" dirty="0" smtClean="0"/>
            </a:br>
            <a:endParaRPr lang="ar-SA" sz="1800" dirty="0" smtClean="0"/>
          </a:p>
          <a:p>
            <a:pPr>
              <a:buFont typeface="Wingdings" panose="05000000000000000000" pitchFamily="2" charset="2"/>
              <a:buChar char="§"/>
            </a:pPr>
            <a:r>
              <a:rPr lang="ar-SA" sz="1800" dirty="0" smtClean="0"/>
              <a:t>يبدأ منحنى العرض الاقتصادي لاستخدام معين مرن في مراحله الأولى لأن نسبة قليلة من المساحة الكلية تلائم هذا الاستخدام، ولكن بمرور الزمن وتزايد المساحة المستخدمة فإن مرونته تقل لأنه يتبقى المساحات الصعبة الاستصلاح وعالية التكاليف</a:t>
            </a:r>
            <a:r>
              <a:rPr lang="ar-SA" sz="1800" dirty="0"/>
              <a:t> </a:t>
            </a:r>
            <a:r>
              <a:rPr lang="ar-SA" sz="1800" dirty="0" smtClean="0"/>
              <a:t>أو ما يسمى بـ ( </a:t>
            </a:r>
            <a:r>
              <a:rPr lang="ar-SA" sz="1800" dirty="0" smtClean="0">
                <a:solidFill>
                  <a:schemeClr val="accent3">
                    <a:lumMod val="50000"/>
                  </a:schemeClr>
                </a:solidFill>
              </a:rPr>
              <a:t>الأراضي الهامشية</a:t>
            </a:r>
            <a:r>
              <a:rPr lang="ar-SA" sz="1800" dirty="0" smtClean="0"/>
              <a:t>).</a:t>
            </a:r>
            <a:br>
              <a:rPr lang="ar-SA" sz="1800" dirty="0" smtClean="0"/>
            </a:br>
            <a:endParaRPr lang="ar-SA" sz="1800" dirty="0" smtClean="0"/>
          </a:p>
          <a:p>
            <a:pPr>
              <a:buFont typeface="Wingdings" panose="05000000000000000000" pitchFamily="2" charset="2"/>
              <a:buChar char="§"/>
            </a:pPr>
            <a:r>
              <a:rPr lang="ar-SA" sz="1800" dirty="0" smtClean="0"/>
              <a:t>تستمر تكاليف هذه الأراضي في تزايد الى أن يصبح أعلى سعر </a:t>
            </a:r>
            <a:r>
              <a:rPr lang="en-US" sz="1800" dirty="0" smtClean="0"/>
              <a:t>&gt;</a:t>
            </a:r>
            <a:r>
              <a:rPr lang="ar-SA" sz="1800" dirty="0" smtClean="0"/>
              <a:t> تكاليف استصلاحها و إعدادها للاستخدام، وبالتالي يصبح منحنى العرض عند هذا الحد عديم المرونة و يتجه الى اعلى ليصبح خطاً رأسياً ( </a:t>
            </a:r>
            <a:r>
              <a:rPr lang="ar-SA" sz="1100" dirty="0" smtClean="0"/>
              <a:t>كما في الشريحة رقم 14</a:t>
            </a:r>
            <a:r>
              <a:rPr lang="ar-SA" sz="1800" dirty="0" smtClean="0"/>
              <a:t>). يكون العرض الاقتصادي في هذه الحالة وصل إلى مرحلة النضوب الاقتصادي؟؟</a:t>
            </a:r>
            <a:br>
              <a:rPr lang="ar-SA" sz="1800" dirty="0" smtClean="0"/>
            </a:br>
            <a:r>
              <a:rPr lang="ar-SA" sz="1800" dirty="0" smtClean="0"/>
              <a:t>- </a:t>
            </a:r>
            <a:r>
              <a:rPr lang="ar-SA" sz="1800" b="1" dirty="0" smtClean="0">
                <a:solidFill>
                  <a:schemeClr val="accent3">
                    <a:lumMod val="50000"/>
                  </a:schemeClr>
                </a:solidFill>
              </a:rPr>
              <a:t>النضوب الاقتصادي: أي ان المورد الطبيعي ينضب اقتصادياً قبل أن تنفذ جميع كمياته الموجودة في الطبيعة.</a:t>
            </a:r>
            <a:endParaRPr lang="ar-SA" sz="1800" b="1" dirty="0">
              <a:solidFill>
                <a:schemeClr val="accent3">
                  <a:lumMod val="50000"/>
                </a:schemeClr>
              </a:solidFill>
            </a:endParaRPr>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17</a:t>
            </a:fld>
            <a:endParaRPr lang="en-US"/>
          </a:p>
        </p:txBody>
      </p:sp>
    </p:spTree>
    <p:extLst>
      <p:ext uri="{BB962C8B-B14F-4D97-AF65-F5344CB8AC3E}">
        <p14:creationId xmlns:p14="http://schemas.microsoft.com/office/powerpoint/2010/main" val="1187148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548680"/>
            <a:ext cx="7620000" cy="4800600"/>
          </a:xfrm>
        </p:spPr>
        <p:txBody>
          <a:bodyPr/>
          <a:lstStyle/>
          <a:p>
            <a:pPr marL="114300" indent="0">
              <a:buNone/>
            </a:pPr>
            <a:r>
              <a:rPr lang="ar-SA" sz="2000" b="1" u="sng" dirty="0" smtClean="0">
                <a:solidFill>
                  <a:srgbClr val="00B0F0"/>
                </a:solidFill>
              </a:rPr>
              <a:t>ثانيا: الطلب على </a:t>
            </a:r>
            <a:r>
              <a:rPr lang="ar-SA" sz="2000" b="1" u="sng" dirty="0">
                <a:solidFill>
                  <a:srgbClr val="00B0F0"/>
                </a:solidFill>
              </a:rPr>
              <a:t>الأرض:</a:t>
            </a:r>
            <a:br>
              <a:rPr lang="ar-SA" sz="2000" b="1" u="sng" dirty="0">
                <a:solidFill>
                  <a:srgbClr val="00B0F0"/>
                </a:solidFill>
              </a:rPr>
            </a:br>
            <a:endParaRPr lang="ar-SA" b="1" u="sng" dirty="0" smtClean="0">
              <a:solidFill>
                <a:srgbClr val="0070C0"/>
              </a:solidFill>
            </a:endParaRPr>
          </a:p>
          <a:p>
            <a:pPr marL="0" indent="0">
              <a:buNone/>
            </a:pPr>
            <a:r>
              <a:rPr lang="ar-SA" sz="2400" dirty="0" smtClean="0">
                <a:solidFill>
                  <a:srgbClr val="0070C0"/>
                </a:solidFill>
              </a:rPr>
              <a:t>يمكن التمييز بين نوعيين من الطلب وهما:</a:t>
            </a:r>
          </a:p>
          <a:p>
            <a:pPr marL="514350" indent="-514350">
              <a:buFont typeface="+mj-lt"/>
              <a:buAutoNum type="arabicPeriod"/>
            </a:pPr>
            <a:r>
              <a:rPr lang="ar-SA" sz="2400" dirty="0" smtClean="0"/>
              <a:t>ما يتمثل في رغبات المستهلكين المجردة التي لاتصل لدرجة الشراء.</a:t>
            </a:r>
          </a:p>
          <a:p>
            <a:pPr marL="514350" indent="-514350">
              <a:buFont typeface="+mj-lt"/>
              <a:buAutoNum type="arabicPeriod"/>
            </a:pPr>
            <a:r>
              <a:rPr lang="ar-SA" sz="2400" dirty="0" smtClean="0"/>
              <a:t>ما يتمثل في شراء المستهلكين فعلاً لسلعة أو خدمة أو مورد.</a:t>
            </a:r>
            <a:br>
              <a:rPr lang="ar-SA" sz="2400" dirty="0" smtClean="0"/>
            </a:br>
            <a:endParaRPr lang="ar-SA" sz="2400" dirty="0" smtClean="0"/>
          </a:p>
          <a:p>
            <a:pPr marL="114300" indent="0">
              <a:buNone/>
            </a:pPr>
            <a:r>
              <a:rPr lang="ar-SA" sz="2400" b="1" dirty="0" smtClean="0"/>
              <a:t>- و </a:t>
            </a:r>
            <a:r>
              <a:rPr lang="ar-SA" sz="2400" b="1" u="sng" dirty="0" smtClean="0"/>
              <a:t>لكن الطلب الاقتصادي الفعال</a:t>
            </a:r>
            <a:r>
              <a:rPr lang="ar-SA" sz="2400" b="1" dirty="0" smtClean="0"/>
              <a:t>:</a:t>
            </a:r>
          </a:p>
          <a:p>
            <a:pPr marL="0" indent="0">
              <a:buNone/>
            </a:pPr>
            <a:r>
              <a:rPr lang="ar-SA" sz="2400" dirty="0" smtClean="0"/>
              <a:t>يعكس تلازم كل من الرغبة في الشراء والمقدرة على دفع السعر المحدد للمورد.</a:t>
            </a:r>
          </a:p>
          <a:p>
            <a:pPr marL="0" indent="0">
              <a:buNone/>
            </a:pPr>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18</a:t>
            </a:fld>
            <a:endParaRPr lang="en-US"/>
          </a:p>
        </p:txBody>
      </p:sp>
    </p:spTree>
    <p:extLst>
      <p:ext uri="{BB962C8B-B14F-4D97-AF65-F5344CB8AC3E}">
        <p14:creationId xmlns:p14="http://schemas.microsoft.com/office/powerpoint/2010/main" val="3981600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7920880" cy="4263752"/>
          </a:xfrm>
        </p:spPr>
        <p:txBody>
          <a:bodyPr>
            <a:noAutofit/>
          </a:bodyPr>
          <a:lstStyle/>
          <a:p>
            <a:pPr>
              <a:buFont typeface="Wingdings" panose="05000000000000000000" pitchFamily="2" charset="2"/>
              <a:buChar char="v"/>
            </a:pPr>
            <a:r>
              <a:rPr lang="ar-SA" sz="2400" b="1" u="sng" dirty="0" smtClean="0"/>
              <a:t>عوامل الطلب على الأرض:</a:t>
            </a:r>
            <a:br>
              <a:rPr lang="ar-SA" sz="2400" b="1" u="sng" dirty="0" smtClean="0"/>
            </a:br>
            <a:endParaRPr lang="ar-SA" sz="2400" b="1" u="sng" dirty="0" smtClean="0"/>
          </a:p>
          <a:p>
            <a:pPr marL="514350" indent="-514350">
              <a:buFont typeface="+mj-lt"/>
              <a:buAutoNum type="arabicPeriod"/>
            </a:pPr>
            <a:r>
              <a:rPr lang="ar-SA" sz="2400" dirty="0" smtClean="0">
                <a:solidFill>
                  <a:srgbClr val="0070C0"/>
                </a:solidFill>
              </a:rPr>
              <a:t>أعداد السكان.</a:t>
            </a:r>
          </a:p>
          <a:p>
            <a:pPr marL="0" indent="0">
              <a:buNone/>
            </a:pPr>
            <a:r>
              <a:rPr lang="ar-SA" sz="2400" dirty="0" smtClean="0"/>
              <a:t>↑ أعداد السكان ← ↑ الطلب على الأرض</a:t>
            </a:r>
            <a:br>
              <a:rPr lang="ar-SA" sz="2400" dirty="0" smtClean="0"/>
            </a:br>
            <a:endParaRPr lang="ar-SA" sz="2400" dirty="0" smtClean="0">
              <a:solidFill>
                <a:srgbClr val="0070C0"/>
              </a:solidFill>
            </a:endParaRPr>
          </a:p>
          <a:p>
            <a:pPr marL="514350" indent="-514350">
              <a:buFont typeface="+mj-lt"/>
              <a:buAutoNum type="arabicPeriod" startAt="2"/>
            </a:pPr>
            <a:r>
              <a:rPr lang="ar-SA" sz="2400" dirty="0" smtClean="0">
                <a:solidFill>
                  <a:srgbClr val="0070C0"/>
                </a:solidFill>
              </a:rPr>
              <a:t>زيادة دخل الفرد.</a:t>
            </a:r>
          </a:p>
          <a:p>
            <a:pPr marL="0" indent="0">
              <a:buNone/>
            </a:pPr>
            <a:r>
              <a:rPr lang="ar-SA" sz="2400" dirty="0" smtClean="0"/>
              <a:t>↑ الدخل ← ↑ الطلب على الأرض</a:t>
            </a:r>
            <a:br>
              <a:rPr lang="ar-SA" sz="2400" dirty="0" smtClean="0"/>
            </a:br>
            <a:endParaRPr lang="ar-SA" sz="2400" dirty="0" smtClean="0"/>
          </a:p>
          <a:p>
            <a:pPr marL="514350" indent="-514350">
              <a:buFont typeface="+mj-lt"/>
              <a:buAutoNum type="arabicPeriod" startAt="3"/>
            </a:pPr>
            <a:r>
              <a:rPr lang="ar-SA" sz="2400" dirty="0" smtClean="0">
                <a:solidFill>
                  <a:srgbClr val="0070C0"/>
                </a:solidFill>
              </a:rPr>
              <a:t>المستوى التقني.</a:t>
            </a:r>
          </a:p>
          <a:p>
            <a:pPr marL="0" indent="0">
              <a:buNone/>
            </a:pPr>
            <a:r>
              <a:rPr lang="ar-SA" sz="2400" dirty="0" smtClean="0"/>
              <a:t>↑ التقنية ← ↓ الطلب على الأرض (اذا كان مستوى الفن التقني عالي وانتاجية الأرض الزراعية مرتفعة فإنه يحتاج لمساحات أقل من الأرض)</a:t>
            </a:r>
            <a:br>
              <a:rPr lang="ar-SA" sz="2400" dirty="0" smtClean="0"/>
            </a:br>
            <a:endParaRPr lang="ar-SA" sz="2400" dirty="0" smtClean="0"/>
          </a:p>
          <a:p>
            <a:pPr marL="514350" indent="-514350">
              <a:buFont typeface="+mj-lt"/>
              <a:buAutoNum type="arabicPeriod" startAt="4"/>
            </a:pPr>
            <a:r>
              <a:rPr lang="ar-SA" sz="2400" dirty="0" smtClean="0">
                <a:solidFill>
                  <a:srgbClr val="0070C0"/>
                </a:solidFill>
              </a:rPr>
              <a:t>التجارة الخارجية.</a:t>
            </a:r>
          </a:p>
          <a:p>
            <a:pPr marL="0" indent="0">
              <a:buNone/>
            </a:pPr>
            <a:r>
              <a:rPr lang="ar-SA" sz="2400" dirty="0" smtClean="0"/>
              <a:t>عند انتاج سلع (الغذاء- القطن) وتصديرها يؤدي الى زيادة الطلب على الأراضي.</a:t>
            </a:r>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19</a:t>
            </a:fld>
            <a:endParaRPr lang="en-US"/>
          </a:p>
        </p:txBody>
      </p:sp>
    </p:spTree>
    <p:extLst>
      <p:ext uri="{BB962C8B-B14F-4D97-AF65-F5344CB8AC3E}">
        <p14:creationId xmlns:p14="http://schemas.microsoft.com/office/powerpoint/2010/main" val="4070877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467544" y="1268760"/>
            <a:ext cx="7704856" cy="4536504"/>
          </a:xfrm>
        </p:spPr>
        <p:txBody>
          <a:bodyPr>
            <a:normAutofit lnSpcReduction="10000"/>
          </a:bodyPr>
          <a:lstStyle/>
          <a:p>
            <a:pPr marL="0" indent="0">
              <a:buNone/>
            </a:pPr>
            <a:r>
              <a:rPr lang="ar-SA" dirty="0" smtClean="0">
                <a:solidFill>
                  <a:schemeClr val="accent1">
                    <a:lumMod val="50000"/>
                  </a:schemeClr>
                </a:solidFill>
              </a:rPr>
              <a:t>الهدف من الفصل:</a:t>
            </a:r>
          </a:p>
          <a:p>
            <a:pPr marL="0" indent="0">
              <a:buNone/>
            </a:pPr>
            <a:r>
              <a:rPr lang="ar-SA" dirty="0" smtClean="0"/>
              <a:t>1- التعرف على الموارد الطبيعية.</a:t>
            </a:r>
          </a:p>
          <a:p>
            <a:pPr>
              <a:buFont typeface="Wingdings" panose="05000000000000000000" pitchFamily="2" charset="2"/>
              <a:buChar char="§"/>
            </a:pPr>
            <a:r>
              <a:rPr lang="ar-SA" sz="2600" dirty="0" smtClean="0">
                <a:solidFill>
                  <a:srgbClr val="002060"/>
                </a:solidFill>
              </a:rPr>
              <a:t>الأرض.</a:t>
            </a:r>
          </a:p>
          <a:p>
            <a:pPr>
              <a:buFont typeface="Wingdings" panose="05000000000000000000" pitchFamily="2" charset="2"/>
              <a:buChar char="§"/>
            </a:pPr>
            <a:r>
              <a:rPr lang="ar-SA" sz="2600" dirty="0" smtClean="0">
                <a:solidFill>
                  <a:srgbClr val="002060"/>
                </a:solidFill>
              </a:rPr>
              <a:t>الموارد المائية.</a:t>
            </a:r>
          </a:p>
          <a:p>
            <a:pPr>
              <a:buFont typeface="Wingdings" panose="05000000000000000000" pitchFamily="2" charset="2"/>
              <a:buChar char="§"/>
            </a:pPr>
            <a:r>
              <a:rPr lang="ar-SA" sz="2600" dirty="0" smtClean="0">
                <a:solidFill>
                  <a:srgbClr val="002060"/>
                </a:solidFill>
              </a:rPr>
              <a:t>النباتات الطبيعية.</a:t>
            </a:r>
          </a:p>
          <a:p>
            <a:pPr>
              <a:buFont typeface="Wingdings" panose="05000000000000000000" pitchFamily="2" charset="2"/>
              <a:buChar char="§"/>
            </a:pPr>
            <a:r>
              <a:rPr lang="ar-SA" sz="2600" dirty="0" smtClean="0">
                <a:solidFill>
                  <a:srgbClr val="002060"/>
                </a:solidFill>
              </a:rPr>
              <a:t>المعادن.</a:t>
            </a:r>
          </a:p>
          <a:p>
            <a:pPr>
              <a:buFont typeface="Wingdings" panose="05000000000000000000" pitchFamily="2" charset="2"/>
              <a:buChar char="§"/>
            </a:pPr>
            <a:r>
              <a:rPr lang="ar-SA" sz="2600" dirty="0" smtClean="0">
                <a:solidFill>
                  <a:srgbClr val="002060"/>
                </a:solidFill>
              </a:rPr>
              <a:t>الطاقة.</a:t>
            </a:r>
          </a:p>
          <a:p>
            <a:pPr>
              <a:buFont typeface="Wingdings" panose="05000000000000000000" pitchFamily="2" charset="2"/>
              <a:buChar char="§"/>
            </a:pPr>
            <a:r>
              <a:rPr lang="ar-SA" sz="2600" dirty="0" smtClean="0">
                <a:solidFill>
                  <a:srgbClr val="002060"/>
                </a:solidFill>
              </a:rPr>
              <a:t>المناخ.</a:t>
            </a:r>
          </a:p>
          <a:p>
            <a:pPr>
              <a:buFont typeface="Wingdings" panose="05000000000000000000" pitchFamily="2" charset="2"/>
              <a:buChar char="§"/>
            </a:pPr>
            <a:r>
              <a:rPr lang="ar-SA" sz="2600" dirty="0" smtClean="0">
                <a:solidFill>
                  <a:srgbClr val="002060"/>
                </a:solidFill>
              </a:rPr>
              <a:t>الكوارث الطبيعية.</a:t>
            </a:r>
          </a:p>
          <a:p>
            <a:pPr marL="0" indent="0">
              <a:buNone/>
            </a:pPr>
            <a:r>
              <a:rPr lang="ar-SA" dirty="0" smtClean="0"/>
              <a:t>2- أُطر استخدام الموارد.</a:t>
            </a:r>
          </a:p>
        </p:txBody>
      </p:sp>
      <p:sp>
        <p:nvSpPr>
          <p:cNvPr id="4" name="عنصر نائب لرقم الشريحة 3"/>
          <p:cNvSpPr>
            <a:spLocks noGrp="1"/>
          </p:cNvSpPr>
          <p:nvPr>
            <p:ph type="sldNum" sz="quarter" idx="12"/>
          </p:nvPr>
        </p:nvSpPr>
        <p:spPr/>
        <p:txBody>
          <a:bodyPr/>
          <a:lstStyle/>
          <a:p>
            <a:fld id="{A1147BA1-762C-4E04-B352-49196C5D5168}" type="slidenum">
              <a:rPr lang="en-US" smtClean="0"/>
              <a:pPr/>
              <a:t>2</a:t>
            </a:fld>
            <a:endParaRPr lang="en-US"/>
          </a:p>
        </p:txBody>
      </p:sp>
    </p:spTree>
    <p:extLst>
      <p:ext uri="{BB962C8B-B14F-4D97-AF65-F5344CB8AC3E}">
        <p14:creationId xmlns:p14="http://schemas.microsoft.com/office/powerpoint/2010/main" val="4207584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332656"/>
            <a:ext cx="7715200" cy="4725888"/>
          </a:xfrm>
        </p:spPr>
        <p:txBody>
          <a:bodyPr>
            <a:normAutofit fontScale="92500"/>
          </a:bodyPr>
          <a:lstStyle/>
          <a:p>
            <a:pPr marL="514350" indent="-514350">
              <a:buFont typeface="+mj-lt"/>
              <a:buAutoNum type="arabicPeriod" startAt="5"/>
            </a:pPr>
            <a:r>
              <a:rPr lang="ar-SA" sz="2800" dirty="0">
                <a:solidFill>
                  <a:srgbClr val="0070C0"/>
                </a:solidFill>
              </a:rPr>
              <a:t>أسعار السلع</a:t>
            </a:r>
            <a:r>
              <a:rPr lang="ar-SA" sz="2800" dirty="0" smtClean="0">
                <a:solidFill>
                  <a:srgbClr val="0070C0"/>
                </a:solidFill>
              </a:rPr>
              <a:t>.</a:t>
            </a:r>
          </a:p>
          <a:p>
            <a:pPr>
              <a:buFont typeface="Wingdings" panose="05000000000000000000" pitchFamily="2" charset="2"/>
              <a:buChar char="§"/>
            </a:pPr>
            <a:r>
              <a:rPr lang="ar-SA" sz="2400" dirty="0" smtClean="0"/>
              <a:t>يتأثر الطلب على الأرض بأسعار السلع والخدمات. كلما ارتفع سعر السلعة التي تطلب الأرض لإنتاجها ارتفع سعر الأرض. </a:t>
            </a:r>
            <a:r>
              <a:rPr lang="ar-SA" sz="2400" dirty="0" smtClean="0">
                <a:solidFill>
                  <a:srgbClr val="002060"/>
                </a:solidFill>
              </a:rPr>
              <a:t>لأن ارتفاع سعر السلعة يؤدي الى زيادة الكمية المعروضة منها، ويتطلب ذلك المزيد من الأراضي لزيادة انتاجها وبالتالي يرتفع سعر الأرض.</a:t>
            </a:r>
          </a:p>
          <a:p>
            <a:pPr>
              <a:buFont typeface="Wingdings" panose="05000000000000000000" pitchFamily="2" charset="2"/>
              <a:buChar char="§"/>
            </a:pPr>
            <a:r>
              <a:rPr lang="ar-SA" sz="2400" dirty="0" smtClean="0"/>
              <a:t>كما أن ارتفاع تكاليف إنتاج سلعة ما يؤدي الى انخفاض عرضها مما يؤدي الى انخفاض المساحات المطلوبة من الأرض وبالتالي ينخفض سعر الأرض.</a:t>
            </a:r>
            <a:br>
              <a:rPr lang="ar-SA" sz="2400" dirty="0" smtClean="0"/>
            </a:br>
            <a:endParaRPr lang="ar-SA" sz="2400" dirty="0"/>
          </a:p>
          <a:p>
            <a:pPr marL="514350" indent="-514350">
              <a:buFont typeface="+mj-lt"/>
              <a:buAutoNum type="arabicPeriod" startAt="6"/>
            </a:pPr>
            <a:r>
              <a:rPr lang="ar-SA" sz="2800" dirty="0">
                <a:solidFill>
                  <a:srgbClr val="0070C0"/>
                </a:solidFill>
              </a:rPr>
              <a:t>الاستقرار السياسي</a:t>
            </a:r>
            <a:r>
              <a:rPr lang="ar-SA" sz="2800" dirty="0" smtClean="0">
                <a:solidFill>
                  <a:srgbClr val="0070C0"/>
                </a:solidFill>
              </a:rPr>
              <a:t>.</a:t>
            </a:r>
            <a:br>
              <a:rPr lang="ar-SA" sz="2800" dirty="0" smtClean="0">
                <a:solidFill>
                  <a:srgbClr val="0070C0"/>
                </a:solidFill>
              </a:rPr>
            </a:br>
            <a:endParaRPr lang="ar-SA" sz="2800" dirty="0">
              <a:solidFill>
                <a:srgbClr val="0070C0"/>
              </a:solidFill>
            </a:endParaRPr>
          </a:p>
          <a:p>
            <a:pPr marL="514350" indent="-514350">
              <a:buFont typeface="+mj-lt"/>
              <a:buAutoNum type="arabicPeriod" startAt="6"/>
            </a:pPr>
            <a:r>
              <a:rPr lang="ar-SA" sz="2800" dirty="0">
                <a:solidFill>
                  <a:srgbClr val="0070C0"/>
                </a:solidFill>
              </a:rPr>
              <a:t>حركة التحضر</a:t>
            </a:r>
            <a:r>
              <a:rPr lang="ar-SA" sz="2800" dirty="0" smtClean="0">
                <a:solidFill>
                  <a:srgbClr val="0070C0"/>
                </a:solidFill>
              </a:rPr>
              <a:t>.</a:t>
            </a:r>
          </a:p>
          <a:p>
            <a:pPr marL="0" indent="0">
              <a:buNone/>
            </a:pPr>
            <a:r>
              <a:rPr lang="ar-SA" sz="2400" dirty="0" smtClean="0"/>
              <a:t>الانتقال من الريف الى المدن يؤدي ارتفاع الطلب على الأراضي.</a:t>
            </a:r>
            <a:endParaRPr lang="ar-SA" sz="2400" dirty="0"/>
          </a:p>
          <a:p>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20</a:t>
            </a:fld>
            <a:endParaRPr lang="en-US"/>
          </a:p>
        </p:txBody>
      </p:sp>
    </p:spTree>
    <p:extLst>
      <p:ext uri="{BB962C8B-B14F-4D97-AF65-F5344CB8AC3E}">
        <p14:creationId xmlns:p14="http://schemas.microsoft.com/office/powerpoint/2010/main" val="3201327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a:extLst>
              <a:ext uri="{28A0092B-C50C-407E-A947-70E740481C1C}">
                <a14:useLocalDpi xmlns:a14="http://schemas.microsoft.com/office/drawing/2010/main" val="0"/>
              </a:ext>
            </a:extLst>
          </a:blip>
          <a:srcRect l="3847" t="7894" r="26950" b="16589"/>
          <a:stretch/>
        </p:blipFill>
        <p:spPr>
          <a:xfrm>
            <a:off x="611560" y="1397337"/>
            <a:ext cx="7344816" cy="4335919"/>
          </a:xfrm>
        </p:spPr>
      </p:pic>
      <p:sp>
        <p:nvSpPr>
          <p:cNvPr id="7" name="عنصر نائب لرقم الشريحة 6"/>
          <p:cNvSpPr>
            <a:spLocks noGrp="1"/>
          </p:cNvSpPr>
          <p:nvPr>
            <p:ph type="sldNum" sz="quarter" idx="12"/>
          </p:nvPr>
        </p:nvSpPr>
        <p:spPr/>
        <p:txBody>
          <a:bodyPr/>
          <a:lstStyle/>
          <a:p>
            <a:fld id="{A1147BA1-762C-4E04-B352-49196C5D5168}" type="slidenum">
              <a:rPr lang="en-US" smtClean="0"/>
              <a:pPr/>
              <a:t>21</a:t>
            </a:fld>
            <a:endParaRPr lang="en-US"/>
          </a:p>
        </p:txBody>
      </p:sp>
      <p:sp>
        <p:nvSpPr>
          <p:cNvPr id="5" name="مربع نص 4"/>
          <p:cNvSpPr txBox="1"/>
          <p:nvPr/>
        </p:nvSpPr>
        <p:spPr>
          <a:xfrm>
            <a:off x="3845087" y="4074313"/>
            <a:ext cx="1453825" cy="26161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rtlCol="1">
            <a:spAutoFit/>
          </a:bodyPr>
          <a:lstStyle/>
          <a:p>
            <a:r>
              <a:rPr lang="ar-SA" sz="1100" dirty="0" smtClean="0"/>
              <a:t>فائض في المساحة المطلوبة</a:t>
            </a:r>
            <a:endParaRPr lang="ar-SA" sz="1100" dirty="0"/>
          </a:p>
        </p:txBody>
      </p:sp>
      <p:sp>
        <p:nvSpPr>
          <p:cNvPr id="6" name="مربع نص 5"/>
          <p:cNvSpPr txBox="1"/>
          <p:nvPr/>
        </p:nvSpPr>
        <p:spPr>
          <a:xfrm flipH="1">
            <a:off x="2699792" y="5651033"/>
            <a:ext cx="3312368" cy="369332"/>
          </a:xfrm>
          <a:prstGeom prst="rect">
            <a:avLst/>
          </a:prstGeom>
          <a:noFill/>
        </p:spPr>
        <p:txBody>
          <a:bodyPr wrap="square" rtlCol="1">
            <a:spAutoFit/>
          </a:bodyPr>
          <a:lstStyle/>
          <a:p>
            <a:r>
              <a:rPr lang="ar-SA" b="1" dirty="0" smtClean="0">
                <a:solidFill>
                  <a:srgbClr val="00B050"/>
                </a:solidFill>
              </a:rPr>
              <a:t>توازن سوق الأراضي في الأجل الطويل</a:t>
            </a:r>
            <a:endParaRPr lang="ar-SA" b="1" dirty="0">
              <a:solidFill>
                <a:srgbClr val="00B050"/>
              </a:solidFill>
            </a:endParaRPr>
          </a:p>
        </p:txBody>
      </p:sp>
      <p:sp>
        <p:nvSpPr>
          <p:cNvPr id="2" name="مربع نص 1"/>
          <p:cNvSpPr txBox="1"/>
          <p:nvPr/>
        </p:nvSpPr>
        <p:spPr>
          <a:xfrm>
            <a:off x="2771800" y="548680"/>
            <a:ext cx="3600400" cy="523220"/>
          </a:xfrm>
          <a:prstGeom prst="rect">
            <a:avLst/>
          </a:prstGeom>
          <a:noFill/>
        </p:spPr>
        <p:txBody>
          <a:bodyPr wrap="square" rtlCol="1">
            <a:spAutoFit/>
          </a:bodyPr>
          <a:lstStyle/>
          <a:p>
            <a:pPr algn="ctr"/>
            <a:r>
              <a:rPr lang="ar-SA" sz="2800" b="1" u="sng" dirty="0" smtClean="0">
                <a:solidFill>
                  <a:schemeClr val="tx2"/>
                </a:solidFill>
              </a:rPr>
              <a:t>توازن سوق الأراضي</a:t>
            </a:r>
            <a:endParaRPr lang="ar-SA" sz="2800" b="1" u="sng" dirty="0">
              <a:solidFill>
                <a:schemeClr val="tx2"/>
              </a:solidFill>
            </a:endParaRPr>
          </a:p>
        </p:txBody>
      </p:sp>
    </p:spTree>
    <p:extLst>
      <p:ext uri="{BB962C8B-B14F-4D97-AF65-F5344CB8AC3E}">
        <p14:creationId xmlns:p14="http://schemas.microsoft.com/office/powerpoint/2010/main" val="38221654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332656"/>
            <a:ext cx="7776864" cy="5029200"/>
          </a:xfrm>
        </p:spPr>
        <p:txBody>
          <a:bodyPr>
            <a:normAutofit fontScale="92500" lnSpcReduction="10000"/>
          </a:bodyPr>
          <a:lstStyle/>
          <a:p>
            <a:r>
              <a:rPr lang="ar-SA" sz="2800" dirty="0" smtClean="0"/>
              <a:t>توازن سوق الأراضي:</a:t>
            </a:r>
            <a:br>
              <a:rPr lang="ar-SA" sz="2800" dirty="0" smtClean="0"/>
            </a:br>
            <a:endParaRPr lang="ar-SA" sz="2800" dirty="0" smtClean="0"/>
          </a:p>
          <a:p>
            <a:pPr marL="0" indent="0">
              <a:buNone/>
            </a:pPr>
            <a:r>
              <a:rPr lang="ar-SA" sz="2400" dirty="0" smtClean="0">
                <a:solidFill>
                  <a:srgbClr val="002060"/>
                </a:solidFill>
              </a:rPr>
              <a:t>من الشكل السابق يتضح الآتي:</a:t>
            </a:r>
          </a:p>
          <a:p>
            <a:pPr>
              <a:buFont typeface="Wingdings" panose="05000000000000000000" pitchFamily="2" charset="2"/>
              <a:buChar char="§"/>
            </a:pPr>
            <a:r>
              <a:rPr lang="ar-SA" sz="2400" dirty="0" smtClean="0"/>
              <a:t>إن تفاعل العرض مع الطلب يحدد الأسعار والكميات التوازنية لكل سلعة أو خدمة أو مورد اقتصادي بما في ذلك الأرض ( عندها تتساوى المساحة التي يرغب البائعون في عرضها للبيع و المساحة التي يرغب المشترون في شرائها).</a:t>
            </a:r>
          </a:p>
          <a:p>
            <a:pPr>
              <a:buFont typeface="Wingdings" panose="05000000000000000000" pitchFamily="2" charset="2"/>
              <a:buChar char="§"/>
            </a:pPr>
            <a:r>
              <a:rPr lang="ar-SA" sz="2400" dirty="0" smtClean="0"/>
              <a:t>ففي الشكل السابق نقطة التوازن هي عندما يتقاطع منحنى العرض مع منحنى الطلب أي عند السعر </a:t>
            </a:r>
            <a:r>
              <a:rPr lang="en-US" sz="2400" dirty="0" smtClean="0"/>
              <a:t>P1</a:t>
            </a:r>
            <a:r>
              <a:rPr lang="ar-SA" sz="2400" dirty="0" smtClean="0"/>
              <a:t> ومساحة الأرض </a:t>
            </a:r>
            <a:r>
              <a:rPr lang="en-US" sz="2400" dirty="0" smtClean="0"/>
              <a:t>Q1</a:t>
            </a:r>
            <a:br>
              <a:rPr lang="en-US" sz="2400" dirty="0" smtClean="0"/>
            </a:br>
            <a:r>
              <a:rPr lang="ar-SA" sz="2400" dirty="0" smtClean="0"/>
              <a:t>- و يستمر الوضع التوازني الى أن يطرأ عامل خارجي يؤدي إلى تغييره مثل: بالنسبة للطلب: الدخل , أعداد السكان أما العرض: المستوى التقني, تكاليف الإنتاج.</a:t>
            </a:r>
            <a:br>
              <a:rPr lang="ar-SA" sz="2400" dirty="0" smtClean="0"/>
            </a:br>
            <a:r>
              <a:rPr lang="ar-SA" sz="2400" dirty="0" smtClean="0"/>
              <a:t/>
            </a:r>
            <a:br>
              <a:rPr lang="ar-SA" sz="2400" dirty="0" smtClean="0"/>
            </a:br>
            <a:endParaRPr lang="ar-SA" sz="2400" dirty="0" smtClean="0"/>
          </a:p>
          <a:p>
            <a:pPr>
              <a:buFont typeface="Wingdings" panose="05000000000000000000" pitchFamily="2" charset="2"/>
              <a:buChar char="§"/>
            </a:pPr>
            <a:r>
              <a:rPr lang="ar-SA" sz="2400" dirty="0" smtClean="0"/>
              <a:t>عند </a:t>
            </a:r>
            <a:r>
              <a:rPr lang="en-US" sz="2400" dirty="0" smtClean="0"/>
              <a:t>P2</a:t>
            </a:r>
            <a:r>
              <a:rPr lang="ar-SA" sz="2400" dirty="0" smtClean="0"/>
              <a:t> (السعر مرتفع نسبياً) يوجد فائض عرض وهو الفرق بين (المساحة التي يعرضها أصحاب الأراضي هي </a:t>
            </a:r>
            <a:r>
              <a:rPr lang="en-US" sz="2400" dirty="0" smtClean="0"/>
              <a:t>Q2</a:t>
            </a:r>
            <a:r>
              <a:rPr lang="ar-SA" sz="2400" dirty="0" smtClean="0"/>
              <a:t> ، والمساحة المطلوبة هي </a:t>
            </a:r>
            <a:r>
              <a:rPr lang="en-US" sz="2400" dirty="0" smtClean="0"/>
              <a:t>Q3</a:t>
            </a:r>
            <a:r>
              <a:rPr lang="ar-SA" sz="2400" dirty="0" smtClean="0"/>
              <a:t>). فائض العرض يضغط على السعر فينخفض فيعود مرة أخرى الى </a:t>
            </a:r>
            <a:r>
              <a:rPr lang="en-US" sz="2400" dirty="0" smtClean="0"/>
              <a:t>P1</a:t>
            </a:r>
            <a:endParaRPr lang="ar-SA" sz="2400" dirty="0" smtClean="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22</a:t>
            </a:fld>
            <a:endParaRPr lang="en-US"/>
          </a:p>
        </p:txBody>
      </p:sp>
    </p:spTree>
    <p:extLst>
      <p:ext uri="{BB962C8B-B14F-4D97-AF65-F5344CB8AC3E}">
        <p14:creationId xmlns:p14="http://schemas.microsoft.com/office/powerpoint/2010/main" val="3970674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124056" cy="6165304"/>
          </a:xfrm>
        </p:spPr>
        <p:txBody>
          <a:bodyPr>
            <a:normAutofit fontScale="92500" lnSpcReduction="10000"/>
          </a:bodyPr>
          <a:lstStyle/>
          <a:p>
            <a:pPr marL="0" lvl="0" indent="0">
              <a:buClr>
                <a:srgbClr val="5BBE4E"/>
              </a:buClr>
              <a:buNone/>
            </a:pPr>
            <a:r>
              <a:rPr lang="ar-SA" sz="2400" dirty="0" smtClean="0">
                <a:solidFill>
                  <a:srgbClr val="002060"/>
                </a:solidFill>
              </a:rPr>
              <a:t>من </a:t>
            </a:r>
            <a:r>
              <a:rPr lang="ar-SA" sz="2400" dirty="0">
                <a:solidFill>
                  <a:srgbClr val="002060"/>
                </a:solidFill>
              </a:rPr>
              <a:t>الشكل السابق يتضح الآتي</a:t>
            </a:r>
            <a:r>
              <a:rPr lang="ar-SA" sz="2400" dirty="0" smtClean="0">
                <a:solidFill>
                  <a:srgbClr val="002060"/>
                </a:solidFill>
              </a:rPr>
              <a:t>:</a:t>
            </a:r>
            <a:r>
              <a:rPr lang="ar-SA" sz="2800" dirty="0" smtClean="0">
                <a:solidFill>
                  <a:srgbClr val="002060"/>
                </a:solidFill>
              </a:rPr>
              <a:t/>
            </a:r>
            <a:br>
              <a:rPr lang="ar-SA" sz="2800" dirty="0" smtClean="0">
                <a:solidFill>
                  <a:srgbClr val="002060"/>
                </a:solidFill>
              </a:rPr>
            </a:br>
            <a:endParaRPr lang="ar-SA" sz="2400" dirty="0">
              <a:solidFill>
                <a:srgbClr val="080808"/>
              </a:solidFill>
            </a:endParaRPr>
          </a:p>
          <a:p>
            <a:pPr lvl="0">
              <a:buClr>
                <a:srgbClr val="5BBE4E"/>
              </a:buClr>
              <a:buFont typeface="Wingdings" pitchFamily="2" charset="2"/>
              <a:buChar char="§"/>
            </a:pPr>
            <a:r>
              <a:rPr lang="ar-SA" sz="2400" dirty="0" smtClean="0">
                <a:solidFill>
                  <a:srgbClr val="080808"/>
                </a:solidFill>
              </a:rPr>
              <a:t>عند </a:t>
            </a:r>
            <a:r>
              <a:rPr lang="en-US" sz="2400" dirty="0">
                <a:solidFill>
                  <a:srgbClr val="080808"/>
                </a:solidFill>
              </a:rPr>
              <a:t>P3</a:t>
            </a:r>
            <a:r>
              <a:rPr lang="ar-SA" sz="2400" dirty="0">
                <a:solidFill>
                  <a:srgbClr val="080808"/>
                </a:solidFill>
              </a:rPr>
              <a:t> (السعر منخفض نسبياً) يوجد فائض طلب </a:t>
            </a:r>
            <a:r>
              <a:rPr lang="ar-SA" sz="2400" dirty="0" smtClean="0">
                <a:solidFill>
                  <a:srgbClr val="080808"/>
                </a:solidFill>
              </a:rPr>
              <a:t>وهو الفرق بين المساحة </a:t>
            </a:r>
            <a:r>
              <a:rPr lang="ar-SA" sz="2400" dirty="0">
                <a:solidFill>
                  <a:srgbClr val="080808"/>
                </a:solidFill>
              </a:rPr>
              <a:t>التي يطلبها المشترون تساوي </a:t>
            </a:r>
            <a:r>
              <a:rPr lang="en-US" sz="2400" dirty="0">
                <a:solidFill>
                  <a:srgbClr val="080808"/>
                </a:solidFill>
              </a:rPr>
              <a:t>Q4</a:t>
            </a:r>
            <a:r>
              <a:rPr lang="ar-SA" sz="2400" dirty="0">
                <a:solidFill>
                  <a:srgbClr val="080808"/>
                </a:solidFill>
              </a:rPr>
              <a:t> ، </a:t>
            </a:r>
            <a:r>
              <a:rPr lang="ar-SA" sz="2400" dirty="0" smtClean="0">
                <a:solidFill>
                  <a:srgbClr val="080808"/>
                </a:solidFill>
              </a:rPr>
              <a:t>والمساحة </a:t>
            </a:r>
            <a:r>
              <a:rPr lang="ar-SA" sz="2400" dirty="0">
                <a:solidFill>
                  <a:srgbClr val="080808"/>
                </a:solidFill>
              </a:rPr>
              <a:t>التي يعرضها البائعون عند نفس السعر تساوي </a:t>
            </a:r>
            <a:r>
              <a:rPr lang="en-US" sz="2400" dirty="0">
                <a:solidFill>
                  <a:srgbClr val="080808"/>
                </a:solidFill>
              </a:rPr>
              <a:t>Q5</a:t>
            </a:r>
            <a:r>
              <a:rPr lang="ar-SA" sz="2400" dirty="0">
                <a:solidFill>
                  <a:srgbClr val="080808"/>
                </a:solidFill>
              </a:rPr>
              <a:t> </a:t>
            </a:r>
            <a:r>
              <a:rPr lang="ar-SA" sz="2400" dirty="0" smtClean="0">
                <a:solidFill>
                  <a:srgbClr val="080808"/>
                </a:solidFill>
              </a:rPr>
              <a:t>. فائض الطلب يضغط على السعر فيدفعه للارتفاع وبالتالي يعود الى سعر التوازن.</a:t>
            </a:r>
            <a:br>
              <a:rPr lang="ar-SA" sz="2400" dirty="0" smtClean="0">
                <a:solidFill>
                  <a:srgbClr val="080808"/>
                </a:solidFill>
              </a:rPr>
            </a:br>
            <a:endParaRPr lang="ar-SA" sz="2400" u="sng" dirty="0" smtClean="0">
              <a:solidFill>
                <a:srgbClr val="FF0000"/>
              </a:solidFill>
            </a:endParaRPr>
          </a:p>
          <a:p>
            <a:pPr>
              <a:buClr>
                <a:srgbClr val="5BBE4E"/>
              </a:buClr>
            </a:pPr>
            <a:r>
              <a:rPr lang="ar-SA" sz="2400" u="sng" dirty="0" smtClean="0">
                <a:solidFill>
                  <a:srgbClr val="FF0000"/>
                </a:solidFill>
              </a:rPr>
              <a:t>المرونة السعرية: </a:t>
            </a:r>
            <a:br>
              <a:rPr lang="ar-SA" sz="2400" u="sng" dirty="0" smtClean="0">
                <a:solidFill>
                  <a:srgbClr val="FF0000"/>
                </a:solidFill>
              </a:rPr>
            </a:br>
            <a:r>
              <a:rPr lang="ar-SA" sz="2400" dirty="0" smtClean="0">
                <a:solidFill>
                  <a:srgbClr val="080808"/>
                </a:solidFill>
              </a:rPr>
              <a:t/>
            </a:r>
            <a:br>
              <a:rPr lang="ar-SA" sz="2400" dirty="0" smtClean="0">
                <a:solidFill>
                  <a:srgbClr val="080808"/>
                </a:solidFill>
              </a:rPr>
            </a:br>
            <a:r>
              <a:rPr lang="ar-SA" sz="2400" dirty="0" smtClean="0">
                <a:solidFill>
                  <a:srgbClr val="080808"/>
                </a:solidFill>
              </a:rPr>
              <a:t>- كما تعلمين بأن المرونة هي درجة الاستجابة للتغيرات في الكميات المطلوبة أو المعروضة نتيجة تغير الأسعار.</a:t>
            </a:r>
            <a:br>
              <a:rPr lang="ar-SA" sz="2400" dirty="0" smtClean="0">
                <a:solidFill>
                  <a:srgbClr val="080808"/>
                </a:solidFill>
              </a:rPr>
            </a:br>
            <a:endParaRPr lang="ar-SA" sz="2400" dirty="0" smtClean="0">
              <a:solidFill>
                <a:srgbClr val="080808"/>
              </a:solidFill>
            </a:endParaRPr>
          </a:p>
          <a:p>
            <a:pPr marL="0" indent="0">
              <a:buClr>
                <a:srgbClr val="5BBE4E"/>
              </a:buClr>
              <a:buNone/>
            </a:pPr>
            <a:r>
              <a:rPr lang="ar-SA" sz="2400" dirty="0" smtClean="0">
                <a:solidFill>
                  <a:srgbClr val="080808"/>
                </a:solidFill>
              </a:rPr>
              <a:t>    - طريقة حسابها: التغير النسبي في الكمية المعروضة (أو المطلوبة) مقسوماً على التغير النسبي في السعر.</a:t>
            </a:r>
            <a:br>
              <a:rPr lang="ar-SA" sz="2400" dirty="0" smtClean="0">
                <a:solidFill>
                  <a:srgbClr val="080808"/>
                </a:solidFill>
              </a:rPr>
            </a:br>
            <a:r>
              <a:rPr lang="ar-SA" sz="2400" dirty="0" smtClean="0">
                <a:solidFill>
                  <a:srgbClr val="080808"/>
                </a:solidFill>
              </a:rPr>
              <a:t>             </a:t>
            </a:r>
            <a:r>
              <a:rPr lang="ar-SA" sz="1900" dirty="0" smtClean="0">
                <a:solidFill>
                  <a:srgbClr val="FF0000"/>
                </a:solidFill>
              </a:rPr>
              <a:t>لو كان  التغير في السعر </a:t>
            </a:r>
            <a:r>
              <a:rPr lang="en-US" sz="1900" dirty="0" smtClean="0">
                <a:solidFill>
                  <a:srgbClr val="FF0000"/>
                </a:solidFill>
              </a:rPr>
              <a:t>&lt;</a:t>
            </a:r>
            <a:r>
              <a:rPr lang="ar-SA" sz="1900" dirty="0" smtClean="0">
                <a:solidFill>
                  <a:srgbClr val="FF0000"/>
                </a:solidFill>
              </a:rPr>
              <a:t> التغير في الكمية المعروضة أو المطلوبة = </a:t>
            </a:r>
            <a:r>
              <a:rPr lang="ar-SA" sz="1900" dirty="0">
                <a:solidFill>
                  <a:srgbClr val="FF0000"/>
                </a:solidFill>
              </a:rPr>
              <a:t>طلب/عرض مرن</a:t>
            </a:r>
            <a:br>
              <a:rPr lang="ar-SA" sz="1900" dirty="0">
                <a:solidFill>
                  <a:srgbClr val="FF0000"/>
                </a:solidFill>
              </a:rPr>
            </a:br>
            <a:r>
              <a:rPr lang="ar-SA" sz="1900" dirty="0" smtClean="0">
                <a:solidFill>
                  <a:srgbClr val="FF0000"/>
                </a:solidFill>
              </a:rPr>
              <a:t>                </a:t>
            </a:r>
            <a:r>
              <a:rPr lang="ar-SA" sz="1900" dirty="0">
                <a:solidFill>
                  <a:srgbClr val="FF0000"/>
                </a:solidFill>
              </a:rPr>
              <a:t>لو كان  التغير في السعر </a:t>
            </a:r>
            <a:r>
              <a:rPr lang="en-US" sz="1900" dirty="0">
                <a:solidFill>
                  <a:srgbClr val="FF0000"/>
                </a:solidFill>
              </a:rPr>
              <a:t>&gt;</a:t>
            </a:r>
            <a:r>
              <a:rPr lang="ar-SA" sz="1900" dirty="0" smtClean="0">
                <a:solidFill>
                  <a:srgbClr val="FF0000"/>
                </a:solidFill>
              </a:rPr>
              <a:t> </a:t>
            </a:r>
            <a:r>
              <a:rPr lang="ar-SA" sz="1900" dirty="0">
                <a:solidFill>
                  <a:srgbClr val="FF0000"/>
                </a:solidFill>
              </a:rPr>
              <a:t>التغير في الكمية المعروضة أو المطلوبة = طلب/عرض </a:t>
            </a:r>
            <a:r>
              <a:rPr lang="ar-SA" sz="1900" dirty="0" smtClean="0">
                <a:solidFill>
                  <a:srgbClr val="FF0000"/>
                </a:solidFill>
              </a:rPr>
              <a:t>غير مرن</a:t>
            </a:r>
            <a:r>
              <a:rPr lang="ar-SA" sz="2400" dirty="0" smtClean="0">
                <a:solidFill>
                  <a:srgbClr val="080808"/>
                </a:solidFill>
              </a:rPr>
              <a:t/>
            </a:r>
            <a:br>
              <a:rPr lang="ar-SA" sz="2400" dirty="0" smtClean="0">
                <a:solidFill>
                  <a:srgbClr val="080808"/>
                </a:solidFill>
              </a:rPr>
            </a:br>
            <a:r>
              <a:rPr lang="ar-SA" sz="2400" dirty="0" smtClean="0">
                <a:solidFill>
                  <a:srgbClr val="080808"/>
                </a:solidFill>
              </a:rPr>
              <a:t/>
            </a:r>
            <a:br>
              <a:rPr lang="ar-SA" sz="2400" dirty="0" smtClean="0">
                <a:solidFill>
                  <a:srgbClr val="080808"/>
                </a:solidFill>
              </a:rPr>
            </a:br>
            <a:r>
              <a:rPr lang="ar-SA" sz="2400" dirty="0" smtClean="0">
                <a:solidFill>
                  <a:srgbClr val="080808"/>
                </a:solidFill>
              </a:rPr>
              <a:t>    - </a:t>
            </a:r>
            <a:r>
              <a:rPr lang="ar-SA" sz="2400" dirty="0" smtClean="0">
                <a:solidFill>
                  <a:schemeClr val="accent3">
                    <a:lumMod val="50000"/>
                  </a:schemeClr>
                </a:solidFill>
              </a:rPr>
              <a:t>تتأثر المرونة السعرية: </a:t>
            </a:r>
            <a:r>
              <a:rPr lang="ar-SA" sz="2400" dirty="0" smtClean="0">
                <a:solidFill>
                  <a:srgbClr val="080808"/>
                </a:solidFill>
              </a:rPr>
              <a:t>باختلاف نوعية الأرض و إنتاجيتها و الأغراض المستخدمة فيها.</a:t>
            </a:r>
            <a:endParaRPr lang="ar-SA" sz="2400" dirty="0">
              <a:solidFill>
                <a:srgbClr val="080808"/>
              </a:solidFill>
            </a:endParaRPr>
          </a:p>
          <a:p>
            <a:pPr marL="0" indent="0">
              <a:buNone/>
            </a:pPr>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23</a:t>
            </a:fld>
            <a:endParaRPr lang="en-US"/>
          </a:p>
        </p:txBody>
      </p:sp>
    </p:spTree>
    <p:extLst>
      <p:ext uri="{BB962C8B-B14F-4D97-AF65-F5344CB8AC3E}">
        <p14:creationId xmlns:p14="http://schemas.microsoft.com/office/powerpoint/2010/main" val="744974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7632848" cy="5605264"/>
          </a:xfrm>
        </p:spPr>
        <p:txBody>
          <a:bodyPr/>
          <a:lstStyle/>
          <a:p>
            <a:r>
              <a:rPr lang="ar-SA" sz="2800" dirty="0" smtClean="0">
                <a:solidFill>
                  <a:srgbClr val="0070C0"/>
                </a:solidFill>
              </a:rPr>
              <a:t>أهم العوامل المؤثرة على </a:t>
            </a:r>
            <a:r>
              <a:rPr lang="ar-SA" sz="2800" u="sng" dirty="0" smtClean="0">
                <a:solidFill>
                  <a:srgbClr val="0070C0"/>
                </a:solidFill>
              </a:rPr>
              <a:t>مرونة العرض </a:t>
            </a:r>
            <a:r>
              <a:rPr lang="ar-SA" sz="2800" dirty="0" smtClean="0">
                <a:solidFill>
                  <a:srgbClr val="0070C0"/>
                </a:solidFill>
              </a:rPr>
              <a:t>: </a:t>
            </a:r>
            <a:br>
              <a:rPr lang="ar-SA" sz="2800" dirty="0" smtClean="0">
                <a:solidFill>
                  <a:srgbClr val="0070C0"/>
                </a:solidFill>
              </a:rPr>
            </a:br>
            <a:endParaRPr lang="ar-SA" sz="2400" dirty="0" smtClean="0">
              <a:solidFill>
                <a:srgbClr val="0070C0"/>
              </a:solidFill>
            </a:endParaRPr>
          </a:p>
          <a:p>
            <a:pPr marL="514350" indent="-514350">
              <a:buFont typeface="+mj-lt"/>
              <a:buAutoNum type="arabicPeriod"/>
            </a:pPr>
            <a:r>
              <a:rPr lang="ar-SA" sz="2400" b="1" dirty="0" smtClean="0"/>
              <a:t>نوعية استخدام الأراضي: </a:t>
            </a:r>
            <a:br>
              <a:rPr lang="ar-SA" sz="2400" b="1" dirty="0" smtClean="0"/>
            </a:br>
            <a:r>
              <a:rPr lang="ar-SA" sz="2400" dirty="0" smtClean="0"/>
              <a:t>فمثلاً درجة استجابة عرض الأراضي المعدة للعقار للتغير في أسعار المساكن أو الايجار قليلة بالمقارنة مع استخدامات الأرض الأخرى. لأنها محدودة لارتباط السكن بتوفر الخدمات العامة كشبكات المياه و الكهرباء.</a:t>
            </a:r>
            <a:br>
              <a:rPr lang="ar-SA" sz="2400" dirty="0" smtClean="0"/>
            </a:br>
            <a:endParaRPr lang="ar-SA" sz="2400" dirty="0" smtClean="0"/>
          </a:p>
          <a:p>
            <a:pPr marL="514350" indent="-514350">
              <a:buFont typeface="+mj-lt"/>
              <a:buAutoNum type="arabicPeriod"/>
            </a:pPr>
            <a:r>
              <a:rPr lang="ar-SA" sz="2400" b="1" dirty="0" smtClean="0"/>
              <a:t>مدى توفر بدائل: </a:t>
            </a:r>
            <a:r>
              <a:rPr lang="ar-SA" sz="2400" dirty="0" smtClean="0"/>
              <a:t>كلما قلت البدائل كلما أصبحت المرونة أقل</a:t>
            </a:r>
            <a:r>
              <a:rPr lang="ar-SA" sz="2400" dirty="0"/>
              <a:t>.</a:t>
            </a:r>
            <a:r>
              <a:rPr lang="ar-SA" sz="2400" dirty="0" smtClean="0"/>
              <a:t/>
            </a:r>
            <a:br>
              <a:rPr lang="ar-SA" sz="2400" dirty="0" smtClean="0"/>
            </a:br>
            <a:endParaRPr lang="ar-SA" sz="2400" dirty="0" smtClean="0"/>
          </a:p>
          <a:p>
            <a:pPr marL="514350" indent="-514350">
              <a:buFont typeface="+mj-lt"/>
              <a:buAutoNum type="arabicPeriod"/>
            </a:pPr>
            <a:r>
              <a:rPr lang="ar-SA" sz="2400" b="1" dirty="0" smtClean="0"/>
              <a:t>طول الفترة الزمنية</a:t>
            </a:r>
            <a:r>
              <a:rPr lang="ar-SA" sz="2400" dirty="0" smtClean="0"/>
              <a:t>.</a:t>
            </a:r>
            <a:br>
              <a:rPr lang="ar-SA" sz="2400" dirty="0" smtClean="0"/>
            </a:br>
            <a:endParaRPr lang="ar-SA" sz="2400" dirty="0" smtClean="0"/>
          </a:p>
          <a:p>
            <a:pPr marL="514350" indent="-514350">
              <a:buFont typeface="+mj-lt"/>
              <a:buAutoNum type="arabicPeriod"/>
            </a:pPr>
            <a:r>
              <a:rPr lang="ar-SA" sz="2400" b="1" dirty="0" smtClean="0"/>
              <a:t>مدى امكانية الإحلال</a:t>
            </a:r>
            <a:r>
              <a:rPr lang="ar-SA" sz="2400" dirty="0" smtClean="0"/>
              <a:t>.</a:t>
            </a:r>
          </a:p>
          <a:p>
            <a:pPr marL="0" indent="0">
              <a:buNone/>
            </a:pPr>
            <a:endParaRPr lang="ar-SA" sz="2400" dirty="0" smtClean="0"/>
          </a:p>
          <a:p>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24</a:t>
            </a:fld>
            <a:endParaRPr lang="en-US"/>
          </a:p>
        </p:txBody>
      </p:sp>
    </p:spTree>
    <p:extLst>
      <p:ext uri="{BB962C8B-B14F-4D97-AF65-F5344CB8AC3E}">
        <p14:creationId xmlns:p14="http://schemas.microsoft.com/office/powerpoint/2010/main" val="3067379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7859216" cy="5271864"/>
          </a:xfrm>
        </p:spPr>
        <p:txBody>
          <a:bodyPr>
            <a:normAutofit fontScale="92500" lnSpcReduction="10000"/>
          </a:bodyPr>
          <a:lstStyle/>
          <a:p>
            <a:r>
              <a:rPr lang="ar-SA" sz="2800" dirty="0" smtClean="0">
                <a:solidFill>
                  <a:srgbClr val="0070C0"/>
                </a:solidFill>
              </a:rPr>
              <a:t>العوامل المؤثرة على </a:t>
            </a:r>
            <a:r>
              <a:rPr lang="ar-SA" sz="2800" u="sng" dirty="0" smtClean="0">
                <a:solidFill>
                  <a:srgbClr val="0070C0"/>
                </a:solidFill>
              </a:rPr>
              <a:t>مرونة الطلب</a:t>
            </a:r>
            <a:r>
              <a:rPr lang="ar-SA" sz="2800" dirty="0" smtClean="0">
                <a:solidFill>
                  <a:srgbClr val="0070C0"/>
                </a:solidFill>
              </a:rPr>
              <a:t>:</a:t>
            </a:r>
          </a:p>
          <a:p>
            <a:pPr marL="514350" indent="-514350">
              <a:buFont typeface="+mj-lt"/>
              <a:buAutoNum type="arabicPeriod"/>
            </a:pPr>
            <a:r>
              <a:rPr lang="ar-SA" sz="2400" dirty="0" smtClean="0"/>
              <a:t>طلب السلعة: كلما كان الطلب على السلعة المنتجة من الأرض عالياً, زادت مرونة الطلب على الأرض نفسها.</a:t>
            </a:r>
            <a:br>
              <a:rPr lang="ar-SA" sz="2400" dirty="0" smtClean="0"/>
            </a:br>
            <a:r>
              <a:rPr lang="ar-SA" sz="2400" dirty="0" smtClean="0"/>
              <a:t> </a:t>
            </a:r>
          </a:p>
          <a:p>
            <a:pPr marL="514350" indent="-514350">
              <a:buFont typeface="+mj-lt"/>
              <a:buAutoNum type="arabicPeriod"/>
            </a:pPr>
            <a:r>
              <a:rPr lang="ar-SA" sz="2400" dirty="0" smtClean="0"/>
              <a:t>مدى امكانية احلال الأرض من استخدام الى استخدام آخر:</a:t>
            </a:r>
            <a:br>
              <a:rPr lang="ar-SA" sz="2400" dirty="0" smtClean="0"/>
            </a:br>
            <a:r>
              <a:rPr lang="ar-SA" sz="2400" dirty="0" smtClean="0"/>
              <a:t> مثال: كلما كان من السهولة تحويل أراضي مراعي إلى أرضي زراعية كانت مرونة الطلب على الأراضي الزراعية عالية.</a:t>
            </a:r>
            <a:br>
              <a:rPr lang="ar-SA" sz="2400" dirty="0" smtClean="0"/>
            </a:br>
            <a:endParaRPr lang="ar-SA" sz="2400" dirty="0" smtClean="0"/>
          </a:p>
          <a:p>
            <a:r>
              <a:rPr lang="ar-SA" sz="2800" b="1" u="sng" dirty="0" smtClean="0">
                <a:solidFill>
                  <a:srgbClr val="FF0000"/>
                </a:solidFill>
                <a:effectLst>
                  <a:outerShdw blurRad="38100" dist="38100" dir="2700000" algn="tl">
                    <a:srgbClr val="000000">
                      <a:alpha val="43137"/>
                    </a:srgbClr>
                  </a:outerShdw>
                </a:effectLst>
              </a:rPr>
              <a:t>الموقع الثابت للأرض:</a:t>
            </a:r>
          </a:p>
          <a:p>
            <a:pPr marL="0" indent="0">
              <a:buNone/>
            </a:pPr>
            <a:r>
              <a:rPr lang="ar-SA" sz="2800" dirty="0" smtClean="0"/>
              <a:t>من أهم خصائص الأرض موقعها الثابت، وله أهمية اقتصادية كبرى لأنه يؤثر على ما يلي: </a:t>
            </a:r>
          </a:p>
          <a:p>
            <a:pPr marL="514350" indent="-514350">
              <a:buFont typeface="+mj-lt"/>
              <a:buAutoNum type="arabicPeriod"/>
            </a:pPr>
            <a:r>
              <a:rPr lang="ar-SA" sz="2400" dirty="0" smtClean="0"/>
              <a:t>تحديد قيمة الأرض وطاقتها الاستخدامية.</a:t>
            </a:r>
          </a:p>
          <a:p>
            <a:pPr marL="514350" indent="-514350">
              <a:buFont typeface="+mj-lt"/>
              <a:buAutoNum type="arabicPeriod"/>
            </a:pPr>
            <a:r>
              <a:rPr lang="ar-SA" sz="2400" dirty="0" smtClean="0"/>
              <a:t>طرق </a:t>
            </a:r>
            <a:r>
              <a:rPr lang="ar-SA" sz="2400" smtClean="0"/>
              <a:t>استغلال الأرض.</a:t>
            </a:r>
            <a:endParaRPr lang="ar-SA" sz="2400" dirty="0" smtClean="0"/>
          </a:p>
          <a:p>
            <a:pPr marL="514350" indent="-514350">
              <a:buFont typeface="+mj-lt"/>
              <a:buAutoNum type="arabicPeriod"/>
            </a:pPr>
            <a:r>
              <a:rPr lang="ar-SA" sz="2400" dirty="0" smtClean="0"/>
              <a:t>ملكية الأرض وسهولة تحديد مواصفاتها القانونية.</a:t>
            </a:r>
            <a:endParaRPr lang="ar-SA" sz="24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25</a:t>
            </a:fld>
            <a:endParaRPr lang="en-US"/>
          </a:p>
        </p:txBody>
      </p:sp>
    </p:spTree>
    <p:extLst>
      <p:ext uri="{BB962C8B-B14F-4D97-AF65-F5344CB8AC3E}">
        <p14:creationId xmlns:p14="http://schemas.microsoft.com/office/powerpoint/2010/main" val="477384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7620000" cy="4800600"/>
          </a:xfrm>
        </p:spPr>
        <p:txBody>
          <a:bodyPr>
            <a:normAutofit fontScale="85000" lnSpcReduction="20000"/>
          </a:bodyPr>
          <a:lstStyle/>
          <a:p>
            <a:pPr marL="114300" indent="0" algn="ctr">
              <a:buNone/>
            </a:pPr>
            <a:r>
              <a:rPr lang="ar-SA" sz="2400" b="1" u="sng" dirty="0" err="1" smtClean="0">
                <a:solidFill>
                  <a:srgbClr val="002060"/>
                </a:solidFill>
                <a:effectLst>
                  <a:outerShdw blurRad="38100" dist="38100" dir="2700000" algn="tl">
                    <a:srgbClr val="000000">
                      <a:alpha val="43137"/>
                    </a:srgbClr>
                  </a:outerShdw>
                </a:effectLst>
              </a:rPr>
              <a:t>ثانياً:الموارد</a:t>
            </a:r>
            <a:r>
              <a:rPr lang="ar-SA" sz="2400" b="1" u="sng" dirty="0" smtClean="0">
                <a:solidFill>
                  <a:srgbClr val="002060"/>
                </a:solidFill>
                <a:effectLst>
                  <a:outerShdw blurRad="38100" dist="38100" dir="2700000" algn="tl">
                    <a:srgbClr val="000000">
                      <a:alpha val="43137"/>
                    </a:srgbClr>
                  </a:outerShdw>
                </a:effectLst>
              </a:rPr>
              <a:t> المائية</a:t>
            </a:r>
          </a:p>
          <a:p>
            <a:pPr marL="114300" indent="0" algn="ctr">
              <a:buNone/>
            </a:pPr>
            <a:endParaRPr lang="ar-SA" sz="2400" b="1" u="sng" dirty="0" smtClean="0">
              <a:solidFill>
                <a:srgbClr val="002060"/>
              </a:solidFill>
              <a:effectLst>
                <a:outerShdw blurRad="38100" dist="38100" dir="2700000" algn="tl">
                  <a:srgbClr val="000000">
                    <a:alpha val="43137"/>
                  </a:srgbClr>
                </a:outerShdw>
              </a:effectLst>
            </a:endParaRPr>
          </a:p>
          <a:p>
            <a:r>
              <a:rPr lang="ar-SA" b="1" u="sng" dirty="0" smtClean="0">
                <a:solidFill>
                  <a:srgbClr val="002060"/>
                </a:solidFill>
              </a:rPr>
              <a:t>مصادر المياه:</a:t>
            </a:r>
            <a:br>
              <a:rPr lang="ar-SA" b="1" u="sng" dirty="0" smtClean="0">
                <a:solidFill>
                  <a:srgbClr val="002060"/>
                </a:solidFill>
              </a:rPr>
            </a:br>
            <a:endParaRPr lang="ar-SA" b="1" u="sng" dirty="0" smtClean="0">
              <a:solidFill>
                <a:srgbClr val="002060"/>
              </a:solidFill>
            </a:endParaRPr>
          </a:p>
          <a:p>
            <a:pPr marL="0" indent="0">
              <a:buNone/>
            </a:pPr>
            <a:r>
              <a:rPr lang="ar-SA" sz="2400" dirty="0" smtClean="0"/>
              <a:t>المياه تغمر حوالي 75% من الكرة الأرضية موزعة كما يلي:</a:t>
            </a:r>
          </a:p>
          <a:p>
            <a:pPr marL="514350" indent="-514350">
              <a:buFont typeface="+mj-lt"/>
              <a:buAutoNum type="arabicPeriod"/>
            </a:pPr>
            <a:r>
              <a:rPr lang="ar-SA" sz="2400" b="1" dirty="0" smtClean="0">
                <a:solidFill>
                  <a:srgbClr val="FF0000"/>
                </a:solidFill>
              </a:rPr>
              <a:t>مياه البحار والمحيطات 98.33%: </a:t>
            </a:r>
            <a:r>
              <a:rPr lang="ar-SA" sz="2400" dirty="0" smtClean="0"/>
              <a:t>مصدر رئيسي للمياه في الكرة الأرضية</a:t>
            </a:r>
          </a:p>
          <a:p>
            <a:pPr marL="514350" indent="-514350">
              <a:buFont typeface="+mj-lt"/>
              <a:buAutoNum type="arabicPeriod"/>
            </a:pPr>
            <a:r>
              <a:rPr lang="ar-SA" sz="2400" b="1" dirty="0" smtClean="0">
                <a:solidFill>
                  <a:srgbClr val="FF0000"/>
                </a:solidFill>
              </a:rPr>
              <a:t>المياه العذبة 0.036%: </a:t>
            </a:r>
            <a:r>
              <a:rPr lang="ar-SA" sz="2400" dirty="0" smtClean="0"/>
              <a:t>تعد من مصادر المياه على الرغم من أن نسبتها قليلة</a:t>
            </a:r>
          </a:p>
          <a:p>
            <a:pPr marL="514350" indent="-514350">
              <a:buFont typeface="+mj-lt"/>
              <a:buAutoNum type="arabicPeriod"/>
            </a:pPr>
            <a:r>
              <a:rPr lang="ar-SA" sz="2400" b="1" dirty="0" smtClean="0">
                <a:solidFill>
                  <a:srgbClr val="FF0000"/>
                </a:solidFill>
              </a:rPr>
              <a:t>الثلوج 1.64%: </a:t>
            </a:r>
            <a:r>
              <a:rPr lang="ar-SA" sz="2400" dirty="0" smtClean="0"/>
              <a:t>تلعب دور مهم في تغذية مصادر المياه العذبة بعد ذوبانها</a:t>
            </a:r>
          </a:p>
          <a:p>
            <a:pPr marL="514350" indent="-514350">
              <a:buFont typeface="+mj-lt"/>
              <a:buAutoNum type="arabicPeriod"/>
            </a:pPr>
            <a:r>
              <a:rPr lang="ar-SA" sz="2400" b="1" dirty="0" smtClean="0">
                <a:solidFill>
                  <a:srgbClr val="FF0000"/>
                </a:solidFill>
              </a:rPr>
              <a:t>البخار 0.0011%: </a:t>
            </a:r>
            <a:r>
              <a:rPr lang="ar-SA" sz="2400" dirty="0" smtClean="0"/>
              <a:t>مصدر الأمطار و حلقة الوصل بين مياه البحار و المحيطات من جانب و المياه العذبة من جانب آخر لأن الأمطار مصدر رئيسي لتغذية الأنهار و الآبار بالإضافة إلى أنها وسيلة مجانية و مباشرة لري المراعي و الغابات و سقي الحيوانات.</a:t>
            </a:r>
            <a:br>
              <a:rPr lang="ar-SA" sz="2400" dirty="0" smtClean="0"/>
            </a:br>
            <a:r>
              <a:rPr lang="ar-SA" sz="2400" dirty="0" smtClean="0"/>
              <a:t/>
            </a:r>
            <a:br>
              <a:rPr lang="ar-SA" sz="2400" dirty="0" smtClean="0"/>
            </a:br>
            <a:endParaRPr lang="ar-SA" sz="2400" dirty="0" smtClean="0"/>
          </a:p>
          <a:p>
            <a:pPr marL="0" indent="0">
              <a:buNone/>
            </a:pPr>
            <a:r>
              <a:rPr lang="ar-SA" sz="2400" dirty="0"/>
              <a:t> </a:t>
            </a:r>
            <a:r>
              <a:rPr lang="ar-SA" sz="2400" dirty="0" smtClean="0"/>
              <a:t>- بما أن 98% من المياه الطبيعية مالحة و غير صالحة للاستخدام الفوري المباشر, فإنها تحتاج للمعالجة و النقل و التخزين..</a:t>
            </a:r>
            <a:r>
              <a:rPr lang="ar-SA" sz="2400" dirty="0"/>
              <a:t> </a:t>
            </a:r>
            <a:r>
              <a:rPr lang="ar-SA" sz="2400" dirty="0" smtClean="0"/>
              <a:t>و هنا تنبع </a:t>
            </a:r>
            <a:r>
              <a:rPr lang="ar-SA" sz="2400" dirty="0" smtClean="0">
                <a:solidFill>
                  <a:srgbClr val="FF0000"/>
                </a:solidFill>
              </a:rPr>
              <a:t>مشكلات المياه الاقتصادية </a:t>
            </a:r>
            <a:r>
              <a:rPr lang="ar-SA" sz="2400" dirty="0" smtClean="0"/>
              <a:t>من ندرة المياه الصالحة للاستخدام الفوري (العرض الاقتصادي) أ</a:t>
            </a:r>
            <a:r>
              <a:rPr lang="ar-SA" sz="2400" u="sng" dirty="0" smtClean="0"/>
              <a:t>ولاً</a:t>
            </a:r>
            <a:r>
              <a:rPr lang="ar-SA" sz="2400" dirty="0" smtClean="0"/>
              <a:t>, و</a:t>
            </a:r>
            <a:r>
              <a:rPr lang="ar-SA" sz="2400" u="sng" dirty="0" smtClean="0"/>
              <a:t> ثانياً</a:t>
            </a:r>
            <a:r>
              <a:rPr lang="ar-SA" sz="2400" dirty="0" smtClean="0"/>
              <a:t> توزيعها الجغرافي عبر اليابسة</a:t>
            </a:r>
            <a:r>
              <a:rPr lang="ar-SA" sz="2400" dirty="0"/>
              <a:t> </a:t>
            </a:r>
            <a:r>
              <a:rPr lang="ar-SA" sz="2400" dirty="0" smtClean="0"/>
              <a:t>حيث يتطلب نقل المياه من أماكن الوفرة إلى أماكن الشح.</a:t>
            </a:r>
            <a:endParaRPr lang="ar-SA" sz="24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26</a:t>
            </a:fld>
            <a:endParaRPr lang="en-US"/>
          </a:p>
        </p:txBody>
      </p:sp>
    </p:spTree>
    <p:extLst>
      <p:ext uri="{BB962C8B-B14F-4D97-AF65-F5344CB8AC3E}">
        <p14:creationId xmlns:p14="http://schemas.microsoft.com/office/powerpoint/2010/main" val="3382654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7620000" cy="4800600"/>
          </a:xfrm>
        </p:spPr>
        <p:txBody>
          <a:bodyPr>
            <a:normAutofit fontScale="85000" lnSpcReduction="20000"/>
          </a:bodyPr>
          <a:lstStyle/>
          <a:p>
            <a:pPr marL="114300" indent="0" algn="ctr">
              <a:buNone/>
            </a:pPr>
            <a:r>
              <a:rPr lang="ar-SA" sz="3000" b="1" u="sng" dirty="0">
                <a:solidFill>
                  <a:srgbClr val="002060"/>
                </a:solidFill>
                <a:effectLst>
                  <a:outerShdw blurRad="38100" dist="38100" dir="2700000" algn="tl">
                    <a:srgbClr val="000000">
                      <a:alpha val="43137"/>
                    </a:srgbClr>
                  </a:outerShdw>
                </a:effectLst>
              </a:rPr>
              <a:t>الموارد المائية</a:t>
            </a:r>
          </a:p>
          <a:p>
            <a:pPr marL="114300" indent="0">
              <a:buNone/>
            </a:pPr>
            <a:r>
              <a:rPr lang="ar-SA" sz="2800" u="sng" dirty="0" smtClean="0">
                <a:solidFill>
                  <a:srgbClr val="0070C0"/>
                </a:solidFill>
                <a:effectLst>
                  <a:outerShdw blurRad="38100" dist="38100" dir="2700000" algn="tl">
                    <a:srgbClr val="000000">
                      <a:alpha val="43137"/>
                    </a:srgbClr>
                  </a:outerShdw>
                </a:effectLst>
              </a:rPr>
              <a:t>أولاً: العرض من المياه:</a:t>
            </a:r>
            <a:br>
              <a:rPr lang="ar-SA" sz="2800" u="sng" dirty="0" smtClean="0">
                <a:solidFill>
                  <a:srgbClr val="0070C0"/>
                </a:solidFill>
                <a:effectLst>
                  <a:outerShdw blurRad="38100" dist="38100" dir="2700000" algn="tl">
                    <a:srgbClr val="000000">
                      <a:alpha val="43137"/>
                    </a:srgbClr>
                  </a:outerShdw>
                </a:effectLst>
              </a:rPr>
            </a:br>
            <a:r>
              <a:rPr lang="ar-SA" sz="2800" u="sng" dirty="0" smtClean="0">
                <a:solidFill>
                  <a:srgbClr val="0070C0"/>
                </a:solidFill>
                <a:effectLst>
                  <a:outerShdw blurRad="38100" dist="38100" dir="2700000" algn="tl">
                    <a:srgbClr val="000000">
                      <a:alpha val="43137"/>
                    </a:srgbClr>
                  </a:outerShdw>
                </a:effectLst>
              </a:rPr>
              <a:t> </a:t>
            </a:r>
            <a:endParaRPr lang="ar-SA" sz="2800" u="sng" dirty="0">
              <a:solidFill>
                <a:srgbClr val="0070C0"/>
              </a:solidFill>
              <a:effectLst>
                <a:outerShdw blurRad="38100" dist="38100" dir="2700000" algn="tl">
                  <a:srgbClr val="000000">
                    <a:alpha val="43137"/>
                  </a:srgbClr>
                </a:outerShdw>
              </a:effectLst>
            </a:endParaRPr>
          </a:p>
          <a:p>
            <a:r>
              <a:rPr lang="ar-SA" b="1" dirty="0" smtClean="0">
                <a:solidFill>
                  <a:srgbClr val="0070C0"/>
                </a:solidFill>
              </a:rPr>
              <a:t>العرض الطبيعي للمياه:</a:t>
            </a:r>
          </a:p>
          <a:p>
            <a:pPr marL="0" indent="0">
              <a:buNone/>
            </a:pPr>
            <a:r>
              <a:rPr lang="ar-SA" sz="2100" dirty="0" smtClean="0"/>
              <a:t>        - جملة المياه المتوافرة في كل المصادر السابقة.</a:t>
            </a:r>
            <a:br>
              <a:rPr lang="ar-SA" sz="2100" dirty="0" smtClean="0"/>
            </a:br>
            <a:r>
              <a:rPr lang="ar-SA" sz="2100" dirty="0" smtClean="0"/>
              <a:t>        - اجمالي مساحة المياه المتاحة في الطبيعة بغض النظر عن صلاحيتها أو عدم صلاحيتها للاستخدام.</a:t>
            </a:r>
            <a:br>
              <a:rPr lang="ar-SA" sz="2100" dirty="0" smtClean="0"/>
            </a:br>
            <a:r>
              <a:rPr lang="ar-SA" sz="2100" dirty="0" smtClean="0"/>
              <a:t>        - يمثل على الرسم البياني بخط رأسي لأنه ثابت لا يتغير أبداً نظراً لعدم تغير كمية المياه المتوافرة في الكرة الأرضية و لكنها قد تتحول من هيئة لأخرى. مثال: الثلوج تتحول إلى ماء كلما ارتفعت درجة الحرارة, و الماء الذي يتحول إلى بخار بازدياد الحرارة.</a:t>
            </a:r>
            <a:br>
              <a:rPr lang="ar-SA" sz="2100" dirty="0" smtClean="0"/>
            </a:br>
            <a:r>
              <a:rPr lang="ar-SA" sz="2800" dirty="0" smtClean="0"/>
              <a:t/>
            </a:r>
            <a:br>
              <a:rPr lang="ar-SA" sz="2800" dirty="0" smtClean="0"/>
            </a:br>
            <a:endParaRPr lang="ar-SA" sz="2800" dirty="0" smtClean="0"/>
          </a:p>
          <a:p>
            <a:r>
              <a:rPr lang="ar-SA" b="1" dirty="0" smtClean="0">
                <a:solidFill>
                  <a:srgbClr val="0070C0"/>
                </a:solidFill>
              </a:rPr>
              <a:t>العرض الاقتصادي للمياه:</a:t>
            </a:r>
          </a:p>
          <a:p>
            <a:pPr marL="0" indent="0">
              <a:buNone/>
            </a:pPr>
            <a:r>
              <a:rPr lang="ar-SA" sz="2100" dirty="0" smtClean="0"/>
              <a:t>       - اجمالي مساحة المياه المتاحة للاستخدام الفعلي فقط.</a:t>
            </a:r>
            <a:br>
              <a:rPr lang="ar-SA" sz="2100" dirty="0" smtClean="0"/>
            </a:br>
            <a:r>
              <a:rPr lang="ar-SA" sz="2100" dirty="0" smtClean="0"/>
              <a:t>       - وتعتمد على تكاليف استخراج المياه والحصول عليها. أما بالنسبة لسعر المياه فهو لا يشكل عنصراً أساسياً في عرضها. كما أن مسؤولية تطوير مصادر المياه وزيادة عرضها تقوم بها الحكومات.</a:t>
            </a:r>
            <a:br>
              <a:rPr lang="ar-SA" sz="2100" dirty="0" smtClean="0"/>
            </a:br>
            <a:r>
              <a:rPr lang="ar-SA" sz="2100" dirty="0" smtClean="0"/>
              <a:t>       - يمثل على الرسم البياني على شكل منحنى ينطبق مع منحنى تكاليفها الحدية. </a:t>
            </a:r>
            <a:endParaRPr lang="ar-SA" sz="21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27</a:t>
            </a:fld>
            <a:endParaRPr lang="en-US"/>
          </a:p>
        </p:txBody>
      </p:sp>
    </p:spTree>
    <p:extLst>
      <p:ext uri="{BB962C8B-B14F-4D97-AF65-F5344CB8AC3E}">
        <p14:creationId xmlns:p14="http://schemas.microsoft.com/office/powerpoint/2010/main" val="3060163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rotWithShape="1">
          <a:blip r:embed="rId2">
            <a:extLst>
              <a:ext uri="{28A0092B-C50C-407E-A947-70E740481C1C}">
                <a14:useLocalDpi xmlns:a14="http://schemas.microsoft.com/office/drawing/2010/main" val="0"/>
              </a:ext>
            </a:extLst>
          </a:blip>
          <a:srcRect l="4795" t="5783" r="27118" b="16381"/>
          <a:stretch/>
        </p:blipFill>
        <p:spPr>
          <a:xfrm>
            <a:off x="1043608" y="1268761"/>
            <a:ext cx="6696744" cy="4320480"/>
          </a:xfrm>
        </p:spPr>
      </p:pic>
      <p:sp>
        <p:nvSpPr>
          <p:cNvPr id="4" name="عنصر نائب لرقم الشريحة 3"/>
          <p:cNvSpPr>
            <a:spLocks noGrp="1"/>
          </p:cNvSpPr>
          <p:nvPr>
            <p:ph type="sldNum" sz="quarter" idx="12"/>
          </p:nvPr>
        </p:nvSpPr>
        <p:spPr/>
        <p:txBody>
          <a:bodyPr/>
          <a:lstStyle/>
          <a:p>
            <a:fld id="{A1147BA1-762C-4E04-B352-49196C5D5168}" type="slidenum">
              <a:rPr lang="en-US" smtClean="0"/>
              <a:pPr/>
              <a:t>28</a:t>
            </a:fld>
            <a:endParaRPr lang="en-US"/>
          </a:p>
        </p:txBody>
      </p:sp>
      <p:sp>
        <p:nvSpPr>
          <p:cNvPr id="7" name="مربع نص 6"/>
          <p:cNvSpPr txBox="1"/>
          <p:nvPr/>
        </p:nvSpPr>
        <p:spPr>
          <a:xfrm>
            <a:off x="1979712" y="5140805"/>
            <a:ext cx="4378122" cy="400110"/>
          </a:xfrm>
          <a:prstGeom prst="rect">
            <a:avLst/>
          </a:prstGeom>
          <a:noFill/>
        </p:spPr>
        <p:txBody>
          <a:bodyPr wrap="none" rtlCol="1">
            <a:spAutoFit/>
          </a:bodyPr>
          <a:lstStyle/>
          <a:p>
            <a:r>
              <a:rPr lang="ar-SA" sz="2000" u="sng" dirty="0" smtClean="0">
                <a:solidFill>
                  <a:schemeClr val="accent3">
                    <a:lumMod val="50000"/>
                  </a:schemeClr>
                </a:solidFill>
              </a:rPr>
              <a:t>عرض المياه الطبيعي والاقتصادي في الأجل الطويل</a:t>
            </a:r>
            <a:endParaRPr lang="ar-SA" sz="2000" u="sng" dirty="0">
              <a:solidFill>
                <a:schemeClr val="accent3">
                  <a:lumMod val="50000"/>
                </a:schemeClr>
              </a:solidFill>
            </a:endParaRPr>
          </a:p>
        </p:txBody>
      </p:sp>
    </p:spTree>
    <p:extLst>
      <p:ext uri="{BB962C8B-B14F-4D97-AF65-F5344CB8AC3E}">
        <p14:creationId xmlns:p14="http://schemas.microsoft.com/office/powerpoint/2010/main" val="2688027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7776864" cy="5472608"/>
          </a:xfrm>
        </p:spPr>
        <p:txBody>
          <a:bodyPr>
            <a:normAutofit fontScale="92500" lnSpcReduction="10000"/>
          </a:bodyPr>
          <a:lstStyle/>
          <a:p>
            <a:pPr marL="0" indent="0">
              <a:buNone/>
            </a:pPr>
            <a:r>
              <a:rPr lang="ar-SA" sz="2800" dirty="0" smtClean="0"/>
              <a:t>- يوضح الشكل السابق منحنى عرض المياه الاقتصادي في الأجل الطويل. وبصفة عامة فإن العرض الاقتصادي للمياه يعتمد على تكاليف استخراجها الحدية لأنها من الموارد المتجددة. </a:t>
            </a:r>
            <a:r>
              <a:rPr lang="ar-SA" sz="2800" dirty="0" smtClean="0">
                <a:solidFill>
                  <a:srgbClr val="FF0000"/>
                </a:solidFill>
              </a:rPr>
              <a:t>و لكن المياه الجوفية تعامل معاملة الموارد القابلة للنضوب</a:t>
            </a:r>
            <a:r>
              <a:rPr lang="ar-SA" sz="2800" dirty="0" smtClean="0"/>
              <a:t> من حيث تحديد تكاليفها وتساوي </a:t>
            </a:r>
            <a:r>
              <a:rPr lang="ar-SA" sz="2800" dirty="0" smtClean="0">
                <a:solidFill>
                  <a:schemeClr val="accent6">
                    <a:lumMod val="75000"/>
                  </a:schemeClr>
                </a:solidFill>
              </a:rPr>
              <a:t>(تكاليف الاستخراج + تكاليف الفرصة البديلة نتيجة حرمان الأجيال القادمة) </a:t>
            </a:r>
            <a:r>
              <a:rPr lang="ar-SA" sz="2800" dirty="0" smtClean="0"/>
              <a:t>،</a:t>
            </a:r>
            <a:r>
              <a:rPr lang="ar-SA" sz="2800" dirty="0" smtClean="0">
                <a:solidFill>
                  <a:schemeClr val="accent6">
                    <a:lumMod val="75000"/>
                  </a:schemeClr>
                </a:solidFill>
              </a:rPr>
              <a:t> </a:t>
            </a:r>
            <a:r>
              <a:rPr lang="ar-SA" sz="2800" dirty="0" smtClean="0"/>
              <a:t>أي تكلفة الاستنزاف. وبالتالي يؤثر على منحنى العرض ويتجه الى اليسار.</a:t>
            </a:r>
            <a:br>
              <a:rPr lang="ar-SA" sz="2800" dirty="0" smtClean="0"/>
            </a:br>
            <a:r>
              <a:rPr lang="ar-SA" sz="2800" dirty="0" smtClean="0"/>
              <a:t/>
            </a:r>
            <a:br>
              <a:rPr lang="ar-SA" sz="2800" dirty="0" smtClean="0"/>
            </a:br>
            <a:r>
              <a:rPr lang="ar-SA" sz="2800" dirty="0" smtClean="0"/>
              <a:t>- في العصر الحاضر تعقدت حياة الإنسان و أصبح يطلب المياه بكميات أكبر و في مكان معين و وقت محدد كما أصبح يهتم بنوعية المياه خاصة  المعدة للشرب, مما أدى إلى زيادة حدة مشكلة ندرة المياه العذبة في بعض دول العالم. و اتجه العالم إلى مصادر جديدة للمياه و هي:</a:t>
            </a:r>
            <a:br>
              <a:rPr lang="ar-SA" sz="2800" dirty="0" smtClean="0"/>
            </a:br>
            <a:r>
              <a:rPr lang="ar-SA" sz="2800" dirty="0" smtClean="0"/>
              <a:t/>
            </a:r>
            <a:br>
              <a:rPr lang="ar-SA" sz="2800" dirty="0" smtClean="0"/>
            </a:br>
            <a:r>
              <a:rPr lang="ar-SA" sz="2800" dirty="0" smtClean="0"/>
              <a:t>  1. المياه المحلاة.</a:t>
            </a:r>
            <a:br>
              <a:rPr lang="ar-SA" sz="2800" dirty="0" smtClean="0"/>
            </a:br>
            <a:r>
              <a:rPr lang="ar-SA" sz="2800" dirty="0" smtClean="0"/>
              <a:t>  2. المياه المعاد استخدامها من مياه المجاري و المصانع.</a:t>
            </a:r>
          </a:p>
          <a:p>
            <a:pPr marL="0" indent="0">
              <a:buNone/>
            </a:pPr>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29</a:t>
            </a:fld>
            <a:endParaRPr lang="en-US"/>
          </a:p>
        </p:txBody>
      </p:sp>
    </p:spTree>
    <p:extLst>
      <p:ext uri="{BB962C8B-B14F-4D97-AF65-F5344CB8AC3E}">
        <p14:creationId xmlns:p14="http://schemas.microsoft.com/office/powerpoint/2010/main" val="519795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idx="1"/>
          </p:nvPr>
        </p:nvSpPr>
        <p:spPr/>
        <p:txBody>
          <a:bodyPr/>
          <a:lstStyle/>
          <a:p>
            <a:pPr marL="0" indent="0">
              <a:buNone/>
            </a:pPr>
            <a:endParaRPr lang="ar-SA" dirty="0" smtClean="0"/>
          </a:p>
          <a:p>
            <a:pPr marL="0" indent="0">
              <a:buNone/>
            </a:pPr>
            <a:endParaRPr lang="ar-SA" dirty="0"/>
          </a:p>
          <a:p>
            <a:pPr marL="0" indent="0">
              <a:buNone/>
            </a:pPr>
            <a:endParaRPr lang="ar-SA" dirty="0" smtClean="0"/>
          </a:p>
          <a:p>
            <a:pPr marL="0" indent="0">
              <a:buNone/>
            </a:pPr>
            <a:endParaRPr lang="ar-SA" dirty="0"/>
          </a:p>
          <a:p>
            <a:pPr marL="0" indent="0">
              <a:buNone/>
            </a:pPr>
            <a:endParaRPr lang="ar-SA" dirty="0" smtClean="0"/>
          </a:p>
          <a:p>
            <a:endParaRPr lang="ar-SA" dirty="0"/>
          </a:p>
        </p:txBody>
      </p:sp>
      <p:sp>
        <p:nvSpPr>
          <p:cNvPr id="4" name="عنصر نائب لرقم الشريحة 3"/>
          <p:cNvSpPr>
            <a:spLocks noGrp="1"/>
          </p:cNvSpPr>
          <p:nvPr>
            <p:ph type="sldNum" sz="quarter" idx="12"/>
          </p:nvPr>
        </p:nvSpPr>
        <p:spPr/>
        <p:txBody>
          <a:bodyPr/>
          <a:lstStyle/>
          <a:p>
            <a:fld id="{A1147BA1-762C-4E04-B352-49196C5D5168}" type="slidenum">
              <a:rPr lang="en-US" smtClean="0"/>
              <a:pPr/>
              <a:t>3</a:t>
            </a:fld>
            <a:endParaRPr lang="en-US"/>
          </a:p>
        </p:txBody>
      </p:sp>
      <p:sp>
        <p:nvSpPr>
          <p:cNvPr id="9" name="مستطيل مستدير الزوايا 8"/>
          <p:cNvSpPr/>
          <p:nvPr/>
        </p:nvSpPr>
        <p:spPr>
          <a:xfrm>
            <a:off x="683568" y="404664"/>
            <a:ext cx="7560840" cy="1944216"/>
          </a:xfrm>
          <a:prstGeom prst="roundRect">
            <a:avLst/>
          </a:prstGeom>
          <a:solidFill>
            <a:schemeClr val="accent1">
              <a:lumMod val="20000"/>
              <a:lumOff val="80000"/>
            </a:schemeClr>
          </a:solidFill>
          <a:effectLst>
            <a:innerShdw blurRad="63500" dist="50800" dir="81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dirty="0" smtClean="0"/>
              <a:t>الموارد الطبيعية هبة من الله خلقها و سخرها ليحولها الإنسان مستخدماً ذهنه و ماله و جهده إلى موارد اقتصادية لإنتاج السلع و الخدمات. تشتمل </a:t>
            </a:r>
            <a:r>
              <a:rPr lang="ar-SA" sz="2400" dirty="0"/>
              <a:t>الموارد الطبيعية على الأرض والمياه والغابات والحيوانات والمعادن والشمس والهواء والمناخ والموقع، وهي مرتبطة ببعضها البعض ارتباطاً وثيقاً من الناحية الاقتصادية. </a:t>
            </a:r>
          </a:p>
        </p:txBody>
      </p:sp>
      <p:sp>
        <p:nvSpPr>
          <p:cNvPr id="10" name="مستطيل مستدير الزوايا 9"/>
          <p:cNvSpPr/>
          <p:nvPr/>
        </p:nvSpPr>
        <p:spPr>
          <a:xfrm>
            <a:off x="653148" y="4581128"/>
            <a:ext cx="7560840" cy="1800200"/>
          </a:xfrm>
          <a:prstGeom prst="roundRect">
            <a:avLst/>
          </a:prstGeom>
          <a:solidFill>
            <a:schemeClr val="accent6">
              <a:lumMod val="20000"/>
              <a:lumOff val="80000"/>
            </a:schemeClr>
          </a:solidFill>
          <a:effectLst>
            <a:innerShdw blurRad="63500" dist="50800" dir="81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dirty="0"/>
              <a:t>الموارد الطبيعية لها أهمية قصوى بالنسبة للإنسان، لأنها مصدر المواد الخام الصالحة لإنتاج السلع والخدمات التي تشبع حاجاته المادية وتلبي رغباته المختلفة.</a:t>
            </a:r>
          </a:p>
        </p:txBody>
      </p:sp>
      <p:sp>
        <p:nvSpPr>
          <p:cNvPr id="6" name="مستطيل مستدير الزوايا 5"/>
          <p:cNvSpPr/>
          <p:nvPr/>
        </p:nvSpPr>
        <p:spPr>
          <a:xfrm>
            <a:off x="653148" y="2564904"/>
            <a:ext cx="7560840" cy="1800200"/>
          </a:xfrm>
          <a:prstGeom prst="roundRect">
            <a:avLst/>
          </a:prstGeom>
          <a:solidFill>
            <a:schemeClr val="accent6">
              <a:lumMod val="20000"/>
              <a:lumOff val="80000"/>
            </a:schemeClr>
          </a:solidFill>
          <a:effectLst>
            <a:innerShdw blurRad="63500" dist="50800" dir="81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dirty="0" smtClean="0"/>
              <a:t>يعتبر الاقتصاديون الكلاسيكيون أن </a:t>
            </a:r>
            <a:r>
              <a:rPr lang="ar-SA" sz="2400" u="sng" dirty="0" smtClean="0">
                <a:solidFill>
                  <a:srgbClr val="FF0000"/>
                </a:solidFill>
              </a:rPr>
              <a:t>الأرض</a:t>
            </a:r>
            <a:r>
              <a:rPr lang="ar-SA" sz="2400" dirty="0" smtClean="0"/>
              <a:t> هي عامل الإنتاج الوحيد أو </a:t>
            </a:r>
            <a:r>
              <a:rPr lang="en-US" sz="2400" dirty="0" smtClean="0"/>
              <a:t> , </a:t>
            </a:r>
            <a:r>
              <a:rPr lang="ar-SA" sz="2400" dirty="0" smtClean="0"/>
              <a:t>الأساسي. و بعض الاقتصاديون المعاصرون يسمون الموارد الطبيعية بالموارد الأرضية.</a:t>
            </a:r>
            <a:endParaRPr lang="ar-SA" sz="2400" dirty="0"/>
          </a:p>
        </p:txBody>
      </p:sp>
    </p:spTree>
    <p:extLst>
      <p:ext uri="{BB962C8B-B14F-4D97-AF65-F5344CB8AC3E}">
        <p14:creationId xmlns:p14="http://schemas.microsoft.com/office/powerpoint/2010/main" val="40512719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7620000" cy="4800600"/>
          </a:xfrm>
        </p:spPr>
        <p:txBody>
          <a:bodyPr/>
          <a:lstStyle/>
          <a:p>
            <a:pPr marL="0" indent="0" algn="ctr">
              <a:buNone/>
            </a:pPr>
            <a:r>
              <a:rPr lang="ar-SA" sz="3200" b="1" u="sng" dirty="0" smtClean="0">
                <a:solidFill>
                  <a:schemeClr val="tx2"/>
                </a:solidFill>
              </a:rPr>
              <a:t>الموارد المائية</a:t>
            </a:r>
            <a:br>
              <a:rPr lang="ar-SA" sz="3200" b="1" u="sng" dirty="0" smtClean="0">
                <a:solidFill>
                  <a:schemeClr val="tx2"/>
                </a:solidFill>
              </a:rPr>
            </a:br>
            <a:endParaRPr lang="ar-SA" sz="3200" b="1" u="sng" dirty="0" smtClean="0">
              <a:solidFill>
                <a:schemeClr val="tx2"/>
              </a:solidFill>
            </a:endParaRPr>
          </a:p>
          <a:p>
            <a:pPr marL="0" indent="0">
              <a:buNone/>
            </a:pPr>
            <a:r>
              <a:rPr lang="ar-SA" sz="2400" dirty="0" smtClean="0"/>
              <a:t>- </a:t>
            </a:r>
            <a:r>
              <a:rPr lang="ar-SA" sz="2400" b="1" u="sng" dirty="0" smtClean="0">
                <a:solidFill>
                  <a:srgbClr val="FF0000"/>
                </a:solidFill>
                <a:effectLst>
                  <a:outerShdw blurRad="38100" dist="38100" dir="2700000" algn="tl">
                    <a:srgbClr val="000000">
                      <a:alpha val="43137"/>
                    </a:srgbClr>
                  </a:outerShdw>
                </a:effectLst>
              </a:rPr>
              <a:t>في الأجل القصير :</a:t>
            </a:r>
            <a:r>
              <a:rPr lang="ar-SA" sz="2400" dirty="0" smtClean="0">
                <a:solidFill>
                  <a:srgbClr val="FF0000"/>
                </a:solidFill>
              </a:rPr>
              <a:t> </a:t>
            </a:r>
            <a:r>
              <a:rPr lang="ar-SA" sz="2400" dirty="0" smtClean="0"/>
              <a:t>فإن منحنى العرض الاقتصادي للمياه يكون خط رأسي. وينتقل منحنى العرض الاقتصادي للمياه يميناً عندما يتم تطوير مصادر جديدة للمياه ويزحف يساراً عندما تقل كميات المياه في المصادر المعروفة.  </a:t>
            </a:r>
          </a:p>
          <a:p>
            <a:pPr marL="0" indent="0">
              <a:buNone/>
            </a:pPr>
            <a:endParaRPr lang="ar-SA" dirty="0"/>
          </a:p>
        </p:txBody>
      </p:sp>
      <p:sp>
        <p:nvSpPr>
          <p:cNvPr id="7" name="عنصر نائب لرقم الشريحة 6"/>
          <p:cNvSpPr>
            <a:spLocks noGrp="1"/>
          </p:cNvSpPr>
          <p:nvPr>
            <p:ph type="sldNum" sz="quarter" idx="12"/>
          </p:nvPr>
        </p:nvSpPr>
        <p:spPr/>
        <p:txBody>
          <a:bodyPr/>
          <a:lstStyle/>
          <a:p>
            <a:fld id="{A1147BA1-762C-4E04-B352-49196C5D5168}" type="slidenum">
              <a:rPr lang="en-US" smtClean="0"/>
              <a:pPr/>
              <a:t>30</a:t>
            </a:fld>
            <a:endParaRPr lang="en-US"/>
          </a:p>
        </p:txBody>
      </p:sp>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1631" t="12821" r="49185" b="18949"/>
          <a:stretch/>
        </p:blipFill>
        <p:spPr>
          <a:xfrm>
            <a:off x="899592" y="3068960"/>
            <a:ext cx="4608512" cy="3096344"/>
          </a:xfrm>
          <a:prstGeom prst="rect">
            <a:avLst/>
          </a:prstGeom>
        </p:spPr>
      </p:pic>
      <p:sp>
        <p:nvSpPr>
          <p:cNvPr id="5" name="مربع نص 4"/>
          <p:cNvSpPr txBox="1"/>
          <p:nvPr/>
        </p:nvSpPr>
        <p:spPr>
          <a:xfrm>
            <a:off x="2051720" y="6172531"/>
            <a:ext cx="3252814" cy="369332"/>
          </a:xfrm>
          <a:prstGeom prst="rect">
            <a:avLst/>
          </a:prstGeom>
          <a:noFill/>
        </p:spPr>
        <p:txBody>
          <a:bodyPr wrap="none" rtlCol="1">
            <a:spAutoFit/>
          </a:bodyPr>
          <a:lstStyle/>
          <a:p>
            <a:r>
              <a:rPr lang="ar-SA" dirty="0" smtClean="0"/>
              <a:t>عرض المياه الاقتصادي في الأجل القصير</a:t>
            </a:r>
            <a:endParaRPr lang="ar-SA" dirty="0"/>
          </a:p>
        </p:txBody>
      </p:sp>
    </p:spTree>
    <p:extLst>
      <p:ext uri="{BB962C8B-B14F-4D97-AF65-F5344CB8AC3E}">
        <p14:creationId xmlns:p14="http://schemas.microsoft.com/office/powerpoint/2010/main" val="2866945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548680"/>
            <a:ext cx="7776864" cy="5328592"/>
          </a:xfrm>
        </p:spPr>
        <p:txBody>
          <a:bodyPr>
            <a:normAutofit lnSpcReduction="10000"/>
          </a:bodyPr>
          <a:lstStyle/>
          <a:p>
            <a:r>
              <a:rPr lang="ar-SA" sz="2800" dirty="0" smtClean="0">
                <a:solidFill>
                  <a:srgbClr val="002060"/>
                </a:solidFill>
              </a:rPr>
              <a:t>لماذا المياه لا تترك للقطاع الخاص، (أو لا تتأثر بالسعر)؟</a:t>
            </a:r>
            <a:br>
              <a:rPr lang="ar-SA" sz="2800" dirty="0" smtClean="0">
                <a:solidFill>
                  <a:srgbClr val="002060"/>
                </a:solidFill>
              </a:rPr>
            </a:br>
            <a:endParaRPr lang="ar-SA" sz="2800" dirty="0" smtClean="0">
              <a:solidFill>
                <a:srgbClr val="002060"/>
              </a:solidFill>
            </a:endParaRPr>
          </a:p>
          <a:p>
            <a:pPr marL="0" indent="0">
              <a:buNone/>
            </a:pPr>
            <a:r>
              <a:rPr lang="ar-SA" sz="2800" dirty="0" smtClean="0"/>
              <a:t>العرض الاقتصادي للمياه لا يعتمد على الأسعار للأسباب التالية:</a:t>
            </a:r>
          </a:p>
          <a:p>
            <a:pPr marL="514350" indent="-514350">
              <a:buFont typeface="+mj-lt"/>
              <a:buAutoNum type="arabicPeriod"/>
            </a:pPr>
            <a:r>
              <a:rPr lang="ar-SA" sz="2400" dirty="0" smtClean="0"/>
              <a:t>المياه سلعة حيوية وليس لها بديل.</a:t>
            </a:r>
          </a:p>
          <a:p>
            <a:pPr marL="514350" indent="-514350">
              <a:buFont typeface="+mj-lt"/>
              <a:buAutoNum type="arabicPeriod"/>
            </a:pPr>
            <a:r>
              <a:rPr lang="ar-SA" sz="2400" dirty="0" smtClean="0"/>
              <a:t>التكاليف الإنشائية المتعلقة بتطوير مصادر المياه عالية.</a:t>
            </a:r>
          </a:p>
          <a:p>
            <a:pPr marL="514350" indent="-514350">
              <a:buFont typeface="+mj-lt"/>
              <a:buAutoNum type="arabicPeriod"/>
            </a:pPr>
            <a:r>
              <a:rPr lang="ar-SA" sz="2400" dirty="0" smtClean="0"/>
              <a:t>من الصعب تحديد ملكية مورد المياه لجهة معينة أو شخص معين (يحتاجها جميع الناس).</a:t>
            </a:r>
          </a:p>
          <a:p>
            <a:pPr marL="514350" indent="-514350">
              <a:buFont typeface="+mj-lt"/>
              <a:buAutoNum type="arabicPeriod"/>
            </a:pPr>
            <a:r>
              <a:rPr lang="ar-SA" sz="2400" dirty="0" smtClean="0"/>
              <a:t>تتميز صناعة استخراج المياه بتناقص التكاليف المتوسطة مما يجعلها عرضة للاحتكار الطبيعي.</a:t>
            </a:r>
          </a:p>
          <a:p>
            <a:pPr marL="514350" indent="-514350">
              <a:buFont typeface="+mj-lt"/>
              <a:buAutoNum type="arabicPeriod"/>
            </a:pPr>
            <a:r>
              <a:rPr lang="ar-SA" sz="2400" dirty="0" smtClean="0"/>
              <a:t>المياه النقية أمر يعلق بالصحة العامة وهذا لا يمكن القطاع الخاص يقوم به بشكل أمثل.</a:t>
            </a:r>
          </a:p>
          <a:p>
            <a:pPr marL="514350" indent="-514350">
              <a:buFont typeface="+mj-lt"/>
              <a:buAutoNum type="arabicPeriod"/>
            </a:pPr>
            <a:r>
              <a:rPr lang="ar-SA" sz="2400" dirty="0" smtClean="0"/>
              <a:t>صعوبة تحديد حقوق ملكية واستخراج المياه من مصادرها الطبيعية للأفراد.</a:t>
            </a:r>
            <a:endParaRPr lang="ar-SA" sz="24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31</a:t>
            </a:fld>
            <a:endParaRPr lang="en-US"/>
          </a:p>
        </p:txBody>
      </p:sp>
    </p:spTree>
    <p:extLst>
      <p:ext uri="{BB962C8B-B14F-4D97-AF65-F5344CB8AC3E}">
        <p14:creationId xmlns:p14="http://schemas.microsoft.com/office/powerpoint/2010/main" val="23026768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1540" y="1052736"/>
            <a:ext cx="7632848" cy="1800200"/>
          </a:xfrm>
          <a:solidFill>
            <a:schemeClr val="bg1"/>
          </a:solidFill>
        </p:spPr>
        <p:style>
          <a:lnRef idx="1">
            <a:schemeClr val="accent2"/>
          </a:lnRef>
          <a:fillRef idx="2">
            <a:schemeClr val="accent2"/>
          </a:fillRef>
          <a:effectRef idx="1">
            <a:schemeClr val="accent2"/>
          </a:effectRef>
          <a:fontRef idx="minor">
            <a:schemeClr val="dk1"/>
          </a:fontRef>
        </p:style>
        <p:txBody>
          <a:bodyPr/>
          <a:lstStyle/>
          <a:p>
            <a:pPr marL="0" indent="0">
              <a:buNone/>
            </a:pPr>
            <a:r>
              <a:rPr lang="ar-SA" dirty="0" smtClean="0"/>
              <a:t>اذاً المياه سلعة شبة عامة تقوم الحكومة باستخراجها وتقديمها ضمن الخدمات التي تقدمها المجتمع. وان كانت لها أسعار فهي متدنية جدا او مدعومة من قبل الحكومة.</a:t>
            </a:r>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32</a:t>
            </a:fld>
            <a:endParaRPr lang="en-US"/>
          </a:p>
        </p:txBody>
      </p:sp>
      <p:sp>
        <p:nvSpPr>
          <p:cNvPr id="7" name="سحابة 6"/>
          <p:cNvSpPr/>
          <p:nvPr/>
        </p:nvSpPr>
        <p:spPr bwMode="auto">
          <a:xfrm>
            <a:off x="1619672" y="3356992"/>
            <a:ext cx="5400600" cy="2736304"/>
          </a:xfrm>
          <a:prstGeom prst="cloud">
            <a:avLst/>
          </a:prstGeom>
          <a:solidFill>
            <a:schemeClr val="bg1"/>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1" anchor="t" anchorCtr="0" compatLnSpc="1">
            <a:prstTxWarp prst="textNoShape">
              <a:avLst/>
            </a:prstTxWarp>
          </a:bodyPr>
          <a:lstStyle/>
          <a:p>
            <a:pPr marR="0" algn="r" defTabSz="914400" rtl="0" eaLnBrk="1" fontAlgn="base" latinLnBrk="0" hangingPunct="1">
              <a:lnSpc>
                <a:spcPct val="100000"/>
              </a:lnSpc>
              <a:spcBef>
                <a:spcPct val="0"/>
              </a:spcBef>
              <a:spcAft>
                <a:spcPct val="0"/>
              </a:spcAft>
              <a:buClrTx/>
              <a:buSzTx/>
              <a:tabLst/>
            </a:pPr>
            <a:r>
              <a:rPr kumimoji="0" lang="ar-SA" sz="2400" b="1" i="0" u="none" strike="noStrike" cap="none" normalizeH="0" baseline="0" dirty="0" smtClean="0">
                <a:ln>
                  <a:noFill/>
                </a:ln>
                <a:solidFill>
                  <a:schemeClr val="tx1"/>
                </a:solidFill>
                <a:effectLst/>
                <a:latin typeface="Arial" charset="0"/>
              </a:rPr>
              <a:t>يعتمد العرض</a:t>
            </a:r>
            <a:r>
              <a:rPr kumimoji="0" lang="ar-SA" sz="2400" b="1" i="0" u="none" strike="noStrike" cap="none" normalizeH="0" dirty="0" smtClean="0">
                <a:ln>
                  <a:noFill/>
                </a:ln>
                <a:solidFill>
                  <a:schemeClr val="tx1"/>
                </a:solidFill>
                <a:effectLst/>
                <a:latin typeface="Arial" charset="0"/>
              </a:rPr>
              <a:t> الاقتصادي للمياه على التكاليف وليس على السعر.</a:t>
            </a:r>
          </a:p>
          <a:p>
            <a:pPr marR="0" algn="r" defTabSz="914400" rtl="0" eaLnBrk="1" fontAlgn="base" latinLnBrk="0" hangingPunct="1">
              <a:lnSpc>
                <a:spcPct val="100000"/>
              </a:lnSpc>
              <a:spcBef>
                <a:spcPct val="0"/>
              </a:spcBef>
              <a:spcAft>
                <a:spcPct val="0"/>
              </a:spcAft>
              <a:buClrTx/>
              <a:buSzTx/>
              <a:tabLst/>
            </a:pPr>
            <a:r>
              <a:rPr lang="ar-SA" sz="2400" b="1" baseline="0" dirty="0" smtClean="0">
                <a:solidFill>
                  <a:schemeClr val="tx1"/>
                </a:solidFill>
                <a:latin typeface="Arial" charset="0"/>
              </a:rPr>
              <a:t>السعر</a:t>
            </a:r>
            <a:r>
              <a:rPr lang="ar-SA" sz="2400" b="1" dirty="0" smtClean="0">
                <a:solidFill>
                  <a:schemeClr val="tx1"/>
                </a:solidFill>
                <a:latin typeface="Arial" charset="0"/>
              </a:rPr>
              <a:t> ليس عديم الأهمية لعرض المياه ولكن مقارنة مع تكاليف الاستخراج فهو أقل أهمية لها.</a:t>
            </a:r>
            <a:endParaRPr kumimoji="0" lang="ar-SA" sz="2400" b="1"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4253809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9368" y="860648"/>
            <a:ext cx="7620000" cy="5592688"/>
          </a:xfrm>
        </p:spPr>
        <p:txBody>
          <a:bodyPr/>
          <a:lstStyle/>
          <a:p>
            <a:pPr marL="0" indent="0" algn="ctr">
              <a:buNone/>
            </a:pPr>
            <a:r>
              <a:rPr lang="ar-SA" sz="2400" b="1" u="sng" dirty="0" smtClean="0">
                <a:solidFill>
                  <a:schemeClr val="tx2"/>
                </a:solidFill>
              </a:rPr>
              <a:t>الموارد المائية</a:t>
            </a:r>
            <a:br>
              <a:rPr lang="ar-SA" sz="2400" b="1" u="sng" dirty="0" smtClean="0">
                <a:solidFill>
                  <a:schemeClr val="tx2"/>
                </a:solidFill>
              </a:rPr>
            </a:br>
            <a:endParaRPr lang="ar-SA" sz="2400" b="1" u="sng" dirty="0" smtClean="0">
              <a:solidFill>
                <a:schemeClr val="tx2"/>
              </a:solidFill>
            </a:endParaRPr>
          </a:p>
          <a:p>
            <a:pPr marL="0" indent="0">
              <a:buNone/>
            </a:pPr>
            <a:r>
              <a:rPr lang="ar-SA" sz="2400" u="sng" dirty="0" smtClean="0">
                <a:solidFill>
                  <a:srgbClr val="0070C0"/>
                </a:solidFill>
                <a:effectLst>
                  <a:outerShdw blurRad="38100" dist="38100" dir="2700000" algn="tl">
                    <a:srgbClr val="000000">
                      <a:alpha val="43137"/>
                    </a:srgbClr>
                  </a:outerShdw>
                </a:effectLst>
              </a:rPr>
              <a:t>أولاً</a:t>
            </a:r>
            <a:r>
              <a:rPr lang="ar-SA" sz="2400" u="sng" dirty="0">
                <a:solidFill>
                  <a:srgbClr val="0070C0"/>
                </a:solidFill>
                <a:effectLst>
                  <a:outerShdw blurRad="38100" dist="38100" dir="2700000" algn="tl">
                    <a:srgbClr val="000000">
                      <a:alpha val="43137"/>
                    </a:srgbClr>
                  </a:outerShdw>
                </a:effectLst>
              </a:rPr>
              <a:t>: </a:t>
            </a:r>
            <a:r>
              <a:rPr lang="ar-SA" sz="2400" u="sng" dirty="0" smtClean="0">
                <a:solidFill>
                  <a:srgbClr val="0070C0"/>
                </a:solidFill>
                <a:effectLst>
                  <a:outerShdw blurRad="38100" dist="38100" dir="2700000" algn="tl">
                    <a:srgbClr val="000000">
                      <a:alpha val="43137"/>
                    </a:srgbClr>
                  </a:outerShdw>
                </a:effectLst>
              </a:rPr>
              <a:t>الطلب على </a:t>
            </a:r>
            <a:r>
              <a:rPr lang="ar-SA" sz="2400" u="sng" dirty="0">
                <a:solidFill>
                  <a:srgbClr val="0070C0"/>
                </a:solidFill>
                <a:effectLst>
                  <a:outerShdw blurRad="38100" dist="38100" dir="2700000" algn="tl">
                    <a:srgbClr val="000000">
                      <a:alpha val="43137"/>
                    </a:srgbClr>
                  </a:outerShdw>
                </a:effectLst>
              </a:rPr>
              <a:t>المياه</a:t>
            </a:r>
            <a:r>
              <a:rPr lang="ar-SA" sz="2400" u="sng" dirty="0" smtClean="0">
                <a:solidFill>
                  <a:srgbClr val="0070C0"/>
                </a:solidFill>
                <a:effectLst>
                  <a:outerShdw blurRad="38100" dist="38100" dir="2700000" algn="tl">
                    <a:srgbClr val="000000">
                      <a:alpha val="43137"/>
                    </a:srgbClr>
                  </a:outerShdw>
                </a:effectLst>
              </a:rPr>
              <a:t>:</a:t>
            </a:r>
            <a:br>
              <a:rPr lang="ar-SA" sz="2400" u="sng" dirty="0" smtClean="0">
                <a:solidFill>
                  <a:srgbClr val="0070C0"/>
                </a:solidFill>
                <a:effectLst>
                  <a:outerShdw blurRad="38100" dist="38100" dir="2700000" algn="tl">
                    <a:srgbClr val="000000">
                      <a:alpha val="43137"/>
                    </a:srgbClr>
                  </a:outerShdw>
                </a:effectLst>
              </a:rPr>
            </a:br>
            <a:endParaRPr lang="ar-SA" sz="2400" b="1" u="sng" dirty="0" smtClean="0">
              <a:solidFill>
                <a:schemeClr val="tx2"/>
              </a:solidFill>
            </a:endParaRPr>
          </a:p>
          <a:p>
            <a:pPr marL="0" indent="0">
              <a:buNone/>
            </a:pPr>
            <a:r>
              <a:rPr lang="ar-SA" dirty="0" smtClean="0">
                <a:solidFill>
                  <a:schemeClr val="accent5">
                    <a:lumMod val="50000"/>
                  </a:schemeClr>
                </a:solidFill>
              </a:rPr>
              <a:t>* </a:t>
            </a:r>
            <a:r>
              <a:rPr lang="ar-SA" u="sng" dirty="0" smtClean="0">
                <a:solidFill>
                  <a:schemeClr val="accent5">
                    <a:lumMod val="50000"/>
                  </a:schemeClr>
                </a:solidFill>
              </a:rPr>
              <a:t>استخدامات المياه:</a:t>
            </a:r>
            <a:r>
              <a:rPr lang="ar-SA" dirty="0" smtClean="0">
                <a:solidFill>
                  <a:schemeClr val="accent5">
                    <a:lumMod val="50000"/>
                  </a:schemeClr>
                </a:solidFill>
              </a:rPr>
              <a:t> </a:t>
            </a:r>
            <a:r>
              <a:rPr lang="ar-SA" dirty="0" smtClean="0">
                <a:solidFill>
                  <a:schemeClr val="tx2"/>
                </a:solidFill>
              </a:rPr>
              <a:t>يتحدد الطلب على المياه من استخدامات الانسان للمياه</a:t>
            </a:r>
            <a:endParaRPr lang="ar-SA" u="sng" dirty="0" smtClean="0">
              <a:solidFill>
                <a:schemeClr val="accent5">
                  <a:lumMod val="50000"/>
                </a:schemeClr>
              </a:solidFill>
            </a:endParaRPr>
          </a:p>
        </p:txBody>
      </p:sp>
      <p:sp>
        <p:nvSpPr>
          <p:cNvPr id="6" name="عنصر نائب لرقم الشريحة 5"/>
          <p:cNvSpPr>
            <a:spLocks noGrp="1"/>
          </p:cNvSpPr>
          <p:nvPr>
            <p:ph type="sldNum" sz="quarter" idx="12"/>
          </p:nvPr>
        </p:nvSpPr>
        <p:spPr/>
        <p:txBody>
          <a:bodyPr/>
          <a:lstStyle/>
          <a:p>
            <a:fld id="{A1147BA1-762C-4E04-B352-49196C5D5168}" type="slidenum">
              <a:rPr lang="en-US" smtClean="0"/>
              <a:pPr/>
              <a:t>33</a:t>
            </a:fld>
            <a:endParaRPr lang="en-US"/>
          </a:p>
        </p:txBody>
      </p:sp>
      <p:sp>
        <p:nvSpPr>
          <p:cNvPr id="5" name="مخطط انسيابي: رابط 4"/>
          <p:cNvSpPr/>
          <p:nvPr/>
        </p:nvSpPr>
        <p:spPr bwMode="auto">
          <a:xfrm>
            <a:off x="4263951" y="3212976"/>
            <a:ext cx="3672408" cy="2880320"/>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indent="0" algn="ctr">
              <a:buNone/>
            </a:pPr>
            <a:r>
              <a:rPr lang="ar-SA" sz="2800" dirty="0"/>
              <a:t>ينقسم استخدام المياه الى قسمين اعتماداً على كيفية استخدام الإنسان لها ومكان الاستخدام وهما :</a:t>
            </a:r>
          </a:p>
        </p:txBody>
      </p:sp>
      <p:sp>
        <p:nvSpPr>
          <p:cNvPr id="15" name="مخطط انسيابي: رابط 14"/>
          <p:cNvSpPr/>
          <p:nvPr/>
        </p:nvSpPr>
        <p:spPr bwMode="auto">
          <a:xfrm>
            <a:off x="1922821" y="3645024"/>
            <a:ext cx="2160240" cy="1224136"/>
          </a:xfrm>
          <a:prstGeom prst="flowChartConnector">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ar-SA" sz="2400" b="1" dirty="0" smtClean="0"/>
              <a:t>الاستخدام المباشر</a:t>
            </a:r>
            <a:endParaRPr kumimoji="0" lang="ar-SA" sz="2400" b="1" i="0" u="none" strike="noStrike" cap="none" normalizeH="0" baseline="0" dirty="0" smtClean="0">
              <a:ln>
                <a:noFill/>
              </a:ln>
              <a:solidFill>
                <a:schemeClr val="tx1"/>
              </a:solidFill>
              <a:effectLst/>
            </a:endParaRPr>
          </a:p>
        </p:txBody>
      </p:sp>
      <p:sp>
        <p:nvSpPr>
          <p:cNvPr id="16" name="مخطط انسيابي: رابط 15"/>
          <p:cNvSpPr/>
          <p:nvPr/>
        </p:nvSpPr>
        <p:spPr bwMode="auto">
          <a:xfrm>
            <a:off x="1949128" y="4941168"/>
            <a:ext cx="2160240" cy="1281541"/>
          </a:xfrm>
          <a:prstGeom prst="flowChartConnector">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charset="0"/>
              </a:rPr>
              <a:t>الاستخدام</a:t>
            </a:r>
            <a:r>
              <a:rPr kumimoji="0" lang="ar-SA" sz="2400" b="1" i="0" u="none" strike="noStrike" cap="none" normalizeH="0" dirty="0" smtClean="0">
                <a:ln>
                  <a:noFill/>
                </a:ln>
                <a:solidFill>
                  <a:schemeClr val="tx1"/>
                </a:solidFill>
                <a:effectLst/>
                <a:latin typeface="Arial" charset="0"/>
              </a:rPr>
              <a:t> غير المباشر</a:t>
            </a:r>
            <a:endParaRPr kumimoji="0" lang="ar-SA" sz="2400" b="1"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327960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76672"/>
            <a:ext cx="7776864" cy="5904656"/>
          </a:xfrm>
        </p:spPr>
        <p:txBody>
          <a:bodyPr>
            <a:normAutofit lnSpcReduction="10000"/>
          </a:bodyPr>
          <a:lstStyle/>
          <a:p>
            <a:pPr marL="0" indent="0" algn="ctr">
              <a:buNone/>
            </a:pPr>
            <a:r>
              <a:rPr lang="ar-SA" sz="2800" b="1" u="sng" dirty="0" smtClean="0">
                <a:solidFill>
                  <a:schemeClr val="tx2"/>
                </a:solidFill>
              </a:rPr>
              <a:t>الموارد المائية</a:t>
            </a:r>
            <a:br>
              <a:rPr lang="ar-SA" sz="2800" b="1" u="sng" dirty="0" smtClean="0">
                <a:solidFill>
                  <a:schemeClr val="tx2"/>
                </a:solidFill>
              </a:rPr>
            </a:br>
            <a:endParaRPr lang="ar-SA" sz="2800" b="1" u="sng" dirty="0" smtClean="0">
              <a:solidFill>
                <a:schemeClr val="tx2"/>
              </a:solidFill>
            </a:endParaRPr>
          </a:p>
          <a:p>
            <a:pPr marL="0" indent="0">
              <a:buNone/>
            </a:pPr>
            <a:r>
              <a:rPr lang="ar-SA" sz="2400" u="sng" dirty="0" smtClean="0">
                <a:solidFill>
                  <a:srgbClr val="0070C0"/>
                </a:solidFill>
              </a:rPr>
              <a:t>الاستخدامات المباشرة للمياه/ </a:t>
            </a:r>
          </a:p>
          <a:p>
            <a:pPr marL="457200" indent="-457200">
              <a:buFont typeface="+mj-lt"/>
              <a:buAutoNum type="arabicPeriod"/>
            </a:pPr>
            <a:r>
              <a:rPr lang="ar-SA" sz="2400" dirty="0" smtClean="0"/>
              <a:t>الشرب والاستخدامات المنزلية.</a:t>
            </a:r>
          </a:p>
          <a:p>
            <a:pPr marL="457200" indent="-457200">
              <a:buFont typeface="+mj-lt"/>
              <a:buAutoNum type="arabicPeriod"/>
            </a:pPr>
            <a:r>
              <a:rPr lang="ar-SA" sz="2400" dirty="0" smtClean="0"/>
              <a:t>الري الزراعي وتربية الحيوانات في المزارع.</a:t>
            </a:r>
          </a:p>
          <a:p>
            <a:pPr marL="457200" indent="-457200">
              <a:buFont typeface="+mj-lt"/>
              <a:buAutoNum type="arabicPeriod"/>
            </a:pPr>
            <a:r>
              <a:rPr lang="ar-SA" sz="2400" dirty="0" smtClean="0"/>
              <a:t>استخدام المياه في الصناعة كوسيلة للطاقة والغلي والتبريد والتسخين والنظافة.</a:t>
            </a:r>
            <a:br>
              <a:rPr lang="ar-SA" sz="2400" dirty="0" smtClean="0"/>
            </a:br>
            <a:r>
              <a:rPr lang="ar-SA" sz="2400" dirty="0" smtClean="0"/>
              <a:t> </a:t>
            </a:r>
          </a:p>
          <a:p>
            <a:r>
              <a:rPr lang="ar-SA" sz="2400" u="sng" dirty="0" smtClean="0">
                <a:solidFill>
                  <a:srgbClr val="0070C0"/>
                </a:solidFill>
              </a:rPr>
              <a:t>الطلب الكلي على المياه: </a:t>
            </a:r>
            <a:r>
              <a:rPr lang="ar-SA" sz="2400" dirty="0" smtClean="0"/>
              <a:t>اجمالي الكمية المطلوبة على المياه في كل مكان ولجميع الاستخدامات وفي أي وقت.</a:t>
            </a:r>
          </a:p>
          <a:p>
            <a:r>
              <a:rPr lang="ar-SA" sz="2400" dirty="0" smtClean="0"/>
              <a:t>وينحدر منحنى الطلب على المياه من أعلى الى أسفل نتيجة للعلاقة العكسية بين السعر والكمية المطلوبة.</a:t>
            </a:r>
          </a:p>
          <a:p>
            <a:r>
              <a:rPr lang="ar-SA" sz="2400" dirty="0" smtClean="0"/>
              <a:t>الطلب على المياه قليل المرونة لأنها سلعة ضرورية وليس لها بديل ومورد اقتصادي يدخل في انتاج الكثير من السلع.</a:t>
            </a:r>
          </a:p>
          <a:p>
            <a:pPr marL="0" indent="0">
              <a:buNone/>
            </a:pPr>
            <a:r>
              <a:rPr lang="ar-SA" sz="2400" dirty="0" smtClean="0"/>
              <a:t> </a:t>
            </a:r>
            <a:endParaRPr lang="ar-SA" sz="24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34</a:t>
            </a:fld>
            <a:endParaRPr lang="en-US"/>
          </a:p>
        </p:txBody>
      </p:sp>
    </p:spTree>
    <p:extLst>
      <p:ext uri="{BB962C8B-B14F-4D97-AF65-F5344CB8AC3E}">
        <p14:creationId xmlns:p14="http://schemas.microsoft.com/office/powerpoint/2010/main" val="16950589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97407" y="548680"/>
            <a:ext cx="7620000" cy="4800600"/>
          </a:xfrm>
        </p:spPr>
        <p:txBody>
          <a:bodyPr/>
          <a:lstStyle/>
          <a:p>
            <a:pPr marL="0" indent="0">
              <a:buNone/>
            </a:pPr>
            <a:r>
              <a:rPr lang="ar-SA" sz="2800" dirty="0" smtClean="0"/>
              <a:t>* تنقسم استخدامات المياه المباشرة من حيث الطلب عليها الى قسمين وهما: </a:t>
            </a:r>
          </a:p>
          <a:p>
            <a:pPr marL="514350" indent="-514350">
              <a:buFont typeface="+mj-lt"/>
              <a:buAutoNum type="arabicPeriod"/>
            </a:pPr>
            <a:r>
              <a:rPr lang="ar-SA" sz="2800" dirty="0" smtClean="0"/>
              <a:t>الطلب على المياه في الريف وتستخدم في الزراعة وتربية الحيوانات.</a:t>
            </a:r>
          </a:p>
          <a:p>
            <a:pPr marL="514350" indent="-514350">
              <a:buFont typeface="+mj-lt"/>
              <a:buAutoNum type="arabicPeriod"/>
            </a:pPr>
            <a:r>
              <a:rPr lang="ar-SA" sz="2800" dirty="0" smtClean="0"/>
              <a:t>الطلب على المياه في المدن وتتضمن المياه المستخدمة في الصناعة والخدمات.</a:t>
            </a:r>
          </a:p>
          <a:p>
            <a:pPr marL="0" indent="0">
              <a:buNone/>
            </a:pPr>
            <a:endParaRPr lang="ar-SA" dirty="0"/>
          </a:p>
        </p:txBody>
      </p:sp>
      <p:sp>
        <p:nvSpPr>
          <p:cNvPr id="6" name="عنصر نائب لرقم الشريحة 5"/>
          <p:cNvSpPr>
            <a:spLocks noGrp="1"/>
          </p:cNvSpPr>
          <p:nvPr>
            <p:ph type="sldNum" sz="quarter" idx="12"/>
          </p:nvPr>
        </p:nvSpPr>
        <p:spPr/>
        <p:txBody>
          <a:bodyPr/>
          <a:lstStyle/>
          <a:p>
            <a:fld id="{A1147BA1-762C-4E04-B352-49196C5D5168}" type="slidenum">
              <a:rPr lang="en-US" smtClean="0"/>
              <a:pPr/>
              <a:t>35</a:t>
            </a:fld>
            <a:endParaRPr lang="en-US"/>
          </a:p>
        </p:txBody>
      </p:sp>
      <p:sp>
        <p:nvSpPr>
          <p:cNvPr id="4" name="مستطيل مستدير الزوايا 3"/>
          <p:cNvSpPr/>
          <p:nvPr/>
        </p:nvSpPr>
        <p:spPr bwMode="auto">
          <a:xfrm>
            <a:off x="4788024" y="4149080"/>
            <a:ext cx="3363799" cy="1944216"/>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  </a:t>
            </a:r>
            <a:r>
              <a:rPr lang="ar-SA" dirty="0" smtClean="0"/>
              <a:t>الطلب على المياه في الريف أكبر من الطلب على المياه في المدن، لأن الزراعة </a:t>
            </a:r>
            <a:r>
              <a:rPr lang="en-US" dirty="0" smtClean="0"/>
              <a:t>.</a:t>
            </a:r>
            <a:r>
              <a:rPr lang="ar-SA" dirty="0" smtClean="0"/>
              <a:t>و تحتاج لكميات كبيرة من المياه. و </a:t>
            </a:r>
            <a:r>
              <a:rPr lang="ar-SA" u="sng" dirty="0" smtClean="0">
                <a:solidFill>
                  <a:srgbClr val="FF0000"/>
                </a:solidFill>
              </a:rPr>
              <a:t>لكن </a:t>
            </a:r>
            <a:r>
              <a:rPr lang="ar-SA" dirty="0" smtClean="0"/>
              <a:t>مع مرور الزمن و التقدم التكنولوجي تعقدت الحياة في المدن و اصبح الانسان يحتاج كميات أكبر من المياه</a:t>
            </a:r>
            <a:endParaRPr kumimoji="0" lang="ar-SA" b="0" i="0" u="none" strike="noStrike" cap="none" normalizeH="0" baseline="0" dirty="0" smtClean="0">
              <a:ln>
                <a:noFill/>
              </a:ln>
              <a:solidFill>
                <a:schemeClr val="tx1"/>
              </a:solidFill>
              <a:effectLst/>
            </a:endParaRPr>
          </a:p>
        </p:txBody>
      </p:sp>
      <p:pic>
        <p:nvPicPr>
          <p:cNvPr id="5" name="صورة 4"/>
          <p:cNvPicPr>
            <a:picLocks noChangeAspect="1"/>
          </p:cNvPicPr>
          <p:nvPr/>
        </p:nvPicPr>
        <p:blipFill rotWithShape="1">
          <a:blip r:embed="rId2">
            <a:extLst>
              <a:ext uri="{28A0092B-C50C-407E-A947-70E740481C1C}">
                <a14:useLocalDpi xmlns:a14="http://schemas.microsoft.com/office/drawing/2010/main" val="0"/>
              </a:ext>
            </a:extLst>
          </a:blip>
          <a:srcRect l="7585" t="4209" r="34745" b="23917"/>
          <a:stretch/>
        </p:blipFill>
        <p:spPr>
          <a:xfrm>
            <a:off x="539552" y="3573016"/>
            <a:ext cx="3960440" cy="2808312"/>
          </a:xfrm>
          <a:prstGeom prst="rect">
            <a:avLst/>
          </a:prstGeom>
        </p:spPr>
      </p:pic>
    </p:spTree>
    <p:extLst>
      <p:ext uri="{BB962C8B-B14F-4D97-AF65-F5344CB8AC3E}">
        <p14:creationId xmlns:p14="http://schemas.microsoft.com/office/powerpoint/2010/main" val="1934020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04664"/>
            <a:ext cx="7620000" cy="5420072"/>
          </a:xfrm>
        </p:spPr>
        <p:txBody>
          <a:bodyPr/>
          <a:lstStyle/>
          <a:p>
            <a:pPr marL="0" indent="0" algn="ctr">
              <a:buNone/>
            </a:pPr>
            <a:r>
              <a:rPr lang="ar-SA" sz="2800" b="1" u="sng" dirty="0" smtClean="0">
                <a:solidFill>
                  <a:srgbClr val="0070C0"/>
                </a:solidFill>
              </a:rPr>
              <a:t>الموارد المائية</a:t>
            </a:r>
            <a:br>
              <a:rPr lang="ar-SA" sz="2800" b="1" u="sng" dirty="0" smtClean="0">
                <a:solidFill>
                  <a:srgbClr val="0070C0"/>
                </a:solidFill>
              </a:rPr>
            </a:br>
            <a:endParaRPr lang="ar-SA" sz="2800" b="1" u="sng" dirty="0" smtClean="0">
              <a:solidFill>
                <a:srgbClr val="0070C0"/>
              </a:solidFill>
            </a:endParaRPr>
          </a:p>
          <a:p>
            <a:pPr marL="0" indent="0">
              <a:buNone/>
            </a:pPr>
            <a:r>
              <a:rPr lang="ar-SA" sz="2800" dirty="0" smtClean="0">
                <a:solidFill>
                  <a:srgbClr val="0070C0"/>
                </a:solidFill>
              </a:rPr>
              <a:t>العوامل المؤثرة على الطلب على المياه:</a:t>
            </a:r>
          </a:p>
          <a:p>
            <a:pPr marL="514350" indent="-514350">
              <a:buFont typeface="+mj-lt"/>
              <a:buAutoNum type="arabicPeriod"/>
            </a:pPr>
            <a:r>
              <a:rPr lang="ar-SA" sz="2800" dirty="0" smtClean="0"/>
              <a:t>عدد السكان (علاقة طردية)</a:t>
            </a:r>
          </a:p>
          <a:p>
            <a:pPr marL="514350" indent="-514350">
              <a:buFont typeface="+mj-lt"/>
              <a:buAutoNum type="arabicPeriod"/>
            </a:pPr>
            <a:r>
              <a:rPr lang="ar-SA" sz="2800" dirty="0" smtClean="0"/>
              <a:t>انتاجية الوحدة الواحدة من المياه (عكسية)</a:t>
            </a:r>
          </a:p>
          <a:p>
            <a:pPr marL="514350" indent="-514350">
              <a:buFont typeface="+mj-lt"/>
              <a:buAutoNum type="arabicPeriod"/>
            </a:pPr>
            <a:r>
              <a:rPr lang="ar-SA" sz="2800" dirty="0" smtClean="0"/>
              <a:t>كمية الهدر للمياه (علاقة طردية)</a:t>
            </a:r>
          </a:p>
          <a:p>
            <a:pPr marL="514350" indent="-514350">
              <a:buFont typeface="+mj-lt"/>
              <a:buAutoNum type="arabicPeriod"/>
            </a:pPr>
            <a:r>
              <a:rPr lang="ar-SA" sz="2800" dirty="0" smtClean="0"/>
              <a:t>النمو الاقتصادي (علاقة طردية)</a:t>
            </a:r>
            <a:endParaRPr lang="ar-SA" sz="2800" dirty="0"/>
          </a:p>
        </p:txBody>
      </p:sp>
      <p:sp>
        <p:nvSpPr>
          <p:cNvPr id="6" name="عنصر نائب لرقم الشريحة 5"/>
          <p:cNvSpPr>
            <a:spLocks noGrp="1"/>
          </p:cNvSpPr>
          <p:nvPr>
            <p:ph type="sldNum" sz="quarter" idx="12"/>
          </p:nvPr>
        </p:nvSpPr>
        <p:spPr/>
        <p:txBody>
          <a:bodyPr/>
          <a:lstStyle/>
          <a:p>
            <a:fld id="{A1147BA1-762C-4E04-B352-49196C5D5168}" type="slidenum">
              <a:rPr lang="en-US" smtClean="0"/>
              <a:pPr/>
              <a:t>36</a:t>
            </a:fld>
            <a:endParaRPr lang="en-US"/>
          </a:p>
        </p:txBody>
      </p:sp>
      <p:sp>
        <p:nvSpPr>
          <p:cNvPr id="4" name="مستطيل مستدير الزوايا 3"/>
          <p:cNvSpPr/>
          <p:nvPr/>
        </p:nvSpPr>
        <p:spPr bwMode="auto">
          <a:xfrm>
            <a:off x="1463395" y="4365104"/>
            <a:ext cx="6264696" cy="1728192"/>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R="0" algn="r" defTabSz="914400" rtl="0" eaLnBrk="1" fontAlgn="base" latinLnBrk="0" hangingPunct="1">
              <a:lnSpc>
                <a:spcPct val="100000"/>
              </a:lnSpc>
              <a:spcBef>
                <a:spcPct val="0"/>
              </a:spcBef>
              <a:spcAft>
                <a:spcPct val="0"/>
              </a:spcAft>
              <a:buClrTx/>
              <a:buSzTx/>
              <a:tabLst/>
            </a:pPr>
            <a:r>
              <a:rPr lang="ar-SA" sz="2400" dirty="0" smtClean="0"/>
              <a:t>كلما زادت الكفاءة الانتاجية تطلب المياه بكميات أقل.</a:t>
            </a:r>
          </a:p>
          <a:p>
            <a:pPr marR="0" algn="r" defTabSz="914400" rtl="0" eaLnBrk="1" fontAlgn="base" latinLnBrk="0" hangingPunct="1">
              <a:lnSpc>
                <a:spcPct val="100000"/>
              </a:lnSpc>
              <a:spcBef>
                <a:spcPct val="0"/>
              </a:spcBef>
              <a:spcAft>
                <a:spcPct val="0"/>
              </a:spcAft>
              <a:buClrTx/>
              <a:buSzTx/>
              <a:tabLst/>
            </a:pPr>
            <a:r>
              <a:rPr kumimoji="0" lang="ar-SA" sz="2400" b="0" i="0" u="none" strike="noStrike" cap="none" normalizeH="0" baseline="0" dirty="0" smtClean="0">
                <a:ln>
                  <a:noFill/>
                </a:ln>
                <a:solidFill>
                  <a:schemeClr val="tx1"/>
                </a:solidFill>
                <a:effectLst/>
              </a:rPr>
              <a:t>الانتاجية</a:t>
            </a:r>
            <a:r>
              <a:rPr kumimoji="0" lang="ar-SA" sz="2400" b="0" i="0" u="none" strike="noStrike" cap="none" normalizeH="0" dirty="0" smtClean="0">
                <a:ln>
                  <a:noFill/>
                </a:ln>
                <a:solidFill>
                  <a:schemeClr val="tx1"/>
                </a:solidFill>
                <a:effectLst/>
              </a:rPr>
              <a:t> للوحدة الواحدة في القطاع المنزلي أكثر ثم الصناعي ثم الزراعي. لأن الطلب على المنزلي أقل ثم الصناعي ثم الزراعي.</a:t>
            </a:r>
            <a:endParaRPr kumimoji="0" lang="ar-SA"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612957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lstStyle/>
          <a:p>
            <a:pPr marL="0" indent="0" algn="ctr">
              <a:buNone/>
            </a:pPr>
            <a:r>
              <a:rPr lang="ar-SA" sz="2800" u="sng" dirty="0" smtClean="0">
                <a:solidFill>
                  <a:schemeClr val="tx2"/>
                </a:solidFill>
                <a:effectLst>
                  <a:outerShdw blurRad="38100" dist="38100" dir="2700000" algn="tl">
                    <a:srgbClr val="000000">
                      <a:alpha val="43137"/>
                    </a:srgbClr>
                  </a:outerShdw>
                </a:effectLst>
              </a:rPr>
              <a:t>الموارد المائية</a:t>
            </a:r>
          </a:p>
          <a:p>
            <a:pPr indent="-342900">
              <a:buFont typeface="Wingdings" pitchFamily="2" charset="2"/>
              <a:buChar char="v"/>
            </a:pPr>
            <a:r>
              <a:rPr lang="ar-SA" sz="2400" b="1" u="sng" dirty="0" smtClean="0">
                <a:solidFill>
                  <a:srgbClr val="0070C0"/>
                </a:solidFill>
              </a:rPr>
              <a:t>سوق المياه:</a:t>
            </a:r>
            <a:br>
              <a:rPr lang="ar-SA" sz="2400" b="1" u="sng" dirty="0" smtClean="0">
                <a:solidFill>
                  <a:srgbClr val="0070C0"/>
                </a:solidFill>
              </a:rPr>
            </a:br>
            <a:r>
              <a:rPr lang="ar-SA" sz="2400" b="1" u="sng" dirty="0" smtClean="0">
                <a:solidFill>
                  <a:srgbClr val="0070C0"/>
                </a:solidFill>
              </a:rPr>
              <a:t/>
            </a:r>
            <a:br>
              <a:rPr lang="ar-SA" sz="2400" b="1" u="sng" dirty="0" smtClean="0">
                <a:solidFill>
                  <a:srgbClr val="0070C0"/>
                </a:solidFill>
              </a:rPr>
            </a:br>
            <a:r>
              <a:rPr lang="ar-SA" sz="2000" dirty="0" smtClean="0"/>
              <a:t>- ينشأ سوق المياه نتيجة الاستخدام الاستهلاكي للمياه ( الاستخدام المباشر), حيث أن الاستخدام الاستهلاكي للمياه هو المحدد الرئيسي للطلب الكلي على المياه و الذي ينحدر من أعلى إلى أسفل نسبة للعلاقة العكسية بين السعر و الكمية المطلوبة, و لكن لضرورية المياه و حيويتها فإن الطلب عليها يتسم </a:t>
            </a:r>
            <a:r>
              <a:rPr lang="ar-SA" sz="2000" u="sng" dirty="0" smtClean="0"/>
              <a:t>بقلة المرونة السعرية </a:t>
            </a:r>
            <a:r>
              <a:rPr lang="ar-SA" sz="2000" dirty="0" smtClean="0"/>
              <a:t>( أي أنه تغير سعر المياه لن يؤثر بشكل ملحوظ على الكميات المطلوبة منها لأهميتها لحياة الانسان مما يتوجب على الحكومة التدخل لدعم أسعار المياه)</a:t>
            </a:r>
            <a:r>
              <a:rPr lang="ar-SA" sz="2400" b="1" u="sng" dirty="0" smtClean="0">
                <a:solidFill>
                  <a:srgbClr val="0070C0"/>
                </a:solidFill>
              </a:rPr>
              <a:t/>
            </a:r>
            <a:br>
              <a:rPr lang="ar-SA" sz="2400" b="1" u="sng" dirty="0" smtClean="0">
                <a:solidFill>
                  <a:srgbClr val="0070C0"/>
                </a:solidFill>
              </a:rPr>
            </a:br>
            <a:endParaRPr lang="ar-SA" sz="2400" b="1" u="sng" dirty="0" smtClean="0">
              <a:solidFill>
                <a:srgbClr val="0070C0"/>
              </a:solidFill>
            </a:endParaRPr>
          </a:p>
          <a:p>
            <a:r>
              <a:rPr lang="ar-SA" sz="2000" dirty="0" smtClean="0">
                <a:solidFill>
                  <a:srgbClr val="7030A0"/>
                </a:solidFill>
              </a:rPr>
              <a:t>أولاً: الطلب على المياه/ </a:t>
            </a:r>
            <a:br>
              <a:rPr lang="ar-SA" sz="2000" dirty="0" smtClean="0">
                <a:solidFill>
                  <a:srgbClr val="7030A0"/>
                </a:solidFill>
              </a:rPr>
            </a:br>
            <a:r>
              <a:rPr lang="ar-SA" sz="2000" dirty="0" smtClean="0">
                <a:solidFill>
                  <a:srgbClr val="7030A0"/>
                </a:solidFill>
              </a:rPr>
              <a:t>   </a:t>
            </a:r>
            <a:r>
              <a:rPr lang="ar-SA" sz="2000" dirty="0" smtClean="0"/>
              <a:t>-</a:t>
            </a:r>
            <a:r>
              <a:rPr lang="ar-SA" sz="2000" dirty="0" smtClean="0">
                <a:solidFill>
                  <a:srgbClr val="7030A0"/>
                </a:solidFill>
              </a:rPr>
              <a:t>  </a:t>
            </a:r>
            <a:r>
              <a:rPr lang="ar-SA" sz="2000" dirty="0" smtClean="0"/>
              <a:t>يتصف بقلة المرونة السعرية </a:t>
            </a:r>
            <a:br>
              <a:rPr lang="ar-SA" sz="2000" dirty="0" smtClean="0"/>
            </a:br>
            <a:r>
              <a:rPr lang="ar-SA" sz="2000" dirty="0" smtClean="0"/>
              <a:t>   -  سبق وذكرنا أن الطلب على المياه يتقسم الى قسمين: الطلب عليها في المدن والطلب عليها في الريف. اذاً </a:t>
            </a:r>
            <a:r>
              <a:rPr lang="ar-SA" sz="2000" dirty="0" smtClean="0">
                <a:solidFill>
                  <a:srgbClr val="0070C0"/>
                </a:solidFill>
              </a:rPr>
              <a:t>منحنى الطلب الكلي على المياه</a:t>
            </a:r>
            <a:r>
              <a:rPr lang="ar-SA" sz="2000" dirty="0" smtClean="0"/>
              <a:t> هو التجميع الأفقي لمنحنى الطلب على المياه في المدن ومنحنى الطلب عليها في الريف ( </a:t>
            </a:r>
            <a:r>
              <a:rPr lang="ar-SA" sz="1600" dirty="0" smtClean="0"/>
              <a:t>كما في الشكل في شريحة رقم 35</a:t>
            </a:r>
            <a:r>
              <a:rPr lang="ar-SA" sz="2000" dirty="0" smtClean="0"/>
              <a:t>)</a:t>
            </a:r>
            <a:endParaRPr lang="ar-SA" sz="2000" dirty="0"/>
          </a:p>
        </p:txBody>
      </p:sp>
      <p:sp>
        <p:nvSpPr>
          <p:cNvPr id="6" name="عنصر نائب لرقم الشريحة 5"/>
          <p:cNvSpPr>
            <a:spLocks noGrp="1"/>
          </p:cNvSpPr>
          <p:nvPr>
            <p:ph type="sldNum" sz="quarter" idx="12"/>
          </p:nvPr>
        </p:nvSpPr>
        <p:spPr/>
        <p:txBody>
          <a:bodyPr/>
          <a:lstStyle/>
          <a:p>
            <a:fld id="{A1147BA1-762C-4E04-B352-49196C5D5168}" type="slidenum">
              <a:rPr lang="en-US" smtClean="0"/>
              <a:pPr/>
              <a:t>37</a:t>
            </a:fld>
            <a:endParaRPr lang="en-US"/>
          </a:p>
        </p:txBody>
      </p:sp>
    </p:spTree>
    <p:extLst>
      <p:ext uri="{BB962C8B-B14F-4D97-AF65-F5344CB8AC3E}">
        <p14:creationId xmlns:p14="http://schemas.microsoft.com/office/powerpoint/2010/main" val="2935915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1052736"/>
            <a:ext cx="7620000" cy="4800600"/>
          </a:xfrm>
        </p:spPr>
        <p:txBody>
          <a:bodyPr>
            <a:normAutofit/>
          </a:bodyPr>
          <a:lstStyle/>
          <a:p>
            <a:r>
              <a:rPr lang="ar-SA" sz="2000" dirty="0" smtClean="0">
                <a:solidFill>
                  <a:srgbClr val="7030A0"/>
                </a:solidFill>
              </a:rPr>
              <a:t>ثانياً: عرض المياه/</a:t>
            </a:r>
            <a:br>
              <a:rPr lang="ar-SA" sz="2000" dirty="0" smtClean="0">
                <a:solidFill>
                  <a:srgbClr val="7030A0"/>
                </a:solidFill>
              </a:rPr>
            </a:br>
            <a:r>
              <a:rPr lang="ar-SA" sz="2000" dirty="0" smtClean="0">
                <a:solidFill>
                  <a:srgbClr val="7030A0"/>
                </a:solidFill>
              </a:rPr>
              <a:t>  </a:t>
            </a:r>
            <a:r>
              <a:rPr lang="ar-SA" sz="2000" dirty="0" smtClean="0"/>
              <a:t>- هو عرض طبيعي يعتمد على كميات المياه المعروفة (الاحتياطي المؤكد منها) من مختلف المصادر.</a:t>
            </a:r>
            <a:br>
              <a:rPr lang="ar-SA" sz="2000" dirty="0" smtClean="0"/>
            </a:br>
            <a:r>
              <a:rPr lang="ar-SA" sz="2000" dirty="0" smtClean="0"/>
              <a:t>  -  وعرض اقتصادي يعتمد على التكاليف التي يتحملها المجتمع متمثلاً في الحكومة للحصول على مياه جاهزة للاستخدام الفوري.</a:t>
            </a:r>
            <a:br>
              <a:rPr lang="ar-SA" sz="2000" dirty="0" smtClean="0"/>
            </a:br>
            <a:r>
              <a:rPr lang="ar-SA" sz="2000" dirty="0" smtClean="0"/>
              <a:t/>
            </a:r>
            <a:br>
              <a:rPr lang="ar-SA" sz="2000" dirty="0" smtClean="0"/>
            </a:br>
            <a:endParaRPr lang="ar-SA" sz="2000" dirty="0" smtClean="0"/>
          </a:p>
          <a:p>
            <a:r>
              <a:rPr lang="ar-SA" sz="2000" dirty="0" smtClean="0">
                <a:solidFill>
                  <a:srgbClr val="7030A0"/>
                </a:solidFill>
              </a:rPr>
              <a:t>توازن سوق المياه/</a:t>
            </a:r>
            <a:br>
              <a:rPr lang="ar-SA" sz="2000" dirty="0" smtClean="0">
                <a:solidFill>
                  <a:srgbClr val="7030A0"/>
                </a:solidFill>
              </a:rPr>
            </a:br>
            <a:r>
              <a:rPr lang="ar-SA" sz="2000" dirty="0" smtClean="0">
                <a:solidFill>
                  <a:srgbClr val="7030A0"/>
                </a:solidFill>
              </a:rPr>
              <a:t> </a:t>
            </a:r>
            <a:r>
              <a:rPr lang="ar-SA" sz="2000" dirty="0" smtClean="0"/>
              <a:t>- عندما يقاطع منحنى الطلب عليها منحنى عرضها الاقتصادي, فتتحدد كمية المياه التوازنية وسعرها التوازني مثل بقية السلع والخدمات الأخرى, و لكن أسعار المياه غالباً مدعمة من الحكومات.</a:t>
            </a:r>
            <a:br>
              <a:rPr lang="ar-SA" sz="2000" dirty="0" smtClean="0"/>
            </a:br>
            <a:r>
              <a:rPr lang="ar-SA" sz="2000" dirty="0" smtClean="0"/>
              <a:t/>
            </a:r>
            <a:br>
              <a:rPr lang="ar-SA" sz="2000" dirty="0" smtClean="0"/>
            </a:br>
            <a:endParaRPr lang="ar-SA" sz="2000" dirty="0" smtClean="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38</a:t>
            </a:fld>
            <a:endParaRPr lang="en-US"/>
          </a:p>
        </p:txBody>
      </p:sp>
    </p:spTree>
    <p:extLst>
      <p:ext uri="{BB962C8B-B14F-4D97-AF65-F5344CB8AC3E}">
        <p14:creationId xmlns:p14="http://schemas.microsoft.com/office/powerpoint/2010/main" val="1116417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rotWithShape="1">
          <a:blip r:embed="rId2">
            <a:extLst>
              <a:ext uri="{28A0092B-C50C-407E-A947-70E740481C1C}">
                <a14:useLocalDpi xmlns:a14="http://schemas.microsoft.com/office/drawing/2010/main" val="0"/>
              </a:ext>
            </a:extLst>
          </a:blip>
          <a:srcRect l="4795" r="37163" b="19031"/>
          <a:stretch/>
        </p:blipFill>
        <p:spPr>
          <a:xfrm>
            <a:off x="347485" y="1412776"/>
            <a:ext cx="3912525" cy="3672408"/>
          </a:xfrm>
        </p:spPr>
      </p:pic>
      <p:sp>
        <p:nvSpPr>
          <p:cNvPr id="7" name="عنصر نائب لرقم الشريحة 6"/>
          <p:cNvSpPr>
            <a:spLocks noGrp="1"/>
          </p:cNvSpPr>
          <p:nvPr>
            <p:ph type="sldNum" sz="quarter" idx="12"/>
          </p:nvPr>
        </p:nvSpPr>
        <p:spPr/>
        <p:txBody>
          <a:bodyPr/>
          <a:lstStyle/>
          <a:p>
            <a:fld id="{A1147BA1-762C-4E04-B352-49196C5D5168}" type="slidenum">
              <a:rPr lang="en-US" smtClean="0"/>
              <a:pPr/>
              <a:t>39</a:t>
            </a:fld>
            <a:endParaRPr lang="en-US"/>
          </a:p>
        </p:txBody>
      </p:sp>
      <p:sp>
        <p:nvSpPr>
          <p:cNvPr id="5" name="مربع نص 4"/>
          <p:cNvSpPr txBox="1"/>
          <p:nvPr/>
        </p:nvSpPr>
        <p:spPr>
          <a:xfrm>
            <a:off x="323528" y="4709846"/>
            <a:ext cx="3384376" cy="400110"/>
          </a:xfrm>
          <a:prstGeom prst="rect">
            <a:avLst/>
          </a:prstGeom>
          <a:noFill/>
        </p:spPr>
        <p:txBody>
          <a:bodyPr wrap="square" rtlCol="1">
            <a:spAutoFit/>
          </a:bodyPr>
          <a:lstStyle/>
          <a:p>
            <a:pPr algn="r"/>
            <a:r>
              <a:rPr lang="ar-SA" sz="2000" b="1" u="sng" dirty="0" smtClean="0">
                <a:solidFill>
                  <a:schemeClr val="accent3">
                    <a:lumMod val="50000"/>
                  </a:schemeClr>
                </a:solidFill>
              </a:rPr>
              <a:t>توازن سوق المياه في الأجل القصير</a:t>
            </a:r>
            <a:endParaRPr lang="ar-SA" sz="2000" b="1" u="sng" dirty="0">
              <a:solidFill>
                <a:schemeClr val="accent3">
                  <a:lumMod val="50000"/>
                </a:schemeClr>
              </a:solidFill>
            </a:endParaRPr>
          </a:p>
        </p:txBody>
      </p:sp>
      <p:sp>
        <p:nvSpPr>
          <p:cNvPr id="6" name="مربع نص 5"/>
          <p:cNvSpPr txBox="1"/>
          <p:nvPr/>
        </p:nvSpPr>
        <p:spPr>
          <a:xfrm>
            <a:off x="4067944" y="-232039"/>
            <a:ext cx="4279619" cy="7448193"/>
          </a:xfrm>
          <a:prstGeom prst="rect">
            <a:avLst/>
          </a:prstGeom>
          <a:noFill/>
        </p:spPr>
        <p:txBody>
          <a:bodyPr wrap="square" rtlCol="1" anchor="ctr" anchorCtr="0">
            <a:spAutoFit/>
          </a:bodyPr>
          <a:lstStyle/>
          <a:p>
            <a:pPr algn="ctr" rtl="1"/>
            <a:r>
              <a:rPr lang="ar-SA" sz="2000" b="1" u="sng" dirty="0" smtClean="0">
                <a:solidFill>
                  <a:srgbClr val="FF0000"/>
                </a:solidFill>
                <a:effectLst>
                  <a:outerShdw blurRad="38100" dist="38100" dir="2700000" algn="tl">
                    <a:srgbClr val="000000">
                      <a:alpha val="43137"/>
                    </a:srgbClr>
                  </a:outerShdw>
                </a:effectLst>
              </a:rPr>
              <a:t/>
            </a:r>
            <a:br>
              <a:rPr lang="ar-SA" sz="2000" b="1" u="sng" dirty="0" smtClean="0">
                <a:solidFill>
                  <a:srgbClr val="FF0000"/>
                </a:solidFill>
                <a:effectLst>
                  <a:outerShdw blurRad="38100" dist="38100" dir="2700000" algn="tl">
                    <a:srgbClr val="000000">
                      <a:alpha val="43137"/>
                    </a:srgbClr>
                  </a:outerShdw>
                </a:effectLst>
              </a:rPr>
            </a:br>
            <a:r>
              <a:rPr lang="ar-SA" sz="2000" b="1" u="sng" dirty="0" smtClean="0">
                <a:solidFill>
                  <a:srgbClr val="FF0000"/>
                </a:solidFill>
                <a:effectLst>
                  <a:outerShdw blurRad="38100" dist="38100" dir="2700000" algn="tl">
                    <a:srgbClr val="000000">
                      <a:alpha val="43137"/>
                    </a:srgbClr>
                  </a:outerShdw>
                </a:effectLst>
              </a:rPr>
              <a:t>* توازن سوق المياه في الأجل القصير</a:t>
            </a:r>
            <a:br>
              <a:rPr lang="ar-SA" sz="2000" b="1" u="sng" dirty="0" smtClean="0">
                <a:solidFill>
                  <a:srgbClr val="FF0000"/>
                </a:solidFill>
                <a:effectLst>
                  <a:outerShdw blurRad="38100" dist="38100" dir="2700000" algn="tl">
                    <a:srgbClr val="000000">
                      <a:alpha val="43137"/>
                    </a:srgbClr>
                  </a:outerShdw>
                </a:effectLst>
              </a:rPr>
            </a:br>
            <a:endParaRPr lang="ar-SA" sz="2000" b="1" u="sng" dirty="0" smtClean="0">
              <a:solidFill>
                <a:srgbClr val="FF0000"/>
              </a:solidFill>
              <a:effectLst>
                <a:outerShdw blurRad="38100" dist="38100" dir="2700000" algn="tl">
                  <a:srgbClr val="000000">
                    <a:alpha val="43137"/>
                  </a:srgbClr>
                </a:outerShdw>
              </a:effectLst>
            </a:endParaRPr>
          </a:p>
          <a:p>
            <a:pPr marL="285750" indent="-285750" algn="r" rtl="1">
              <a:buFontTx/>
              <a:buChar char="-"/>
            </a:pPr>
            <a:r>
              <a:rPr lang="ar-SA" sz="2000" dirty="0"/>
              <a:t>في </a:t>
            </a:r>
            <a:r>
              <a:rPr lang="ar-SA" sz="2000" dirty="0" smtClean="0"/>
              <a:t>الشكل:  </a:t>
            </a:r>
            <a:r>
              <a:rPr lang="ar-SA" sz="2000" dirty="0"/>
              <a:t>يمثل </a:t>
            </a:r>
            <a:r>
              <a:rPr lang="en-US" sz="2000" b="1" dirty="0"/>
              <a:t>D</a:t>
            </a:r>
            <a:r>
              <a:rPr lang="ar-SA" sz="2000" dirty="0"/>
              <a:t> الطلب الكلي وهو مجموع طلب المدن </a:t>
            </a:r>
            <a:r>
              <a:rPr lang="ar-SA" sz="2000" b="1" dirty="0"/>
              <a:t>(</a:t>
            </a:r>
            <a:r>
              <a:rPr lang="en-US" sz="2000" b="1" dirty="0"/>
              <a:t>D1</a:t>
            </a:r>
            <a:r>
              <a:rPr lang="ar-SA" sz="2000" b="1" dirty="0"/>
              <a:t>) </a:t>
            </a:r>
            <a:r>
              <a:rPr lang="ar-SA" sz="2000" dirty="0"/>
              <a:t>وطلب الريف </a:t>
            </a:r>
            <a:r>
              <a:rPr lang="ar-SA" sz="2000" b="1" dirty="0"/>
              <a:t>(</a:t>
            </a:r>
            <a:r>
              <a:rPr lang="en-US" sz="2000" b="1" dirty="0"/>
              <a:t>D2</a:t>
            </a:r>
            <a:r>
              <a:rPr lang="ar-SA" sz="2000" b="1" dirty="0"/>
              <a:t>). </a:t>
            </a:r>
            <a:endParaRPr lang="ar-SA" sz="2000" dirty="0"/>
          </a:p>
          <a:p>
            <a:pPr marL="285750" indent="-285750" algn="r" rtl="1">
              <a:buFontTx/>
              <a:buChar char="-"/>
            </a:pPr>
            <a:r>
              <a:rPr lang="ar-SA" sz="2000" dirty="0" smtClean="0"/>
              <a:t>في الأجل القصير منحنى العرض الاقتصادي للمياه خط رأسي (عديم المرونة).</a:t>
            </a:r>
          </a:p>
          <a:p>
            <a:pPr marL="285750" indent="-285750" algn="r" rtl="1">
              <a:buFontTx/>
              <a:buChar char="-"/>
            </a:pPr>
            <a:r>
              <a:rPr lang="en-US" sz="2000" b="1" dirty="0" smtClean="0"/>
              <a:t>P1</a:t>
            </a:r>
            <a:r>
              <a:rPr lang="ar-SA" sz="2000" dirty="0" smtClean="0"/>
              <a:t> هو السعر للمياه الذي حددته الحكومة. و عنده يكون هناك فائض عرض (</a:t>
            </a:r>
            <a:r>
              <a:rPr lang="en-US" sz="2000" dirty="0" smtClean="0"/>
              <a:t>(Q1 – Q2</a:t>
            </a:r>
            <a:endParaRPr lang="ar-SA" sz="2000" dirty="0" smtClean="0"/>
          </a:p>
          <a:p>
            <a:pPr marL="285750" indent="-285750" algn="r" rtl="1">
              <a:buFontTx/>
              <a:buChar char="-"/>
            </a:pPr>
            <a:r>
              <a:rPr lang="en-US" sz="2000" b="1" dirty="0" smtClean="0"/>
              <a:t>D1</a:t>
            </a:r>
            <a:r>
              <a:rPr lang="ar-SA" sz="2000" dirty="0" smtClean="0"/>
              <a:t> منحنى طلب المدن ويتزايد بسرعة أكبر من منحنى طلب الريف </a:t>
            </a:r>
            <a:r>
              <a:rPr lang="en-US" sz="2000" b="1" dirty="0" smtClean="0"/>
              <a:t>D2</a:t>
            </a:r>
            <a:r>
              <a:rPr lang="ar-SA" sz="2000" dirty="0" smtClean="0"/>
              <a:t>و بالتالي ينتقل منحنى  الطلب الكلي الى أعلى جهة اليمين ويحدث فائض في الكمية المطلوبة ( </a:t>
            </a:r>
            <a:r>
              <a:rPr lang="en-US" sz="2000" dirty="0" smtClean="0"/>
              <a:t>Q3 – Q2</a:t>
            </a:r>
            <a:r>
              <a:rPr lang="ar-SA" sz="2000" dirty="0" smtClean="0"/>
              <a:t>)، اذا بقي سعر المياه كما هو</a:t>
            </a:r>
            <a:r>
              <a:rPr lang="en-US" sz="2000" dirty="0" smtClean="0"/>
              <a:t> </a:t>
            </a:r>
            <a:r>
              <a:rPr lang="ar-SA" sz="2000" dirty="0" smtClean="0"/>
              <a:t>عند </a:t>
            </a:r>
            <a:r>
              <a:rPr lang="en-US" sz="2000" dirty="0" smtClean="0"/>
              <a:t>P1</a:t>
            </a:r>
            <a:r>
              <a:rPr lang="ar-SA" sz="2000" dirty="0" smtClean="0"/>
              <a:t>. (من الصعب استمرار هذا الوضع لأنه لا يلبي كل حاجة المجتمع للمياه</a:t>
            </a:r>
            <a:r>
              <a:rPr lang="en-US" sz="2000" dirty="0" smtClean="0"/>
              <a:t>(</a:t>
            </a:r>
            <a:r>
              <a:rPr lang="ar-SA" sz="2000" dirty="0" smtClean="0"/>
              <a:t>. </a:t>
            </a:r>
          </a:p>
          <a:p>
            <a:pPr marL="285750" indent="-285750" algn="r" rtl="1">
              <a:buFontTx/>
              <a:buChar char="-"/>
            </a:pPr>
            <a:r>
              <a:rPr lang="ar-SA" sz="2000" dirty="0" smtClean="0"/>
              <a:t>لمواجهة هذا الوضع، إما 1) أن ترفع الحكومة السعر ويصبح </a:t>
            </a:r>
            <a:r>
              <a:rPr lang="en-US" sz="2000" dirty="0" smtClean="0"/>
              <a:t>P2</a:t>
            </a:r>
            <a:r>
              <a:rPr lang="ar-SA" sz="2000" dirty="0" smtClean="0"/>
              <a:t> فتقل الكمية المطلوبة. ويصبح التوازن عند تقاطع منحنى الطلب الكلي للمياه مع تقاطع منحنى العرض. أو2) توزيع المياه بكميات محدودة. أو 3) تزيد عرض المياه بتطوير المزيد من مصادر المياه الطبيعية. وتتبنى الدولة حملات توعية.</a:t>
            </a:r>
          </a:p>
          <a:p>
            <a:pPr marL="285750" indent="-285750" algn="r">
              <a:buFontTx/>
              <a:buChar char="-"/>
            </a:pPr>
            <a:endParaRPr lang="ar-SA" dirty="0"/>
          </a:p>
        </p:txBody>
      </p:sp>
    </p:spTree>
    <p:extLst>
      <p:ext uri="{BB962C8B-B14F-4D97-AF65-F5344CB8AC3E}">
        <p14:creationId xmlns:p14="http://schemas.microsoft.com/office/powerpoint/2010/main" val="295397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4</a:t>
            </a:fld>
            <a:endParaRPr lang="en-US"/>
          </a:p>
        </p:txBody>
      </p:sp>
      <p:sp>
        <p:nvSpPr>
          <p:cNvPr id="3" name="مستطيل مستدير الزوايا 2"/>
          <p:cNvSpPr/>
          <p:nvPr/>
        </p:nvSpPr>
        <p:spPr>
          <a:xfrm>
            <a:off x="-468560" y="1115864"/>
            <a:ext cx="7560840" cy="4896544"/>
          </a:xfrm>
          <a:prstGeom prst="roundRect">
            <a:avLst/>
          </a:prstGeom>
          <a:solidFill>
            <a:schemeClr val="accent6">
              <a:lumMod val="20000"/>
              <a:lumOff val="80000"/>
            </a:schemeClr>
          </a:solidFill>
          <a:effectLst>
            <a:innerShdw blurRad="63500" dist="50800" dir="8100000">
              <a:prstClr val="black">
                <a:alpha val="50000"/>
              </a:prstClr>
            </a:inn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SA" sz="2400" dirty="0" smtClean="0"/>
              <a:t>- بعد التقدم في مجالات العلوم المختلفة و انتشار التصنيع و التمدن و التقنية, أخذ الانسان يبتعد تدريجياً عن البيئة الطبيعية كمصدر مباشر للغذاء مما لا يعني بأن أهميتها بالنسبة له قلت بل ازدادت أكثر مما كانت عليه.</a:t>
            </a:r>
          </a:p>
          <a:p>
            <a:pPr algn="r"/>
            <a:r>
              <a:rPr lang="ar-SA" sz="2400" dirty="0" smtClean="0"/>
              <a:t/>
            </a:r>
            <a:br>
              <a:rPr lang="ar-SA" sz="2400" dirty="0" smtClean="0"/>
            </a:br>
            <a:r>
              <a:rPr lang="ar-SA" sz="2400" dirty="0" smtClean="0">
                <a:solidFill>
                  <a:srgbClr val="FF0000"/>
                </a:solidFill>
              </a:rPr>
              <a:t>- أسباب التقدم الاقتصادي في الدول الصناعية:</a:t>
            </a:r>
            <a:br>
              <a:rPr lang="ar-SA" sz="2400" dirty="0" smtClean="0">
                <a:solidFill>
                  <a:srgbClr val="FF0000"/>
                </a:solidFill>
              </a:rPr>
            </a:br>
            <a:r>
              <a:rPr lang="ar-SA" sz="2400" dirty="0" smtClean="0"/>
              <a:t>1.  كثرة الموارد الطبيعية فيها</a:t>
            </a:r>
            <a:br>
              <a:rPr lang="ar-SA" sz="2400" dirty="0" smtClean="0"/>
            </a:br>
            <a:r>
              <a:rPr lang="ar-SA" sz="2400" dirty="0" smtClean="0"/>
              <a:t>2. التقدم العلمي في هذه الدول ساهم في تحويل الموارد الطبيعية إلى </a:t>
            </a:r>
            <a:r>
              <a:rPr lang="en-US" sz="2400" dirty="0" smtClean="0"/>
              <a:t/>
            </a:r>
            <a:br>
              <a:rPr lang="en-US" sz="2400" dirty="0" smtClean="0"/>
            </a:br>
            <a:r>
              <a:rPr lang="ar-SA" sz="2400" dirty="0" smtClean="0"/>
              <a:t>موارد اقتصادية بشكل سريع و بكميات كبيرة. </a:t>
            </a:r>
            <a:br>
              <a:rPr lang="ar-SA" sz="2400" dirty="0" smtClean="0"/>
            </a:br>
            <a:r>
              <a:rPr lang="ar-SA" sz="2400" dirty="0" smtClean="0"/>
              <a:t>فكلما كثرت الموارد الطبيعية و سهل الحصول عليها و قلت تكاليفها أدى ذلك إلى سهولة تحويلها إلى موارد اقتصادية.</a:t>
            </a:r>
            <a:endParaRPr lang="ar-SA" sz="2400" dirty="0"/>
          </a:p>
        </p:txBody>
      </p:sp>
    </p:spTree>
    <p:extLst>
      <p:ext uri="{BB962C8B-B14F-4D97-AF65-F5344CB8AC3E}">
        <p14:creationId xmlns:p14="http://schemas.microsoft.com/office/powerpoint/2010/main" val="9864787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692696"/>
            <a:ext cx="7620000" cy="4800600"/>
          </a:xfrm>
        </p:spPr>
        <p:txBody>
          <a:bodyPr/>
          <a:lstStyle/>
          <a:p>
            <a:pPr indent="-342900"/>
            <a:r>
              <a:rPr lang="ar-SA" sz="2400" b="1" u="sng" dirty="0" smtClean="0">
                <a:solidFill>
                  <a:srgbClr val="FF0000"/>
                </a:solidFill>
                <a:effectLst>
                  <a:outerShdw blurRad="38100" dist="38100" dir="2700000" algn="tl">
                    <a:srgbClr val="000000">
                      <a:alpha val="43137"/>
                    </a:srgbClr>
                  </a:outerShdw>
                </a:effectLst>
              </a:rPr>
              <a:t>توازن </a:t>
            </a:r>
            <a:r>
              <a:rPr lang="ar-SA" sz="2400" b="1" u="sng" dirty="0">
                <a:solidFill>
                  <a:srgbClr val="FF0000"/>
                </a:solidFill>
                <a:effectLst>
                  <a:outerShdw blurRad="38100" dist="38100" dir="2700000" algn="tl">
                    <a:srgbClr val="000000">
                      <a:alpha val="43137"/>
                    </a:srgbClr>
                  </a:outerShdw>
                </a:effectLst>
              </a:rPr>
              <a:t>سوق المياه في الأجل </a:t>
            </a:r>
            <a:r>
              <a:rPr lang="ar-SA" sz="2400" b="1" u="sng" dirty="0" smtClean="0">
                <a:solidFill>
                  <a:srgbClr val="FF0000"/>
                </a:solidFill>
                <a:effectLst>
                  <a:outerShdw blurRad="38100" dist="38100" dir="2700000" algn="tl">
                    <a:srgbClr val="000000">
                      <a:alpha val="43137"/>
                    </a:srgbClr>
                  </a:outerShdw>
                </a:effectLst>
              </a:rPr>
              <a:t>الطويل:</a:t>
            </a:r>
            <a:endParaRPr lang="ar-SA" dirty="0"/>
          </a:p>
          <a:p>
            <a:pPr marL="0" indent="0">
              <a:buNone/>
            </a:pPr>
            <a:r>
              <a:rPr lang="ar-SA" dirty="0" smtClean="0"/>
              <a:t> - اذا قامت الحكومة بزيادة عرض المياه بتطوير المزيد من مصادرها الطبيعية لمعالجة فائض الطلب في الأجل القصير, فإن الإصلاحات الحكومية ستكون على المدى البعيد ( نظراً لحاجتها للوقت) و بالتالي سيصبح العرض الاقتصادي مائلاً إلى أعلى جهة اليمين بدلاً من أن يكون خط رأسي و يتم توازن السوق في الأجل الطويل عند </a:t>
            </a:r>
            <a:r>
              <a:rPr lang="ar-SA" b="1" dirty="0" smtClean="0"/>
              <a:t>السعر</a:t>
            </a:r>
            <a:r>
              <a:rPr lang="ar-SA" dirty="0" smtClean="0"/>
              <a:t> </a:t>
            </a:r>
            <a:r>
              <a:rPr lang="en-US" dirty="0" smtClean="0"/>
              <a:t>P</a:t>
            </a:r>
            <a:r>
              <a:rPr lang="ar-SA" dirty="0" smtClean="0"/>
              <a:t>, و الكمية </a:t>
            </a:r>
            <a:r>
              <a:rPr lang="en-US" dirty="0" smtClean="0"/>
              <a:t>Q</a:t>
            </a:r>
            <a:endParaRPr lang="ar-SA" dirty="0"/>
          </a:p>
        </p:txBody>
      </p:sp>
      <p:sp>
        <p:nvSpPr>
          <p:cNvPr id="6" name="عنصر نائب لرقم الشريحة 5"/>
          <p:cNvSpPr>
            <a:spLocks noGrp="1"/>
          </p:cNvSpPr>
          <p:nvPr>
            <p:ph type="sldNum" sz="quarter" idx="12"/>
          </p:nvPr>
        </p:nvSpPr>
        <p:spPr/>
        <p:txBody>
          <a:bodyPr/>
          <a:lstStyle/>
          <a:p>
            <a:fld id="{A1147BA1-762C-4E04-B352-49196C5D5168}" type="slidenum">
              <a:rPr lang="en-US" smtClean="0"/>
              <a:pPr/>
              <a:t>40</a:t>
            </a:fld>
            <a:endParaRPr lang="en-US"/>
          </a:p>
        </p:txBody>
      </p:sp>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2562" t="14808" r="43489" b="21929"/>
          <a:stretch/>
        </p:blipFill>
        <p:spPr>
          <a:xfrm>
            <a:off x="1547664" y="3212976"/>
            <a:ext cx="4896544" cy="3168352"/>
          </a:xfrm>
          <a:prstGeom prst="rect">
            <a:avLst/>
          </a:prstGeom>
        </p:spPr>
      </p:pic>
    </p:spTree>
    <p:extLst>
      <p:ext uri="{BB962C8B-B14F-4D97-AF65-F5344CB8AC3E}">
        <p14:creationId xmlns:p14="http://schemas.microsoft.com/office/powerpoint/2010/main" val="39457293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41</a:t>
            </a:fld>
            <a:endParaRPr lang="en-US"/>
          </a:p>
        </p:txBody>
      </p:sp>
      <p:sp>
        <p:nvSpPr>
          <p:cNvPr id="3" name="مستطيل 2"/>
          <p:cNvSpPr/>
          <p:nvPr/>
        </p:nvSpPr>
        <p:spPr>
          <a:xfrm>
            <a:off x="323528" y="260648"/>
            <a:ext cx="8064896" cy="6555641"/>
          </a:xfrm>
          <a:prstGeom prst="rect">
            <a:avLst/>
          </a:prstGeom>
        </p:spPr>
        <p:txBody>
          <a:bodyPr wrap="square">
            <a:spAutoFit/>
          </a:bodyPr>
          <a:lstStyle/>
          <a:p>
            <a:pPr indent="-342900" algn="r"/>
            <a:r>
              <a:rPr lang="en-US" sz="2000" b="1" u="sng" dirty="0" smtClean="0">
                <a:solidFill>
                  <a:schemeClr val="tx2"/>
                </a:solidFill>
                <a:effectLst>
                  <a:outerShdw blurRad="38100" dist="38100" dir="2700000" algn="tl">
                    <a:srgbClr val="000000">
                      <a:alpha val="43137"/>
                    </a:srgbClr>
                  </a:outerShdw>
                </a:effectLst>
              </a:rPr>
              <a:t/>
            </a:r>
            <a:br>
              <a:rPr lang="en-US" sz="2000" b="1" u="sng" dirty="0" smtClean="0">
                <a:solidFill>
                  <a:schemeClr val="tx2"/>
                </a:solidFill>
                <a:effectLst>
                  <a:outerShdw blurRad="38100" dist="38100" dir="2700000" algn="tl">
                    <a:srgbClr val="000000">
                      <a:alpha val="43137"/>
                    </a:srgbClr>
                  </a:outerShdw>
                </a:effectLst>
              </a:rPr>
            </a:br>
            <a:r>
              <a:rPr lang="ar-SA" sz="2000" b="1" u="sng" dirty="0" smtClean="0">
                <a:solidFill>
                  <a:schemeClr val="tx2"/>
                </a:solidFill>
                <a:effectLst>
                  <a:outerShdw blurRad="38100" dist="38100" dir="2700000" algn="tl">
                    <a:srgbClr val="000000">
                      <a:alpha val="43137"/>
                    </a:srgbClr>
                  </a:outerShdw>
                </a:effectLst>
              </a:rPr>
              <a:t>الاستخدام الغير مباشر للمياه:</a:t>
            </a:r>
            <a:br>
              <a:rPr lang="ar-SA" sz="2000" b="1" u="sng" dirty="0" smtClean="0">
                <a:solidFill>
                  <a:schemeClr val="tx2"/>
                </a:solidFill>
                <a:effectLst>
                  <a:outerShdw blurRad="38100" dist="38100" dir="2700000" algn="tl">
                    <a:srgbClr val="000000">
                      <a:alpha val="43137"/>
                    </a:srgbClr>
                  </a:outerShdw>
                </a:effectLst>
              </a:rPr>
            </a:br>
            <a:r>
              <a:rPr lang="ar-SA" sz="2000" b="1" u="sng" dirty="0" smtClean="0">
                <a:solidFill>
                  <a:schemeClr val="tx2"/>
                </a:solidFill>
                <a:effectLst>
                  <a:outerShdw blurRad="38100" dist="38100" dir="2700000" algn="tl">
                    <a:srgbClr val="000000">
                      <a:alpha val="43137"/>
                    </a:srgbClr>
                  </a:outerShdw>
                </a:effectLst>
              </a:rPr>
              <a:t/>
            </a:r>
            <a:br>
              <a:rPr lang="ar-SA" sz="2000" b="1" u="sng" dirty="0" smtClean="0">
                <a:solidFill>
                  <a:schemeClr val="tx2"/>
                </a:solidFill>
                <a:effectLst>
                  <a:outerShdw blurRad="38100" dist="38100" dir="2700000" algn="tl">
                    <a:srgbClr val="000000">
                      <a:alpha val="43137"/>
                    </a:srgbClr>
                  </a:outerShdw>
                </a:effectLst>
              </a:rPr>
            </a:br>
            <a:r>
              <a:rPr lang="ar-SA" sz="2000" b="1" dirty="0" smtClean="0">
                <a:solidFill>
                  <a:schemeClr val="tx2"/>
                </a:solidFill>
                <a:effectLst>
                  <a:outerShdw blurRad="38100" dist="38100" dir="2700000" algn="tl">
                    <a:srgbClr val="000000">
                      <a:alpha val="43137"/>
                    </a:srgbClr>
                  </a:outerShdw>
                </a:effectLst>
              </a:rPr>
              <a:t>   </a:t>
            </a:r>
            <a:r>
              <a:rPr lang="ar-SA" sz="2000" dirty="0" smtClean="0">
                <a:solidFill>
                  <a:schemeClr val="tx2"/>
                </a:solidFill>
              </a:rPr>
              <a:t>- يتعلق أساساً بالمورد و المنافع التي يتحصل عليها الانسان من داخل المسطح المائي نفسه و ليس من المياه نفسها لذا فهو:</a:t>
            </a:r>
            <a:br>
              <a:rPr lang="ar-SA" sz="2000" dirty="0" smtClean="0">
                <a:solidFill>
                  <a:schemeClr val="tx2"/>
                </a:solidFill>
              </a:rPr>
            </a:br>
            <a:r>
              <a:rPr lang="ar-SA" sz="2000" dirty="0" smtClean="0">
                <a:solidFill>
                  <a:schemeClr val="tx2"/>
                </a:solidFill>
              </a:rPr>
              <a:t>    1. استخدام غير استهلاكي</a:t>
            </a:r>
            <a:br>
              <a:rPr lang="ar-SA" sz="2000" dirty="0" smtClean="0">
                <a:solidFill>
                  <a:schemeClr val="tx2"/>
                </a:solidFill>
              </a:rPr>
            </a:br>
            <a:r>
              <a:rPr lang="ar-SA" sz="2000" dirty="0" smtClean="0">
                <a:solidFill>
                  <a:schemeClr val="tx2"/>
                </a:solidFill>
              </a:rPr>
              <a:t>    2. لا يشترط استخراج المياه أو ترحيلها من مكان إلى آخر ( استخدام مجاني لا يرتبط بتكاليف </a:t>
            </a:r>
            <a:r>
              <a:rPr lang="en-US" sz="2000" dirty="0" smtClean="0">
                <a:solidFill>
                  <a:schemeClr val="tx2"/>
                </a:solidFill>
              </a:rPr>
              <a:t/>
            </a:r>
            <a:br>
              <a:rPr lang="en-US" sz="2000" dirty="0" smtClean="0">
                <a:solidFill>
                  <a:schemeClr val="tx2"/>
                </a:solidFill>
              </a:rPr>
            </a:br>
            <a:r>
              <a:rPr lang="ar-SA" sz="2000" dirty="0" smtClean="0">
                <a:solidFill>
                  <a:schemeClr val="tx2"/>
                </a:solidFill>
              </a:rPr>
              <a:t>استخراج بل تكاليف استخدامها في موقعها)</a:t>
            </a:r>
            <a:br>
              <a:rPr lang="ar-SA" sz="2000" dirty="0" smtClean="0">
                <a:solidFill>
                  <a:schemeClr val="tx2"/>
                </a:solidFill>
              </a:rPr>
            </a:br>
            <a:r>
              <a:rPr lang="ar-SA" sz="2000" dirty="0" smtClean="0">
                <a:solidFill>
                  <a:schemeClr val="tx2"/>
                </a:solidFill>
              </a:rPr>
              <a:t/>
            </a:r>
            <a:br>
              <a:rPr lang="ar-SA" sz="2000" dirty="0" smtClean="0">
                <a:solidFill>
                  <a:schemeClr val="tx2"/>
                </a:solidFill>
              </a:rPr>
            </a:br>
            <a:r>
              <a:rPr lang="ar-SA" sz="2000" dirty="0" smtClean="0">
                <a:solidFill>
                  <a:schemeClr val="tx2"/>
                </a:solidFill>
              </a:rPr>
              <a:t> - من الأمثلة لاستخدامات المياه غير المباشرة:</a:t>
            </a:r>
            <a:br>
              <a:rPr lang="ar-SA" sz="2000" dirty="0" smtClean="0">
                <a:solidFill>
                  <a:schemeClr val="tx2"/>
                </a:solidFill>
              </a:rPr>
            </a:br>
            <a:r>
              <a:rPr lang="ar-SA" sz="2000" dirty="0" smtClean="0">
                <a:solidFill>
                  <a:schemeClr val="tx2"/>
                </a:solidFill>
              </a:rPr>
              <a:t/>
            </a:r>
            <a:br>
              <a:rPr lang="ar-SA" sz="2000" dirty="0" smtClean="0">
                <a:solidFill>
                  <a:schemeClr val="tx2"/>
                </a:solidFill>
              </a:rPr>
            </a:br>
            <a:r>
              <a:rPr lang="ar-SA" sz="2000" dirty="0" smtClean="0">
                <a:solidFill>
                  <a:schemeClr val="tx2"/>
                </a:solidFill>
              </a:rPr>
              <a:t>1) </a:t>
            </a:r>
            <a:r>
              <a:rPr lang="ar-SA" sz="2000" u="sng" dirty="0" smtClean="0">
                <a:solidFill>
                  <a:schemeClr val="tx2"/>
                </a:solidFill>
              </a:rPr>
              <a:t>النقل و المواصلات: </a:t>
            </a:r>
            <a:r>
              <a:rPr lang="ar-SA" sz="2000" dirty="0" smtClean="0">
                <a:solidFill>
                  <a:schemeClr val="tx2"/>
                </a:solidFill>
              </a:rPr>
              <a:t>من أهم الاستخدامات الغير مباشرة للمياه منذ القدم هي النقل و المواصلات. و السبب هو قلة التكاليف, كثرة عدد الركاب, كبر حجم البضائع التي يمكن نقلها.</a:t>
            </a:r>
            <a:br>
              <a:rPr lang="ar-SA" sz="2000" dirty="0" smtClean="0">
                <a:solidFill>
                  <a:schemeClr val="tx2"/>
                </a:solidFill>
              </a:rPr>
            </a:br>
            <a:r>
              <a:rPr lang="ar-SA" sz="2000" dirty="0" smtClean="0">
                <a:solidFill>
                  <a:schemeClr val="tx2"/>
                </a:solidFill>
              </a:rPr>
              <a:t/>
            </a:r>
            <a:br>
              <a:rPr lang="ar-SA" sz="2000" dirty="0" smtClean="0">
                <a:solidFill>
                  <a:schemeClr val="tx2"/>
                </a:solidFill>
              </a:rPr>
            </a:br>
            <a:r>
              <a:rPr lang="ar-SA" sz="2000" dirty="0" smtClean="0">
                <a:solidFill>
                  <a:schemeClr val="tx2"/>
                </a:solidFill>
              </a:rPr>
              <a:t>2) </a:t>
            </a:r>
            <a:r>
              <a:rPr lang="ar-SA" sz="2000" u="sng" dirty="0" smtClean="0">
                <a:solidFill>
                  <a:schemeClr val="tx2"/>
                </a:solidFill>
              </a:rPr>
              <a:t>إنتاج الأسماك</a:t>
            </a:r>
            <a:r>
              <a:rPr lang="ar-SA" sz="2000" dirty="0" smtClean="0">
                <a:solidFill>
                  <a:schemeClr val="tx2"/>
                </a:solidFill>
              </a:rPr>
              <a:t>: يتزايد الطلب عليها في العالم نسبة لتزايد أعداد السكان و ارتفاع أسعار اللحوم الأخرى بالإضافة إلى مميزاتها الغذائية, كما أن إنتاج الأسماك ساهم بشكل كبير في حل مشكلة أزمة الغذاء.</a:t>
            </a:r>
            <a:br>
              <a:rPr lang="ar-SA" sz="2000" dirty="0" smtClean="0">
                <a:solidFill>
                  <a:schemeClr val="tx2"/>
                </a:solidFill>
              </a:rPr>
            </a:br>
            <a:r>
              <a:rPr lang="ar-SA" sz="2000" dirty="0" smtClean="0">
                <a:solidFill>
                  <a:schemeClr val="tx2"/>
                </a:solidFill>
              </a:rPr>
              <a:t>  - لكن يعاب على إنتاج الأسماك هو أنه إنتاجها يتزايد و لكن كمية إنتاجها تعتبر قليلة مقارنة بما يمكن إنتاجه, السبب: أن مستوى التقنية المستخدم في إنتاج الأسماك لازال بدائي فالصيادون لا زالوا يستخدمون الطرق التقليدية في صيد الأسماك و يستهدفون منه الحصول على القدر الذي يكفي لإعاشتهم و ليس بغرض التجارة.</a:t>
            </a:r>
            <a:endParaRPr lang="ar-SA" sz="2000" dirty="0">
              <a:solidFill>
                <a:schemeClr val="tx2"/>
              </a:solidFill>
            </a:endParaRPr>
          </a:p>
        </p:txBody>
      </p:sp>
    </p:spTree>
    <p:extLst>
      <p:ext uri="{BB962C8B-B14F-4D97-AF65-F5344CB8AC3E}">
        <p14:creationId xmlns:p14="http://schemas.microsoft.com/office/powerpoint/2010/main" val="3565364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42</a:t>
            </a:fld>
            <a:endParaRPr lang="en-US"/>
          </a:p>
        </p:txBody>
      </p:sp>
      <p:sp>
        <p:nvSpPr>
          <p:cNvPr id="3" name="مستطيل 2"/>
          <p:cNvSpPr/>
          <p:nvPr/>
        </p:nvSpPr>
        <p:spPr>
          <a:xfrm>
            <a:off x="539552" y="548680"/>
            <a:ext cx="7560840" cy="4247317"/>
          </a:xfrm>
          <a:prstGeom prst="rect">
            <a:avLst/>
          </a:prstGeom>
        </p:spPr>
        <p:txBody>
          <a:bodyPr wrap="square">
            <a:spAutoFit/>
          </a:bodyPr>
          <a:lstStyle/>
          <a:p>
            <a:pPr indent="-342900" algn="r"/>
            <a:r>
              <a:rPr lang="en-US" b="1" u="sng" dirty="0">
                <a:solidFill>
                  <a:schemeClr val="tx2"/>
                </a:solidFill>
                <a:effectLst>
                  <a:outerShdw blurRad="38100" dist="38100" dir="2700000" algn="tl">
                    <a:srgbClr val="000000">
                      <a:alpha val="43137"/>
                    </a:srgbClr>
                  </a:outerShdw>
                </a:effectLst>
              </a:rPr>
              <a:t/>
            </a:r>
            <a:br>
              <a:rPr lang="en-US" b="1" u="sng" dirty="0">
                <a:solidFill>
                  <a:schemeClr val="tx2"/>
                </a:solidFill>
                <a:effectLst>
                  <a:outerShdw blurRad="38100" dist="38100" dir="2700000" algn="tl">
                    <a:srgbClr val="000000">
                      <a:alpha val="43137"/>
                    </a:srgbClr>
                  </a:outerShdw>
                </a:effectLst>
              </a:rPr>
            </a:br>
            <a:r>
              <a:rPr lang="ar-SA" b="1" u="sng" dirty="0">
                <a:solidFill>
                  <a:schemeClr val="tx2"/>
                </a:solidFill>
                <a:effectLst>
                  <a:outerShdw blurRad="38100" dist="38100" dir="2700000" algn="tl">
                    <a:srgbClr val="000000">
                      <a:alpha val="43137"/>
                    </a:srgbClr>
                  </a:outerShdw>
                </a:effectLst>
              </a:rPr>
              <a:t>الاستخدام الغير مباشر للمياه:</a:t>
            </a:r>
            <a:br>
              <a:rPr lang="ar-SA" b="1" u="sng" dirty="0">
                <a:solidFill>
                  <a:schemeClr val="tx2"/>
                </a:solidFill>
                <a:effectLst>
                  <a:outerShdw blurRad="38100" dist="38100" dir="2700000" algn="tl">
                    <a:srgbClr val="000000">
                      <a:alpha val="43137"/>
                    </a:srgbClr>
                  </a:outerShdw>
                </a:effectLst>
              </a:rPr>
            </a:br>
            <a:r>
              <a:rPr lang="ar-SA" dirty="0">
                <a:solidFill>
                  <a:schemeClr val="tx2"/>
                </a:solidFill>
              </a:rPr>
              <a:t/>
            </a:r>
            <a:br>
              <a:rPr lang="ar-SA" dirty="0">
                <a:solidFill>
                  <a:schemeClr val="tx2"/>
                </a:solidFill>
              </a:rPr>
            </a:br>
            <a:r>
              <a:rPr lang="ar-SA" dirty="0" smtClean="0">
                <a:solidFill>
                  <a:schemeClr val="tx2"/>
                </a:solidFill>
              </a:rPr>
              <a:t>3) </a:t>
            </a:r>
            <a:r>
              <a:rPr lang="ar-SA" u="sng" dirty="0" smtClean="0">
                <a:solidFill>
                  <a:schemeClr val="tx2"/>
                </a:solidFill>
              </a:rPr>
              <a:t>إنتاج المعادن و مصادر الطاقة</a:t>
            </a:r>
            <a:r>
              <a:rPr lang="ar-SA" dirty="0" smtClean="0">
                <a:solidFill>
                  <a:schemeClr val="tx2"/>
                </a:solidFill>
              </a:rPr>
              <a:t>: يمكن استخراج المعادن كالأملاح و المنجنيز من البحار و المحيطات و لكن عمليات التعدين داخل البحار تكاليفها أكبر من التعدين في اليابسة.</a:t>
            </a:r>
            <a:br>
              <a:rPr lang="ar-SA" dirty="0" smtClean="0">
                <a:solidFill>
                  <a:schemeClr val="tx2"/>
                </a:solidFill>
              </a:rPr>
            </a:br>
            <a:r>
              <a:rPr lang="ar-SA" dirty="0" smtClean="0">
                <a:solidFill>
                  <a:schemeClr val="tx2"/>
                </a:solidFill>
              </a:rPr>
              <a:t>    - كما أمكن إنتاج البترول من قاع البحار بكميات هائلة و خاصة في بريطانيا و النرويج و لكن تكاليفها أيضا عالية و يحتاج لتقنية أكثر تطوراً.</a:t>
            </a:r>
            <a:r>
              <a:rPr lang="ar-SA" dirty="0">
                <a:solidFill>
                  <a:schemeClr val="tx2"/>
                </a:solidFill>
              </a:rPr>
              <a:t/>
            </a:r>
            <a:br>
              <a:rPr lang="ar-SA" dirty="0">
                <a:solidFill>
                  <a:schemeClr val="tx2"/>
                </a:solidFill>
              </a:rPr>
            </a:br>
            <a:r>
              <a:rPr lang="en-US" dirty="0" smtClean="0">
                <a:solidFill>
                  <a:schemeClr val="tx2"/>
                </a:solidFill>
              </a:rPr>
              <a:t/>
            </a:r>
            <a:br>
              <a:rPr lang="en-US" dirty="0" smtClean="0">
                <a:solidFill>
                  <a:schemeClr val="tx2"/>
                </a:solidFill>
              </a:rPr>
            </a:br>
            <a:r>
              <a:rPr lang="ar-SA" dirty="0">
                <a:solidFill>
                  <a:schemeClr val="tx2"/>
                </a:solidFill>
              </a:rPr>
              <a:t/>
            </a:r>
            <a:br>
              <a:rPr lang="ar-SA" dirty="0">
                <a:solidFill>
                  <a:schemeClr val="tx2"/>
                </a:solidFill>
              </a:rPr>
            </a:br>
            <a:r>
              <a:rPr lang="ar-SA" dirty="0" smtClean="0">
                <a:solidFill>
                  <a:schemeClr val="tx2"/>
                </a:solidFill>
              </a:rPr>
              <a:t>4) </a:t>
            </a:r>
            <a:r>
              <a:rPr lang="ar-SA" u="sng" dirty="0" smtClean="0">
                <a:solidFill>
                  <a:schemeClr val="tx2"/>
                </a:solidFill>
              </a:rPr>
              <a:t>التخلص من النفايات و النظافة</a:t>
            </a:r>
            <a:r>
              <a:rPr lang="ar-SA" dirty="0" smtClean="0">
                <a:solidFill>
                  <a:schemeClr val="tx2"/>
                </a:solidFill>
              </a:rPr>
              <a:t>: ترمى نفايات المصانع و مخلفاتها في البحار و الأنهار لسهولة التخلص منها و قلة التكاليف مما يتسبب في تلوثها و فقد صلاحية تلك المسطحات. فيجب أن تسن القوانين لمنع أصحاب المصانع من هذا التصرف.</a:t>
            </a:r>
            <a:r>
              <a:rPr lang="ar-SA" dirty="0">
                <a:solidFill>
                  <a:schemeClr val="tx2"/>
                </a:solidFill>
              </a:rPr>
              <a:t/>
            </a:r>
            <a:br>
              <a:rPr lang="ar-SA" dirty="0">
                <a:solidFill>
                  <a:schemeClr val="tx2"/>
                </a:solidFill>
              </a:rPr>
            </a:br>
            <a:r>
              <a:rPr lang="ar-SA" dirty="0">
                <a:solidFill>
                  <a:schemeClr val="tx2"/>
                </a:solidFill>
              </a:rPr>
              <a:t> </a:t>
            </a:r>
            <a:r>
              <a:rPr lang="ar-SA" dirty="0" smtClean="0">
                <a:solidFill>
                  <a:schemeClr val="tx2"/>
                </a:solidFill>
              </a:rPr>
              <a:t/>
            </a:r>
            <a:br>
              <a:rPr lang="ar-SA" dirty="0" smtClean="0">
                <a:solidFill>
                  <a:schemeClr val="tx2"/>
                </a:solidFill>
              </a:rPr>
            </a:br>
            <a:r>
              <a:rPr lang="ar-SA" dirty="0" smtClean="0">
                <a:solidFill>
                  <a:schemeClr val="tx2"/>
                </a:solidFill>
              </a:rPr>
              <a:t/>
            </a:r>
            <a:br>
              <a:rPr lang="ar-SA" dirty="0" smtClean="0">
                <a:solidFill>
                  <a:schemeClr val="tx2"/>
                </a:solidFill>
              </a:rPr>
            </a:br>
            <a:r>
              <a:rPr lang="ar-SA" dirty="0" smtClean="0">
                <a:solidFill>
                  <a:schemeClr val="tx2"/>
                </a:solidFill>
              </a:rPr>
              <a:t>5) </a:t>
            </a:r>
            <a:r>
              <a:rPr lang="ar-SA" u="sng" dirty="0" smtClean="0">
                <a:solidFill>
                  <a:schemeClr val="tx2"/>
                </a:solidFill>
              </a:rPr>
              <a:t>السياحة و الترفيه</a:t>
            </a:r>
            <a:r>
              <a:rPr lang="ar-SA" dirty="0" smtClean="0">
                <a:solidFill>
                  <a:schemeClr val="tx2"/>
                </a:solidFill>
              </a:rPr>
              <a:t>.</a:t>
            </a:r>
            <a:endParaRPr lang="ar-SA" dirty="0">
              <a:solidFill>
                <a:schemeClr val="tx2"/>
              </a:solidFill>
            </a:endParaRPr>
          </a:p>
        </p:txBody>
      </p:sp>
    </p:spTree>
    <p:extLst>
      <p:ext uri="{BB962C8B-B14F-4D97-AF65-F5344CB8AC3E}">
        <p14:creationId xmlns:p14="http://schemas.microsoft.com/office/powerpoint/2010/main" val="2287972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7620000" cy="6120680"/>
          </a:xfrm>
        </p:spPr>
        <p:txBody>
          <a:bodyPr>
            <a:normAutofit fontScale="92500" lnSpcReduction="20000"/>
          </a:bodyPr>
          <a:lstStyle/>
          <a:p>
            <a:pPr marL="0" indent="0" algn="ctr">
              <a:buNone/>
            </a:pPr>
            <a:r>
              <a:rPr lang="ar-SA" sz="2800" b="1" u="sng" dirty="0" smtClean="0">
                <a:solidFill>
                  <a:schemeClr val="tx2"/>
                </a:solidFill>
                <a:effectLst>
                  <a:outerShdw blurRad="38100" dist="38100" dir="2700000" algn="tl">
                    <a:srgbClr val="000000">
                      <a:alpha val="43137"/>
                    </a:srgbClr>
                  </a:outerShdw>
                </a:effectLst>
              </a:rPr>
              <a:t>ثالثاً: النباتات الطبيعية</a:t>
            </a:r>
          </a:p>
          <a:p>
            <a:pPr marL="0" indent="0" algn="ctr">
              <a:buNone/>
            </a:pPr>
            <a:endParaRPr lang="ar-SA" sz="2800" u="sng" dirty="0" smtClean="0">
              <a:solidFill>
                <a:schemeClr val="tx2"/>
              </a:solidFill>
              <a:effectLst>
                <a:outerShdw blurRad="38100" dist="38100" dir="2700000" algn="tl">
                  <a:srgbClr val="000000">
                    <a:alpha val="43137"/>
                  </a:srgbClr>
                </a:outerShdw>
              </a:effectLst>
            </a:endParaRPr>
          </a:p>
          <a:p>
            <a:pPr marL="0" indent="0">
              <a:buNone/>
            </a:pPr>
            <a:r>
              <a:rPr lang="ar-SA" sz="2400" dirty="0" smtClean="0"/>
              <a:t>- تنمو النباتات الطبيعية على سطح الأرض نتيجة لعوامل طبيعية بدون تدخل من الإنسان أي نتيجة التفاعل بين الأرض و المياه و الحرارة و الرطوبة.</a:t>
            </a:r>
            <a:br>
              <a:rPr lang="ar-SA" sz="2400" dirty="0" smtClean="0"/>
            </a:br>
            <a:r>
              <a:rPr lang="ar-SA" sz="2400" dirty="0" smtClean="0"/>
              <a:t/>
            </a:r>
            <a:br>
              <a:rPr lang="ar-SA" sz="2400" dirty="0" smtClean="0"/>
            </a:br>
            <a:r>
              <a:rPr lang="ar-SA" sz="2400" dirty="0" smtClean="0"/>
              <a:t>- وتنقسم النباتات الطبيعية الى </a:t>
            </a:r>
            <a:r>
              <a:rPr lang="ar-SA" sz="2400" b="1" dirty="0" smtClean="0"/>
              <a:t>حشائش (مراعي)</a:t>
            </a:r>
            <a:r>
              <a:rPr lang="ar-SA" sz="2400" dirty="0" smtClean="0"/>
              <a:t> و</a:t>
            </a:r>
            <a:r>
              <a:rPr lang="ar-SA" sz="2400" b="1" dirty="0" smtClean="0"/>
              <a:t>غابات</a:t>
            </a:r>
            <a:r>
              <a:rPr lang="ar-SA" sz="2400" dirty="0" smtClean="0"/>
              <a:t>. وسوف نستعرض أهم الجوانب الاقتصادية المتعلقة بالمراعي والغابات.</a:t>
            </a:r>
            <a:br>
              <a:rPr lang="ar-SA" sz="2400" dirty="0" smtClean="0"/>
            </a:br>
            <a:r>
              <a:rPr lang="ar-SA" sz="2400" dirty="0" smtClean="0"/>
              <a:t/>
            </a:r>
            <a:br>
              <a:rPr lang="ar-SA" sz="2400" dirty="0" smtClean="0"/>
            </a:br>
            <a:r>
              <a:rPr lang="ar-SA" sz="2400" dirty="0" smtClean="0"/>
              <a:t>- قبل أن يكتشف الإنسان الزراعة كان يعيش على النباتات الطبيعية و الحيوانات البرية مباشرة. و لكن بعد اكتشاف الزراعة استمر الإنسان يعتمد بصورة غير مباشرة في أهم جانب من طعامه (اللحوم) على الحشائش الطبيعية التي تشكل المراعي الطبيعية و الغابات.</a:t>
            </a:r>
            <a:br>
              <a:rPr lang="ar-SA" sz="2400" dirty="0" smtClean="0"/>
            </a:br>
            <a:r>
              <a:rPr lang="ar-SA" sz="2400" dirty="0" smtClean="0"/>
              <a:t/>
            </a:r>
            <a:br>
              <a:rPr lang="ar-SA" sz="2400" dirty="0" smtClean="0"/>
            </a:br>
            <a:r>
              <a:rPr lang="ar-SA" sz="2400" dirty="0" smtClean="0"/>
              <a:t>- و فيما يلي نستعرض أهم الجوانب الاقتصادية المتعلقة بالمراعي و الغابات.</a:t>
            </a:r>
            <a:br>
              <a:rPr lang="ar-SA" sz="2400" dirty="0" smtClean="0"/>
            </a:br>
            <a:endParaRPr lang="ar-SA" sz="2400" dirty="0" smtClean="0"/>
          </a:p>
          <a:p>
            <a:pPr marL="0" indent="0">
              <a:buNone/>
            </a:pPr>
            <a:r>
              <a:rPr lang="ar-SA" sz="2400" b="1" dirty="0" smtClean="0">
                <a:solidFill>
                  <a:srgbClr val="0070C0"/>
                </a:solidFill>
              </a:rPr>
              <a:t>أولاً: المراعي الطبيعية (الحشائش):</a:t>
            </a:r>
          </a:p>
          <a:p>
            <a:pPr marL="0" indent="0">
              <a:buNone/>
            </a:pPr>
            <a:r>
              <a:rPr lang="ar-SA" sz="2400" dirty="0" smtClean="0">
                <a:solidFill>
                  <a:srgbClr val="0070C0"/>
                </a:solidFill>
              </a:rPr>
              <a:t>فوائدها</a:t>
            </a:r>
            <a:r>
              <a:rPr lang="ar-SA" sz="2400" dirty="0" smtClean="0"/>
              <a:t>:</a:t>
            </a:r>
          </a:p>
          <a:p>
            <a:pPr marL="0" indent="0">
              <a:buNone/>
            </a:pPr>
            <a:r>
              <a:rPr lang="ar-SA" sz="2400" dirty="0" smtClean="0"/>
              <a:t>1- مصدر غذاء و الكساء.</a:t>
            </a:r>
          </a:p>
          <a:p>
            <a:pPr marL="0" indent="0">
              <a:buNone/>
            </a:pPr>
            <a:r>
              <a:rPr lang="ar-SA" sz="2400" dirty="0" smtClean="0"/>
              <a:t>2- بعضها يستخدم في انتاج العقاقير الطبية و العطور.</a:t>
            </a:r>
          </a:p>
          <a:p>
            <a:pPr marL="0" indent="0">
              <a:buNone/>
            </a:pPr>
            <a:r>
              <a:rPr lang="ar-SA" sz="2400" dirty="0" smtClean="0"/>
              <a:t>3- للرعي</a:t>
            </a:r>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43</a:t>
            </a:fld>
            <a:endParaRPr lang="en-US"/>
          </a:p>
        </p:txBody>
      </p:sp>
    </p:spTree>
    <p:extLst>
      <p:ext uri="{BB962C8B-B14F-4D97-AF65-F5344CB8AC3E}">
        <p14:creationId xmlns:p14="http://schemas.microsoft.com/office/powerpoint/2010/main" val="28799770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44</a:t>
            </a:fld>
            <a:endParaRPr lang="en-US"/>
          </a:p>
        </p:txBody>
      </p:sp>
      <p:sp>
        <p:nvSpPr>
          <p:cNvPr id="3" name="مستطيل 2"/>
          <p:cNvSpPr/>
          <p:nvPr/>
        </p:nvSpPr>
        <p:spPr>
          <a:xfrm>
            <a:off x="395536" y="160712"/>
            <a:ext cx="7704856" cy="6555641"/>
          </a:xfrm>
          <a:prstGeom prst="rect">
            <a:avLst/>
          </a:prstGeom>
        </p:spPr>
        <p:txBody>
          <a:bodyPr wrap="square">
            <a:spAutoFit/>
          </a:bodyPr>
          <a:lstStyle/>
          <a:p>
            <a:pPr algn="r"/>
            <a:r>
              <a:rPr lang="ar-SA" sz="2400" b="1" u="sng" dirty="0" smtClean="0">
                <a:solidFill>
                  <a:srgbClr val="0070C0"/>
                </a:solidFill>
              </a:rPr>
              <a:t>* هناك نوعان من الرعي: </a:t>
            </a:r>
          </a:p>
          <a:p>
            <a:pPr marL="0" indent="0" algn="r">
              <a:buNone/>
            </a:pPr>
            <a:endParaRPr lang="ar-SA" dirty="0">
              <a:solidFill>
                <a:srgbClr val="A365D1"/>
              </a:solidFill>
            </a:endParaRPr>
          </a:p>
          <a:p>
            <a:pPr marL="0" indent="0" algn="r">
              <a:buNone/>
            </a:pPr>
            <a:r>
              <a:rPr lang="ar-SA" dirty="0" smtClean="0">
                <a:solidFill>
                  <a:srgbClr val="A365D1"/>
                </a:solidFill>
              </a:rPr>
              <a:t>1.</a:t>
            </a:r>
            <a:r>
              <a:rPr lang="ar-SA" b="1" u="sng" dirty="0" smtClean="0">
                <a:solidFill>
                  <a:srgbClr val="A365D1"/>
                </a:solidFill>
              </a:rPr>
              <a:t>ا</a:t>
            </a:r>
            <a:r>
              <a:rPr lang="ar-SA" b="1" u="sng" dirty="0" smtClean="0">
                <a:solidFill>
                  <a:srgbClr val="7030A0"/>
                </a:solidFill>
              </a:rPr>
              <a:t>لرعي </a:t>
            </a:r>
            <a:r>
              <a:rPr lang="ar-SA" b="1" u="sng" dirty="0" err="1" smtClean="0">
                <a:solidFill>
                  <a:srgbClr val="7030A0"/>
                </a:solidFill>
              </a:rPr>
              <a:t>الإعاشي</a:t>
            </a:r>
            <a:r>
              <a:rPr lang="ar-SA" b="1" u="sng" dirty="0" smtClean="0">
                <a:solidFill>
                  <a:srgbClr val="7030A0"/>
                </a:solidFill>
              </a:rPr>
              <a:t>: </a:t>
            </a:r>
            <a:br>
              <a:rPr lang="ar-SA" b="1" u="sng" dirty="0" smtClean="0">
                <a:solidFill>
                  <a:srgbClr val="7030A0"/>
                </a:solidFill>
              </a:rPr>
            </a:br>
            <a:r>
              <a:rPr lang="ar-SA" dirty="0" smtClean="0">
                <a:solidFill>
                  <a:srgbClr val="000000"/>
                </a:solidFill>
              </a:rPr>
              <a:t> - </a:t>
            </a:r>
            <a:r>
              <a:rPr lang="ar-SA" dirty="0" smtClean="0"/>
              <a:t>يستخدم </a:t>
            </a:r>
            <a:r>
              <a:rPr lang="ar-SA" dirty="0"/>
              <a:t>لإعاشة مالكي المواشي من منتجاتها, بالإضافة إلى امكانية تسويق القليل منها بهدف الحصول </a:t>
            </a:r>
            <a:r>
              <a:rPr lang="en-US" dirty="0" smtClean="0"/>
              <a:t/>
            </a:r>
            <a:br>
              <a:rPr lang="en-US" dirty="0" smtClean="0"/>
            </a:br>
            <a:r>
              <a:rPr lang="ar-SA" dirty="0" smtClean="0"/>
              <a:t>على </a:t>
            </a:r>
            <a:r>
              <a:rPr lang="ar-SA" dirty="0"/>
              <a:t>قدر من النقود يكفي للحصول على احتياجاتهم الأخرى</a:t>
            </a:r>
            <a:r>
              <a:rPr lang="ar-SA" dirty="0" smtClean="0"/>
              <a:t>.</a:t>
            </a:r>
          </a:p>
          <a:p>
            <a:pPr marL="0" indent="0" algn="r">
              <a:buNone/>
            </a:pPr>
            <a:r>
              <a:rPr lang="ar-SA" dirty="0" smtClean="0"/>
              <a:t>- يمارس في الأرياف البعيدة عن المدن و يرتبط بالترحل و التنقل من مكان لآخر تبعاً لأماكن وجود </a:t>
            </a:r>
            <a:r>
              <a:rPr lang="en-US" dirty="0" smtClean="0"/>
              <a:t/>
            </a:r>
            <a:br>
              <a:rPr lang="en-US" dirty="0" smtClean="0"/>
            </a:br>
            <a:r>
              <a:rPr lang="ar-SA" dirty="0" smtClean="0"/>
              <a:t>الحشائش. </a:t>
            </a:r>
          </a:p>
          <a:p>
            <a:pPr marL="0" indent="0" algn="r">
              <a:buNone/>
            </a:pPr>
            <a:r>
              <a:rPr lang="ar-SA" dirty="0" smtClean="0">
                <a:solidFill>
                  <a:srgbClr val="000000"/>
                </a:solidFill>
              </a:rPr>
              <a:t>- تعتبر ملكية المواشي في هذا النوع من الرعي من أجل الجاه و المكانة الاجتماعية على الأغلب أكثر من كونها مصدر للدخل.</a:t>
            </a:r>
            <a:r>
              <a:rPr lang="ar-SA" b="1" u="sng" dirty="0" smtClean="0">
                <a:solidFill>
                  <a:srgbClr val="000000"/>
                </a:solidFill>
              </a:rPr>
              <a:t/>
            </a:r>
            <a:br>
              <a:rPr lang="ar-SA" b="1" u="sng" dirty="0" smtClean="0">
                <a:solidFill>
                  <a:srgbClr val="000000"/>
                </a:solidFill>
              </a:rPr>
            </a:br>
            <a:r>
              <a:rPr lang="ar-SA" dirty="0" smtClean="0">
                <a:solidFill>
                  <a:srgbClr val="000000"/>
                </a:solidFill>
              </a:rPr>
              <a:t>- هذا النوع من الرعي في طريقه للانحسار حيث أن أغلب الدول أصبحت تشجع على الاستقرار بتوفير الحياة المستديمة للسكان من خدمات لازمة. مما أدى إلى ارتفاع التوجه إلى الرعي التجاري.</a:t>
            </a:r>
          </a:p>
          <a:p>
            <a:pPr marL="0" indent="0" algn="r">
              <a:buNone/>
            </a:pPr>
            <a:endParaRPr lang="ar-SA" b="1" u="sng" dirty="0">
              <a:solidFill>
                <a:srgbClr val="7030A0"/>
              </a:solidFill>
            </a:endParaRPr>
          </a:p>
          <a:p>
            <a:pPr marL="0" indent="0" algn="r">
              <a:buNone/>
            </a:pPr>
            <a:endParaRPr lang="ar-SA" b="1" u="sng" dirty="0" smtClean="0">
              <a:solidFill>
                <a:srgbClr val="7030A0"/>
              </a:solidFill>
            </a:endParaRPr>
          </a:p>
          <a:p>
            <a:pPr marL="0" indent="0" algn="r">
              <a:buNone/>
            </a:pPr>
            <a:r>
              <a:rPr lang="ar-SA" b="1" u="sng" dirty="0" smtClean="0">
                <a:solidFill>
                  <a:srgbClr val="7030A0"/>
                </a:solidFill>
              </a:rPr>
              <a:t>2</a:t>
            </a:r>
            <a:r>
              <a:rPr lang="ar-SA" b="1" u="sng" dirty="0">
                <a:solidFill>
                  <a:srgbClr val="7030A0"/>
                </a:solidFill>
              </a:rPr>
              <a:t>. الرعي </a:t>
            </a:r>
            <a:r>
              <a:rPr lang="ar-SA" b="1" u="sng" dirty="0" smtClean="0">
                <a:solidFill>
                  <a:srgbClr val="7030A0"/>
                </a:solidFill>
              </a:rPr>
              <a:t>التجاري: </a:t>
            </a:r>
            <a:r>
              <a:rPr lang="ar-SA" dirty="0" smtClean="0">
                <a:solidFill>
                  <a:srgbClr val="7030A0"/>
                </a:solidFill>
              </a:rPr>
              <a:t> </a:t>
            </a:r>
            <a:br>
              <a:rPr lang="ar-SA" dirty="0" smtClean="0">
                <a:solidFill>
                  <a:srgbClr val="7030A0"/>
                </a:solidFill>
              </a:rPr>
            </a:br>
            <a:r>
              <a:rPr lang="ar-SA" dirty="0" smtClean="0">
                <a:solidFill>
                  <a:srgbClr val="000000"/>
                </a:solidFill>
              </a:rPr>
              <a:t>- يكون </a:t>
            </a:r>
            <a:r>
              <a:rPr lang="ar-SA" dirty="0"/>
              <a:t>من أجل تربية الحيوانات والمتاجرة فيها في الأسواق المحلية و الخارجية وهذا هو الغرض الاقتصادي للنباتات. </a:t>
            </a:r>
            <a:r>
              <a:rPr lang="ar-SA" dirty="0" smtClean="0"/>
              <a:t>ويستهدف </a:t>
            </a:r>
            <a:r>
              <a:rPr lang="ar-SA" dirty="0"/>
              <a:t>تحقيق الربح. </a:t>
            </a:r>
            <a:br>
              <a:rPr lang="ar-SA" dirty="0"/>
            </a:br>
            <a:r>
              <a:rPr lang="ar-SA" dirty="0" smtClean="0"/>
              <a:t/>
            </a:r>
            <a:br>
              <a:rPr lang="ar-SA" dirty="0" smtClean="0"/>
            </a:br>
            <a:r>
              <a:rPr lang="ar-SA" dirty="0" smtClean="0"/>
              <a:t>- يعتمد </a:t>
            </a:r>
            <a:r>
              <a:rPr lang="ar-SA" dirty="0"/>
              <a:t>حجم الرعي التجاري على زراعة وصناعة الأعلاف المركزة واستخدام الطرق العلمية الحديثة </a:t>
            </a:r>
            <a:r>
              <a:rPr lang="en-US" dirty="0" smtClean="0"/>
              <a:t/>
            </a:r>
            <a:br>
              <a:rPr lang="en-US" dirty="0" smtClean="0"/>
            </a:br>
            <a:r>
              <a:rPr lang="ar-SA" dirty="0" smtClean="0"/>
              <a:t>في </a:t>
            </a:r>
            <a:r>
              <a:rPr lang="ar-SA" dirty="0"/>
              <a:t>الإكثار </a:t>
            </a:r>
            <a:r>
              <a:rPr lang="ar-SA" dirty="0" smtClean="0"/>
              <a:t>والتهجين مما يجعل المواشي تنمو و تتكاثر بسرعة أكبر.</a:t>
            </a:r>
            <a:br>
              <a:rPr lang="ar-SA" dirty="0" smtClean="0"/>
            </a:br>
            <a:r>
              <a:rPr lang="ar-SA" dirty="0" smtClean="0"/>
              <a:t/>
            </a:r>
            <a:br>
              <a:rPr lang="ar-SA" dirty="0" smtClean="0"/>
            </a:br>
            <a:r>
              <a:rPr lang="ar-SA" dirty="0" smtClean="0"/>
              <a:t>- على الرغم من ارتفاع تكاليف الرعي التجاري إلا أن الربح فيه أكبر من الرعي </a:t>
            </a:r>
            <a:r>
              <a:rPr lang="ar-SA" dirty="0" err="1" smtClean="0"/>
              <a:t>الإعاشي</a:t>
            </a:r>
            <a:r>
              <a:rPr lang="ar-SA" dirty="0" smtClean="0"/>
              <a:t> ( اذا تمت المتاجرة فيه) و السبب: 1. معدلات التكاثر في الرعي التجاري أكبر مما هي عليه من الرعي </a:t>
            </a:r>
            <a:r>
              <a:rPr lang="ar-SA" dirty="0" err="1" smtClean="0"/>
              <a:t>الإعاشي</a:t>
            </a:r>
            <a:r>
              <a:rPr lang="ar-SA" dirty="0" smtClean="0"/>
              <a:t>.</a:t>
            </a:r>
            <a:br>
              <a:rPr lang="ar-SA" dirty="0" smtClean="0"/>
            </a:br>
            <a:r>
              <a:rPr lang="ar-SA" dirty="0" smtClean="0"/>
              <a:t>                           2. سرعة تسمين المواشي باستخدام الاعلاف المركزة مما يجعل ايراداتها اعلى.</a:t>
            </a:r>
            <a:endParaRPr lang="ar-SA" dirty="0"/>
          </a:p>
        </p:txBody>
      </p:sp>
    </p:spTree>
    <p:extLst>
      <p:ext uri="{BB962C8B-B14F-4D97-AF65-F5344CB8AC3E}">
        <p14:creationId xmlns:p14="http://schemas.microsoft.com/office/powerpoint/2010/main" val="42408167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88640"/>
            <a:ext cx="7848872" cy="6192688"/>
          </a:xfrm>
        </p:spPr>
        <p:txBody>
          <a:bodyPr>
            <a:normAutofit fontScale="85000" lnSpcReduction="20000"/>
          </a:bodyPr>
          <a:lstStyle/>
          <a:p>
            <a:pPr marL="0" indent="0" algn="ctr">
              <a:buNone/>
            </a:pPr>
            <a:r>
              <a:rPr lang="ar-SA" sz="2400" b="1" u="sng" dirty="0" smtClean="0">
                <a:solidFill>
                  <a:srgbClr val="0070C0"/>
                </a:solidFill>
                <a:effectLst>
                  <a:outerShdw blurRad="38100" dist="38100" dir="2700000" algn="tl">
                    <a:srgbClr val="000000">
                      <a:alpha val="43137"/>
                    </a:srgbClr>
                  </a:outerShdw>
                </a:effectLst>
              </a:rPr>
              <a:t>النباتات الطبيعية</a:t>
            </a:r>
            <a:br>
              <a:rPr lang="ar-SA" sz="2400" b="1" u="sng" dirty="0" smtClean="0">
                <a:solidFill>
                  <a:srgbClr val="0070C0"/>
                </a:solidFill>
                <a:effectLst>
                  <a:outerShdw blurRad="38100" dist="38100" dir="2700000" algn="tl">
                    <a:srgbClr val="000000">
                      <a:alpha val="43137"/>
                    </a:srgbClr>
                  </a:outerShdw>
                </a:effectLst>
              </a:rPr>
            </a:br>
            <a:endParaRPr lang="ar-SA" sz="2400" b="1" u="sng" dirty="0" smtClean="0">
              <a:solidFill>
                <a:srgbClr val="0070C0"/>
              </a:solidFill>
              <a:effectLst>
                <a:outerShdw blurRad="38100" dist="38100" dir="2700000" algn="tl">
                  <a:srgbClr val="000000">
                    <a:alpha val="43137"/>
                  </a:srgbClr>
                </a:outerShdw>
              </a:effectLst>
            </a:endParaRPr>
          </a:p>
          <a:p>
            <a:pPr marL="0" indent="0">
              <a:buNone/>
            </a:pPr>
            <a:r>
              <a:rPr lang="ar-SA" sz="2400" b="1" dirty="0" smtClean="0">
                <a:solidFill>
                  <a:srgbClr val="0070C0"/>
                </a:solidFill>
              </a:rPr>
              <a:t>ثانياً: الغابات:</a:t>
            </a:r>
          </a:p>
          <a:p>
            <a:pPr marL="0" indent="0">
              <a:buNone/>
            </a:pPr>
            <a:r>
              <a:rPr lang="ar-SA" sz="2400" b="1" dirty="0" smtClean="0">
                <a:solidFill>
                  <a:srgbClr val="7030A0"/>
                </a:solidFill>
              </a:rPr>
              <a:t>أهمية الغابات:</a:t>
            </a:r>
          </a:p>
          <a:p>
            <a:pPr marL="0" indent="0">
              <a:buNone/>
            </a:pPr>
            <a:r>
              <a:rPr lang="ar-SA" sz="2400" dirty="0" smtClean="0"/>
              <a:t>1- مصدر غذاء و مأوى للحيوان.</a:t>
            </a:r>
          </a:p>
          <a:p>
            <a:pPr marL="0" indent="0">
              <a:buNone/>
            </a:pPr>
            <a:r>
              <a:rPr lang="ar-SA" sz="2400" dirty="0" smtClean="0"/>
              <a:t>2- مصدر للأخشاب التي تستخدم في الأغراض الصناعية والبناء وتستخدم كوقود لإنتاج الطاقة. ولإنتاج المطاط والصمغ</a:t>
            </a:r>
            <a:r>
              <a:rPr lang="ar-SA" sz="2400" dirty="0"/>
              <a:t>.</a:t>
            </a:r>
            <a:endParaRPr lang="ar-SA" sz="2400" dirty="0" smtClean="0"/>
          </a:p>
          <a:p>
            <a:pPr marL="0" indent="0">
              <a:buNone/>
            </a:pPr>
            <a:r>
              <a:rPr lang="ar-SA" sz="2400" dirty="0" smtClean="0"/>
              <a:t>3- حل لمشكلة ثقب الأوزون.(تساعد الأشجار على امتصاص غاز </a:t>
            </a:r>
            <a:r>
              <a:rPr lang="en-US" sz="2400" dirty="0" smtClean="0"/>
              <a:t>CO</a:t>
            </a:r>
            <a:r>
              <a:rPr lang="en-US" sz="2000" dirty="0" smtClean="0"/>
              <a:t>2</a:t>
            </a:r>
            <a:r>
              <a:rPr lang="ar-SA" sz="2400" dirty="0" smtClean="0"/>
              <a:t> )</a:t>
            </a:r>
          </a:p>
          <a:p>
            <a:pPr marL="0" indent="0">
              <a:buNone/>
            </a:pPr>
            <a:r>
              <a:rPr lang="ar-SA" sz="2400" dirty="0" smtClean="0"/>
              <a:t>4- من العوامل المهمة لهطول الأمطار والحافظة على التربة من الانجراف.</a:t>
            </a:r>
            <a:br>
              <a:rPr lang="ar-SA" sz="2400" dirty="0" smtClean="0"/>
            </a:br>
            <a:r>
              <a:rPr lang="ar-SA" sz="2400" dirty="0" smtClean="0"/>
              <a:t>5- أماكن للترفيه و السياحة</a:t>
            </a:r>
            <a:br>
              <a:rPr lang="ar-SA" sz="2400" dirty="0" smtClean="0"/>
            </a:br>
            <a:endParaRPr lang="ar-SA" sz="2400" dirty="0" smtClean="0"/>
          </a:p>
          <a:p>
            <a:pPr marL="0" indent="0">
              <a:buNone/>
            </a:pPr>
            <a:r>
              <a:rPr lang="ar-SA" sz="2400" b="1" dirty="0" smtClean="0">
                <a:solidFill>
                  <a:srgbClr val="7030A0"/>
                </a:solidFill>
              </a:rPr>
              <a:t>الأضرار البيئية الناتجة عن قطع الأشجار:</a:t>
            </a:r>
          </a:p>
          <a:p>
            <a:pPr marL="0" indent="0">
              <a:buNone/>
            </a:pPr>
            <a:r>
              <a:rPr lang="ar-SA" sz="2400" dirty="0" smtClean="0"/>
              <a:t>1- التصحر (الزحف الصحراوي).</a:t>
            </a:r>
          </a:p>
          <a:p>
            <a:pPr marL="0" indent="0">
              <a:buNone/>
            </a:pPr>
            <a:r>
              <a:rPr lang="ar-SA" sz="2400" dirty="0" smtClean="0"/>
              <a:t>2- قلة المراعي للحيوان.</a:t>
            </a:r>
          </a:p>
          <a:p>
            <a:pPr marL="0" lvl="0" indent="0">
              <a:buClr>
                <a:srgbClr val="5BBE4E"/>
              </a:buClr>
              <a:buNone/>
            </a:pPr>
            <a:r>
              <a:rPr lang="ar-SA" sz="2400" dirty="0">
                <a:solidFill>
                  <a:srgbClr val="080808"/>
                </a:solidFill>
              </a:rPr>
              <a:t>3- تفاقم مشكلة ثقب الأوزون (وهذا أهم ضرر). لأن قطع الأشجار يزيد من حرارة الأرض ويقلل من مقدرتها على امتصاص عاز ثاني أكسيد الكربون مما يساعد على تراكمه في الغلاف الجوي مما يؤدي الى تفاقم مشكلة ثقب الأوزون.</a:t>
            </a:r>
          </a:p>
          <a:p>
            <a:pPr marL="0" lvl="0" indent="0">
              <a:buClr>
                <a:srgbClr val="5BBE4E"/>
              </a:buClr>
              <a:buNone/>
            </a:pPr>
            <a:r>
              <a:rPr lang="ar-SA" sz="2400" dirty="0">
                <a:solidFill>
                  <a:srgbClr val="080808"/>
                </a:solidFill>
              </a:rPr>
              <a:t>4- يؤثر على كمية هطول الأمطار بالانخفاض.</a:t>
            </a:r>
          </a:p>
          <a:p>
            <a:pPr marL="0" indent="0">
              <a:buNone/>
            </a:pPr>
            <a:r>
              <a:rPr lang="ar-SA" sz="2400" dirty="0" smtClean="0"/>
              <a:t/>
            </a:r>
            <a:br>
              <a:rPr lang="ar-SA" sz="2400" dirty="0" smtClean="0"/>
            </a:br>
            <a:endParaRPr lang="ar-SA" sz="2400" dirty="0" smtClean="0"/>
          </a:p>
          <a:p>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45</a:t>
            </a:fld>
            <a:endParaRPr lang="en-US"/>
          </a:p>
        </p:txBody>
      </p:sp>
    </p:spTree>
    <p:extLst>
      <p:ext uri="{BB962C8B-B14F-4D97-AF65-F5344CB8AC3E}">
        <p14:creationId xmlns:p14="http://schemas.microsoft.com/office/powerpoint/2010/main" val="33912678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normAutofit fontScale="92500" lnSpcReduction="10000"/>
          </a:bodyPr>
          <a:lstStyle/>
          <a:p>
            <a:r>
              <a:rPr lang="ar-SA" sz="2400" b="1" u="sng" dirty="0" smtClean="0">
                <a:solidFill>
                  <a:srgbClr val="FF0000"/>
                </a:solidFill>
                <a:effectLst>
                  <a:outerShdw blurRad="38100" dist="38100" dir="2700000" algn="tl">
                    <a:srgbClr val="000000">
                      <a:alpha val="43137"/>
                    </a:srgbClr>
                  </a:outerShdw>
                </a:effectLst>
              </a:rPr>
              <a:t>الطلب على الغابات:</a:t>
            </a:r>
            <a:r>
              <a:rPr lang="ar-SA" sz="2400" dirty="0" smtClean="0"/>
              <a:t/>
            </a:r>
            <a:br>
              <a:rPr lang="ar-SA" sz="2400" dirty="0" smtClean="0"/>
            </a:br>
            <a:r>
              <a:rPr lang="ar-SA" sz="2400" dirty="0" smtClean="0"/>
              <a:t>- الطلب على موارد الغابات مشتق من الطلب على استخداماتها النهائية. فكلما ازداد الطلب على الأثاث ارتفع سعر الأخشاب الصالحة لهذا الاستخدام.</a:t>
            </a:r>
            <a:br>
              <a:rPr lang="ar-SA" sz="2400" dirty="0" smtClean="0"/>
            </a:br>
            <a:endParaRPr lang="ar-SA" sz="2400" dirty="0" smtClean="0"/>
          </a:p>
          <a:p>
            <a:pPr marL="0" indent="0">
              <a:buNone/>
            </a:pPr>
            <a:r>
              <a:rPr lang="ar-SA" sz="2400" dirty="0" smtClean="0">
                <a:solidFill>
                  <a:srgbClr val="0070C0"/>
                </a:solidFill>
              </a:rPr>
              <a:t>العوامل التي تؤثر في الطلب على الخشب:</a:t>
            </a:r>
          </a:p>
          <a:p>
            <a:pPr marL="0" indent="0">
              <a:buNone/>
            </a:pPr>
            <a:r>
              <a:rPr lang="ar-SA" sz="2400" dirty="0" smtClean="0"/>
              <a:t>1- ازدياد عدد السكان.</a:t>
            </a:r>
          </a:p>
          <a:p>
            <a:pPr marL="0" indent="0">
              <a:buNone/>
            </a:pPr>
            <a:r>
              <a:rPr lang="ar-SA" sz="2400" dirty="0" smtClean="0"/>
              <a:t>2- تزايد استخدام الخشب كمصدر من مصادر الطاقة.</a:t>
            </a:r>
          </a:p>
          <a:p>
            <a:pPr marL="0" indent="0">
              <a:buNone/>
            </a:pPr>
            <a:r>
              <a:rPr lang="ar-SA" sz="2400" dirty="0" smtClean="0"/>
              <a:t>3- يتأثر بأسعار السلع البديلة لها كالحديد والبلاستيك. فعندما يرتفع سعر الحديد يزداد الطلب على الأخشاب التي تستخدم كبديل للحديد في بعض الصناعات.</a:t>
            </a:r>
          </a:p>
          <a:p>
            <a:pPr marL="0" indent="0">
              <a:buNone/>
            </a:pPr>
            <a:r>
              <a:rPr lang="ar-SA" sz="2400" dirty="0" smtClean="0"/>
              <a:t>4- تزايد معدلات استهلاك الفرد من السلع التي تصنع من الخشب.</a:t>
            </a:r>
            <a:br>
              <a:rPr lang="ar-SA" sz="2400" dirty="0" smtClean="0"/>
            </a:br>
            <a:endParaRPr lang="ar-SA" sz="2400" dirty="0" smtClean="0"/>
          </a:p>
          <a:p>
            <a:pPr marL="0" indent="0">
              <a:buNone/>
            </a:pPr>
            <a:r>
              <a:rPr lang="ar-SA" sz="2400" b="1" u="sng" dirty="0" smtClean="0">
                <a:solidFill>
                  <a:srgbClr val="FF0000"/>
                </a:solidFill>
                <a:effectLst>
                  <a:outerShdw blurRad="38100" dist="38100" dir="2700000" algn="tl">
                    <a:srgbClr val="000000">
                      <a:alpha val="43137"/>
                    </a:srgbClr>
                  </a:outerShdw>
                </a:effectLst>
              </a:rPr>
              <a:t>العرض من </a:t>
            </a:r>
            <a:r>
              <a:rPr lang="ar-SA" sz="2400" b="1" u="sng" dirty="0">
                <a:solidFill>
                  <a:srgbClr val="FF0000"/>
                </a:solidFill>
                <a:effectLst>
                  <a:outerShdw blurRad="38100" dist="38100" dir="2700000" algn="tl">
                    <a:srgbClr val="000000">
                      <a:alpha val="43137"/>
                    </a:srgbClr>
                  </a:outerShdw>
                </a:effectLst>
              </a:rPr>
              <a:t>الغابات:</a:t>
            </a:r>
            <a:r>
              <a:rPr lang="ar-SA" sz="2400" dirty="0" smtClean="0"/>
              <a:t/>
            </a:r>
            <a:br>
              <a:rPr lang="ar-SA" sz="2400" dirty="0" smtClean="0"/>
            </a:br>
            <a:endParaRPr lang="ar-SA" sz="2400" dirty="0" smtClean="0"/>
          </a:p>
          <a:p>
            <a:pPr marL="0" indent="0">
              <a:buNone/>
            </a:pPr>
            <a:r>
              <a:rPr lang="ar-SA" sz="2400" dirty="0" smtClean="0">
                <a:solidFill>
                  <a:srgbClr val="0070C0"/>
                </a:solidFill>
              </a:rPr>
              <a:t>العوامل المؤثرة في عرض الخشب:</a:t>
            </a:r>
          </a:p>
          <a:p>
            <a:pPr marL="0" indent="0">
              <a:buNone/>
            </a:pPr>
            <a:r>
              <a:rPr lang="ar-SA" sz="2400" dirty="0" smtClean="0"/>
              <a:t>1- مساحتها ومدى صلاحية الأشجار للاستخدامات المختلفة.</a:t>
            </a:r>
          </a:p>
          <a:p>
            <a:pPr marL="0" indent="0">
              <a:buNone/>
            </a:pPr>
            <a:r>
              <a:rPr lang="ar-SA" sz="2400" dirty="0" smtClean="0"/>
              <a:t>2- مدى وجود قوانين حماية تمنع قطع الأشجار. </a:t>
            </a:r>
            <a:endParaRPr lang="ar-SA" sz="24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46</a:t>
            </a:fld>
            <a:endParaRPr lang="en-US"/>
          </a:p>
        </p:txBody>
      </p:sp>
    </p:spTree>
    <p:extLst>
      <p:ext uri="{BB962C8B-B14F-4D97-AF65-F5344CB8AC3E}">
        <p14:creationId xmlns:p14="http://schemas.microsoft.com/office/powerpoint/2010/main" val="27536469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7620000" cy="5780112"/>
          </a:xfrm>
        </p:spPr>
        <p:txBody>
          <a:bodyPr>
            <a:normAutofit lnSpcReduction="10000"/>
          </a:bodyPr>
          <a:lstStyle/>
          <a:p>
            <a:pPr indent="-342900"/>
            <a:r>
              <a:rPr lang="ar-SA" b="1" u="sng" dirty="0" smtClean="0">
                <a:solidFill>
                  <a:srgbClr val="FF0000"/>
                </a:solidFill>
              </a:rPr>
              <a:t>سوق الغابات:</a:t>
            </a:r>
          </a:p>
          <a:p>
            <a:pPr marL="0" indent="0">
              <a:buNone/>
            </a:pPr>
            <a:r>
              <a:rPr lang="ar-SA" dirty="0" smtClean="0"/>
              <a:t>- تتحدد اسعار كل نوع من أنواع الخشب في الأسواق بالعرض و الطلب عليها شأنها في هذا شأن كل السلع الأخرى.</a:t>
            </a:r>
            <a:br>
              <a:rPr lang="ar-SA" dirty="0" smtClean="0"/>
            </a:br>
            <a:r>
              <a:rPr lang="ar-SA" dirty="0" smtClean="0"/>
              <a:t>- ادى ازدياد اعداد السكان و معدلات استهلاكهم لها في الاستخدامات المختلفة إلى زيادة الطلب عليها و بالتالي ارتفاع اسعارها.</a:t>
            </a:r>
          </a:p>
          <a:p>
            <a:pPr marL="0" indent="0">
              <a:buNone/>
            </a:pPr>
            <a:endParaRPr lang="ar-SA" b="1" u="sng" dirty="0">
              <a:solidFill>
                <a:srgbClr val="0070C0"/>
              </a:solidFill>
            </a:endParaRPr>
          </a:p>
          <a:p>
            <a:pPr marL="0" indent="0">
              <a:buNone/>
            </a:pPr>
            <a:endParaRPr lang="ar-SA" b="1" u="sng" dirty="0" smtClean="0">
              <a:solidFill>
                <a:srgbClr val="0070C0"/>
              </a:solidFill>
            </a:endParaRPr>
          </a:p>
          <a:p>
            <a:pPr marL="0" indent="0">
              <a:buNone/>
            </a:pPr>
            <a:r>
              <a:rPr lang="ar-SA" b="1" u="sng" dirty="0" smtClean="0">
                <a:solidFill>
                  <a:srgbClr val="0070C0"/>
                </a:solidFill>
              </a:rPr>
              <a:t>اجراءات لحماية الحشائش:</a:t>
            </a:r>
            <a:br>
              <a:rPr lang="ar-SA" b="1" u="sng" dirty="0" smtClean="0">
                <a:solidFill>
                  <a:srgbClr val="0070C0"/>
                </a:solidFill>
              </a:rPr>
            </a:br>
            <a:endParaRPr lang="ar-SA" b="1" u="sng" dirty="0" smtClean="0">
              <a:solidFill>
                <a:srgbClr val="0070C0"/>
              </a:solidFill>
            </a:endParaRPr>
          </a:p>
          <a:p>
            <a:pPr marL="0" indent="0">
              <a:buNone/>
            </a:pPr>
            <a:r>
              <a:rPr lang="ar-SA" dirty="0" smtClean="0"/>
              <a:t>1- تحديد عدد الحيوانات الأمثل التي ترعى في مساحة معينة من المرعى.</a:t>
            </a:r>
          </a:p>
          <a:p>
            <a:pPr marL="0" indent="0">
              <a:buNone/>
            </a:pPr>
            <a:r>
              <a:rPr lang="ar-SA" dirty="0" smtClean="0"/>
              <a:t>2- عدم الرعي قبل نمو معقول بالنسبة للغابات والمراعي.</a:t>
            </a:r>
          </a:p>
          <a:p>
            <a:pPr marL="0" indent="0">
              <a:buNone/>
            </a:pPr>
            <a:r>
              <a:rPr lang="ar-SA" dirty="0" smtClean="0"/>
              <a:t>3- عدم ترك المواشي في المرعى الى أن ينتهي تماماً.</a:t>
            </a:r>
          </a:p>
          <a:p>
            <a:pPr marL="0" indent="0">
              <a:buNone/>
            </a:pPr>
            <a:r>
              <a:rPr lang="ar-SA" dirty="0" smtClean="0"/>
              <a:t>4- سن القوانين اللازمة لحماية البيئة من التدهور و خاصة فيما يتعلق باستخدام المراعي و الغابات.</a:t>
            </a:r>
            <a:br>
              <a:rPr lang="ar-SA" dirty="0" smtClean="0"/>
            </a:br>
            <a:r>
              <a:rPr lang="ar-SA" dirty="0" smtClean="0"/>
              <a:t>5- مراقبة توسع الأراضي السكنية و الزراعية على حساب مساحات الغابات </a:t>
            </a:r>
            <a:r>
              <a:rPr lang="ar-SA" smtClean="0"/>
              <a:t>و المراعي.</a:t>
            </a:r>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47</a:t>
            </a:fld>
            <a:endParaRPr lang="en-US"/>
          </a:p>
        </p:txBody>
      </p:sp>
    </p:spTree>
    <p:extLst>
      <p:ext uri="{BB962C8B-B14F-4D97-AF65-F5344CB8AC3E}">
        <p14:creationId xmlns:p14="http://schemas.microsoft.com/office/powerpoint/2010/main" val="12974886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620000" cy="6048672"/>
          </a:xfrm>
        </p:spPr>
        <p:txBody>
          <a:bodyPr>
            <a:normAutofit lnSpcReduction="10000"/>
          </a:bodyPr>
          <a:lstStyle/>
          <a:p>
            <a:pPr marL="0" indent="0" algn="ctr">
              <a:buNone/>
            </a:pPr>
            <a:r>
              <a:rPr lang="ar-SA" sz="3200" u="sng" dirty="0" smtClean="0">
                <a:solidFill>
                  <a:srgbClr val="0070C0"/>
                </a:solidFill>
                <a:effectLst>
                  <a:outerShdw blurRad="38100" dist="38100" dir="2700000" algn="tl">
                    <a:srgbClr val="000000">
                      <a:alpha val="43137"/>
                    </a:srgbClr>
                  </a:outerShdw>
                </a:effectLst>
              </a:rPr>
              <a:t>رابعاً: المعادن</a:t>
            </a:r>
            <a:br>
              <a:rPr lang="ar-SA" sz="3200" u="sng" dirty="0" smtClean="0">
                <a:solidFill>
                  <a:srgbClr val="0070C0"/>
                </a:solidFill>
                <a:effectLst>
                  <a:outerShdw blurRad="38100" dist="38100" dir="2700000" algn="tl">
                    <a:srgbClr val="000000">
                      <a:alpha val="43137"/>
                    </a:srgbClr>
                  </a:outerShdw>
                </a:effectLst>
              </a:rPr>
            </a:br>
            <a:endParaRPr lang="ar-SA" sz="3200" b="1" dirty="0" smtClean="0">
              <a:solidFill>
                <a:schemeClr val="accent2"/>
              </a:solidFill>
              <a:effectLst>
                <a:outerShdw blurRad="38100" dist="38100" dir="2700000" algn="tl">
                  <a:srgbClr val="000000">
                    <a:alpha val="43137"/>
                  </a:srgbClr>
                </a:outerShdw>
              </a:effectLst>
            </a:endParaRPr>
          </a:p>
          <a:p>
            <a:pPr marL="0" indent="0">
              <a:buNone/>
            </a:pPr>
            <a:r>
              <a:rPr lang="ar-SA" sz="2300" b="1" u="sng" dirty="0" smtClean="0">
                <a:solidFill>
                  <a:schemeClr val="accent2"/>
                </a:solidFill>
              </a:rPr>
              <a:t>- استخدامات المعادن منذ القدم:</a:t>
            </a:r>
            <a:r>
              <a:rPr lang="ar-SA" sz="2300" dirty="0" smtClean="0"/>
              <a:t/>
            </a:r>
            <a:br>
              <a:rPr lang="ar-SA" sz="2300" dirty="0" smtClean="0"/>
            </a:br>
            <a:r>
              <a:rPr lang="ar-SA" sz="2300" dirty="0" smtClean="0"/>
              <a:t>   1. أدوات الزراعة, الآلات</a:t>
            </a:r>
            <a:br>
              <a:rPr lang="ar-SA" sz="2300" dirty="0" smtClean="0"/>
            </a:br>
            <a:r>
              <a:rPr lang="ar-SA" sz="2300" dirty="0" smtClean="0"/>
              <a:t>   2. وسائل الزينة</a:t>
            </a:r>
            <a:br>
              <a:rPr lang="ar-SA" sz="2300" dirty="0" smtClean="0"/>
            </a:br>
            <a:r>
              <a:rPr lang="ar-SA" sz="2300" dirty="0" smtClean="0"/>
              <a:t>   3. الأسلحة</a:t>
            </a:r>
            <a:br>
              <a:rPr lang="ar-SA" sz="2300" dirty="0" smtClean="0"/>
            </a:br>
            <a:r>
              <a:rPr lang="ar-SA" sz="2300" dirty="0" smtClean="0"/>
              <a:t>   4. النقود</a:t>
            </a:r>
            <a:br>
              <a:rPr lang="ar-SA" sz="2300" dirty="0" smtClean="0"/>
            </a:br>
            <a:r>
              <a:rPr lang="ar-SA" sz="2300" dirty="0" smtClean="0"/>
              <a:t/>
            </a:r>
            <a:br>
              <a:rPr lang="ar-SA" sz="2300" dirty="0" smtClean="0"/>
            </a:br>
            <a:r>
              <a:rPr lang="ar-SA" sz="2300" b="1" u="sng" dirty="0" smtClean="0">
                <a:solidFill>
                  <a:schemeClr val="accent2"/>
                </a:solidFill>
              </a:rPr>
              <a:t>- بعد الثورة الصناعية: </a:t>
            </a:r>
            <a:r>
              <a:rPr lang="ar-SA" sz="2300" dirty="0" smtClean="0"/>
              <a:t>اعتمد الإنسان على المعادن بشكل رئيسي بأنواعها المختلفة الفلزية (الحديد, النحاس, الزنك) و اللافلزية ( البترول, الفحم الغاز الطبيعي)</a:t>
            </a:r>
            <a:br>
              <a:rPr lang="ar-SA" sz="2300" dirty="0" smtClean="0"/>
            </a:br>
            <a:endParaRPr lang="ar-SA" sz="2300" dirty="0" smtClean="0"/>
          </a:p>
          <a:p>
            <a:pPr marL="0" indent="0">
              <a:buNone/>
            </a:pPr>
            <a:r>
              <a:rPr lang="ar-SA" sz="2300" b="1" u="sng" dirty="0" smtClean="0">
                <a:solidFill>
                  <a:schemeClr val="accent2"/>
                </a:solidFill>
              </a:rPr>
              <a:t>- المشكلة الاقتصادية للمعادن: </a:t>
            </a:r>
            <a:r>
              <a:rPr lang="ar-SA" sz="2300" dirty="0" smtClean="0"/>
              <a:t>توجد المعادن في الكرة الأرضية بكميات محدودة مما يجعلها من الموارد القابلة للنضوب خاصة و معدلات استهلاكها في تزايد مستمر. </a:t>
            </a:r>
            <a:r>
              <a:rPr lang="ar-SA" sz="2300" dirty="0" smtClean="0">
                <a:solidFill>
                  <a:srgbClr val="FF0000"/>
                </a:solidFill>
              </a:rPr>
              <a:t>و لكن: </a:t>
            </a:r>
            <a:r>
              <a:rPr lang="ar-SA" sz="2300" dirty="0" smtClean="0"/>
              <a:t>أغلب المعادن يمكن إعادة استخدامها و خاصة الفلزية مما قد يخفف من حدة مشكلاتها الاقتصادية.</a:t>
            </a:r>
            <a:br>
              <a:rPr lang="ar-SA" sz="2300" dirty="0" smtClean="0"/>
            </a:br>
            <a:endParaRPr lang="ar-SA" sz="2300" dirty="0" smtClean="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48</a:t>
            </a:fld>
            <a:endParaRPr lang="en-US"/>
          </a:p>
        </p:txBody>
      </p:sp>
    </p:spTree>
    <p:extLst>
      <p:ext uri="{BB962C8B-B14F-4D97-AF65-F5344CB8AC3E}">
        <p14:creationId xmlns:p14="http://schemas.microsoft.com/office/powerpoint/2010/main" val="6155159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49</a:t>
            </a:fld>
            <a:endParaRPr lang="en-US"/>
          </a:p>
        </p:txBody>
      </p:sp>
      <p:sp>
        <p:nvSpPr>
          <p:cNvPr id="3" name="مستطيل 2"/>
          <p:cNvSpPr/>
          <p:nvPr/>
        </p:nvSpPr>
        <p:spPr>
          <a:xfrm>
            <a:off x="11306" y="332656"/>
            <a:ext cx="8388424" cy="4801314"/>
          </a:xfrm>
          <a:prstGeom prst="rect">
            <a:avLst/>
          </a:prstGeom>
        </p:spPr>
        <p:txBody>
          <a:bodyPr wrap="square">
            <a:spAutoFit/>
          </a:bodyPr>
          <a:lstStyle/>
          <a:p>
            <a:pPr algn="r"/>
            <a:r>
              <a:rPr lang="ar-SA" sz="2400" u="sng" dirty="0" smtClean="0">
                <a:solidFill>
                  <a:srgbClr val="FF0000"/>
                </a:solidFill>
                <a:effectLst>
                  <a:outerShdw blurRad="38100" dist="38100" dir="2700000" algn="tl">
                    <a:srgbClr val="000000">
                      <a:alpha val="43137"/>
                    </a:srgbClr>
                  </a:outerShdw>
                </a:effectLst>
              </a:rPr>
              <a:t>دراسات الجدوى الاقتصادية للمعادن:</a:t>
            </a:r>
            <a:endParaRPr lang="ar-SA" sz="2400" u="sng" dirty="0">
              <a:solidFill>
                <a:srgbClr val="FF0000"/>
              </a:solidFill>
              <a:effectLst>
                <a:outerShdw blurRad="38100" dist="38100" dir="2700000" algn="tl">
                  <a:srgbClr val="000000">
                    <a:alpha val="43137"/>
                  </a:srgbClr>
                </a:outerShdw>
              </a:effectLst>
            </a:endParaRPr>
          </a:p>
          <a:p>
            <a:pPr marL="0" indent="0" algn="r">
              <a:buNone/>
            </a:pPr>
            <a:r>
              <a:rPr lang="ar-SA" dirty="0">
                <a:solidFill>
                  <a:srgbClr val="0070C0"/>
                </a:solidFill>
              </a:rPr>
              <a:t/>
            </a:r>
            <a:br>
              <a:rPr lang="ar-SA" dirty="0">
                <a:solidFill>
                  <a:srgbClr val="0070C0"/>
                </a:solidFill>
              </a:rPr>
            </a:br>
            <a:r>
              <a:rPr lang="ar-SA" dirty="0" smtClean="0"/>
              <a:t>-  </a:t>
            </a:r>
            <a:r>
              <a:rPr lang="ar-SA" sz="2400" dirty="0" smtClean="0"/>
              <a:t>لوجود أغلب المعادن في باطن الأرض فإنه يصعب تقدير كمياتها بدقة و لكن يمكن تحديد كميات ما يسمى بالاحتياطي المؤكد و تخمين كميات الاحتياطي المحتمل (أو الاحتياطي الكامن).</a:t>
            </a:r>
          </a:p>
          <a:p>
            <a:pPr marL="0" indent="0" algn="r">
              <a:buNone/>
            </a:pPr>
            <a:endParaRPr lang="ar-SA" sz="2400" dirty="0"/>
          </a:p>
          <a:p>
            <a:pPr marL="0" indent="0" algn="r">
              <a:buNone/>
            </a:pPr>
            <a:r>
              <a:rPr lang="ar-SA" sz="2400" dirty="0" smtClean="0"/>
              <a:t>- دراسات الجدوى الاقتصادية مهمة للغاية قبل البدء في تنفيذ أي مشروع اقتصادي, و لكنها أكثر أهمية فيما يتعلق باستخراج المعادن و السبب:</a:t>
            </a:r>
            <a:br>
              <a:rPr lang="ar-SA" sz="2400" dirty="0" smtClean="0"/>
            </a:br>
            <a:r>
              <a:rPr lang="ar-SA" sz="2400" dirty="0" smtClean="0"/>
              <a:t>   أن تكاليف التعدين و تكاليف الإنشاءات المطلوبة عالية نسبياً مما يحتم التأكد من </a:t>
            </a:r>
            <a:r>
              <a:rPr lang="en-US" sz="2400" dirty="0" smtClean="0"/>
              <a:t/>
            </a:r>
            <a:br>
              <a:rPr lang="en-US" sz="2400" dirty="0" smtClean="0"/>
            </a:br>
            <a:r>
              <a:rPr lang="ar-SA" sz="2400" dirty="0" smtClean="0"/>
              <a:t>الجدوى الاقتصادية لها قبل البدء في عملية البحث  عن المعدن و استخراجه.</a:t>
            </a:r>
            <a:br>
              <a:rPr lang="ar-SA" sz="2400" dirty="0" smtClean="0"/>
            </a:br>
            <a:endParaRPr lang="ar-SA" sz="2400" dirty="0" smtClean="0"/>
          </a:p>
          <a:p>
            <a:pPr marL="0" indent="0" algn="r">
              <a:buNone/>
            </a:pPr>
            <a:r>
              <a:rPr lang="ar-SA" sz="2400" dirty="0" smtClean="0"/>
              <a:t>- يتم الاعتماد على الاحتياطي المؤكد في دراسات الجدوى لكل منجم و لا يتم ادخال الاحتياطي المحتمل في دراسات الجدوى.</a:t>
            </a:r>
            <a:endParaRPr lang="ar-SA" sz="2400" dirty="0"/>
          </a:p>
        </p:txBody>
      </p:sp>
    </p:spTree>
    <p:extLst>
      <p:ext uri="{BB962C8B-B14F-4D97-AF65-F5344CB8AC3E}">
        <p14:creationId xmlns:p14="http://schemas.microsoft.com/office/powerpoint/2010/main" val="120296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0436" y="639091"/>
            <a:ext cx="7801964" cy="5328592"/>
          </a:xfrm>
        </p:spPr>
        <p:txBody>
          <a:bodyPr/>
          <a:lstStyle/>
          <a:p>
            <a:pPr marL="0" indent="0">
              <a:buNone/>
            </a:pPr>
            <a:r>
              <a:rPr lang="ar-SA" dirty="0" smtClean="0">
                <a:solidFill>
                  <a:schemeClr val="accent1">
                    <a:lumMod val="50000"/>
                  </a:schemeClr>
                </a:solidFill>
              </a:rPr>
              <a:t>أُطر استخدام الموارد:</a:t>
            </a:r>
          </a:p>
          <a:p>
            <a:pPr marL="0" indent="0">
              <a:buNone/>
            </a:pPr>
            <a:r>
              <a:rPr lang="ar-SA" sz="2400" dirty="0" smtClean="0"/>
              <a:t>يرى </a:t>
            </a:r>
            <a:r>
              <a:rPr lang="ar-SA" sz="2400" dirty="0" err="1" smtClean="0"/>
              <a:t>بارلو</a:t>
            </a:r>
            <a:r>
              <a:rPr lang="ar-SA" sz="2400" dirty="0" smtClean="0"/>
              <a:t> (</a:t>
            </a:r>
            <a:r>
              <a:rPr lang="en-US" sz="2400" dirty="0" err="1" smtClean="0"/>
              <a:t>Barlowe</a:t>
            </a:r>
            <a:r>
              <a:rPr lang="ar-SA" sz="2400" dirty="0" smtClean="0"/>
              <a:t>) أن هناك ثلاث محددات لمدى امكانية استغلال الموارد وهي:</a:t>
            </a:r>
          </a:p>
          <a:p>
            <a:pPr marL="0" indent="0">
              <a:buNone/>
            </a:pPr>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5</a:t>
            </a:fld>
            <a:endParaRPr lang="en-US"/>
          </a:p>
        </p:txBody>
      </p:sp>
      <p:grpSp>
        <p:nvGrpSpPr>
          <p:cNvPr id="6" name="مجموعة 5"/>
          <p:cNvGrpSpPr/>
          <p:nvPr/>
        </p:nvGrpSpPr>
        <p:grpSpPr>
          <a:xfrm>
            <a:off x="251520" y="2153937"/>
            <a:ext cx="8017991" cy="3997258"/>
            <a:chOff x="1559226" y="1209424"/>
            <a:chExt cx="6021277" cy="4600234"/>
          </a:xfrm>
        </p:grpSpPr>
        <p:sp>
          <p:nvSpPr>
            <p:cNvPr id="7" name="شكل حر 6"/>
            <p:cNvSpPr/>
            <p:nvPr/>
          </p:nvSpPr>
          <p:spPr>
            <a:xfrm>
              <a:off x="1559226" y="1209424"/>
              <a:ext cx="3944603" cy="1499247"/>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0491" tIns="106391" rIns="161636" bIns="106393" numCol="1" spcCol="1270" anchor="t" anchorCtr="0">
              <a:noAutofit/>
            </a:bodyPr>
            <a:lstStyle/>
            <a:p>
              <a:pPr marL="0" lvl="1" algn="r" defTabSz="1289050" rtl="1">
                <a:lnSpc>
                  <a:spcPct val="90000"/>
                </a:lnSpc>
                <a:spcBef>
                  <a:spcPct val="0"/>
                </a:spcBef>
                <a:spcAft>
                  <a:spcPct val="15000"/>
                </a:spcAft>
              </a:pPr>
              <a:r>
                <a:rPr lang="ar-SA" sz="2000" dirty="0" smtClean="0">
                  <a:solidFill>
                    <a:schemeClr val="tx1"/>
                  </a:solidFill>
                </a:rPr>
                <a:t>يرتبط بالبيئة الطبيعية التي يوجد بها الإنسان. و يحدد طبيعة و خصائص الموارد المختلفة التي يستخدمها في الإنتاج. ( ويحتاج هذا الإطار إلى المحافظة على توازنه باستمرار حتى يتم المحافظة على توازن البيئة)</a:t>
              </a:r>
              <a:endParaRPr lang="ar-SA" sz="2000" kern="1200" dirty="0">
                <a:solidFill>
                  <a:schemeClr val="tx1"/>
                </a:solidFill>
              </a:endParaRPr>
            </a:p>
            <a:p>
              <a:pPr marL="285750" lvl="1" indent="-285750" algn="r" defTabSz="1289050" rtl="1">
                <a:lnSpc>
                  <a:spcPct val="90000"/>
                </a:lnSpc>
                <a:spcBef>
                  <a:spcPct val="0"/>
                </a:spcBef>
                <a:spcAft>
                  <a:spcPct val="15000"/>
                </a:spcAft>
                <a:buChar char="••"/>
              </a:pPr>
              <a:endParaRPr lang="ar-SA" sz="2900" kern="1200" dirty="0"/>
            </a:p>
          </p:txBody>
        </p:sp>
        <p:sp>
          <p:nvSpPr>
            <p:cNvPr id="8" name="شكل حر 7"/>
            <p:cNvSpPr/>
            <p:nvPr/>
          </p:nvSpPr>
          <p:spPr>
            <a:xfrm>
              <a:off x="5636536" y="1242526"/>
              <a:ext cx="1943965" cy="1309687"/>
            </a:xfrm>
            <a:custGeom>
              <a:avLst/>
              <a:gdLst>
                <a:gd name="connsiteX0" fmla="*/ 0 w 2194560"/>
                <a:gd name="connsiteY0" fmla="*/ 218286 h 1309687"/>
                <a:gd name="connsiteX1" fmla="*/ 218286 w 2194560"/>
                <a:gd name="connsiteY1" fmla="*/ 0 h 1309687"/>
                <a:gd name="connsiteX2" fmla="*/ 1976274 w 2194560"/>
                <a:gd name="connsiteY2" fmla="*/ 0 h 1309687"/>
                <a:gd name="connsiteX3" fmla="*/ 2194560 w 2194560"/>
                <a:gd name="connsiteY3" fmla="*/ 218286 h 1309687"/>
                <a:gd name="connsiteX4" fmla="*/ 2194560 w 2194560"/>
                <a:gd name="connsiteY4" fmla="*/ 1091401 h 1309687"/>
                <a:gd name="connsiteX5" fmla="*/ 1976274 w 2194560"/>
                <a:gd name="connsiteY5" fmla="*/ 1309687 h 1309687"/>
                <a:gd name="connsiteX6" fmla="*/ 218286 w 2194560"/>
                <a:gd name="connsiteY6" fmla="*/ 1309687 h 1309687"/>
                <a:gd name="connsiteX7" fmla="*/ 0 w 2194560"/>
                <a:gd name="connsiteY7" fmla="*/ 1091401 h 1309687"/>
                <a:gd name="connsiteX8" fmla="*/ 0 w 2194560"/>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309687">
                  <a:moveTo>
                    <a:pt x="0" y="218286"/>
                  </a:moveTo>
                  <a:cubicBezTo>
                    <a:pt x="0" y="97730"/>
                    <a:pt x="97730" y="0"/>
                    <a:pt x="218286" y="0"/>
                  </a:cubicBezTo>
                  <a:lnTo>
                    <a:pt x="1976274" y="0"/>
                  </a:lnTo>
                  <a:cubicBezTo>
                    <a:pt x="2096830" y="0"/>
                    <a:pt x="2194560" y="97730"/>
                    <a:pt x="2194560" y="218286"/>
                  </a:cubicBezTo>
                  <a:lnTo>
                    <a:pt x="2194560" y="1091401"/>
                  </a:lnTo>
                  <a:cubicBezTo>
                    <a:pt x="2194560" y="1211957"/>
                    <a:pt x="2096830" y="1309687"/>
                    <a:pt x="1976274" y="1309687"/>
                  </a:cubicBezTo>
                  <a:lnTo>
                    <a:pt x="218286" y="1309687"/>
                  </a:lnTo>
                  <a:cubicBezTo>
                    <a:pt x="97730" y="1309687"/>
                    <a:pt x="0" y="1211957"/>
                    <a:pt x="0" y="1091401"/>
                  </a:cubicBezTo>
                  <a:lnTo>
                    <a:pt x="0" y="21828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0154" tIns="182044" rIns="300154" bIns="182044" numCol="1" spcCol="1270" anchor="ctr" anchorCtr="0">
              <a:noAutofit/>
            </a:bodyPr>
            <a:lstStyle/>
            <a:p>
              <a:pPr lvl="0" algn="ctr" defTabSz="2755900" rtl="1">
                <a:lnSpc>
                  <a:spcPct val="90000"/>
                </a:lnSpc>
                <a:spcBef>
                  <a:spcPct val="0"/>
                </a:spcBef>
                <a:spcAft>
                  <a:spcPct val="35000"/>
                </a:spcAft>
              </a:pPr>
              <a:r>
                <a:rPr lang="ar-SA" sz="2400" kern="1200" dirty="0" smtClean="0">
                  <a:solidFill>
                    <a:schemeClr val="tx1"/>
                  </a:solidFill>
                </a:rPr>
                <a:t>الإطار الفيزيائي والأحيائي</a:t>
              </a:r>
              <a:endParaRPr lang="ar-SA" sz="2400" kern="1200" dirty="0">
                <a:solidFill>
                  <a:schemeClr val="tx1"/>
                </a:solidFill>
              </a:endParaRPr>
            </a:p>
          </p:txBody>
        </p:sp>
        <p:sp>
          <p:nvSpPr>
            <p:cNvPr id="9" name="شكل حر 8"/>
            <p:cNvSpPr/>
            <p:nvPr/>
          </p:nvSpPr>
          <p:spPr>
            <a:xfrm>
              <a:off x="1559228" y="2834992"/>
              <a:ext cx="3944602" cy="1493698"/>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0491" tIns="106392" rIns="161636" bIns="106392" numCol="1" spcCol="1270" anchor="t" anchorCtr="0">
              <a:noAutofit/>
            </a:bodyPr>
            <a:lstStyle/>
            <a:p>
              <a:pPr marL="0" lvl="1" algn="r" defTabSz="1289050" rtl="1">
                <a:lnSpc>
                  <a:spcPct val="90000"/>
                </a:lnSpc>
                <a:spcBef>
                  <a:spcPct val="0"/>
                </a:spcBef>
                <a:spcAft>
                  <a:spcPct val="15000"/>
                </a:spcAft>
              </a:pPr>
              <a:r>
                <a:rPr lang="ar-SA" sz="2000" kern="1200" dirty="0" smtClean="0"/>
                <a:t>يتعلق بأسعار الموارد المتاحة في السوق وتكاليف تحويلها من مورد طبيعي إلى مورد اقتصادي. إذا كان </a:t>
              </a:r>
              <a:r>
                <a:rPr lang="en-US" sz="2000" kern="1200" dirty="0" smtClean="0"/>
                <a:t>P&lt;MC</a:t>
              </a:r>
              <a:r>
                <a:rPr lang="ar-SA" sz="2000" kern="1200" dirty="0" smtClean="0"/>
                <a:t> فلا يمكن استغلال المورد لأن تكاليفه أكبر من ربحه (لابد أن يكون المشروع المستخدم للمورد مجدي اقتصادياَ)</a:t>
              </a:r>
              <a:endParaRPr lang="ar-SA" sz="2000" kern="1200" dirty="0"/>
            </a:p>
            <a:p>
              <a:pPr marL="285750" lvl="1" indent="-285750" algn="r" defTabSz="1289050" rtl="1">
                <a:lnSpc>
                  <a:spcPct val="90000"/>
                </a:lnSpc>
                <a:spcBef>
                  <a:spcPct val="0"/>
                </a:spcBef>
                <a:spcAft>
                  <a:spcPct val="15000"/>
                </a:spcAft>
                <a:buChar char="••"/>
              </a:pPr>
              <a:endParaRPr lang="ar-SA" sz="2900" kern="1200" dirty="0"/>
            </a:p>
          </p:txBody>
        </p:sp>
        <p:sp>
          <p:nvSpPr>
            <p:cNvPr id="10" name="شكل حر 9"/>
            <p:cNvSpPr/>
            <p:nvPr/>
          </p:nvSpPr>
          <p:spPr>
            <a:xfrm>
              <a:off x="5647640" y="2926997"/>
              <a:ext cx="1932862" cy="1309687"/>
            </a:xfrm>
            <a:custGeom>
              <a:avLst/>
              <a:gdLst>
                <a:gd name="connsiteX0" fmla="*/ 0 w 2194560"/>
                <a:gd name="connsiteY0" fmla="*/ 218286 h 1309687"/>
                <a:gd name="connsiteX1" fmla="*/ 218286 w 2194560"/>
                <a:gd name="connsiteY1" fmla="*/ 0 h 1309687"/>
                <a:gd name="connsiteX2" fmla="*/ 1976274 w 2194560"/>
                <a:gd name="connsiteY2" fmla="*/ 0 h 1309687"/>
                <a:gd name="connsiteX3" fmla="*/ 2194560 w 2194560"/>
                <a:gd name="connsiteY3" fmla="*/ 218286 h 1309687"/>
                <a:gd name="connsiteX4" fmla="*/ 2194560 w 2194560"/>
                <a:gd name="connsiteY4" fmla="*/ 1091401 h 1309687"/>
                <a:gd name="connsiteX5" fmla="*/ 1976274 w 2194560"/>
                <a:gd name="connsiteY5" fmla="*/ 1309687 h 1309687"/>
                <a:gd name="connsiteX6" fmla="*/ 218286 w 2194560"/>
                <a:gd name="connsiteY6" fmla="*/ 1309687 h 1309687"/>
                <a:gd name="connsiteX7" fmla="*/ 0 w 2194560"/>
                <a:gd name="connsiteY7" fmla="*/ 1091401 h 1309687"/>
                <a:gd name="connsiteX8" fmla="*/ 0 w 2194560"/>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309687">
                  <a:moveTo>
                    <a:pt x="0" y="218286"/>
                  </a:moveTo>
                  <a:cubicBezTo>
                    <a:pt x="0" y="97730"/>
                    <a:pt x="97730" y="0"/>
                    <a:pt x="218286" y="0"/>
                  </a:cubicBezTo>
                  <a:lnTo>
                    <a:pt x="1976274" y="0"/>
                  </a:lnTo>
                  <a:cubicBezTo>
                    <a:pt x="2096830" y="0"/>
                    <a:pt x="2194560" y="97730"/>
                    <a:pt x="2194560" y="218286"/>
                  </a:cubicBezTo>
                  <a:lnTo>
                    <a:pt x="2194560" y="1091401"/>
                  </a:lnTo>
                  <a:cubicBezTo>
                    <a:pt x="2194560" y="1211957"/>
                    <a:pt x="2096830" y="1309687"/>
                    <a:pt x="1976274" y="1309687"/>
                  </a:cubicBezTo>
                  <a:lnTo>
                    <a:pt x="218286" y="1309687"/>
                  </a:lnTo>
                  <a:cubicBezTo>
                    <a:pt x="97730" y="1309687"/>
                    <a:pt x="0" y="1211957"/>
                    <a:pt x="0" y="1091401"/>
                  </a:cubicBezTo>
                  <a:lnTo>
                    <a:pt x="0" y="21828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0154" tIns="182044" rIns="300154" bIns="182044" numCol="1" spcCol="1270" anchor="ctr" anchorCtr="0">
              <a:noAutofit/>
            </a:bodyPr>
            <a:lstStyle/>
            <a:p>
              <a:pPr lvl="0" algn="ctr" defTabSz="2755900" rtl="1">
                <a:lnSpc>
                  <a:spcPct val="90000"/>
                </a:lnSpc>
                <a:spcBef>
                  <a:spcPct val="0"/>
                </a:spcBef>
                <a:spcAft>
                  <a:spcPct val="35000"/>
                </a:spcAft>
              </a:pPr>
              <a:r>
                <a:rPr lang="ar-SA" sz="2400" dirty="0" smtClean="0">
                  <a:solidFill>
                    <a:schemeClr val="tx1"/>
                  </a:solidFill>
                </a:rPr>
                <a:t>الإطار الاقتصادي</a:t>
              </a:r>
              <a:endParaRPr lang="ar-SA" sz="2400" kern="1200" dirty="0">
                <a:solidFill>
                  <a:schemeClr val="tx1"/>
                </a:solidFill>
              </a:endParaRPr>
            </a:p>
          </p:txBody>
        </p:sp>
        <p:sp>
          <p:nvSpPr>
            <p:cNvPr id="11" name="شكل حر 10"/>
            <p:cNvSpPr/>
            <p:nvPr/>
          </p:nvSpPr>
          <p:spPr>
            <a:xfrm>
              <a:off x="1559228" y="4499971"/>
              <a:ext cx="3944604" cy="1309687"/>
            </a:xfrm>
            <a:custGeom>
              <a:avLst/>
              <a:gdLst>
                <a:gd name="connsiteX0" fmla="*/ 174628 w 1047750"/>
                <a:gd name="connsiteY0" fmla="*/ 0 h 3901440"/>
                <a:gd name="connsiteX1" fmla="*/ 873122 w 1047750"/>
                <a:gd name="connsiteY1" fmla="*/ 0 h 3901440"/>
                <a:gd name="connsiteX2" fmla="*/ 1047750 w 1047750"/>
                <a:gd name="connsiteY2" fmla="*/ 174628 h 3901440"/>
                <a:gd name="connsiteX3" fmla="*/ 1047750 w 1047750"/>
                <a:gd name="connsiteY3" fmla="*/ 3901440 h 3901440"/>
                <a:gd name="connsiteX4" fmla="*/ 1047750 w 1047750"/>
                <a:gd name="connsiteY4" fmla="*/ 3901440 h 3901440"/>
                <a:gd name="connsiteX5" fmla="*/ 0 w 1047750"/>
                <a:gd name="connsiteY5" fmla="*/ 3901440 h 3901440"/>
                <a:gd name="connsiteX6" fmla="*/ 0 w 1047750"/>
                <a:gd name="connsiteY6" fmla="*/ 3901440 h 3901440"/>
                <a:gd name="connsiteX7" fmla="*/ 0 w 1047750"/>
                <a:gd name="connsiteY7" fmla="*/ 174628 h 3901440"/>
                <a:gd name="connsiteX8" fmla="*/ 174628 w 1047750"/>
                <a:gd name="connsiteY8" fmla="*/ 0 h 390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7750" h="3901440">
                  <a:moveTo>
                    <a:pt x="1047750" y="650251"/>
                  </a:moveTo>
                  <a:lnTo>
                    <a:pt x="1047750" y="3251189"/>
                  </a:lnTo>
                  <a:cubicBezTo>
                    <a:pt x="1047750" y="3610311"/>
                    <a:pt x="1026753" y="3901440"/>
                    <a:pt x="1000853" y="3901440"/>
                  </a:cubicBezTo>
                  <a:lnTo>
                    <a:pt x="0" y="3901440"/>
                  </a:lnTo>
                  <a:lnTo>
                    <a:pt x="0" y="3901440"/>
                  </a:lnTo>
                  <a:lnTo>
                    <a:pt x="0" y="0"/>
                  </a:lnTo>
                  <a:lnTo>
                    <a:pt x="0" y="0"/>
                  </a:lnTo>
                  <a:lnTo>
                    <a:pt x="1000853" y="0"/>
                  </a:lnTo>
                  <a:cubicBezTo>
                    <a:pt x="1026753" y="0"/>
                    <a:pt x="1047750" y="291129"/>
                    <a:pt x="1047750" y="65025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10491" tIns="106392" rIns="161636" bIns="106392" numCol="1" spcCol="1270" anchor="t" anchorCtr="0">
              <a:noAutofit/>
            </a:bodyPr>
            <a:lstStyle/>
            <a:p>
              <a:pPr marL="0" lvl="1" algn="r" defTabSz="1289050" rtl="1">
                <a:lnSpc>
                  <a:spcPct val="90000"/>
                </a:lnSpc>
                <a:spcBef>
                  <a:spcPct val="0"/>
                </a:spcBef>
                <a:spcAft>
                  <a:spcPct val="15000"/>
                </a:spcAft>
              </a:pPr>
              <a:r>
                <a:rPr lang="ar-SA" sz="2000" kern="1200" dirty="0" smtClean="0"/>
                <a:t>يقصد به الجوانب الدستورية والدينية والعادات والتقاليد وعدم التعارض مع الأوضاع السياسية السائدة بالمجتمع</a:t>
              </a:r>
              <a:r>
                <a:rPr lang="ar-SA" sz="2000" dirty="0"/>
                <a:t> </a:t>
              </a:r>
              <a:r>
                <a:rPr lang="ar-SA" sz="2000" dirty="0" smtClean="0"/>
                <a:t>( لابد أن يكون المشروع للمورد مقبول لدى المجتمع)</a:t>
              </a:r>
              <a:endParaRPr lang="ar-SA" sz="2000" kern="1200" dirty="0"/>
            </a:p>
            <a:p>
              <a:pPr marL="0" lvl="1" algn="r" defTabSz="1289050" rtl="1">
                <a:lnSpc>
                  <a:spcPct val="90000"/>
                </a:lnSpc>
                <a:spcBef>
                  <a:spcPct val="0"/>
                </a:spcBef>
                <a:spcAft>
                  <a:spcPct val="15000"/>
                </a:spcAft>
              </a:pPr>
              <a:endParaRPr lang="ar-SA" sz="2900" kern="1200" dirty="0"/>
            </a:p>
          </p:txBody>
        </p:sp>
        <p:sp>
          <p:nvSpPr>
            <p:cNvPr id="12" name="شكل حر 11"/>
            <p:cNvSpPr/>
            <p:nvPr/>
          </p:nvSpPr>
          <p:spPr>
            <a:xfrm>
              <a:off x="5647640" y="4467474"/>
              <a:ext cx="1932863" cy="1309687"/>
            </a:xfrm>
            <a:custGeom>
              <a:avLst/>
              <a:gdLst>
                <a:gd name="connsiteX0" fmla="*/ 0 w 2194560"/>
                <a:gd name="connsiteY0" fmla="*/ 218286 h 1309687"/>
                <a:gd name="connsiteX1" fmla="*/ 218286 w 2194560"/>
                <a:gd name="connsiteY1" fmla="*/ 0 h 1309687"/>
                <a:gd name="connsiteX2" fmla="*/ 1976274 w 2194560"/>
                <a:gd name="connsiteY2" fmla="*/ 0 h 1309687"/>
                <a:gd name="connsiteX3" fmla="*/ 2194560 w 2194560"/>
                <a:gd name="connsiteY3" fmla="*/ 218286 h 1309687"/>
                <a:gd name="connsiteX4" fmla="*/ 2194560 w 2194560"/>
                <a:gd name="connsiteY4" fmla="*/ 1091401 h 1309687"/>
                <a:gd name="connsiteX5" fmla="*/ 1976274 w 2194560"/>
                <a:gd name="connsiteY5" fmla="*/ 1309687 h 1309687"/>
                <a:gd name="connsiteX6" fmla="*/ 218286 w 2194560"/>
                <a:gd name="connsiteY6" fmla="*/ 1309687 h 1309687"/>
                <a:gd name="connsiteX7" fmla="*/ 0 w 2194560"/>
                <a:gd name="connsiteY7" fmla="*/ 1091401 h 1309687"/>
                <a:gd name="connsiteX8" fmla="*/ 0 w 2194560"/>
                <a:gd name="connsiteY8" fmla="*/ 218286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4560" h="1309687">
                  <a:moveTo>
                    <a:pt x="0" y="218286"/>
                  </a:moveTo>
                  <a:cubicBezTo>
                    <a:pt x="0" y="97730"/>
                    <a:pt x="97730" y="0"/>
                    <a:pt x="218286" y="0"/>
                  </a:cubicBezTo>
                  <a:lnTo>
                    <a:pt x="1976274" y="0"/>
                  </a:lnTo>
                  <a:cubicBezTo>
                    <a:pt x="2096830" y="0"/>
                    <a:pt x="2194560" y="97730"/>
                    <a:pt x="2194560" y="218286"/>
                  </a:cubicBezTo>
                  <a:lnTo>
                    <a:pt x="2194560" y="1091401"/>
                  </a:lnTo>
                  <a:cubicBezTo>
                    <a:pt x="2194560" y="1211957"/>
                    <a:pt x="2096830" y="1309687"/>
                    <a:pt x="1976274" y="1309687"/>
                  </a:cubicBezTo>
                  <a:lnTo>
                    <a:pt x="218286" y="1309687"/>
                  </a:lnTo>
                  <a:cubicBezTo>
                    <a:pt x="97730" y="1309687"/>
                    <a:pt x="0" y="1211957"/>
                    <a:pt x="0" y="1091401"/>
                  </a:cubicBezTo>
                  <a:lnTo>
                    <a:pt x="0" y="21828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0154" tIns="182044" rIns="300154" bIns="182044" numCol="1" spcCol="1270" anchor="ctr" anchorCtr="0">
              <a:noAutofit/>
            </a:bodyPr>
            <a:lstStyle/>
            <a:p>
              <a:pPr lvl="0" algn="ctr" defTabSz="2755900" rtl="1">
                <a:lnSpc>
                  <a:spcPct val="90000"/>
                </a:lnSpc>
                <a:spcBef>
                  <a:spcPct val="0"/>
                </a:spcBef>
                <a:spcAft>
                  <a:spcPct val="35000"/>
                </a:spcAft>
              </a:pPr>
              <a:r>
                <a:rPr lang="ar-SA" sz="2400" kern="1200" dirty="0" smtClean="0">
                  <a:solidFill>
                    <a:schemeClr val="tx1"/>
                  </a:solidFill>
                </a:rPr>
                <a:t>الإطار الاجتماعي</a:t>
              </a:r>
              <a:endParaRPr lang="ar-SA" sz="2400" kern="1200" dirty="0">
                <a:solidFill>
                  <a:schemeClr val="tx1"/>
                </a:solidFill>
              </a:endParaRPr>
            </a:p>
          </p:txBody>
        </p:sp>
      </p:grpSp>
    </p:spTree>
    <p:extLst>
      <p:ext uri="{BB962C8B-B14F-4D97-AF65-F5344CB8AC3E}">
        <p14:creationId xmlns:p14="http://schemas.microsoft.com/office/powerpoint/2010/main" val="1926398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548680"/>
            <a:ext cx="7620000" cy="5112568"/>
          </a:xfrm>
        </p:spPr>
        <p:txBody>
          <a:bodyPr/>
          <a:lstStyle/>
          <a:p>
            <a:pPr marL="0" indent="0">
              <a:buNone/>
            </a:pPr>
            <a:r>
              <a:rPr lang="ar-SA" sz="2400" b="1" u="sng" dirty="0" smtClean="0">
                <a:solidFill>
                  <a:schemeClr val="accent3">
                    <a:lumMod val="50000"/>
                  </a:schemeClr>
                </a:solidFill>
                <a:effectLst>
                  <a:outerShdw blurRad="38100" dist="38100" dir="2700000" algn="tl">
                    <a:srgbClr val="000000">
                      <a:alpha val="43137"/>
                    </a:srgbClr>
                  </a:outerShdw>
                </a:effectLst>
              </a:rPr>
              <a:t>سوق المعادن:</a:t>
            </a:r>
            <a:br>
              <a:rPr lang="ar-SA" sz="2400" b="1" u="sng" dirty="0" smtClean="0">
                <a:solidFill>
                  <a:schemeClr val="accent3">
                    <a:lumMod val="50000"/>
                  </a:schemeClr>
                </a:solidFill>
                <a:effectLst>
                  <a:outerShdw blurRad="38100" dist="38100" dir="2700000" algn="tl">
                    <a:srgbClr val="000000">
                      <a:alpha val="43137"/>
                    </a:srgbClr>
                  </a:outerShdw>
                </a:effectLst>
              </a:rPr>
            </a:br>
            <a:endParaRPr lang="ar-SA" sz="2400" b="1" u="sng" dirty="0" smtClean="0">
              <a:solidFill>
                <a:schemeClr val="accent3">
                  <a:lumMod val="50000"/>
                </a:schemeClr>
              </a:solidFill>
              <a:effectLst>
                <a:outerShdw blurRad="38100" dist="38100" dir="2700000" algn="tl">
                  <a:srgbClr val="000000">
                    <a:alpha val="43137"/>
                  </a:srgbClr>
                </a:outerShdw>
              </a:effectLst>
            </a:endParaRPr>
          </a:p>
          <a:p>
            <a:r>
              <a:rPr lang="ar-SA" dirty="0" smtClean="0">
                <a:solidFill>
                  <a:srgbClr val="002060"/>
                </a:solidFill>
              </a:rPr>
              <a:t>يتميز سوق المعادن بالتدخل الحكومي المباشر في كثير من الدول. (لماذا؟)</a:t>
            </a:r>
          </a:p>
          <a:p>
            <a:pPr marL="0" indent="0">
              <a:buNone/>
            </a:pPr>
            <a:r>
              <a:rPr lang="ar-SA" dirty="0" smtClean="0"/>
              <a:t>      - تجنبا للاحتكار أو المنافسة الضارة اذا ما تركت المعادن كلياً للقطاع الخاص.</a:t>
            </a:r>
            <a:br>
              <a:rPr lang="ar-SA" dirty="0" smtClean="0"/>
            </a:br>
            <a:r>
              <a:rPr lang="ar-SA" dirty="0" smtClean="0"/>
              <a:t>      - تحقيق العدالة في توزيع الدخل والثروة.</a:t>
            </a:r>
            <a:br>
              <a:rPr lang="ar-SA" dirty="0" smtClean="0"/>
            </a:br>
            <a:r>
              <a:rPr lang="ar-SA" dirty="0" smtClean="0"/>
              <a:t>      - أغلب الحكومات و خاصة في الدول النامية تعتمد في تمويل خدماتها و مشروعاتها التنموية على عائدات ما تنتجه من المعادن.</a:t>
            </a:r>
            <a:br>
              <a:rPr lang="ar-SA" dirty="0" smtClean="0"/>
            </a:br>
            <a:endParaRPr lang="ar-SA" dirty="0" smtClean="0"/>
          </a:p>
          <a:p>
            <a:pPr indent="-342900"/>
            <a:r>
              <a:rPr lang="ar-SA" dirty="0" smtClean="0">
                <a:solidFill>
                  <a:srgbClr val="002060"/>
                </a:solidFill>
              </a:rPr>
              <a:t>تسمى المعادن بالسلع الوسيطة، لماذا؟</a:t>
            </a:r>
          </a:p>
          <a:p>
            <a:r>
              <a:rPr lang="ar-SA" dirty="0" smtClean="0"/>
              <a:t>تسمى المعادن بالسلع الوسيطة لأنها تُطلب كمادة خام أو كمادة أولية للاستخدام</a:t>
            </a:r>
            <a:r>
              <a:rPr lang="ar-SA" dirty="0"/>
              <a:t> </a:t>
            </a:r>
            <a:r>
              <a:rPr lang="ar-SA" dirty="0" smtClean="0"/>
              <a:t>في الإنتاج الصناعي.</a:t>
            </a:r>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50</a:t>
            </a:fld>
            <a:endParaRPr lang="en-US"/>
          </a:p>
        </p:txBody>
      </p:sp>
    </p:spTree>
    <p:extLst>
      <p:ext uri="{BB962C8B-B14F-4D97-AF65-F5344CB8AC3E}">
        <p14:creationId xmlns:p14="http://schemas.microsoft.com/office/powerpoint/2010/main" val="31780487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76672"/>
            <a:ext cx="7908032" cy="4800600"/>
          </a:xfrm>
        </p:spPr>
        <p:txBody>
          <a:bodyPr>
            <a:normAutofit fontScale="85000" lnSpcReduction="20000"/>
          </a:bodyPr>
          <a:lstStyle/>
          <a:p>
            <a:pPr marL="0" indent="0">
              <a:buNone/>
            </a:pPr>
            <a:r>
              <a:rPr lang="ar-SA" sz="2000" b="1" u="sng" dirty="0" smtClean="0">
                <a:solidFill>
                  <a:srgbClr val="FF0000"/>
                </a:solidFill>
                <a:effectLst>
                  <a:outerShdw blurRad="38100" dist="38100" dir="2700000" algn="tl">
                    <a:srgbClr val="000000">
                      <a:alpha val="43137"/>
                    </a:srgbClr>
                  </a:outerShdw>
                </a:effectLst>
              </a:rPr>
              <a:t># الطلب على المعادن:</a:t>
            </a:r>
            <a:br>
              <a:rPr lang="ar-SA" sz="2000" b="1" u="sng" dirty="0" smtClean="0">
                <a:solidFill>
                  <a:srgbClr val="FF0000"/>
                </a:solidFill>
                <a:effectLst>
                  <a:outerShdw blurRad="38100" dist="38100" dir="2700000" algn="tl">
                    <a:srgbClr val="000000">
                      <a:alpha val="43137"/>
                    </a:srgbClr>
                  </a:outerShdw>
                </a:effectLst>
              </a:rPr>
            </a:br>
            <a:endParaRPr lang="ar-SA" sz="2000" b="1" u="sng" dirty="0" smtClean="0">
              <a:solidFill>
                <a:srgbClr val="FF0000"/>
              </a:solidFill>
              <a:effectLst>
                <a:outerShdw blurRad="38100" dist="38100" dir="2700000" algn="tl">
                  <a:srgbClr val="000000">
                    <a:alpha val="43137"/>
                  </a:srgbClr>
                </a:outerShdw>
              </a:effectLst>
            </a:endParaRPr>
          </a:p>
          <a:p>
            <a:r>
              <a:rPr lang="ar-SA" sz="2000" dirty="0" smtClean="0"/>
              <a:t>بما أن الطلب على المعادن مشتق من الطلب على السلع النهائية التي تُستخدم في تصنيعها, اذاً هناك علاقة طردية بين كمية المعادن المطلوبة لإنتاج أي سلعة وحجم انتاج تلك السلعة. مثال: ازدياد الطلب على السيارات يزيد الطلب على معادن الحديد و النحاس و الألمنيوم و غيرها من المعادن.</a:t>
            </a:r>
            <a:br>
              <a:rPr lang="ar-SA" sz="2000" dirty="0" smtClean="0"/>
            </a:br>
            <a:endParaRPr lang="ar-SA" sz="2000" dirty="0" smtClean="0"/>
          </a:p>
          <a:p>
            <a:r>
              <a:rPr lang="ar-SA" sz="2000" dirty="0" smtClean="0"/>
              <a:t>يمكن تمثيل علاقة الطلب على معدن ما بكمية السلعة المصنعة منه:</a:t>
            </a:r>
          </a:p>
          <a:p>
            <a:pPr marL="114300" indent="0" algn="ctr">
              <a:buNone/>
            </a:pPr>
            <a:r>
              <a:rPr lang="ar-SA" sz="2000" dirty="0" smtClean="0"/>
              <a:t/>
            </a:r>
            <a:br>
              <a:rPr lang="ar-SA" sz="2000" dirty="0" smtClean="0"/>
            </a:br>
            <a:r>
              <a:rPr lang="ar-SA" sz="2000" dirty="0" smtClean="0"/>
              <a:t> </a:t>
            </a:r>
            <a:r>
              <a:rPr lang="ar-SA" sz="2000" b="1" dirty="0" smtClean="0">
                <a:solidFill>
                  <a:srgbClr val="FF0000"/>
                </a:solidFill>
              </a:rPr>
              <a:t>ط = و(ك)</a:t>
            </a:r>
            <a:r>
              <a:rPr lang="ar-SA" sz="2000" dirty="0" smtClean="0"/>
              <a:t/>
            </a:r>
            <a:br>
              <a:rPr lang="ar-SA" sz="2000" dirty="0" smtClean="0"/>
            </a:br>
            <a:endParaRPr lang="ar-SA" sz="2000" dirty="0" smtClean="0"/>
          </a:p>
          <a:p>
            <a:r>
              <a:rPr lang="ar-SA" sz="2000" dirty="0" smtClean="0"/>
              <a:t>يتأثر الطلب على المعادن بالدورات الاقتصادية. </a:t>
            </a:r>
            <a:r>
              <a:rPr lang="ar-SA" sz="2000" dirty="0" smtClean="0">
                <a:solidFill>
                  <a:srgbClr val="FF0000"/>
                </a:solidFill>
              </a:rPr>
              <a:t>فمثلاً:</a:t>
            </a:r>
            <a:br>
              <a:rPr lang="ar-SA" sz="2000" dirty="0" smtClean="0">
                <a:solidFill>
                  <a:srgbClr val="FF0000"/>
                </a:solidFill>
              </a:rPr>
            </a:br>
            <a:r>
              <a:rPr lang="ar-SA" sz="2000" dirty="0" smtClean="0"/>
              <a:t/>
            </a:r>
            <a:br>
              <a:rPr lang="ar-SA" sz="2000" dirty="0" smtClean="0"/>
            </a:br>
            <a:r>
              <a:rPr lang="ar-SA" sz="2000" dirty="0" smtClean="0"/>
              <a:t>  -  في حالة التوسع الاقتصادي يؤدي زيادة دخول الأفراد الى زيادة الطلب على السلع والخدمات ومن بينها السلع المصنعة من المعادن فيزداد الطلب على المعادن وترتفع من ثم أسعارها.</a:t>
            </a:r>
            <a:br>
              <a:rPr lang="ar-SA" sz="2000" dirty="0" smtClean="0"/>
            </a:br>
            <a:r>
              <a:rPr lang="ar-SA" sz="2000" dirty="0" smtClean="0"/>
              <a:t/>
            </a:r>
            <a:br>
              <a:rPr lang="ar-SA" sz="2000" dirty="0" smtClean="0"/>
            </a:br>
            <a:r>
              <a:rPr lang="ar-SA" sz="2000" dirty="0" smtClean="0"/>
              <a:t>  - أما في حالة الانكماش الاقتصادي فإن دخول الأفراد تقل مما يقلل الطلب على السلع والخدمات بصفة عامة وعلى السلع المصنعة من المعادن بصفة خاصة، وبالتالي يقل الطلب على المعادن فتنخفض أسعارها.</a:t>
            </a:r>
            <a:br>
              <a:rPr lang="ar-SA" sz="2000" dirty="0" smtClean="0"/>
            </a:br>
            <a:endParaRPr lang="ar-SA" sz="2000" dirty="0" smtClean="0"/>
          </a:p>
          <a:p>
            <a:r>
              <a:rPr lang="ar-SA" sz="2000" dirty="0" smtClean="0"/>
              <a:t>نتيجة لتذبذب أسعار المعادن بسبب الدورات الاقتصادية, فإن أصحاب المعادن يطلبون كميات أكبر مما يحتاجون إليه من أي معدن عندما تنخفض أسعاره لتخزينه و استخدامه عندما يرتفع سعر المعدن في فترة لاحقة, و يساعد على ذلك طبيعة المعادن و قابليتها للتخزين.</a:t>
            </a:r>
          </a:p>
          <a:p>
            <a:pPr marL="0" indent="0">
              <a:buNone/>
            </a:pPr>
            <a:endParaRPr lang="ar-SA" sz="24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51</a:t>
            </a:fld>
            <a:endParaRPr lang="en-US"/>
          </a:p>
        </p:txBody>
      </p:sp>
    </p:spTree>
    <p:extLst>
      <p:ext uri="{BB962C8B-B14F-4D97-AF65-F5344CB8AC3E}">
        <p14:creationId xmlns:p14="http://schemas.microsoft.com/office/powerpoint/2010/main" val="4184095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52</a:t>
            </a:fld>
            <a:endParaRPr lang="en-US"/>
          </a:p>
        </p:txBody>
      </p:sp>
      <p:sp>
        <p:nvSpPr>
          <p:cNvPr id="3" name="مستطيل 2"/>
          <p:cNvSpPr/>
          <p:nvPr/>
        </p:nvSpPr>
        <p:spPr>
          <a:xfrm>
            <a:off x="395536" y="404664"/>
            <a:ext cx="7920880" cy="5663089"/>
          </a:xfrm>
          <a:prstGeom prst="rect">
            <a:avLst/>
          </a:prstGeom>
        </p:spPr>
        <p:txBody>
          <a:bodyPr wrap="square">
            <a:spAutoFit/>
          </a:bodyPr>
          <a:lstStyle/>
          <a:p>
            <a:pPr algn="r"/>
            <a:r>
              <a:rPr lang="ar-SA" sz="2000" b="1" u="sng" dirty="0" smtClean="0">
                <a:solidFill>
                  <a:srgbClr val="FF0000"/>
                </a:solidFill>
                <a:effectLst>
                  <a:outerShdw blurRad="38100" dist="38100" dir="2700000" algn="tl">
                    <a:srgbClr val="000000">
                      <a:alpha val="43137"/>
                    </a:srgbClr>
                  </a:outerShdw>
                </a:effectLst>
              </a:rPr>
              <a:t># عرض المعادن:</a:t>
            </a:r>
            <a:endParaRPr lang="ar-SA" sz="2000" b="1" u="sng" dirty="0">
              <a:solidFill>
                <a:srgbClr val="FF0000"/>
              </a:solidFill>
              <a:effectLst>
                <a:outerShdw blurRad="38100" dist="38100" dir="2700000" algn="tl">
                  <a:srgbClr val="000000">
                    <a:alpha val="43137"/>
                  </a:srgbClr>
                </a:outerShdw>
              </a:effectLst>
            </a:endParaRPr>
          </a:p>
          <a:p>
            <a:pPr marL="0" indent="0" algn="r">
              <a:buNone/>
            </a:pPr>
            <a:r>
              <a:rPr lang="ar-SA" dirty="0" smtClean="0">
                <a:solidFill>
                  <a:srgbClr val="0070C0"/>
                </a:solidFill>
              </a:rPr>
              <a:t/>
            </a:r>
            <a:br>
              <a:rPr lang="ar-SA" dirty="0" smtClean="0">
                <a:solidFill>
                  <a:srgbClr val="0070C0"/>
                </a:solidFill>
              </a:rPr>
            </a:br>
            <a:r>
              <a:rPr lang="ar-SA" b="1" dirty="0" smtClean="0">
                <a:solidFill>
                  <a:srgbClr val="0070C0"/>
                </a:solidFill>
                <a:effectLst>
                  <a:outerShdw blurRad="38100" dist="38100" dir="2700000" algn="tl">
                    <a:srgbClr val="000000">
                      <a:alpha val="43137"/>
                    </a:srgbClr>
                  </a:outerShdw>
                </a:effectLst>
              </a:rPr>
              <a:t>1) العرض </a:t>
            </a:r>
            <a:r>
              <a:rPr lang="ar-SA" b="1" dirty="0">
                <a:solidFill>
                  <a:srgbClr val="0070C0"/>
                </a:solidFill>
                <a:effectLst>
                  <a:outerShdw blurRad="38100" dist="38100" dir="2700000" algn="tl">
                    <a:srgbClr val="000000">
                      <a:alpha val="43137"/>
                    </a:srgbClr>
                  </a:outerShdw>
                </a:effectLst>
              </a:rPr>
              <a:t>الطبيعي </a:t>
            </a:r>
            <a:r>
              <a:rPr lang="ar-SA" b="1" dirty="0" smtClean="0">
                <a:solidFill>
                  <a:srgbClr val="0070C0"/>
                </a:solidFill>
                <a:effectLst>
                  <a:outerShdw blurRad="38100" dist="38100" dir="2700000" algn="tl">
                    <a:srgbClr val="000000">
                      <a:alpha val="43137"/>
                    </a:srgbClr>
                  </a:outerShdw>
                </a:effectLst>
              </a:rPr>
              <a:t>للمعادن</a:t>
            </a:r>
            <a:r>
              <a:rPr lang="ar-SA" b="1" dirty="0">
                <a:solidFill>
                  <a:srgbClr val="0070C0"/>
                </a:solidFill>
                <a:effectLst>
                  <a:outerShdw blurRad="38100" dist="38100" dir="2700000" algn="tl">
                    <a:srgbClr val="000000">
                      <a:alpha val="43137"/>
                    </a:srgbClr>
                  </a:outerShdw>
                </a:effectLst>
              </a:rPr>
              <a:t>:</a:t>
            </a:r>
          </a:p>
          <a:p>
            <a:pPr marL="0" indent="0" algn="r">
              <a:buNone/>
            </a:pPr>
            <a:r>
              <a:rPr lang="ar-SA" dirty="0" smtClean="0"/>
              <a:t>      - يمثل إجمالي المعادن </a:t>
            </a:r>
            <a:r>
              <a:rPr lang="ar-SA" dirty="0"/>
              <a:t>المتاحة للاحتياطي المؤكد وغير المؤكد</a:t>
            </a:r>
            <a:r>
              <a:rPr lang="ar-SA" dirty="0" smtClean="0"/>
              <a:t>.</a:t>
            </a:r>
            <a:br>
              <a:rPr lang="ar-SA" dirty="0" smtClean="0"/>
            </a:br>
            <a:r>
              <a:rPr lang="ar-SA" dirty="0" smtClean="0"/>
              <a:t>      - يمثل منحنى العرض الطبيعي لكل معدن بخط رأسي عديم المرونة لأن المعادن محدودة في كمياتها مهما كثرت.</a:t>
            </a:r>
            <a:br>
              <a:rPr lang="ar-SA" dirty="0" smtClean="0"/>
            </a:br>
            <a:r>
              <a:rPr lang="ar-SA" dirty="0" smtClean="0"/>
              <a:t/>
            </a:r>
            <a:br>
              <a:rPr lang="ar-SA" dirty="0" smtClean="0"/>
            </a:br>
            <a:r>
              <a:rPr lang="ar-SA" b="1" dirty="0" smtClean="0">
                <a:solidFill>
                  <a:srgbClr val="0070C0"/>
                </a:solidFill>
                <a:effectLst>
                  <a:outerShdw blurRad="38100" dist="38100" dir="2700000" algn="tl">
                    <a:srgbClr val="000000">
                      <a:alpha val="43137"/>
                    </a:srgbClr>
                  </a:outerShdw>
                </a:effectLst>
              </a:rPr>
              <a:t>2) العرض الاقتصادي للمعادن:</a:t>
            </a:r>
            <a:br>
              <a:rPr lang="ar-SA" b="1" dirty="0" smtClean="0">
                <a:solidFill>
                  <a:srgbClr val="0070C0"/>
                </a:solidFill>
                <a:effectLst>
                  <a:outerShdw blurRad="38100" dist="38100" dir="2700000" algn="tl">
                    <a:srgbClr val="000000">
                      <a:alpha val="43137"/>
                    </a:srgbClr>
                  </a:outerShdw>
                </a:effectLst>
              </a:rPr>
            </a:br>
            <a:r>
              <a:rPr lang="ar-SA" dirty="0" smtClean="0"/>
              <a:t>     - يمثل كمية المعادن المتاحة للاستخراج من المناجم و المعدة للاستخدام الاقتصادي.</a:t>
            </a:r>
            <a:br>
              <a:rPr lang="ar-SA" dirty="0" smtClean="0"/>
            </a:br>
            <a:r>
              <a:rPr lang="ar-SA" dirty="0" smtClean="0"/>
              <a:t>     - تتميز صناعة استخراج المعادن بتزايد التكاليف المتوسطة, أي كلما ازدادت الكميات المستخرجة منها زادت تكاليف استخراج ما هو متبقي في المنجم.</a:t>
            </a:r>
            <a:endParaRPr lang="ar-SA" dirty="0"/>
          </a:p>
          <a:p>
            <a:pPr marL="0" indent="0" algn="r">
              <a:buNone/>
            </a:pPr>
            <a:r>
              <a:rPr lang="ar-SA" dirty="0">
                <a:solidFill>
                  <a:srgbClr val="7030A0"/>
                </a:solidFill>
              </a:rPr>
              <a:t>صناعة استخراج المعادن تتسم بزيادة التكاليف المتوسطة مع زيادة الاستخراج. لماذا؟</a:t>
            </a:r>
          </a:p>
          <a:p>
            <a:pPr marL="0" indent="0" algn="r">
              <a:buNone/>
            </a:pPr>
            <a:r>
              <a:rPr lang="ar-SA" dirty="0"/>
              <a:t>لأن المنجم عميق وكلما زاد العمق لاستخراج المزيد من المعدن زادت التكاليف الى أن نصل الى مرحلة معينة تكون فيها التكاليف عالية </a:t>
            </a:r>
            <a:r>
              <a:rPr lang="ar-SA" dirty="0" smtClean="0"/>
              <a:t>جداً </a:t>
            </a:r>
            <a:r>
              <a:rPr lang="ar-SA" dirty="0"/>
              <a:t>وتصبح أعلى من السعر، ويصبح من غير المجدي </a:t>
            </a:r>
            <a:r>
              <a:rPr lang="ar-SA" dirty="0" smtClean="0"/>
              <a:t>اقتصادياً استخراج </a:t>
            </a:r>
            <a:r>
              <a:rPr lang="ar-SA" dirty="0"/>
              <a:t>المورد </a:t>
            </a:r>
            <a:r>
              <a:rPr lang="ar-SA" dirty="0" smtClean="0"/>
              <a:t>ونقول </a:t>
            </a:r>
            <a:r>
              <a:rPr lang="ar-SA" dirty="0"/>
              <a:t>هنا أن المورد نضب اقتصادياً رغم أنه طبيعياً لم </a:t>
            </a:r>
            <a:r>
              <a:rPr lang="ar-SA" dirty="0" smtClean="0"/>
              <a:t>ينضب.</a:t>
            </a:r>
            <a:br>
              <a:rPr lang="ar-SA" dirty="0" smtClean="0"/>
            </a:br>
            <a:r>
              <a:rPr lang="ar-SA" dirty="0" smtClean="0"/>
              <a:t/>
            </a:r>
            <a:br>
              <a:rPr lang="ar-SA" dirty="0" smtClean="0"/>
            </a:br>
            <a:r>
              <a:rPr lang="ar-SA" dirty="0" smtClean="0"/>
              <a:t>     - منحنى العرض الاقتصادي لكل معدن يتجه من أسفل إلى أعلى, و كلما زاد سعر المعدن ازدادت الكميات المعروضة منه. إلا أن منحنى العرض الاقتصادي يصبح عديم </a:t>
            </a:r>
            <a:r>
              <a:rPr lang="ar-SA" dirty="0"/>
              <a:t>المرونة </a:t>
            </a:r>
            <a:r>
              <a:rPr lang="ar-SA" dirty="0" smtClean="0"/>
              <a:t>بتزايد الإنتاج و يتجه إلى أعلى في شكل خط رأسي قبل أن يصل إلى منحنى العرض الطبيعي الذي يشكل الحدود القصوى لكميات المعدن</a:t>
            </a:r>
            <a:endParaRPr lang="ar-SA" dirty="0"/>
          </a:p>
        </p:txBody>
      </p:sp>
    </p:spTree>
    <p:extLst>
      <p:ext uri="{BB962C8B-B14F-4D97-AF65-F5344CB8AC3E}">
        <p14:creationId xmlns:p14="http://schemas.microsoft.com/office/powerpoint/2010/main" val="14669188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53</a:t>
            </a:fld>
            <a:endParaRPr lang="en-US"/>
          </a:p>
        </p:txBody>
      </p:sp>
      <p:pic>
        <p:nvPicPr>
          <p:cNvPr id="3" name="صورة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7722358" cy="6480720"/>
          </a:xfrm>
          <a:prstGeom prst="rect">
            <a:avLst/>
          </a:prstGeom>
        </p:spPr>
      </p:pic>
    </p:spTree>
    <p:extLst>
      <p:ext uri="{BB962C8B-B14F-4D97-AF65-F5344CB8AC3E}">
        <p14:creationId xmlns:p14="http://schemas.microsoft.com/office/powerpoint/2010/main" val="30260542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54</a:t>
            </a:fld>
            <a:endParaRPr lang="en-US"/>
          </a:p>
        </p:txBody>
      </p:sp>
      <p:sp>
        <p:nvSpPr>
          <p:cNvPr id="3" name="مستطيل 2"/>
          <p:cNvSpPr/>
          <p:nvPr/>
        </p:nvSpPr>
        <p:spPr>
          <a:xfrm>
            <a:off x="0" y="260648"/>
            <a:ext cx="8460432" cy="6217087"/>
          </a:xfrm>
          <a:prstGeom prst="rect">
            <a:avLst/>
          </a:prstGeom>
        </p:spPr>
        <p:txBody>
          <a:bodyPr wrap="square">
            <a:spAutoFit/>
          </a:bodyPr>
          <a:lstStyle/>
          <a:p>
            <a:pPr algn="r"/>
            <a:r>
              <a:rPr lang="ar-SA" sz="2000" b="1" u="sng" dirty="0" smtClean="0">
                <a:solidFill>
                  <a:srgbClr val="FF0000"/>
                </a:solidFill>
                <a:effectLst>
                  <a:outerShdw blurRad="38100" dist="38100" dir="2700000" algn="tl">
                    <a:srgbClr val="000000">
                      <a:alpha val="43137"/>
                    </a:srgbClr>
                  </a:outerShdw>
                </a:effectLst>
              </a:rPr>
              <a:t>توازن سوق المعادن:</a:t>
            </a:r>
          </a:p>
          <a:p>
            <a:pPr marL="0" indent="0" algn="r">
              <a:buNone/>
            </a:pPr>
            <a:r>
              <a:rPr lang="ar-SA" dirty="0" smtClean="0">
                <a:solidFill>
                  <a:srgbClr val="0070C0"/>
                </a:solidFill>
              </a:rPr>
              <a:t/>
            </a:r>
            <a:br>
              <a:rPr lang="ar-SA" dirty="0" smtClean="0">
                <a:solidFill>
                  <a:srgbClr val="0070C0"/>
                </a:solidFill>
              </a:rPr>
            </a:br>
            <a:r>
              <a:rPr lang="ar-SA" b="1" dirty="0">
                <a:solidFill>
                  <a:srgbClr val="0070C0"/>
                </a:solidFill>
                <a:effectLst>
                  <a:outerShdw blurRad="38100" dist="38100" dir="2700000" algn="tl">
                    <a:srgbClr val="000000">
                      <a:alpha val="43137"/>
                    </a:srgbClr>
                  </a:outerShdw>
                </a:effectLst>
              </a:rPr>
              <a:t> </a:t>
            </a:r>
            <a:r>
              <a:rPr lang="ar-SA" b="1" dirty="0" smtClean="0">
                <a:solidFill>
                  <a:srgbClr val="0070C0"/>
                </a:solidFill>
                <a:effectLst>
                  <a:outerShdw blurRad="38100" dist="38100" dir="2700000" algn="tl">
                    <a:srgbClr val="000000">
                      <a:alpha val="43137"/>
                    </a:srgbClr>
                  </a:outerShdw>
                </a:effectLst>
              </a:rPr>
              <a:t> </a:t>
            </a:r>
            <a:r>
              <a:rPr lang="ar-SA" b="1" dirty="0" smtClean="0">
                <a:effectLst>
                  <a:outerShdw blurRad="38100" dist="38100" dir="2700000" algn="tl">
                    <a:srgbClr val="000000">
                      <a:alpha val="43137"/>
                    </a:srgbClr>
                  </a:outerShdw>
                </a:effectLst>
              </a:rPr>
              <a:t>- يتحدد سعر المعدن التوازني و كميته </a:t>
            </a:r>
            <a:r>
              <a:rPr lang="ar-SA" b="1" dirty="0" err="1" smtClean="0">
                <a:effectLst>
                  <a:outerShdw blurRad="38100" dist="38100" dir="2700000" algn="tl">
                    <a:srgbClr val="000000">
                      <a:alpha val="43137"/>
                    </a:srgbClr>
                  </a:outerShdw>
                </a:effectLst>
              </a:rPr>
              <a:t>التوازنية</a:t>
            </a:r>
            <a:r>
              <a:rPr lang="ar-SA" b="1" dirty="0" smtClean="0">
                <a:effectLst>
                  <a:outerShdw blurRad="38100" dist="38100" dir="2700000" algn="tl">
                    <a:srgbClr val="000000">
                      <a:alpha val="43137"/>
                    </a:srgbClr>
                  </a:outerShdw>
                </a:effectLst>
              </a:rPr>
              <a:t> كما في غيره من السلع و الخدمات و الموارد نتيجة لتفاعل العرض و الطلب في السوق.</a:t>
            </a:r>
            <a:br>
              <a:rPr lang="ar-SA" b="1" dirty="0" smtClean="0">
                <a:effectLst>
                  <a:outerShdw blurRad="38100" dist="38100" dir="2700000" algn="tl">
                    <a:srgbClr val="000000">
                      <a:alpha val="43137"/>
                    </a:srgbClr>
                  </a:outerShdw>
                </a:effectLst>
              </a:rPr>
            </a:br>
            <a:r>
              <a:rPr lang="ar-SA" b="1" dirty="0" smtClean="0">
                <a:effectLst>
                  <a:outerShdw blurRad="38100" dist="38100" dir="2700000" algn="tl">
                    <a:srgbClr val="000000">
                      <a:alpha val="43137"/>
                    </a:srgbClr>
                  </a:outerShdw>
                </a:effectLst>
              </a:rPr>
              <a:t> </a:t>
            </a:r>
            <a:br>
              <a:rPr lang="ar-SA" b="1" dirty="0" smtClean="0">
                <a:effectLst>
                  <a:outerShdw blurRad="38100" dist="38100" dir="2700000" algn="tl">
                    <a:srgbClr val="000000">
                      <a:alpha val="43137"/>
                    </a:srgbClr>
                  </a:outerShdw>
                </a:effectLst>
              </a:rPr>
            </a:br>
            <a:r>
              <a:rPr lang="ar-SA" b="1" dirty="0" smtClean="0">
                <a:effectLst>
                  <a:outerShdw blurRad="38100" dist="38100" dir="2700000" algn="tl">
                    <a:srgbClr val="000000">
                      <a:alpha val="43137"/>
                    </a:srgbClr>
                  </a:outerShdw>
                </a:effectLst>
              </a:rPr>
              <a:t>- و يمكن تمثيل سوق المعادن بيانياً كما يلي:</a:t>
            </a:r>
          </a:p>
          <a:p>
            <a:pPr marL="0" indent="0" algn="r">
              <a:buNone/>
            </a:pPr>
            <a:endParaRPr lang="ar-SA" b="1" dirty="0">
              <a:effectLst>
                <a:outerShdw blurRad="38100" dist="38100" dir="2700000" algn="tl">
                  <a:srgbClr val="000000">
                    <a:alpha val="43137"/>
                  </a:srgbClr>
                </a:outerShdw>
              </a:effectLst>
            </a:endParaRPr>
          </a:p>
          <a:p>
            <a:pPr marL="0" indent="0" algn="r">
              <a:buNone/>
            </a:pPr>
            <a:endParaRPr lang="ar-SA" b="1" dirty="0" smtClean="0">
              <a:effectLst>
                <a:outerShdw blurRad="38100" dist="38100" dir="2700000" algn="tl">
                  <a:srgbClr val="000000">
                    <a:alpha val="43137"/>
                  </a:srgbClr>
                </a:outerShdw>
              </a:effectLst>
            </a:endParaRPr>
          </a:p>
          <a:p>
            <a:pPr marL="0" indent="0" algn="r">
              <a:buNone/>
            </a:pPr>
            <a:endParaRPr lang="ar-SA" b="1" dirty="0">
              <a:effectLst>
                <a:outerShdw blurRad="38100" dist="38100" dir="2700000" algn="tl">
                  <a:srgbClr val="000000">
                    <a:alpha val="43137"/>
                  </a:srgbClr>
                </a:outerShdw>
              </a:effectLst>
            </a:endParaRPr>
          </a:p>
          <a:p>
            <a:pPr marL="0" indent="0" algn="r">
              <a:buNone/>
            </a:pPr>
            <a:endParaRPr lang="ar-SA" b="1" dirty="0" smtClean="0">
              <a:effectLst>
                <a:outerShdw blurRad="38100" dist="38100" dir="2700000" algn="tl">
                  <a:srgbClr val="000000">
                    <a:alpha val="43137"/>
                  </a:srgbClr>
                </a:outerShdw>
              </a:effectLst>
            </a:endParaRPr>
          </a:p>
          <a:p>
            <a:pPr marL="0" indent="0" algn="r">
              <a:buNone/>
            </a:pPr>
            <a:endParaRPr lang="ar-SA" b="1" dirty="0">
              <a:effectLst>
                <a:outerShdw blurRad="38100" dist="38100" dir="2700000" algn="tl">
                  <a:srgbClr val="000000">
                    <a:alpha val="43137"/>
                  </a:srgbClr>
                </a:outerShdw>
              </a:effectLst>
            </a:endParaRPr>
          </a:p>
          <a:p>
            <a:pPr marL="0" indent="0" algn="r">
              <a:buNone/>
            </a:pPr>
            <a:endParaRPr lang="ar-SA" b="1" dirty="0" smtClean="0">
              <a:effectLst>
                <a:outerShdw blurRad="38100" dist="38100" dir="2700000" algn="tl">
                  <a:srgbClr val="000000">
                    <a:alpha val="43137"/>
                  </a:srgbClr>
                </a:outerShdw>
              </a:effectLst>
            </a:endParaRPr>
          </a:p>
          <a:p>
            <a:pPr marL="0" indent="0" algn="r">
              <a:buNone/>
            </a:pPr>
            <a:endParaRPr lang="ar-SA" b="1" dirty="0">
              <a:effectLst>
                <a:outerShdw blurRad="38100" dist="38100" dir="2700000" algn="tl">
                  <a:srgbClr val="000000">
                    <a:alpha val="43137"/>
                  </a:srgbClr>
                </a:outerShdw>
              </a:effectLst>
            </a:endParaRPr>
          </a:p>
          <a:p>
            <a:pPr marL="0" indent="0" algn="r">
              <a:buNone/>
            </a:pPr>
            <a:endParaRPr lang="ar-SA" b="1" dirty="0" smtClean="0">
              <a:effectLst>
                <a:outerShdw blurRad="38100" dist="38100" dir="2700000" algn="tl">
                  <a:srgbClr val="000000">
                    <a:alpha val="43137"/>
                  </a:srgbClr>
                </a:outerShdw>
              </a:effectLst>
            </a:endParaRPr>
          </a:p>
          <a:p>
            <a:pPr marL="0" indent="0" algn="r">
              <a:buNone/>
            </a:pPr>
            <a:endParaRPr lang="ar-SA" b="1" dirty="0">
              <a:effectLst>
                <a:outerShdw blurRad="38100" dist="38100" dir="2700000" algn="tl">
                  <a:srgbClr val="000000">
                    <a:alpha val="43137"/>
                  </a:srgbClr>
                </a:outerShdw>
              </a:effectLst>
            </a:endParaRPr>
          </a:p>
          <a:p>
            <a:pPr marL="0" indent="0" algn="r">
              <a:buNone/>
            </a:pPr>
            <a:endParaRPr lang="ar-SA" b="1" dirty="0" smtClean="0">
              <a:effectLst>
                <a:outerShdw blurRad="38100" dist="38100" dir="2700000" algn="tl">
                  <a:srgbClr val="000000">
                    <a:alpha val="43137"/>
                  </a:srgbClr>
                </a:outerShdw>
              </a:effectLst>
            </a:endParaRPr>
          </a:p>
          <a:p>
            <a:pPr marL="0" indent="0" algn="r">
              <a:buNone/>
            </a:pPr>
            <a:endParaRPr lang="ar-SA" b="1" dirty="0">
              <a:effectLst>
                <a:outerShdw blurRad="38100" dist="38100" dir="2700000" algn="tl">
                  <a:srgbClr val="000000">
                    <a:alpha val="43137"/>
                  </a:srgbClr>
                </a:outerShdw>
              </a:effectLst>
            </a:endParaRPr>
          </a:p>
          <a:p>
            <a:pPr marL="0" indent="0" algn="r">
              <a:buNone/>
            </a:pPr>
            <a:endParaRPr lang="ar-SA" b="1" dirty="0" smtClean="0">
              <a:effectLst>
                <a:outerShdw blurRad="38100" dist="38100" dir="2700000" algn="tl">
                  <a:srgbClr val="000000">
                    <a:alpha val="43137"/>
                  </a:srgbClr>
                </a:outerShdw>
              </a:effectLst>
            </a:endParaRPr>
          </a:p>
          <a:p>
            <a:pPr marL="0" indent="0" algn="r">
              <a:buNone/>
            </a:pPr>
            <a:endParaRPr lang="ar-SA" b="1" dirty="0">
              <a:effectLst>
                <a:outerShdw blurRad="38100" dist="38100" dir="2700000" algn="tl">
                  <a:srgbClr val="000000">
                    <a:alpha val="43137"/>
                  </a:srgbClr>
                </a:outerShdw>
              </a:effectLst>
            </a:endParaRPr>
          </a:p>
          <a:p>
            <a:pPr marL="0" indent="0" algn="r">
              <a:buNone/>
            </a:pPr>
            <a:r>
              <a:rPr lang="ar-SA" b="1" dirty="0" smtClean="0">
                <a:effectLst>
                  <a:outerShdw blurRad="38100" dist="38100" dir="2700000" algn="tl">
                    <a:srgbClr val="000000">
                      <a:alpha val="43137"/>
                    </a:srgbClr>
                  </a:outerShdw>
                </a:effectLst>
              </a:rPr>
              <a:t> - اذا كان سعر المعدن هو ( سَ) فستكون الكمية المطلوبة ( طَ) و الكمية المعروضة (عَ), و الكمية من طَ إلى عَ تمثل الكمية التي يخزنها المنتجون من المعدن لاستخدامها في المستقبل,</a:t>
            </a:r>
          </a:p>
          <a:p>
            <a:pPr marL="0" indent="0" algn="r">
              <a:buNone/>
            </a:pP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2322751"/>
            <a:ext cx="4248472" cy="3122473"/>
          </a:xfrm>
          <a:prstGeom prst="rect">
            <a:avLst/>
          </a:prstGeom>
        </p:spPr>
      </p:pic>
    </p:spTree>
    <p:extLst>
      <p:ext uri="{BB962C8B-B14F-4D97-AF65-F5344CB8AC3E}">
        <p14:creationId xmlns:p14="http://schemas.microsoft.com/office/powerpoint/2010/main" val="19367625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052736"/>
            <a:ext cx="7920880" cy="5400600"/>
          </a:xfrm>
        </p:spPr>
        <p:txBody>
          <a:bodyPr>
            <a:normAutofit fontScale="85000" lnSpcReduction="20000"/>
          </a:bodyPr>
          <a:lstStyle/>
          <a:p>
            <a:pPr marL="0" indent="0">
              <a:buNone/>
            </a:pPr>
            <a:r>
              <a:rPr lang="ar-SA" dirty="0" smtClean="0"/>
              <a:t>مصادر الطاقة الحالية:</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endParaRPr lang="ar-SA" dirty="0" smtClean="0"/>
          </a:p>
          <a:p>
            <a:pPr marL="0" indent="0">
              <a:buNone/>
            </a:pPr>
            <a:endParaRPr lang="ar-SA" dirty="0"/>
          </a:p>
          <a:p>
            <a:pPr marL="0" indent="0">
              <a:buNone/>
            </a:pPr>
            <a:endParaRPr lang="ar-SA" dirty="0" smtClean="0"/>
          </a:p>
          <a:p>
            <a:pPr marL="0" indent="0">
              <a:buNone/>
            </a:pPr>
            <a:endParaRPr lang="ar-SA" dirty="0"/>
          </a:p>
          <a:p>
            <a:pPr marL="0" indent="0">
              <a:buNone/>
            </a:pPr>
            <a:endParaRPr lang="ar-SA" dirty="0" smtClean="0"/>
          </a:p>
          <a:p>
            <a:pPr marL="0" indent="0">
              <a:buNone/>
            </a:pPr>
            <a:endParaRPr lang="ar-SA" dirty="0"/>
          </a:p>
          <a:p>
            <a:pPr marL="0" indent="0">
              <a:buNone/>
            </a:pPr>
            <a:endParaRPr lang="ar-SA" dirty="0" smtClean="0"/>
          </a:p>
          <a:p>
            <a:pPr marL="0" indent="0">
              <a:buNone/>
            </a:pPr>
            <a:endParaRPr lang="ar-SA" dirty="0"/>
          </a:p>
          <a:p>
            <a:pPr marL="0" indent="0">
              <a:buNone/>
            </a:pPr>
            <a:endParaRPr lang="ar-SA" dirty="0" smtClean="0"/>
          </a:p>
          <a:p>
            <a:pPr marL="0" indent="0">
              <a:buNone/>
            </a:pPr>
            <a:endParaRPr lang="ar-SA" dirty="0"/>
          </a:p>
          <a:p>
            <a:pPr marL="0" indent="0">
              <a:buNone/>
            </a:pPr>
            <a:endParaRPr lang="ar-SA" dirty="0" smtClean="0"/>
          </a:p>
          <a:p>
            <a:pPr marL="0" indent="0">
              <a:buNone/>
            </a:pPr>
            <a:endParaRPr lang="ar-SA" dirty="0"/>
          </a:p>
          <a:p>
            <a:pPr marL="0" indent="0">
              <a:buNone/>
            </a:pPr>
            <a:endParaRPr lang="ar-SA" dirty="0" smtClean="0"/>
          </a:p>
          <a:p>
            <a:pPr marL="0" indent="0">
              <a:buNone/>
            </a:pPr>
            <a:r>
              <a:rPr lang="ar-SA" dirty="0" smtClean="0"/>
              <a:t>- و هي تعد من المعادن اللافلزية و التي يصعب إعادة استخدامها مما يؤدي إلى تفاقم مشكلات الطاقة. </a:t>
            </a:r>
            <a:endParaRPr lang="ar-SA" dirty="0"/>
          </a:p>
        </p:txBody>
      </p:sp>
      <p:sp>
        <p:nvSpPr>
          <p:cNvPr id="6" name="عنصر نائب لرقم الشريحة 5"/>
          <p:cNvSpPr>
            <a:spLocks noGrp="1"/>
          </p:cNvSpPr>
          <p:nvPr>
            <p:ph type="sldNum" sz="quarter" idx="12"/>
          </p:nvPr>
        </p:nvSpPr>
        <p:spPr/>
        <p:txBody>
          <a:bodyPr/>
          <a:lstStyle/>
          <a:p>
            <a:fld id="{A1147BA1-762C-4E04-B352-49196C5D5168}" type="slidenum">
              <a:rPr lang="en-US" smtClean="0"/>
              <a:pPr/>
              <a:t>55</a:t>
            </a:fld>
            <a:endParaRPr lang="en-US"/>
          </a:p>
        </p:txBody>
      </p:sp>
      <p:graphicFrame>
        <p:nvGraphicFramePr>
          <p:cNvPr id="4" name="رسم تخطيطي 3"/>
          <p:cNvGraphicFramePr/>
          <p:nvPr>
            <p:extLst>
              <p:ext uri="{D42A27DB-BD31-4B8C-83A1-F6EECF244321}">
                <p14:modId xmlns:p14="http://schemas.microsoft.com/office/powerpoint/2010/main" val="3239662229"/>
              </p:ext>
            </p:extLst>
          </p:nvPr>
        </p:nvGraphicFramePr>
        <p:xfrm>
          <a:off x="899592" y="1412776"/>
          <a:ext cx="6720408"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مستطيل 1"/>
          <p:cNvSpPr/>
          <p:nvPr/>
        </p:nvSpPr>
        <p:spPr>
          <a:xfrm>
            <a:off x="2286000" y="260648"/>
            <a:ext cx="4572000" cy="1077218"/>
          </a:xfrm>
          <a:prstGeom prst="rect">
            <a:avLst/>
          </a:prstGeom>
        </p:spPr>
        <p:txBody>
          <a:bodyPr>
            <a:spAutoFit/>
          </a:bodyPr>
          <a:lstStyle/>
          <a:p>
            <a:pPr marL="0" indent="0" algn="ctr">
              <a:buNone/>
            </a:pPr>
            <a:r>
              <a:rPr lang="ar-SA" sz="3200" u="sng" dirty="0" smtClean="0">
                <a:solidFill>
                  <a:srgbClr val="0070C0"/>
                </a:solidFill>
                <a:effectLst>
                  <a:outerShdw blurRad="38100" dist="38100" dir="2700000" algn="tl">
                    <a:srgbClr val="000000">
                      <a:alpha val="43137"/>
                    </a:srgbClr>
                  </a:outerShdw>
                </a:effectLst>
              </a:rPr>
              <a:t>خامساً</a:t>
            </a:r>
            <a:r>
              <a:rPr lang="ar-SA" sz="3200" u="sng" dirty="0">
                <a:solidFill>
                  <a:srgbClr val="0070C0"/>
                </a:solidFill>
                <a:effectLst>
                  <a:outerShdw blurRad="38100" dist="38100" dir="2700000" algn="tl">
                    <a:srgbClr val="000000">
                      <a:alpha val="43137"/>
                    </a:srgbClr>
                  </a:outerShdw>
                </a:effectLst>
              </a:rPr>
              <a:t>: </a:t>
            </a:r>
            <a:r>
              <a:rPr lang="ar-SA" sz="3200" u="sng" dirty="0" smtClean="0">
                <a:solidFill>
                  <a:srgbClr val="0070C0"/>
                </a:solidFill>
                <a:effectLst>
                  <a:outerShdw blurRad="38100" dist="38100" dir="2700000" algn="tl">
                    <a:srgbClr val="000000">
                      <a:alpha val="43137"/>
                    </a:srgbClr>
                  </a:outerShdw>
                </a:effectLst>
              </a:rPr>
              <a:t>مصادر الطاقة</a:t>
            </a:r>
            <a:r>
              <a:rPr lang="ar-SA" sz="3200" u="sng" dirty="0">
                <a:solidFill>
                  <a:srgbClr val="0070C0"/>
                </a:solidFill>
                <a:effectLst>
                  <a:outerShdw blurRad="38100" dist="38100" dir="2700000" algn="tl">
                    <a:srgbClr val="000000">
                      <a:alpha val="43137"/>
                    </a:srgbClr>
                  </a:outerShdw>
                </a:effectLst>
              </a:rPr>
              <a:t/>
            </a:r>
            <a:br>
              <a:rPr lang="ar-SA" sz="3200" u="sng" dirty="0">
                <a:solidFill>
                  <a:srgbClr val="0070C0"/>
                </a:solidFill>
                <a:effectLst>
                  <a:outerShdw blurRad="38100" dist="38100" dir="2700000" algn="tl">
                    <a:srgbClr val="000000">
                      <a:alpha val="43137"/>
                    </a:srgbClr>
                  </a:outerShdw>
                </a:effectLst>
              </a:rPr>
            </a:br>
            <a:endParaRPr lang="ar-SA" sz="3200" b="1" dirty="0">
              <a:solidFill>
                <a:schemeClr val="accent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99693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56</a:t>
            </a:fld>
            <a:endParaRPr lang="en-US"/>
          </a:p>
        </p:txBody>
      </p:sp>
      <p:sp>
        <p:nvSpPr>
          <p:cNvPr id="3" name="مستطيل 2"/>
          <p:cNvSpPr/>
          <p:nvPr/>
        </p:nvSpPr>
        <p:spPr>
          <a:xfrm>
            <a:off x="395536" y="116632"/>
            <a:ext cx="7776864" cy="6647974"/>
          </a:xfrm>
          <a:prstGeom prst="rect">
            <a:avLst/>
          </a:prstGeom>
        </p:spPr>
        <p:txBody>
          <a:bodyPr wrap="square">
            <a:spAutoFit/>
          </a:bodyPr>
          <a:lstStyle/>
          <a:p>
            <a:pPr algn="r"/>
            <a:r>
              <a:rPr lang="ar-SA" sz="2400" b="1" u="sng" dirty="0" smtClean="0">
                <a:solidFill>
                  <a:schemeClr val="accent2"/>
                </a:solidFill>
                <a:effectLst>
                  <a:outerShdw blurRad="38100" dist="38100" dir="2700000" algn="tl">
                    <a:srgbClr val="000000">
                      <a:alpha val="43137"/>
                    </a:srgbClr>
                  </a:outerShdw>
                </a:effectLst>
              </a:rPr>
              <a:t>*) نبذة تاريخية:</a:t>
            </a:r>
            <a:endParaRPr lang="ar-SA" sz="2400" b="1" u="sng" dirty="0">
              <a:solidFill>
                <a:schemeClr val="accent2"/>
              </a:solidFill>
              <a:effectLst>
                <a:outerShdw blurRad="38100" dist="38100" dir="2700000" algn="tl">
                  <a:srgbClr val="000000">
                    <a:alpha val="43137"/>
                  </a:srgbClr>
                </a:outerShdw>
              </a:effectLst>
            </a:endParaRPr>
          </a:p>
          <a:p>
            <a:pPr algn="r"/>
            <a:endParaRPr lang="ar-SA" sz="2400" dirty="0" smtClean="0"/>
          </a:p>
          <a:p>
            <a:pPr algn="r"/>
            <a:r>
              <a:rPr lang="ar-SA" dirty="0" smtClean="0"/>
              <a:t>- في بداية حياة الانسان على كوكب الأرض استخدم طاقته البشرية في الصيد و الاحتطاب و الغذاء, أي أن </a:t>
            </a:r>
            <a:r>
              <a:rPr lang="ar-SA" dirty="0" smtClean="0">
                <a:solidFill>
                  <a:srgbClr val="FF0000"/>
                </a:solidFill>
              </a:rPr>
              <a:t>الطاقة البشرية </a:t>
            </a:r>
            <a:r>
              <a:rPr lang="ar-SA" dirty="0" smtClean="0"/>
              <a:t>هي مصدر الطاقة الوحيد في ذلك الوقت.</a:t>
            </a:r>
            <a:br>
              <a:rPr lang="ar-SA" dirty="0" smtClean="0"/>
            </a:br>
            <a:r>
              <a:rPr lang="ar-SA" dirty="0" smtClean="0"/>
              <a:t/>
            </a:r>
            <a:br>
              <a:rPr lang="ar-SA" dirty="0" smtClean="0"/>
            </a:br>
            <a:r>
              <a:rPr lang="ar-SA" dirty="0" smtClean="0"/>
              <a:t>- و عندما اكتشف الإنسان الزراعة, اعتمد </a:t>
            </a:r>
            <a:r>
              <a:rPr lang="ar-SA" dirty="0" smtClean="0">
                <a:solidFill>
                  <a:srgbClr val="FF0000"/>
                </a:solidFill>
              </a:rPr>
              <a:t>الطاقة الحيوانية </a:t>
            </a:r>
            <a:r>
              <a:rPr lang="ar-SA" dirty="0" smtClean="0"/>
              <a:t>إلى طاقته البشرية لاستخدامها في الإنتاج و الاستهلاك.</a:t>
            </a:r>
            <a:br>
              <a:rPr lang="ar-SA" dirty="0" smtClean="0"/>
            </a:br>
            <a:r>
              <a:rPr lang="ar-SA" dirty="0" smtClean="0"/>
              <a:t/>
            </a:r>
            <a:br>
              <a:rPr lang="ar-SA" dirty="0" smtClean="0"/>
            </a:br>
            <a:r>
              <a:rPr lang="ar-SA" dirty="0" smtClean="0"/>
              <a:t>- ثم تبع ذلك استخدامه </a:t>
            </a:r>
            <a:r>
              <a:rPr lang="ar-SA" dirty="0" smtClean="0">
                <a:solidFill>
                  <a:srgbClr val="FF0000"/>
                </a:solidFill>
              </a:rPr>
              <a:t>لطاقة الرياح </a:t>
            </a:r>
            <a:r>
              <a:rPr lang="ar-SA" dirty="0" smtClean="0"/>
              <a:t>ليسيّر السفن الشراعية للنقل المائي و السفر.</a:t>
            </a:r>
            <a:br>
              <a:rPr lang="ar-SA" dirty="0" smtClean="0"/>
            </a:br>
            <a:r>
              <a:rPr lang="ar-SA" dirty="0" smtClean="0"/>
              <a:t/>
            </a:r>
            <a:br>
              <a:rPr lang="ar-SA" dirty="0" smtClean="0"/>
            </a:br>
            <a:r>
              <a:rPr lang="ar-SA" dirty="0" smtClean="0"/>
              <a:t>- و كان يعتمد على </a:t>
            </a:r>
            <a:r>
              <a:rPr lang="ar-SA" dirty="0" smtClean="0">
                <a:solidFill>
                  <a:srgbClr val="FF0000"/>
                </a:solidFill>
              </a:rPr>
              <a:t>الطاقة الشمسية </a:t>
            </a:r>
            <a:r>
              <a:rPr lang="ar-SA" dirty="0" smtClean="0"/>
              <a:t>آنذاك في جل شئونه الحياتية إلى أن اكتشف النار فبدأ يستخدم ا</a:t>
            </a:r>
            <a:r>
              <a:rPr lang="ar-SA" dirty="0" smtClean="0">
                <a:solidFill>
                  <a:srgbClr val="FF0000"/>
                </a:solidFill>
              </a:rPr>
              <a:t>لطاقة</a:t>
            </a:r>
            <a:r>
              <a:rPr lang="ar-SA" dirty="0" smtClean="0"/>
              <a:t> </a:t>
            </a:r>
            <a:r>
              <a:rPr lang="ar-SA" dirty="0" smtClean="0">
                <a:solidFill>
                  <a:srgbClr val="FF0000"/>
                </a:solidFill>
              </a:rPr>
              <a:t>النباتية</a:t>
            </a:r>
            <a:r>
              <a:rPr lang="ar-SA" dirty="0" smtClean="0"/>
              <a:t> (غابات, اعشاب) كمصدر للتدفئة و للوقود و الإضاءة.</a:t>
            </a:r>
            <a:br>
              <a:rPr lang="ar-SA" dirty="0" smtClean="0"/>
            </a:br>
            <a:endParaRPr lang="ar-SA" dirty="0"/>
          </a:p>
          <a:p>
            <a:pPr algn="r"/>
            <a:r>
              <a:rPr lang="ar-SA" dirty="0" smtClean="0"/>
              <a:t>-  إلى أن اكتشف الآلة البخارية فبدأ يستخدم </a:t>
            </a:r>
            <a:r>
              <a:rPr lang="ar-SA" dirty="0" smtClean="0">
                <a:solidFill>
                  <a:srgbClr val="FF0000"/>
                </a:solidFill>
              </a:rPr>
              <a:t>الفحم الحجري </a:t>
            </a:r>
            <a:r>
              <a:rPr lang="ar-SA" dirty="0" smtClean="0"/>
              <a:t>كوسيلة إضافية للطاقة مع بداية الثورة الصناعية.</a:t>
            </a:r>
            <a:br>
              <a:rPr lang="ar-SA" dirty="0" smtClean="0"/>
            </a:br>
            <a:r>
              <a:rPr lang="ar-SA" dirty="0" smtClean="0"/>
              <a:t/>
            </a:r>
            <a:br>
              <a:rPr lang="ar-SA" dirty="0" smtClean="0"/>
            </a:br>
            <a:r>
              <a:rPr lang="ar-SA" dirty="0" smtClean="0"/>
              <a:t>- و عندما تم اكتشاف السيارات و الطائرات, بدأ الإنسان في استخدام </a:t>
            </a:r>
            <a:r>
              <a:rPr lang="ar-SA" dirty="0" smtClean="0">
                <a:solidFill>
                  <a:srgbClr val="FF0000"/>
                </a:solidFill>
              </a:rPr>
              <a:t>النفط</a:t>
            </a:r>
            <a:r>
              <a:rPr lang="ar-SA" dirty="0" smtClean="0"/>
              <a:t> و مستخرجاته كمصادر للطاقة </a:t>
            </a:r>
            <a:r>
              <a:rPr lang="en-US" dirty="0" smtClean="0"/>
              <a:t/>
            </a:r>
            <a:br>
              <a:rPr lang="en-US" dirty="0" smtClean="0"/>
            </a:br>
            <a:r>
              <a:rPr lang="ar-SA" dirty="0" smtClean="0"/>
              <a:t>في جميع ضروب الإنتاج الصناعي و الزراعي و الكهرباء و غيرها, بالإضافة إلى </a:t>
            </a:r>
            <a:r>
              <a:rPr lang="ar-SA" dirty="0" smtClean="0">
                <a:solidFill>
                  <a:srgbClr val="FF0000"/>
                </a:solidFill>
              </a:rPr>
              <a:t>الغاز الطبيعي</a:t>
            </a:r>
            <a:r>
              <a:rPr lang="ar-SA" dirty="0" smtClean="0"/>
              <a:t>.</a:t>
            </a:r>
            <a:br>
              <a:rPr lang="ar-SA" dirty="0" smtClean="0"/>
            </a:br>
            <a:r>
              <a:rPr lang="ar-SA" dirty="0" smtClean="0"/>
              <a:t/>
            </a:r>
            <a:br>
              <a:rPr lang="ar-SA" dirty="0" smtClean="0"/>
            </a:br>
            <a:r>
              <a:rPr lang="ar-SA" dirty="0" smtClean="0"/>
              <a:t>- و مع تفاقم مشكلات الطاقة لجأ الإنسان إلى استخدام </a:t>
            </a:r>
            <a:r>
              <a:rPr lang="ar-SA" dirty="0" smtClean="0">
                <a:solidFill>
                  <a:srgbClr val="FF0000"/>
                </a:solidFill>
              </a:rPr>
              <a:t>الطاقة الكهرومائية </a:t>
            </a:r>
            <a:r>
              <a:rPr lang="ar-SA" dirty="0" smtClean="0"/>
              <a:t>معتمداً على المساقط و الشلالات المائية, إلى ان تم استخدام </a:t>
            </a:r>
            <a:r>
              <a:rPr lang="ar-SA" dirty="0" smtClean="0">
                <a:solidFill>
                  <a:srgbClr val="FF0000"/>
                </a:solidFill>
              </a:rPr>
              <a:t>الطاقة النووية </a:t>
            </a:r>
            <a:r>
              <a:rPr lang="ar-SA" dirty="0" smtClean="0"/>
              <a:t>باستخدام معدن اليورانيوم.</a:t>
            </a:r>
            <a:br>
              <a:rPr lang="ar-SA" dirty="0" smtClean="0"/>
            </a:br>
            <a:r>
              <a:rPr lang="ar-SA" dirty="0" smtClean="0"/>
              <a:t/>
            </a:r>
            <a:br>
              <a:rPr lang="ar-SA" dirty="0" smtClean="0"/>
            </a:br>
            <a:r>
              <a:rPr lang="ar-SA" dirty="0" smtClean="0"/>
              <a:t>- و من ذلك يتضح أنه كلما تعقدت حياة الإنسان الاقتصادية احتاج إلى مزيد من مصادر الطاقة.</a:t>
            </a:r>
            <a:endParaRPr lang="ar-SA" dirty="0">
              <a:solidFill>
                <a:srgbClr val="FF0000"/>
              </a:solidFill>
            </a:endParaRPr>
          </a:p>
        </p:txBody>
      </p:sp>
    </p:spTree>
    <p:extLst>
      <p:ext uri="{BB962C8B-B14F-4D97-AF65-F5344CB8AC3E}">
        <p14:creationId xmlns:p14="http://schemas.microsoft.com/office/powerpoint/2010/main" val="38868798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124056" cy="6048672"/>
          </a:xfrm>
        </p:spPr>
        <p:txBody>
          <a:bodyPr>
            <a:normAutofit fontScale="92500" lnSpcReduction="20000"/>
          </a:bodyPr>
          <a:lstStyle/>
          <a:p>
            <a:r>
              <a:rPr lang="ar-SA" sz="2000" b="1" u="sng" dirty="0" smtClean="0">
                <a:effectLst>
                  <a:outerShdw blurRad="38100" dist="38100" dir="2700000" algn="tl">
                    <a:srgbClr val="000000">
                      <a:alpha val="43137"/>
                    </a:srgbClr>
                  </a:outerShdw>
                </a:effectLst>
              </a:rPr>
              <a:t>مصادر الطاقة و إنتاجها في العالم:</a:t>
            </a:r>
          </a:p>
          <a:p>
            <a:endParaRPr lang="ar-SA" dirty="0"/>
          </a:p>
          <a:p>
            <a:pPr marL="114300" indent="0">
              <a:buNone/>
            </a:pPr>
            <a:r>
              <a:rPr lang="ar-SA" sz="1800" dirty="0" smtClean="0"/>
              <a:t>- من أهم مصادر الطاقة التجارية المستخدمة حالياً البترول والفحم والغاز الطبيعي والطاقة الكهرومائية والطاقة النووية (اليورانيوم)  الطاقة الكهربائية بالإضافة إلى الطاقة النووية.</a:t>
            </a:r>
            <a:br>
              <a:rPr lang="ar-SA" sz="1800" dirty="0" smtClean="0"/>
            </a:br>
            <a:r>
              <a:rPr lang="ar-SA" sz="1800" dirty="0" smtClean="0"/>
              <a:t/>
            </a:r>
            <a:br>
              <a:rPr lang="ar-SA" sz="1800" dirty="0" smtClean="0"/>
            </a:br>
            <a:r>
              <a:rPr lang="ar-SA" sz="1800" dirty="0" smtClean="0"/>
              <a:t>- </a:t>
            </a:r>
            <a:r>
              <a:rPr lang="ar-SA" sz="1800" u="sng" dirty="0" smtClean="0"/>
              <a:t>إنتاج الطاقة التجارية اليومي:</a:t>
            </a:r>
          </a:p>
          <a:p>
            <a:pPr marL="114300" indent="0">
              <a:buNone/>
            </a:pPr>
            <a:r>
              <a:rPr lang="ar-SA" sz="1800" dirty="0" smtClean="0"/>
              <a:t/>
            </a:r>
            <a:br>
              <a:rPr lang="ar-SA" sz="1800" dirty="0" smtClean="0"/>
            </a:br>
            <a:r>
              <a:rPr lang="ar-SA" sz="1800" dirty="0" smtClean="0"/>
              <a:t/>
            </a:r>
            <a:br>
              <a:rPr lang="ar-SA" sz="1800" dirty="0" smtClean="0"/>
            </a:br>
            <a:endParaRPr lang="ar-SA" sz="1800" dirty="0" smtClean="0"/>
          </a:p>
          <a:p>
            <a:pPr marL="114300" indent="0">
              <a:buNone/>
            </a:pPr>
            <a:r>
              <a:rPr lang="ar-SA" sz="1800" dirty="0" smtClean="0"/>
              <a:t/>
            </a:r>
            <a:br>
              <a:rPr lang="ar-SA" sz="1800" dirty="0" smtClean="0"/>
            </a:br>
            <a:r>
              <a:rPr lang="ar-SA" sz="1800" dirty="0" smtClean="0"/>
              <a:t/>
            </a:r>
            <a:br>
              <a:rPr lang="ar-SA" sz="1800" dirty="0" smtClean="0"/>
            </a:br>
            <a:r>
              <a:rPr lang="ar-SA" sz="1800" dirty="0" smtClean="0"/>
              <a:t/>
            </a:r>
            <a:br>
              <a:rPr lang="ar-SA" sz="1800" dirty="0" smtClean="0"/>
            </a:br>
            <a:r>
              <a:rPr lang="ar-SA" sz="1800" dirty="0" smtClean="0"/>
              <a:t/>
            </a:r>
            <a:br>
              <a:rPr lang="ar-SA" sz="1800" dirty="0" smtClean="0"/>
            </a:br>
            <a:r>
              <a:rPr lang="ar-SA" sz="1800" dirty="0" smtClean="0"/>
              <a:t/>
            </a:r>
            <a:br>
              <a:rPr lang="ar-SA" sz="1800" dirty="0" smtClean="0"/>
            </a:br>
            <a:r>
              <a:rPr lang="ar-SA" sz="1800" dirty="0" smtClean="0"/>
              <a:t/>
            </a:r>
            <a:br>
              <a:rPr lang="ar-SA" sz="1800" dirty="0" smtClean="0"/>
            </a:br>
            <a:r>
              <a:rPr lang="ar-SA" sz="1800" dirty="0" smtClean="0"/>
              <a:t/>
            </a:r>
            <a:br>
              <a:rPr lang="ar-SA" sz="1800" dirty="0" smtClean="0"/>
            </a:br>
            <a:endParaRPr lang="ar-SA" sz="1800" dirty="0" smtClean="0"/>
          </a:p>
          <a:p>
            <a:pPr marL="114300" indent="0">
              <a:buNone/>
            </a:pPr>
            <a:endParaRPr lang="ar-SA" sz="1800" dirty="0"/>
          </a:p>
          <a:p>
            <a:pPr marL="114300" indent="0">
              <a:buNone/>
            </a:pPr>
            <a:endParaRPr lang="ar-SA" sz="1800" dirty="0" smtClean="0"/>
          </a:p>
          <a:p>
            <a:pPr marL="114300" indent="0">
              <a:buNone/>
            </a:pPr>
            <a:endParaRPr lang="ar-SA" sz="1800" dirty="0"/>
          </a:p>
          <a:p>
            <a:pPr marL="114300" indent="0">
              <a:buNone/>
            </a:pPr>
            <a:endParaRPr lang="ar-SA" sz="1800" dirty="0" smtClean="0"/>
          </a:p>
          <a:p>
            <a:pPr marL="114300" indent="0">
              <a:buNone/>
            </a:pPr>
            <a:r>
              <a:rPr lang="ar-SA" sz="1800" dirty="0" smtClean="0"/>
              <a:t>- نلاحظ أن مع تزايد استخدام البترول و الفحم الحجري إلا أن نسبة استخدام كل منهما من إجمالي الطاقة تتناقص, و </a:t>
            </a:r>
            <a:r>
              <a:rPr lang="ar-SA" sz="1800" u="sng" dirty="0" smtClean="0">
                <a:solidFill>
                  <a:srgbClr val="FF0000"/>
                </a:solidFill>
              </a:rPr>
              <a:t>السبب في ذلك </a:t>
            </a:r>
            <a:r>
              <a:rPr lang="ar-SA" sz="1800" dirty="0" smtClean="0"/>
              <a:t>أن بدائلهما كالغاز الطبيعي و الطاقة الكهرومائية و النووية تتزايد مع مرور الزمن.</a:t>
            </a:r>
            <a:br>
              <a:rPr lang="ar-SA" sz="1800" dirty="0" smtClean="0"/>
            </a:br>
            <a:r>
              <a:rPr lang="ar-SA" sz="1800" dirty="0" smtClean="0"/>
              <a:t/>
            </a:r>
            <a:br>
              <a:rPr lang="ar-SA" sz="1800" dirty="0" smtClean="0"/>
            </a:br>
            <a:r>
              <a:rPr lang="ar-SA" sz="1800" dirty="0" smtClean="0"/>
              <a:t/>
            </a:r>
            <a:br>
              <a:rPr lang="ar-SA" sz="1800" dirty="0" smtClean="0"/>
            </a:br>
            <a:endParaRPr lang="ar-SA" sz="1800" dirty="0">
              <a:solidFill>
                <a:srgbClr val="002060"/>
              </a:solidFill>
            </a:endParaRPr>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57</a:t>
            </a:fld>
            <a:endParaRPr lang="en-US"/>
          </a:p>
        </p:txBody>
      </p:sp>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648" y="1844824"/>
            <a:ext cx="6336704" cy="3240360"/>
          </a:xfrm>
          <a:prstGeom prst="rect">
            <a:avLst/>
          </a:prstGeom>
        </p:spPr>
      </p:pic>
    </p:spTree>
    <p:extLst>
      <p:ext uri="{BB962C8B-B14F-4D97-AF65-F5344CB8AC3E}">
        <p14:creationId xmlns:p14="http://schemas.microsoft.com/office/powerpoint/2010/main" val="12830935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58</a:t>
            </a:fld>
            <a:endParaRPr lang="en-US"/>
          </a:p>
        </p:txBody>
      </p:sp>
      <p:sp>
        <p:nvSpPr>
          <p:cNvPr id="3" name="مستطيل 2"/>
          <p:cNvSpPr/>
          <p:nvPr/>
        </p:nvSpPr>
        <p:spPr>
          <a:xfrm>
            <a:off x="203394" y="404664"/>
            <a:ext cx="8064896" cy="5878532"/>
          </a:xfrm>
          <a:prstGeom prst="rect">
            <a:avLst/>
          </a:prstGeom>
        </p:spPr>
        <p:txBody>
          <a:bodyPr wrap="square">
            <a:spAutoFit/>
          </a:bodyPr>
          <a:lstStyle/>
          <a:p>
            <a:pPr marL="400050" indent="-285750" algn="r">
              <a:buFont typeface="Arial" pitchFamily="34" charset="0"/>
              <a:buChar char="•"/>
            </a:pPr>
            <a:r>
              <a:rPr lang="ar-SA" sz="2000" dirty="0" smtClean="0">
                <a:solidFill>
                  <a:srgbClr val="FF0000"/>
                </a:solidFill>
              </a:rPr>
              <a:t>تزايد الطلب العالمي على الطاقة مع مرور الزمن سببه:</a:t>
            </a:r>
            <a:br>
              <a:rPr lang="ar-SA" sz="2000" dirty="0" smtClean="0">
                <a:solidFill>
                  <a:srgbClr val="FF0000"/>
                </a:solidFill>
              </a:rPr>
            </a:br>
            <a:r>
              <a:rPr lang="ar-SA" sz="2000" dirty="0" smtClean="0"/>
              <a:t>   1. تزايد أعداد السكان.</a:t>
            </a:r>
            <a:br>
              <a:rPr lang="ar-SA" sz="2000" dirty="0" smtClean="0"/>
            </a:br>
            <a:r>
              <a:rPr lang="ar-SA" sz="2000" dirty="0" smtClean="0"/>
              <a:t>  </a:t>
            </a:r>
            <a:r>
              <a:rPr lang="ar-SA" sz="2000" dirty="0"/>
              <a:t> </a:t>
            </a:r>
            <a:r>
              <a:rPr lang="ar-SA" sz="2000" dirty="0" smtClean="0"/>
              <a:t>2. تزايد معدلات استهلاك الفرد من مصادر الطاقة.</a:t>
            </a:r>
            <a:br>
              <a:rPr lang="ar-SA" sz="2000" dirty="0" smtClean="0"/>
            </a:br>
            <a:endParaRPr lang="en-US" sz="2000" dirty="0" smtClean="0"/>
          </a:p>
          <a:p>
            <a:pPr marL="400050" indent="-285750" algn="r">
              <a:buFont typeface="Arial" pitchFamily="34" charset="0"/>
              <a:buChar char="•"/>
            </a:pPr>
            <a:r>
              <a:rPr lang="ar-SA" sz="2000" dirty="0" smtClean="0">
                <a:solidFill>
                  <a:srgbClr val="FF0000"/>
                </a:solidFill>
              </a:rPr>
              <a:t/>
            </a:r>
            <a:br>
              <a:rPr lang="ar-SA" sz="2000" dirty="0" smtClean="0">
                <a:solidFill>
                  <a:srgbClr val="FF0000"/>
                </a:solidFill>
              </a:rPr>
            </a:br>
            <a:r>
              <a:rPr lang="ar-SA" sz="2000" dirty="0" smtClean="0">
                <a:solidFill>
                  <a:srgbClr val="FF0000"/>
                </a:solidFill>
              </a:rPr>
              <a:t>* تتفاوت معدلات استهلاك الطاقة و أنواعها بين أقطار العالم اعتمادً على :</a:t>
            </a:r>
            <a:r>
              <a:rPr lang="ar-SA" sz="2000" dirty="0" smtClean="0"/>
              <a:t/>
            </a:r>
            <a:br>
              <a:rPr lang="ar-SA" sz="2000" dirty="0" smtClean="0"/>
            </a:br>
            <a:r>
              <a:rPr lang="ar-SA" sz="2000" dirty="0" smtClean="0"/>
              <a:t>   1. هيكل الاقتصاد</a:t>
            </a:r>
            <a:br>
              <a:rPr lang="ar-SA" sz="2000" dirty="0" smtClean="0"/>
            </a:br>
            <a:r>
              <a:rPr lang="ar-SA" sz="2000" dirty="0" smtClean="0"/>
              <a:t>   2. المستوى التنموي في القطر.</a:t>
            </a:r>
            <a:br>
              <a:rPr lang="ar-SA" sz="2000" dirty="0" smtClean="0"/>
            </a:br>
            <a:r>
              <a:rPr lang="ar-SA" dirty="0" smtClean="0"/>
              <a:t/>
            </a:r>
            <a:br>
              <a:rPr lang="ar-SA" dirty="0" smtClean="0"/>
            </a:br>
            <a:endParaRPr lang="en-US" dirty="0" smtClean="0"/>
          </a:p>
          <a:p>
            <a:pPr marL="400050" indent="-285750" algn="r">
              <a:buFont typeface="Arial" pitchFamily="34" charset="0"/>
              <a:buChar char="•"/>
            </a:pPr>
            <a:endParaRPr lang="en-US" dirty="0"/>
          </a:p>
          <a:p>
            <a:pPr marL="400050" indent="-285750" algn="r">
              <a:buFont typeface="Arial" pitchFamily="34" charset="0"/>
              <a:buChar char="•"/>
            </a:pPr>
            <a:endParaRPr lang="en-US" dirty="0" smtClean="0"/>
          </a:p>
          <a:p>
            <a:pPr marL="400050" indent="-285750" algn="r">
              <a:buFont typeface="Arial" pitchFamily="34" charset="0"/>
              <a:buChar char="•"/>
            </a:pPr>
            <a:endParaRPr lang="en-US" dirty="0"/>
          </a:p>
          <a:p>
            <a:pPr marL="400050" indent="-285750" algn="r">
              <a:buFont typeface="Arial" pitchFamily="34" charset="0"/>
              <a:buChar char="•"/>
            </a:pPr>
            <a:endParaRPr lang="en-US" dirty="0" smtClean="0"/>
          </a:p>
          <a:p>
            <a:pPr marL="400050" indent="-285750" algn="r">
              <a:buFont typeface="Arial" pitchFamily="34" charset="0"/>
              <a:buChar char="•"/>
            </a:pPr>
            <a:endParaRPr lang="en-US" dirty="0"/>
          </a:p>
          <a:p>
            <a:pPr marL="400050" indent="-285750" algn="r">
              <a:buFont typeface="Arial" pitchFamily="34" charset="0"/>
              <a:buChar char="•"/>
            </a:pPr>
            <a:endParaRPr lang="en-US" dirty="0" smtClean="0"/>
          </a:p>
          <a:p>
            <a:pPr marL="400050" indent="-285750" algn="r">
              <a:buFont typeface="Arial" pitchFamily="34" charset="0"/>
              <a:buChar char="•"/>
            </a:pPr>
            <a:endParaRPr lang="en-US" dirty="0"/>
          </a:p>
          <a:p>
            <a:pPr marL="400050" indent="-285750" algn="r">
              <a:buFont typeface="Arial" pitchFamily="34" charset="0"/>
              <a:buChar char="•"/>
            </a:pPr>
            <a:endParaRPr lang="ar-SA" dirty="0" smtClean="0"/>
          </a:p>
          <a:p>
            <a:pPr marL="114300" indent="0" algn="r">
              <a:buNone/>
            </a:pPr>
            <a:endParaRPr lang="ar-SA" dirty="0"/>
          </a:p>
          <a:p>
            <a:pPr marL="114300" indent="0" algn="r">
              <a:buNone/>
            </a:pPr>
            <a:endParaRPr lang="ar-SA" dirty="0"/>
          </a:p>
        </p:txBody>
      </p:sp>
      <p:graphicFrame>
        <p:nvGraphicFramePr>
          <p:cNvPr id="5" name="جدول 4"/>
          <p:cNvGraphicFramePr>
            <a:graphicFrameLocks noGrp="1"/>
          </p:cNvGraphicFramePr>
          <p:nvPr>
            <p:extLst>
              <p:ext uri="{D42A27DB-BD31-4B8C-83A1-F6EECF244321}">
                <p14:modId xmlns:p14="http://schemas.microsoft.com/office/powerpoint/2010/main" val="1725351645"/>
              </p:ext>
            </p:extLst>
          </p:nvPr>
        </p:nvGraphicFramePr>
        <p:xfrm>
          <a:off x="611560" y="3380135"/>
          <a:ext cx="7080447" cy="2656840"/>
        </p:xfrm>
        <a:graphic>
          <a:graphicData uri="http://schemas.openxmlformats.org/drawingml/2006/table">
            <a:tbl>
              <a:tblPr rtl="1" firstRow="1" bandRow="1">
                <a:tableStyleId>{5C22544A-7EE6-4342-B048-85BDC9FD1C3A}</a:tableStyleId>
              </a:tblPr>
              <a:tblGrid>
                <a:gridCol w="1359406">
                  <a:extLst>
                    <a:ext uri="{9D8B030D-6E8A-4147-A177-3AD203B41FA5}">
                      <a16:colId xmlns:a16="http://schemas.microsoft.com/office/drawing/2014/main" val="20000"/>
                    </a:ext>
                  </a:extLst>
                </a:gridCol>
                <a:gridCol w="2340114">
                  <a:extLst>
                    <a:ext uri="{9D8B030D-6E8A-4147-A177-3AD203B41FA5}">
                      <a16:colId xmlns:a16="http://schemas.microsoft.com/office/drawing/2014/main" val="20001"/>
                    </a:ext>
                  </a:extLst>
                </a:gridCol>
                <a:gridCol w="3380927">
                  <a:extLst>
                    <a:ext uri="{9D8B030D-6E8A-4147-A177-3AD203B41FA5}">
                      <a16:colId xmlns:a16="http://schemas.microsoft.com/office/drawing/2014/main" val="20002"/>
                    </a:ext>
                  </a:extLst>
                </a:gridCol>
              </a:tblGrid>
              <a:tr h="370840">
                <a:tc>
                  <a:txBody>
                    <a:bodyPr/>
                    <a:lstStyle/>
                    <a:p>
                      <a:pPr algn="ctr" rtl="1"/>
                      <a:r>
                        <a:rPr lang="ar-SA" dirty="0" smtClean="0"/>
                        <a:t>هيكل الاقتصاد</a:t>
                      </a:r>
                      <a:endParaRPr lang="ar-SA" dirty="0"/>
                    </a:p>
                  </a:txBody>
                  <a:tcPr/>
                </a:tc>
                <a:tc>
                  <a:txBody>
                    <a:bodyPr/>
                    <a:lstStyle/>
                    <a:p>
                      <a:pPr algn="ctr" rtl="1"/>
                      <a:r>
                        <a:rPr lang="ar-SA" dirty="0" smtClean="0"/>
                        <a:t> القطاع الزراعي</a:t>
                      </a:r>
                      <a:endParaRPr lang="ar-SA" dirty="0"/>
                    </a:p>
                  </a:txBody>
                  <a:tcPr/>
                </a:tc>
                <a:tc>
                  <a:txBody>
                    <a:bodyPr/>
                    <a:lstStyle/>
                    <a:p>
                      <a:pPr algn="ctr" rtl="1"/>
                      <a:r>
                        <a:rPr lang="ar-SA" dirty="0" smtClean="0"/>
                        <a:t>القطاع الصناعي</a:t>
                      </a:r>
                      <a:endParaRPr lang="ar-SA" dirty="0"/>
                    </a:p>
                  </a:txBody>
                  <a:tcPr/>
                </a:tc>
                <a:extLst>
                  <a:ext uri="{0D108BD9-81ED-4DB2-BD59-A6C34878D82A}">
                    <a16:rowId xmlns:a16="http://schemas.microsoft.com/office/drawing/2014/main" val="10000"/>
                  </a:ext>
                </a:extLst>
              </a:tr>
              <a:tr h="370840">
                <a:tc>
                  <a:txBody>
                    <a:bodyPr/>
                    <a:lstStyle/>
                    <a:p>
                      <a:pPr algn="ctr" rtl="1"/>
                      <a:r>
                        <a:rPr lang="ar-SA" dirty="0" smtClean="0"/>
                        <a:t>نامي</a:t>
                      </a:r>
                      <a:endParaRPr lang="ar-SA" dirty="0"/>
                    </a:p>
                  </a:txBody>
                  <a:tcPr/>
                </a:tc>
                <a:tc>
                  <a:txBody>
                    <a:bodyPr/>
                    <a:lstStyle/>
                    <a:p>
                      <a:pPr algn="ctr" rtl="1"/>
                      <a:r>
                        <a:rPr lang="ar-SA" baseline="0" dirty="0" smtClean="0"/>
                        <a:t>مصدر الطاقة هو الطاقة البشرية و الحيوانية</a:t>
                      </a:r>
                      <a:endParaRPr lang="ar-SA" dirty="0"/>
                    </a:p>
                  </a:txBody>
                  <a:tcPr/>
                </a:tc>
                <a:tc rowSpan="2">
                  <a:txBody>
                    <a:bodyPr/>
                    <a:lstStyle/>
                    <a:p>
                      <a:pPr algn="ctr" rtl="1"/>
                      <a:r>
                        <a:rPr lang="ar-SA" dirty="0" smtClean="0"/>
                        <a:t> البترول و الفحم و الغاز و الكهرباء بسبب طبيعة المصانع التي تعتمد على الآلات و المعدات و التي تدار بالطاقة الحرارية. و لكن الانتاج الصناعي</a:t>
                      </a:r>
                      <a:r>
                        <a:rPr lang="ar-SA" baseline="0" dirty="0" smtClean="0"/>
                        <a:t> في الدول المتقدمة أكبر  بكثير من الدول النامية مما يجعل استهلاك تلك المصادر من الطاقة فيها أكبر من الدول النامية</a:t>
                      </a:r>
                      <a:endParaRPr lang="ar-SA" dirty="0"/>
                    </a:p>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 </a:t>
                      </a:r>
                      <a:endParaRPr lang="ar-SA" dirty="0"/>
                    </a:p>
                  </a:txBody>
                  <a:tcPr/>
                </a:tc>
                <a:extLst>
                  <a:ext uri="{0D108BD9-81ED-4DB2-BD59-A6C34878D82A}">
                    <a16:rowId xmlns:a16="http://schemas.microsoft.com/office/drawing/2014/main" val="10001"/>
                  </a:ext>
                </a:extLst>
              </a:tr>
              <a:tr h="370840">
                <a:tc>
                  <a:txBody>
                    <a:bodyPr/>
                    <a:lstStyle/>
                    <a:p>
                      <a:pPr algn="ctr" rtl="1"/>
                      <a:r>
                        <a:rPr lang="ar-SA" dirty="0" smtClean="0"/>
                        <a:t>متقدم</a:t>
                      </a:r>
                      <a:endParaRPr lang="ar-SA" dirty="0"/>
                    </a:p>
                  </a:txBody>
                  <a:tcPr/>
                </a:tc>
                <a:tc>
                  <a:txBody>
                    <a:bodyPr/>
                    <a:lstStyle/>
                    <a:p>
                      <a:pPr algn="ctr" rtl="1"/>
                      <a:r>
                        <a:rPr lang="ar-SA" dirty="0" smtClean="0"/>
                        <a:t>مصدر الطاقة البترول بسبب استخدام الآلات التي تدار بالبترول</a:t>
                      </a:r>
                      <a:endParaRPr lang="ar-SA" dirty="0"/>
                    </a:p>
                  </a:txBody>
                  <a:tcPr/>
                </a:tc>
                <a:tc v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9158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16632"/>
            <a:ext cx="7620000" cy="6192688"/>
          </a:xfrm>
        </p:spPr>
        <p:txBody>
          <a:bodyPr>
            <a:normAutofit fontScale="85000" lnSpcReduction="20000"/>
          </a:bodyPr>
          <a:lstStyle/>
          <a:p>
            <a:pPr marL="0" indent="0">
              <a:buNone/>
            </a:pPr>
            <a:r>
              <a:rPr lang="ar-SA" b="1" u="sng" dirty="0" smtClean="0">
                <a:solidFill>
                  <a:srgbClr val="0070C0"/>
                </a:solidFill>
                <a:effectLst>
                  <a:outerShdw blurRad="38100" dist="38100" dir="2700000" algn="tl">
                    <a:srgbClr val="000000">
                      <a:alpha val="43137"/>
                    </a:srgbClr>
                  </a:outerShdw>
                </a:effectLst>
              </a:rPr>
              <a:t>*) أزمة الطاقة:</a:t>
            </a:r>
            <a:r>
              <a:rPr lang="ar-SA" dirty="0" smtClean="0">
                <a:solidFill>
                  <a:srgbClr val="0070C0"/>
                </a:solidFill>
              </a:rPr>
              <a:t/>
            </a:r>
            <a:br>
              <a:rPr lang="ar-SA" dirty="0" smtClean="0">
                <a:solidFill>
                  <a:srgbClr val="0070C0"/>
                </a:solidFill>
              </a:rPr>
            </a:br>
            <a:r>
              <a:rPr lang="ar-SA" dirty="0" smtClean="0">
                <a:solidFill>
                  <a:srgbClr val="0070C0"/>
                </a:solidFill>
              </a:rPr>
              <a:t/>
            </a:r>
            <a:br>
              <a:rPr lang="ar-SA" dirty="0" smtClean="0">
                <a:solidFill>
                  <a:srgbClr val="0070C0"/>
                </a:solidFill>
              </a:rPr>
            </a:br>
            <a:r>
              <a:rPr lang="ar-SA" dirty="0" smtClean="0"/>
              <a:t>- بدأ الحديث عن أزمة الطاقة عندما تمكنت منظمة الأوبك من تصحيح أسعار النفط التي كانت أقل بكثير من السعر التوازني المفترض, حيث كانت شركات النفط الكبرى هي من تحدد أسعار النفط مراعية في ذلك مصلحتها و متجاهلة لمصلحة الدول المصدرة له. و لكن: بعدما اتحدت دول الأوبك و استخدمت قوتها الاحتكارية في رفع أسعار النفط باستمرار مما شكل ازمة على الدول الصناعية المستوردة للنفط.</a:t>
            </a:r>
            <a:r>
              <a:rPr lang="ar-SA" dirty="0" smtClean="0">
                <a:solidFill>
                  <a:srgbClr val="0070C0"/>
                </a:solidFill>
              </a:rPr>
              <a:t/>
            </a:r>
            <a:br>
              <a:rPr lang="ar-SA" dirty="0" smtClean="0">
                <a:solidFill>
                  <a:srgbClr val="0070C0"/>
                </a:solidFill>
              </a:rPr>
            </a:br>
            <a:r>
              <a:rPr lang="ar-SA" dirty="0" smtClean="0">
                <a:solidFill>
                  <a:srgbClr val="0070C0"/>
                </a:solidFill>
              </a:rPr>
              <a:t/>
            </a:r>
            <a:br>
              <a:rPr lang="ar-SA" dirty="0" smtClean="0">
                <a:solidFill>
                  <a:srgbClr val="0070C0"/>
                </a:solidFill>
              </a:rPr>
            </a:br>
            <a:r>
              <a:rPr lang="ar-SA" b="1" u="sng" dirty="0" smtClean="0">
                <a:solidFill>
                  <a:srgbClr val="0070C0"/>
                </a:solidFill>
                <a:effectLst>
                  <a:outerShdw blurRad="38100" dist="38100" dir="2700000" algn="tl">
                    <a:srgbClr val="000000">
                      <a:alpha val="43137"/>
                    </a:srgbClr>
                  </a:outerShdw>
                </a:effectLst>
              </a:rPr>
              <a:t>*) أسباب استمرار تخوف الدول الصناعية من أزمة الطاقة: </a:t>
            </a:r>
            <a:br>
              <a:rPr lang="ar-SA" b="1" u="sng" dirty="0" smtClean="0">
                <a:solidFill>
                  <a:srgbClr val="0070C0"/>
                </a:solidFill>
                <a:effectLst>
                  <a:outerShdw blurRad="38100" dist="38100" dir="2700000" algn="tl">
                    <a:srgbClr val="000000">
                      <a:alpha val="43137"/>
                    </a:srgbClr>
                  </a:outerShdw>
                </a:effectLst>
              </a:rPr>
            </a:br>
            <a:endParaRPr lang="ar-SA" b="1" u="sng" dirty="0" smtClean="0">
              <a:solidFill>
                <a:srgbClr val="0070C0"/>
              </a:solidFill>
              <a:effectLst>
                <a:outerShdw blurRad="38100" dist="38100" dir="2700000" algn="tl">
                  <a:srgbClr val="000000">
                    <a:alpha val="43137"/>
                  </a:srgbClr>
                </a:outerShdw>
              </a:effectLst>
            </a:endParaRPr>
          </a:p>
          <a:p>
            <a:r>
              <a:rPr lang="ar-SA" dirty="0" smtClean="0"/>
              <a:t>كل مصادر الطاقة التجارية المستخدمة حالياً ما عدا الطاقة الكهرومائية تعتبر من الموارد القابلة للنضوب، لأنها موجودة بكميات محدودة في الكرة الأرضية حتى و إن كانت قابلة لإعادة الاستخدام.</a:t>
            </a:r>
            <a:br>
              <a:rPr lang="ar-SA" dirty="0" smtClean="0"/>
            </a:br>
            <a:endParaRPr lang="ar-SA" dirty="0" smtClean="0"/>
          </a:p>
          <a:p>
            <a:r>
              <a:rPr lang="ar-SA" dirty="0" smtClean="0"/>
              <a:t>تزايد أعداد السكان مع مرور الزمن.</a:t>
            </a:r>
            <a:br>
              <a:rPr lang="ar-SA" dirty="0" smtClean="0"/>
            </a:br>
            <a:endParaRPr lang="ar-SA" dirty="0" smtClean="0"/>
          </a:p>
          <a:p>
            <a:r>
              <a:rPr lang="ar-SA" dirty="0" smtClean="0"/>
              <a:t>تزايد كمية الطاقة المستخدمة في العالم بمرور الزمن.</a:t>
            </a:r>
            <a:br>
              <a:rPr lang="ar-SA" dirty="0" smtClean="0"/>
            </a:br>
            <a:endParaRPr lang="ar-SA" dirty="0" smtClean="0"/>
          </a:p>
          <a:p>
            <a:r>
              <a:rPr lang="ar-SA" dirty="0" smtClean="0"/>
              <a:t>الدول التي تستهلك الطاقة بكميات أكثر تستوردها من دول تستهلكها بكميات تقل بكثير عن كميات انتاجها.</a:t>
            </a:r>
            <a:br>
              <a:rPr lang="ar-SA" dirty="0" smtClean="0"/>
            </a:br>
            <a:endParaRPr lang="ar-SA" dirty="0" smtClean="0"/>
          </a:p>
          <a:p>
            <a:r>
              <a:rPr lang="ar-SA" dirty="0" smtClean="0"/>
              <a:t>أغلب الدول النامية لا تنتج مصادر طاقتها بل تستوردها وهذا أثقلها بالديون. </a:t>
            </a:r>
            <a:br>
              <a:rPr lang="ar-SA" dirty="0" smtClean="0"/>
            </a:br>
            <a:r>
              <a:rPr lang="ar-SA" dirty="0" smtClean="0"/>
              <a:t/>
            </a:r>
            <a:br>
              <a:rPr lang="ar-SA" dirty="0" smtClean="0"/>
            </a:br>
            <a:r>
              <a:rPr lang="ar-SA" dirty="0" smtClean="0"/>
              <a:t>- كل هذه الأسباب أدت إلى ما يسمى بأزمة الطاقة و استمراريتها.</a:t>
            </a:r>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59</a:t>
            </a:fld>
            <a:endParaRPr lang="en-US"/>
          </a:p>
        </p:txBody>
      </p:sp>
    </p:spTree>
    <p:extLst>
      <p:ext uri="{BB962C8B-B14F-4D97-AF65-F5344CB8AC3E}">
        <p14:creationId xmlns:p14="http://schemas.microsoft.com/office/powerpoint/2010/main" val="307551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332656"/>
            <a:ext cx="7920880" cy="5688632"/>
          </a:xfrm>
        </p:spPr>
        <p:txBody>
          <a:bodyPr>
            <a:normAutofit fontScale="85000" lnSpcReduction="20000"/>
          </a:bodyPr>
          <a:lstStyle/>
          <a:p>
            <a:pPr marL="0" indent="0" algn="ctr">
              <a:buNone/>
            </a:pPr>
            <a:r>
              <a:rPr lang="ar-SA" sz="2000" dirty="0">
                <a:solidFill>
                  <a:schemeClr val="accent1">
                    <a:lumMod val="50000"/>
                  </a:schemeClr>
                </a:solidFill>
                <a:effectLst>
                  <a:outerShdw blurRad="38100" dist="38100" dir="2700000" algn="tl">
                    <a:srgbClr val="000000">
                      <a:alpha val="43137"/>
                    </a:srgbClr>
                  </a:outerShdw>
                </a:effectLst>
              </a:rPr>
              <a:t> </a:t>
            </a:r>
            <a:r>
              <a:rPr lang="ar-SA" sz="2800" b="1" u="sng" dirty="0" err="1" smtClean="0">
                <a:solidFill>
                  <a:schemeClr val="accent1">
                    <a:lumMod val="50000"/>
                  </a:schemeClr>
                </a:solidFill>
                <a:effectLst>
                  <a:outerShdw blurRad="38100" dist="38100" dir="2700000" algn="tl">
                    <a:srgbClr val="000000">
                      <a:alpha val="43137"/>
                    </a:srgbClr>
                  </a:outerShdw>
                </a:effectLst>
              </a:rPr>
              <a:t>أولاً:الأرض</a:t>
            </a:r>
            <a:r>
              <a:rPr lang="ar-SA" sz="2800" b="1" u="sng" dirty="0" smtClean="0">
                <a:solidFill>
                  <a:schemeClr val="accent1">
                    <a:lumMod val="50000"/>
                  </a:schemeClr>
                </a:solidFill>
                <a:effectLst>
                  <a:outerShdw blurRad="38100" dist="38100" dir="2700000" algn="tl">
                    <a:srgbClr val="000000">
                      <a:alpha val="43137"/>
                    </a:srgbClr>
                  </a:outerShdw>
                </a:effectLst>
              </a:rPr>
              <a:t/>
            </a:r>
            <a:br>
              <a:rPr lang="ar-SA" sz="2800" b="1" u="sng" dirty="0" smtClean="0">
                <a:solidFill>
                  <a:schemeClr val="accent1">
                    <a:lumMod val="50000"/>
                  </a:schemeClr>
                </a:solidFill>
                <a:effectLst>
                  <a:outerShdw blurRad="38100" dist="38100" dir="2700000" algn="tl">
                    <a:srgbClr val="000000">
                      <a:alpha val="43137"/>
                    </a:srgbClr>
                  </a:outerShdw>
                </a:effectLst>
              </a:rPr>
            </a:br>
            <a:endParaRPr lang="ar-SA" sz="2800" b="1" u="sng" dirty="0" smtClean="0">
              <a:solidFill>
                <a:schemeClr val="accent1">
                  <a:lumMod val="50000"/>
                </a:schemeClr>
              </a:solidFill>
              <a:effectLst>
                <a:outerShdw blurRad="38100" dist="38100" dir="2700000" algn="tl">
                  <a:srgbClr val="000000">
                    <a:alpha val="43137"/>
                  </a:srgbClr>
                </a:outerShdw>
              </a:effectLst>
            </a:endParaRPr>
          </a:p>
          <a:p>
            <a:pPr marL="0" indent="0">
              <a:buNone/>
            </a:pPr>
            <a:r>
              <a:rPr lang="ar-SA" dirty="0" smtClean="0">
                <a:solidFill>
                  <a:schemeClr val="accent1">
                    <a:lumMod val="50000"/>
                  </a:schemeClr>
                </a:solidFill>
              </a:rPr>
              <a:t>- تكمن أهمية الأرض للإنسان في فوائدها الاقتصادية, و محددة للمركز الاجتماعي والسياسي .</a:t>
            </a:r>
            <a:br>
              <a:rPr lang="ar-SA" dirty="0" smtClean="0">
                <a:solidFill>
                  <a:schemeClr val="accent1">
                    <a:lumMod val="50000"/>
                  </a:schemeClr>
                </a:solidFill>
              </a:rPr>
            </a:br>
            <a:r>
              <a:rPr lang="ar-SA" dirty="0" smtClean="0">
                <a:solidFill>
                  <a:schemeClr val="accent1">
                    <a:lumMod val="50000"/>
                  </a:schemeClr>
                </a:solidFill>
              </a:rPr>
              <a:t/>
            </a:r>
            <a:br>
              <a:rPr lang="ar-SA" dirty="0" smtClean="0">
                <a:solidFill>
                  <a:schemeClr val="accent1">
                    <a:lumMod val="50000"/>
                  </a:schemeClr>
                </a:solidFill>
              </a:rPr>
            </a:br>
            <a:r>
              <a:rPr lang="ar-SA" dirty="0" smtClean="0">
                <a:solidFill>
                  <a:schemeClr val="accent1">
                    <a:lumMod val="50000"/>
                  </a:schemeClr>
                </a:solidFill>
              </a:rPr>
              <a:t/>
            </a:r>
            <a:br>
              <a:rPr lang="ar-SA" dirty="0" smtClean="0">
                <a:solidFill>
                  <a:schemeClr val="accent1">
                    <a:lumMod val="50000"/>
                  </a:schemeClr>
                </a:solidFill>
              </a:rPr>
            </a:br>
            <a:r>
              <a:rPr lang="ar-SA" dirty="0" smtClean="0">
                <a:solidFill>
                  <a:schemeClr val="accent1">
                    <a:lumMod val="50000"/>
                  </a:schemeClr>
                </a:solidFill>
              </a:rPr>
              <a:t>- تختلف علاقة المجتمعات بالأرض و تتباين مشكلاتها بتباين أنواعها:</a:t>
            </a:r>
            <a:br>
              <a:rPr lang="ar-SA" dirty="0" smtClean="0">
                <a:solidFill>
                  <a:schemeClr val="accent1">
                    <a:lumMod val="50000"/>
                  </a:schemeClr>
                </a:solidFill>
              </a:rPr>
            </a:br>
            <a:r>
              <a:rPr lang="ar-SA" dirty="0" smtClean="0">
                <a:solidFill>
                  <a:schemeClr val="accent1">
                    <a:lumMod val="50000"/>
                  </a:schemeClr>
                </a:solidFill>
              </a:rPr>
              <a:t>   - </a:t>
            </a:r>
            <a:r>
              <a:rPr lang="ar-SA" dirty="0" smtClean="0">
                <a:solidFill>
                  <a:srgbClr val="FF0000"/>
                </a:solidFill>
              </a:rPr>
              <a:t>فالدول الصناعية: </a:t>
            </a:r>
            <a:r>
              <a:rPr lang="ar-SA" dirty="0" smtClean="0">
                <a:solidFill>
                  <a:schemeClr val="accent1">
                    <a:lumMod val="50000"/>
                  </a:schemeClr>
                </a:solidFill>
              </a:rPr>
              <a:t>تكون المنافسة فيها على السلع الغذائية و المنسوجات و مواد البناء و مصادر الطاقة, و إذ لم تتوفر هذه الاحتياجات في أراضيها فإن بعض الدول الصناعية سعت إلى استعمار الدول النامية للاستفادة من مواردها ( الاستعمار الاقتصادي)</a:t>
            </a:r>
            <a:br>
              <a:rPr lang="ar-SA" dirty="0" smtClean="0">
                <a:solidFill>
                  <a:schemeClr val="accent1">
                    <a:lumMod val="50000"/>
                  </a:schemeClr>
                </a:solidFill>
              </a:rPr>
            </a:br>
            <a:r>
              <a:rPr lang="ar-SA" dirty="0" smtClean="0">
                <a:solidFill>
                  <a:schemeClr val="accent1">
                    <a:lumMod val="50000"/>
                  </a:schemeClr>
                </a:solidFill>
              </a:rPr>
              <a:t/>
            </a:r>
            <a:br>
              <a:rPr lang="ar-SA" dirty="0" smtClean="0">
                <a:solidFill>
                  <a:schemeClr val="accent1">
                    <a:lumMod val="50000"/>
                  </a:schemeClr>
                </a:solidFill>
              </a:rPr>
            </a:br>
            <a:r>
              <a:rPr lang="ar-SA" dirty="0" smtClean="0">
                <a:solidFill>
                  <a:schemeClr val="accent1">
                    <a:lumMod val="50000"/>
                  </a:schemeClr>
                </a:solidFill>
              </a:rPr>
              <a:t>  - </a:t>
            </a:r>
            <a:r>
              <a:rPr lang="ar-SA" dirty="0" smtClean="0">
                <a:solidFill>
                  <a:srgbClr val="FF0000"/>
                </a:solidFill>
              </a:rPr>
              <a:t>أما الدول النامية: </a:t>
            </a:r>
            <a:r>
              <a:rPr lang="ar-SA" dirty="0" smtClean="0">
                <a:solidFill>
                  <a:schemeClr val="accent1">
                    <a:lumMod val="50000"/>
                  </a:schemeClr>
                </a:solidFill>
              </a:rPr>
              <a:t>فالمنافسة و قضايا التنمية ترتبط بالأراضي الزراعية و طرق إصلاحها للحصول على مزيد من الإنتاج.</a:t>
            </a:r>
          </a:p>
          <a:p>
            <a:pPr marL="0" indent="0">
              <a:buNone/>
            </a:pPr>
            <a:endParaRPr lang="ar-SA" dirty="0">
              <a:solidFill>
                <a:schemeClr val="accent1">
                  <a:lumMod val="50000"/>
                </a:schemeClr>
              </a:solidFill>
            </a:endParaRPr>
          </a:p>
          <a:p>
            <a:pPr marL="0" indent="0">
              <a:buNone/>
            </a:pPr>
            <a:r>
              <a:rPr lang="ar-SA" u="sng" dirty="0" smtClean="0"/>
              <a:t/>
            </a:r>
            <a:br>
              <a:rPr lang="ar-SA" u="sng" dirty="0" smtClean="0"/>
            </a:br>
            <a:r>
              <a:rPr lang="ar-SA" u="sng" dirty="0" smtClean="0"/>
              <a:t>* أهم المشكلات التي يعانيها سكان المدن و الأرياف في مختلف دول العالم حول الأرض:</a:t>
            </a:r>
            <a:br>
              <a:rPr lang="ar-SA" u="sng" dirty="0" smtClean="0"/>
            </a:br>
            <a:r>
              <a:rPr lang="ar-SA" u="sng" dirty="0" smtClean="0"/>
              <a:t/>
            </a:r>
            <a:br>
              <a:rPr lang="ar-SA" u="sng" dirty="0" smtClean="0"/>
            </a:br>
            <a:r>
              <a:rPr lang="ar-SA" dirty="0" smtClean="0"/>
              <a:t>  - </a:t>
            </a:r>
            <a:r>
              <a:rPr lang="ar-SA" u="sng" dirty="0" smtClean="0">
                <a:solidFill>
                  <a:srgbClr val="FF0000"/>
                </a:solidFill>
              </a:rPr>
              <a:t>المدن</a:t>
            </a:r>
            <a:r>
              <a:rPr lang="ar-SA" dirty="0" smtClean="0">
                <a:solidFill>
                  <a:srgbClr val="FF0000"/>
                </a:solidFill>
              </a:rPr>
              <a:t>: </a:t>
            </a:r>
            <a:r>
              <a:rPr lang="ar-SA" dirty="0" smtClean="0"/>
              <a:t>1. تشعب استخدامها و تنوعها, فاتساع حجم المدن يستدعي التوسع في السكن و الخدمات العامة كالصحة و التعليم.</a:t>
            </a:r>
            <a:br>
              <a:rPr lang="ar-SA" dirty="0" smtClean="0"/>
            </a:br>
            <a:r>
              <a:rPr lang="ar-SA" dirty="0" smtClean="0"/>
              <a:t>            2. المحافظة على توازن البيئة و حمايتها من التدهور و اختلال توازنها.</a:t>
            </a:r>
            <a:br>
              <a:rPr lang="ar-SA" dirty="0" smtClean="0"/>
            </a:br>
            <a:r>
              <a:rPr lang="ar-SA" dirty="0" smtClean="0"/>
              <a:t/>
            </a:r>
            <a:br>
              <a:rPr lang="ar-SA" dirty="0" smtClean="0"/>
            </a:br>
            <a:r>
              <a:rPr lang="ar-SA" dirty="0" smtClean="0"/>
              <a:t>  - </a:t>
            </a:r>
            <a:r>
              <a:rPr lang="ar-SA" u="sng" dirty="0" smtClean="0">
                <a:solidFill>
                  <a:srgbClr val="FF0000"/>
                </a:solidFill>
              </a:rPr>
              <a:t>الأرياف</a:t>
            </a:r>
            <a:r>
              <a:rPr lang="ar-SA" dirty="0" smtClean="0">
                <a:solidFill>
                  <a:srgbClr val="FF0000"/>
                </a:solidFill>
              </a:rPr>
              <a:t>: </a:t>
            </a:r>
            <a:r>
              <a:rPr lang="ar-SA" dirty="0" smtClean="0"/>
              <a:t>المشكلات التي تواجههم تنحصر في طرق تملكها و تحويل ملكيتها و إدارتها و تحسينها.</a:t>
            </a:r>
            <a:r>
              <a:rPr lang="ar-SA" u="sng" dirty="0" smtClean="0"/>
              <a:t/>
            </a:r>
            <a:br>
              <a:rPr lang="ar-SA" u="sng" dirty="0" smtClean="0"/>
            </a:br>
            <a:r>
              <a:rPr lang="ar-SA" u="sng" dirty="0" smtClean="0"/>
              <a:t>         </a:t>
            </a:r>
            <a:endParaRPr lang="ar-SA" u="sng"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6</a:t>
            </a:fld>
            <a:endParaRPr lang="en-US"/>
          </a:p>
        </p:txBody>
      </p:sp>
    </p:spTree>
    <p:extLst>
      <p:ext uri="{BB962C8B-B14F-4D97-AF65-F5344CB8AC3E}">
        <p14:creationId xmlns:p14="http://schemas.microsoft.com/office/powerpoint/2010/main" val="6410657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332656"/>
            <a:ext cx="7620000" cy="6192688"/>
          </a:xfrm>
        </p:spPr>
        <p:txBody>
          <a:bodyPr>
            <a:normAutofit lnSpcReduction="10000"/>
          </a:bodyPr>
          <a:lstStyle/>
          <a:p>
            <a:pPr marL="0" indent="0">
              <a:buNone/>
            </a:pPr>
            <a:r>
              <a:rPr lang="ar-SA" sz="2800" u="sng" dirty="0" smtClean="0">
                <a:solidFill>
                  <a:srgbClr val="0070C0"/>
                </a:solidFill>
                <a:effectLst>
                  <a:outerShdw blurRad="38100" dist="38100" dir="2700000" algn="tl">
                    <a:srgbClr val="000000">
                      <a:alpha val="43137"/>
                    </a:srgbClr>
                  </a:outerShdw>
                </a:effectLst>
              </a:rPr>
              <a:t>السياسات التي اتبعتها الدول بسبب نضوب الطاقة:</a:t>
            </a:r>
          </a:p>
          <a:p>
            <a:pPr marL="0" indent="0">
              <a:buNone/>
            </a:pPr>
            <a:r>
              <a:rPr lang="ar-SA" sz="2400" dirty="0" smtClean="0"/>
              <a:t>1/ سياسة مخزون الطاقة والتي اتبعتها الدول الصناعية.</a:t>
            </a:r>
          </a:p>
          <a:p>
            <a:pPr marL="0" indent="0">
              <a:buNone/>
            </a:pPr>
            <a:r>
              <a:rPr lang="ar-SA" sz="2400" dirty="0" smtClean="0"/>
              <a:t>2/ البحث عن بدائل ومصادر متجددة للطاقة.</a:t>
            </a:r>
            <a:br>
              <a:rPr lang="ar-SA" sz="2400" dirty="0" smtClean="0"/>
            </a:br>
            <a:r>
              <a:rPr lang="ar-SA" sz="2400" dirty="0" smtClean="0"/>
              <a:t/>
            </a:r>
            <a:br>
              <a:rPr lang="ar-SA" sz="2400" dirty="0" smtClean="0"/>
            </a:br>
            <a:endParaRPr lang="ar-SA" sz="2400" dirty="0" smtClean="0"/>
          </a:p>
          <a:p>
            <a:pPr marL="0" indent="0">
              <a:buNone/>
            </a:pPr>
            <a:r>
              <a:rPr lang="ar-SA" sz="2800" u="sng" dirty="0" smtClean="0">
                <a:solidFill>
                  <a:srgbClr val="0070C0"/>
                </a:solidFill>
                <a:effectLst>
                  <a:outerShdw blurRad="38100" dist="38100" dir="2700000" algn="tl">
                    <a:srgbClr val="000000">
                      <a:alpha val="43137"/>
                    </a:srgbClr>
                  </a:outerShdw>
                </a:effectLst>
              </a:rPr>
              <a:t>مصادر للطاقة بديلة للبترول:</a:t>
            </a:r>
            <a:br>
              <a:rPr lang="ar-SA" sz="2800" u="sng" dirty="0" smtClean="0">
                <a:solidFill>
                  <a:srgbClr val="0070C0"/>
                </a:solidFill>
                <a:effectLst>
                  <a:outerShdw blurRad="38100" dist="38100" dir="2700000" algn="tl">
                    <a:srgbClr val="000000">
                      <a:alpha val="43137"/>
                    </a:srgbClr>
                  </a:outerShdw>
                </a:effectLst>
              </a:rPr>
            </a:br>
            <a:endParaRPr lang="ar-SA" sz="2800" u="sng" dirty="0" smtClean="0">
              <a:solidFill>
                <a:srgbClr val="0070C0"/>
              </a:solidFill>
              <a:effectLst>
                <a:outerShdw blurRad="38100" dist="38100" dir="2700000" algn="tl">
                  <a:srgbClr val="000000">
                    <a:alpha val="43137"/>
                  </a:srgbClr>
                </a:outerShdw>
              </a:effectLst>
            </a:endParaRPr>
          </a:p>
          <a:p>
            <a:pPr marL="0" indent="0">
              <a:buNone/>
            </a:pPr>
            <a:r>
              <a:rPr lang="ar-SA" sz="2400" dirty="0" smtClean="0"/>
              <a:t>1- الطاقة الشمسية: تكاليفها عالية على الرغم من أن الشمس مصدر مجاني و لكن المقصود هو تكاليف تجميعها و تركيزها بالتقنية الحديثة باهظة.</a:t>
            </a:r>
            <a:br>
              <a:rPr lang="ar-SA" sz="2400" dirty="0" smtClean="0"/>
            </a:br>
            <a:endParaRPr lang="ar-SA" sz="2400" dirty="0" smtClean="0"/>
          </a:p>
          <a:p>
            <a:pPr marL="0" indent="0">
              <a:buNone/>
            </a:pPr>
            <a:r>
              <a:rPr lang="ar-SA" sz="2400" dirty="0" smtClean="0"/>
              <a:t>2- طاقة الرياح: مستخدمة حالياً ولكن بكميات ضئيلة:</a:t>
            </a:r>
          </a:p>
          <a:p>
            <a:pPr marL="0" indent="0">
              <a:buNone/>
            </a:pPr>
            <a:r>
              <a:rPr lang="ar-SA" sz="2400" dirty="0" smtClean="0"/>
              <a:t>3- الطاقة الجوفية: لا زالت تنتظر الجدوى الاقتصادية من استخدامها.</a:t>
            </a:r>
            <a:br>
              <a:rPr lang="ar-SA" sz="2400" dirty="0" smtClean="0"/>
            </a:br>
            <a:endParaRPr lang="ar-SA" sz="2400" dirty="0" smtClean="0"/>
          </a:p>
          <a:p>
            <a:pPr marL="0" indent="0">
              <a:buNone/>
            </a:pPr>
            <a:r>
              <a:rPr lang="ar-SA" sz="2400" dirty="0" smtClean="0"/>
              <a:t>4- الطاقة النووية والذرية: لها أضرار بيئية و تعتمد على اليورانيوم وهو موجود بشكل ضئيل. كما أن الاحتياطي الموجود منها لا يفي احتياجات العالم لمدة طويلة من الزمن</a:t>
            </a:r>
          </a:p>
          <a:p>
            <a:pPr marL="0" indent="0">
              <a:buNone/>
            </a:pPr>
            <a:endParaRPr lang="ar-SA" sz="2400"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60</a:t>
            </a:fld>
            <a:endParaRPr lang="en-US"/>
          </a:p>
        </p:txBody>
      </p:sp>
    </p:spTree>
    <p:extLst>
      <p:ext uri="{BB962C8B-B14F-4D97-AF65-F5344CB8AC3E}">
        <p14:creationId xmlns:p14="http://schemas.microsoft.com/office/powerpoint/2010/main" val="31698290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332656"/>
            <a:ext cx="7620000" cy="4800600"/>
          </a:xfrm>
        </p:spPr>
        <p:txBody>
          <a:bodyPr>
            <a:normAutofit fontScale="92500" lnSpcReduction="20000"/>
          </a:bodyPr>
          <a:lstStyle/>
          <a:p>
            <a:pPr marL="0" lvl="0" indent="0">
              <a:buClr>
                <a:srgbClr val="5BBE4E"/>
              </a:buClr>
              <a:buNone/>
            </a:pPr>
            <a:r>
              <a:rPr lang="ar-SA" sz="2400" dirty="0" smtClean="0">
                <a:solidFill>
                  <a:srgbClr val="080808"/>
                </a:solidFill>
              </a:rPr>
              <a:t>5- الطاقة </a:t>
            </a:r>
            <a:r>
              <a:rPr lang="ar-SA" sz="2400" dirty="0">
                <a:solidFill>
                  <a:srgbClr val="080808"/>
                </a:solidFill>
              </a:rPr>
              <a:t>الكهرومائية </a:t>
            </a:r>
            <a:r>
              <a:rPr lang="ar-SA" sz="2400" dirty="0" smtClean="0">
                <a:solidFill>
                  <a:srgbClr val="080808"/>
                </a:solidFill>
              </a:rPr>
              <a:t>: تعد أقل </a:t>
            </a:r>
            <a:r>
              <a:rPr lang="ar-SA" sz="2400" dirty="0">
                <a:solidFill>
                  <a:srgbClr val="080808"/>
                </a:solidFill>
              </a:rPr>
              <a:t>تكلفة وأنظف انواع الطاقة من حيث عدم تلويثها للبيئة، ولكن مساقط المياه والشلالات الطبيعية الصالحة لإنتاج الطاقة </a:t>
            </a:r>
            <a:r>
              <a:rPr lang="ar-SA" sz="2400" dirty="0" smtClean="0">
                <a:solidFill>
                  <a:srgbClr val="080808"/>
                </a:solidFill>
              </a:rPr>
              <a:t>محدودة</a:t>
            </a:r>
            <a:r>
              <a:rPr lang="ar-SA" sz="2400" dirty="0">
                <a:solidFill>
                  <a:srgbClr val="080808"/>
                </a:solidFill>
              </a:rPr>
              <a:t> </a:t>
            </a:r>
            <a:r>
              <a:rPr lang="ar-SA" sz="2400" dirty="0" smtClean="0">
                <a:solidFill>
                  <a:srgbClr val="080808"/>
                </a:solidFill>
              </a:rPr>
              <a:t>و تم استخدام أغلبها.</a:t>
            </a:r>
            <a:br>
              <a:rPr lang="ar-SA" sz="2400" dirty="0" smtClean="0">
                <a:solidFill>
                  <a:srgbClr val="080808"/>
                </a:solidFill>
              </a:rPr>
            </a:br>
            <a:endParaRPr lang="ar-SA" sz="2400" dirty="0">
              <a:solidFill>
                <a:srgbClr val="080808"/>
              </a:solidFill>
            </a:endParaRPr>
          </a:p>
          <a:p>
            <a:pPr marL="0" lvl="0" indent="0">
              <a:buClr>
                <a:srgbClr val="5BBE4E"/>
              </a:buClr>
              <a:buNone/>
            </a:pPr>
            <a:r>
              <a:rPr lang="ar-SA" sz="2400" dirty="0">
                <a:solidFill>
                  <a:srgbClr val="080808"/>
                </a:solidFill>
              </a:rPr>
              <a:t>6- تسييل الفحم </a:t>
            </a:r>
            <a:r>
              <a:rPr lang="ar-SA" sz="2400" dirty="0" smtClean="0">
                <a:solidFill>
                  <a:srgbClr val="080808"/>
                </a:solidFill>
              </a:rPr>
              <a:t>الحجري: ليتم استخدامه في الاستخدامات التي تحتاج لمواد طاقة سائلة. كما يتم استخدام صخور الزيت لنفس الغرض.</a:t>
            </a:r>
            <a:br>
              <a:rPr lang="ar-SA" sz="2400" dirty="0" smtClean="0">
                <a:solidFill>
                  <a:srgbClr val="080808"/>
                </a:solidFill>
              </a:rPr>
            </a:br>
            <a:endParaRPr lang="ar-SA" sz="2400" dirty="0" smtClean="0">
              <a:solidFill>
                <a:srgbClr val="080808"/>
              </a:solidFill>
            </a:endParaRPr>
          </a:p>
          <a:p>
            <a:pPr marL="0" lvl="0" indent="0">
              <a:buClr>
                <a:srgbClr val="5BBE4E"/>
              </a:buClr>
              <a:buNone/>
            </a:pPr>
            <a:r>
              <a:rPr lang="ar-SA" sz="2400" dirty="0" smtClean="0">
                <a:solidFill>
                  <a:srgbClr val="080808"/>
                </a:solidFill>
              </a:rPr>
              <a:t>7- طاقة الانشطار النووي: غير مستخدمة و بعيدة من حيث جدواها الاقتصادي.</a:t>
            </a:r>
          </a:p>
          <a:p>
            <a:pPr marL="0" lvl="0" indent="0">
              <a:buClr>
                <a:srgbClr val="5BBE4E"/>
              </a:buClr>
              <a:buNone/>
            </a:pPr>
            <a:endParaRPr lang="ar-SA" sz="2400" dirty="0">
              <a:solidFill>
                <a:srgbClr val="080808"/>
              </a:solidFill>
            </a:endParaRPr>
          </a:p>
          <a:p>
            <a:pPr marL="0" lvl="0" indent="0">
              <a:buClr>
                <a:srgbClr val="5BBE4E"/>
              </a:buClr>
              <a:buNone/>
            </a:pPr>
            <a:endParaRPr lang="ar-SA" sz="2400" dirty="0" smtClean="0">
              <a:solidFill>
                <a:srgbClr val="080808"/>
              </a:solidFill>
            </a:endParaRPr>
          </a:p>
          <a:p>
            <a:pPr marL="0" lvl="0" indent="0">
              <a:buClr>
                <a:srgbClr val="5BBE4E"/>
              </a:buClr>
              <a:buNone/>
            </a:pPr>
            <a:r>
              <a:rPr lang="ar-SA" sz="2400" dirty="0" smtClean="0">
                <a:solidFill>
                  <a:srgbClr val="080808"/>
                </a:solidFill>
              </a:rPr>
              <a:t>*) ملاحظة: قد لا يصبح أي من هذه المصادر المتوقعة مجدياً اقتصادياً لأنه كلما ارتفعت أسعار المصادر الحالية زادت تكاليف إنتاج الطاقة منها. و من هنا يأتي الاحتمال الأكثر قبولاً و هو استخدام مزيج من المصادر الحالية و المصادر المتوقعة كمصادر مكملة لبعضها و ليست بدائل. بمعنى: أنه لا يتم الاعتماد على المصادر المتوقعة فقط دون الحالية أو العكس.</a:t>
            </a:r>
          </a:p>
          <a:p>
            <a:pPr marL="0" indent="0">
              <a:buNone/>
            </a:pPr>
            <a:endParaRPr lang="ar-SA" dirty="0"/>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61</a:t>
            </a:fld>
            <a:endParaRPr lang="en-US"/>
          </a:p>
        </p:txBody>
      </p:sp>
    </p:spTree>
    <p:extLst>
      <p:ext uri="{BB962C8B-B14F-4D97-AF65-F5344CB8AC3E}">
        <p14:creationId xmlns:p14="http://schemas.microsoft.com/office/powerpoint/2010/main" val="391061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fld id="{DC33F2F6-F3CE-4BA6-BCF9-59D368F87D80}" type="slidenum">
              <a:rPr lang="en-US" smtClean="0"/>
              <a:pPr/>
              <a:t>62</a:t>
            </a:fld>
            <a:endParaRPr lang="en-US"/>
          </a:p>
        </p:txBody>
      </p:sp>
      <p:sp>
        <p:nvSpPr>
          <p:cNvPr id="3" name="مستطيل 2"/>
          <p:cNvSpPr/>
          <p:nvPr/>
        </p:nvSpPr>
        <p:spPr>
          <a:xfrm>
            <a:off x="323528" y="332656"/>
            <a:ext cx="7848872" cy="5170646"/>
          </a:xfrm>
          <a:prstGeom prst="rect">
            <a:avLst/>
          </a:prstGeom>
        </p:spPr>
        <p:txBody>
          <a:bodyPr wrap="square">
            <a:spAutoFit/>
          </a:bodyPr>
          <a:lstStyle/>
          <a:p>
            <a:pPr marL="0" indent="0" algn="ctr">
              <a:buNone/>
            </a:pPr>
            <a:r>
              <a:rPr lang="ar-SA" sz="2400" b="1" u="sng" dirty="0" smtClean="0">
                <a:solidFill>
                  <a:schemeClr val="accent2"/>
                </a:solidFill>
                <a:effectLst>
                  <a:outerShdw blurRad="38100" dist="38100" dir="2700000" algn="tl">
                    <a:srgbClr val="000000">
                      <a:alpha val="43137"/>
                    </a:srgbClr>
                  </a:outerShdw>
                </a:effectLst>
              </a:rPr>
              <a:t>المناخ</a:t>
            </a:r>
          </a:p>
          <a:p>
            <a:pPr marL="0" indent="0" algn="r">
              <a:buNone/>
            </a:pPr>
            <a:endParaRPr lang="ar-SA" dirty="0"/>
          </a:p>
          <a:p>
            <a:pPr marL="0" indent="0" algn="r">
              <a:buNone/>
            </a:pPr>
            <a:r>
              <a:rPr lang="ar-SA" b="1" dirty="0" smtClean="0">
                <a:solidFill>
                  <a:schemeClr val="tx2">
                    <a:lumMod val="75000"/>
                  </a:schemeClr>
                </a:solidFill>
              </a:rPr>
              <a:t>* قد يكون المناخ من العوامل المؤثرة على الموارد الاقتصادية في الدول, فمن الملاحظ أن الدول الواقعة في شمال الكرة الأرضية أغنى بكثير من الدول الواقعة في جنوبها, و </a:t>
            </a:r>
            <a:r>
              <a:rPr lang="ar-SA" b="1" dirty="0" smtClean="0">
                <a:solidFill>
                  <a:srgbClr val="FF0000"/>
                </a:solidFill>
              </a:rPr>
              <a:t>السبب هو أن</a:t>
            </a:r>
            <a:r>
              <a:rPr lang="ar-SA" dirty="0" smtClean="0"/>
              <a:t>:</a:t>
            </a:r>
            <a:br>
              <a:rPr lang="ar-SA" dirty="0" smtClean="0"/>
            </a:br>
            <a:r>
              <a:rPr lang="ar-SA" dirty="0" smtClean="0"/>
              <a:t>   - المناخ المناسب في شمال الكرة الأرضية و الملائم للإنتاج الزراعي و الحيواني مكن تلك الدول من توفير موارد مالية و بشرية لاستخدامها في تطوير قطاعاتها الاقتصادية الأخرى باستخدام وفورات الانتاج الزراعي.</a:t>
            </a:r>
            <a:br>
              <a:rPr lang="ar-SA" dirty="0" smtClean="0"/>
            </a:br>
            <a:r>
              <a:rPr lang="ar-SA" dirty="0" smtClean="0"/>
              <a:t/>
            </a:r>
            <a:br>
              <a:rPr lang="ar-SA" dirty="0" smtClean="0"/>
            </a:br>
            <a:r>
              <a:rPr lang="ar-SA" dirty="0" smtClean="0"/>
              <a:t>  - كما أن غزارة الأمطار و الأنهار و البحيرات في شمال الكرة الأرضية أحد الأسباب المساهمة في ذلك , بينما الدول الواقعة في الجنوب و التي تعاني من شح الأمطار و البحيرات و مصادر المياه مما جعلها تنفق الكثير من الموارد البشرية و المالية من اجل إنتاج الطعام و بالتالي تقل لديها الفوائض منها.</a:t>
            </a:r>
            <a:br>
              <a:rPr lang="ar-SA" dirty="0" smtClean="0"/>
            </a:br>
            <a:r>
              <a:rPr lang="ar-SA" dirty="0" smtClean="0"/>
              <a:t/>
            </a:r>
            <a:br>
              <a:rPr lang="ar-SA" dirty="0" smtClean="0"/>
            </a:br>
            <a:r>
              <a:rPr lang="ar-SA" dirty="0" smtClean="0"/>
              <a:t> - كثير من الدول الواقعة في جنوب الكرة الأرضية تتعرض للجفاف مما يؤدي إلى حدوث المجاعات و </a:t>
            </a:r>
            <a:r>
              <a:rPr lang="en-US" dirty="0" smtClean="0"/>
              <a:t/>
            </a:r>
            <a:br>
              <a:rPr lang="en-US" dirty="0" smtClean="0"/>
            </a:br>
            <a:r>
              <a:rPr lang="ar-SA" dirty="0" smtClean="0"/>
              <a:t>بالتالي تخسر تلك الدول أهم مواردها الاقتصادية. </a:t>
            </a:r>
            <a:br>
              <a:rPr lang="ar-SA" dirty="0" smtClean="0"/>
            </a:br>
            <a:r>
              <a:rPr lang="ar-SA" dirty="0"/>
              <a:t/>
            </a:r>
            <a:br>
              <a:rPr lang="ar-SA" dirty="0"/>
            </a:br>
            <a:r>
              <a:rPr lang="ar-SA" b="1" dirty="0" smtClean="0">
                <a:solidFill>
                  <a:schemeClr val="tx2">
                    <a:lumMod val="75000"/>
                  </a:schemeClr>
                </a:solidFill>
              </a:rPr>
              <a:t>* يحدد اختلاف المناخ بين الأقطار المختلفة نوعية الإنتاج الزراعي و الحيواني و ذلك لأن أصناف المحاصيل الزراعية و أنواع الحيوانات تتطلب درجة متفاوتة من الحرارة و الرطوبة و كمية معينة من الأمطار. </a:t>
            </a:r>
            <a:endParaRPr lang="ar-SA" b="1" dirty="0">
              <a:solidFill>
                <a:schemeClr val="tx2">
                  <a:lumMod val="75000"/>
                </a:schemeClr>
              </a:solidFill>
            </a:endParaRPr>
          </a:p>
        </p:txBody>
      </p:sp>
    </p:spTree>
    <p:extLst>
      <p:ext uri="{BB962C8B-B14F-4D97-AF65-F5344CB8AC3E}">
        <p14:creationId xmlns:p14="http://schemas.microsoft.com/office/powerpoint/2010/main" val="1685367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رقم الشريحة 5"/>
          <p:cNvSpPr>
            <a:spLocks noGrp="1"/>
          </p:cNvSpPr>
          <p:nvPr>
            <p:ph type="sldNum" sz="quarter" idx="12"/>
          </p:nvPr>
        </p:nvSpPr>
        <p:spPr>
          <a:xfrm>
            <a:off x="9396536" y="6852193"/>
            <a:ext cx="548640" cy="396240"/>
          </a:xfrm>
        </p:spPr>
        <p:txBody>
          <a:bodyPr/>
          <a:lstStyle/>
          <a:p>
            <a:endParaRPr lang="en-US" dirty="0"/>
          </a:p>
        </p:txBody>
      </p:sp>
      <p:sp>
        <p:nvSpPr>
          <p:cNvPr id="4" name="مستطيل مستدير الزوايا 3"/>
          <p:cNvSpPr/>
          <p:nvPr/>
        </p:nvSpPr>
        <p:spPr>
          <a:xfrm>
            <a:off x="323528" y="260648"/>
            <a:ext cx="7992888" cy="4176464"/>
          </a:xfrm>
          <a:prstGeom prst="round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u="sng" dirty="0" smtClean="0">
                <a:solidFill>
                  <a:srgbClr val="FF0000"/>
                </a:solidFill>
              </a:rPr>
              <a:t>المفهوم الاقتصادي للأرض</a:t>
            </a:r>
            <a:br>
              <a:rPr lang="ar-SA" sz="2000" u="sng" dirty="0" smtClean="0">
                <a:solidFill>
                  <a:srgbClr val="FF0000"/>
                </a:solidFill>
              </a:rPr>
            </a:br>
            <a:r>
              <a:rPr lang="ar-SA" sz="2000" dirty="0" smtClean="0"/>
              <a:t/>
            </a:r>
            <a:br>
              <a:rPr lang="ar-SA" sz="2000" dirty="0" smtClean="0"/>
            </a:br>
            <a:r>
              <a:rPr lang="ar-SA" sz="2000" dirty="0" smtClean="0"/>
              <a:t>- بالرغم من الاتفاق العام على مفهوم معين للأرض, إلا أنها قد تعني مفاهيم مختلفة للأفراد باختلاف نظرتهم لها و اهتمامهم بها و تخصصاتهم. فالمفهوم الشائع للأرض تعني « الجزء اليابس من سطح الكرة الأرضية و يستخدمها عامة الناس للزراعة و السكن و غيرها» </a:t>
            </a:r>
            <a:br>
              <a:rPr lang="ar-SA" sz="2000" dirty="0" smtClean="0"/>
            </a:br>
            <a:r>
              <a:rPr lang="ar-SA" sz="2000" dirty="0" smtClean="0"/>
              <a:t/>
            </a:r>
            <a:br>
              <a:rPr lang="ar-SA" sz="2000" dirty="0" smtClean="0"/>
            </a:br>
            <a:r>
              <a:rPr lang="ar-SA" sz="2000" dirty="0" smtClean="0"/>
              <a:t>- و لكن هذه المعاني تختلف عند:</a:t>
            </a:r>
            <a:br>
              <a:rPr lang="ar-SA" sz="2000" dirty="0" smtClean="0"/>
            </a:br>
            <a:r>
              <a:rPr lang="ar-SA" sz="2000" dirty="0" smtClean="0"/>
              <a:t>  * السياسيون: يقصدون بها الأمة أو الدولة أو مجموعة من الناس يرتبطون ببعضهم برابط </a:t>
            </a:r>
            <a:r>
              <a:rPr lang="en-US" sz="2000" dirty="0" smtClean="0"/>
              <a:t/>
            </a:r>
            <a:br>
              <a:rPr lang="en-US" sz="2000" dirty="0" smtClean="0"/>
            </a:br>
            <a:r>
              <a:rPr lang="ar-SA" sz="2000" dirty="0" smtClean="0"/>
              <a:t>سياسي أو اجتماعي أو ديني معين.</a:t>
            </a:r>
            <a:br>
              <a:rPr lang="ar-SA" sz="2000" dirty="0" smtClean="0"/>
            </a:br>
            <a:r>
              <a:rPr lang="ar-SA" sz="2000" dirty="0" smtClean="0"/>
              <a:t/>
            </a:r>
            <a:br>
              <a:rPr lang="ar-SA" sz="2000" dirty="0" smtClean="0"/>
            </a:br>
            <a:r>
              <a:rPr lang="ar-SA" sz="2000" dirty="0" smtClean="0"/>
              <a:t>  * القانونيون: يعتبرونها عقاراً يخضع لحقوق التملك.</a:t>
            </a:r>
            <a:br>
              <a:rPr lang="ar-SA" sz="2000" dirty="0" smtClean="0"/>
            </a:br>
            <a:r>
              <a:rPr lang="ar-SA" sz="2000" dirty="0" smtClean="0"/>
              <a:t/>
            </a:r>
            <a:br>
              <a:rPr lang="ar-SA" sz="2000" dirty="0" smtClean="0"/>
            </a:br>
            <a:r>
              <a:rPr lang="ar-SA" sz="2000" dirty="0" smtClean="0"/>
              <a:t>  * الاقتصاديون: يختلفون في تحديد مفهوم الأرض من أجل التفريق بينها و بين رأس المال, فهي تعني:</a:t>
            </a:r>
            <a:endParaRPr lang="ar-SA" sz="2000"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680434670"/>
              </p:ext>
            </p:extLst>
          </p:nvPr>
        </p:nvGraphicFramePr>
        <p:xfrm>
          <a:off x="1799692" y="4437112"/>
          <a:ext cx="5040560"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4041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260648"/>
            <a:ext cx="7631760" cy="6120680"/>
          </a:xfrm>
        </p:spPr>
        <p:txBody>
          <a:bodyPr>
            <a:normAutofit lnSpcReduction="10000"/>
          </a:bodyPr>
          <a:lstStyle/>
          <a:p>
            <a:pPr marL="0" indent="0" algn="ctr">
              <a:buNone/>
            </a:pPr>
            <a:r>
              <a:rPr lang="ar-SA" u="sng" dirty="0" smtClean="0">
                <a:solidFill>
                  <a:schemeClr val="accent1">
                    <a:lumMod val="50000"/>
                  </a:schemeClr>
                </a:solidFill>
              </a:rPr>
              <a:t>استخدامات الأرض</a:t>
            </a:r>
            <a:br>
              <a:rPr lang="ar-SA" u="sng" dirty="0" smtClean="0">
                <a:solidFill>
                  <a:schemeClr val="accent1">
                    <a:lumMod val="50000"/>
                  </a:schemeClr>
                </a:solidFill>
              </a:rPr>
            </a:br>
            <a:endParaRPr lang="ar-SA" u="sng" dirty="0" smtClean="0">
              <a:solidFill>
                <a:schemeClr val="accent1">
                  <a:lumMod val="50000"/>
                </a:schemeClr>
              </a:solidFill>
            </a:endParaRPr>
          </a:p>
          <a:p>
            <a:pPr marL="0" indent="0">
              <a:buNone/>
            </a:pPr>
            <a:r>
              <a:rPr lang="ar-SA" dirty="0" smtClean="0">
                <a:solidFill>
                  <a:srgbClr val="7030A0"/>
                </a:solidFill>
              </a:rPr>
              <a:t> </a:t>
            </a:r>
            <a:r>
              <a:rPr lang="ar-SA" sz="2000" dirty="0" smtClean="0">
                <a:solidFill>
                  <a:srgbClr val="7030A0"/>
                </a:solidFill>
              </a:rPr>
              <a:t>* تقسيم </a:t>
            </a:r>
            <a:r>
              <a:rPr lang="ar-SA" sz="2000" dirty="0" err="1" smtClean="0">
                <a:solidFill>
                  <a:srgbClr val="7030A0"/>
                </a:solidFill>
              </a:rPr>
              <a:t>بارلو</a:t>
            </a:r>
            <a:r>
              <a:rPr lang="ar-SA" sz="2000" dirty="0" smtClean="0">
                <a:solidFill>
                  <a:srgbClr val="7030A0"/>
                </a:solidFill>
              </a:rPr>
              <a:t> لاستخدامات الأرض إلى :</a:t>
            </a:r>
          </a:p>
          <a:p>
            <a:pPr marL="0" indent="0">
              <a:buNone/>
            </a:pPr>
            <a:r>
              <a:rPr lang="ar-SA" sz="2000" u="sng" dirty="0" smtClean="0">
                <a:solidFill>
                  <a:srgbClr val="FF0000"/>
                </a:solidFill>
              </a:rPr>
              <a:t>1</a:t>
            </a:r>
            <a:r>
              <a:rPr lang="ar-SA" sz="1800" u="sng" dirty="0" smtClean="0">
                <a:solidFill>
                  <a:srgbClr val="FF0000"/>
                </a:solidFill>
              </a:rPr>
              <a:t>- أراضي المدن أو الأراضي الحضرية</a:t>
            </a:r>
            <a:r>
              <a:rPr lang="ar-SA" sz="1800" dirty="0" smtClean="0">
                <a:solidFill>
                  <a:srgbClr val="FF0000"/>
                </a:solidFill>
              </a:rPr>
              <a:t>: </a:t>
            </a:r>
            <a:r>
              <a:rPr lang="ar-SA" sz="1800" dirty="0" smtClean="0"/>
              <a:t>تحتل جزءاً يسيراً من جملة اليابس إلا أنها في غاية الأهمية لأنها تمثل الأرض التي يسكن و يعمل فيها الناس و تنتج أغلب و أثمن أنواع السلع و الخدمات. و هي تشمل </a:t>
            </a:r>
            <a:r>
              <a:rPr lang="ar-SA" sz="1800" dirty="0" smtClean="0">
                <a:solidFill>
                  <a:srgbClr val="0070C0"/>
                </a:solidFill>
              </a:rPr>
              <a:t>(الأراضي السكنية- الأراضي الصناعية والتجارية- أراضي الخدمات العامة)</a:t>
            </a:r>
            <a:r>
              <a:rPr lang="ar-SA" sz="1800" dirty="0"/>
              <a:t> </a:t>
            </a:r>
            <a:r>
              <a:rPr lang="ar-SA" sz="1800" dirty="0" smtClean="0"/>
              <a:t>و تعد الأغلى سعراً في جميع أنحاء العالم.</a:t>
            </a:r>
            <a:br>
              <a:rPr lang="ar-SA" sz="1800" dirty="0" smtClean="0"/>
            </a:br>
            <a:endParaRPr lang="ar-SA" sz="1800" dirty="0" smtClean="0"/>
          </a:p>
          <a:p>
            <a:pPr marL="0" indent="0">
              <a:buNone/>
            </a:pPr>
            <a:r>
              <a:rPr lang="ar-SA" sz="1800" u="sng" dirty="0" smtClean="0">
                <a:solidFill>
                  <a:srgbClr val="FF0000"/>
                </a:solidFill>
              </a:rPr>
              <a:t>2- أراضي ريفية</a:t>
            </a:r>
            <a:r>
              <a:rPr lang="ar-SA" sz="1800" dirty="0" smtClean="0">
                <a:solidFill>
                  <a:srgbClr val="FF0000"/>
                </a:solidFill>
              </a:rPr>
              <a:t>:</a:t>
            </a:r>
            <a:r>
              <a:rPr lang="ar-SA" sz="1800" dirty="0" smtClean="0"/>
              <a:t> وتستحوذ على أكبر مساحة من الأرض ذات القيمة الاقتصادية إذ يتم فيها إنتاج الطعام و الملبس و المسكن. وتشمل </a:t>
            </a:r>
            <a:r>
              <a:rPr lang="ar-SA" sz="1800" dirty="0" smtClean="0">
                <a:solidFill>
                  <a:srgbClr val="0070C0"/>
                </a:solidFill>
              </a:rPr>
              <a:t>(الأراضي الزراعية- أراضي المراعي- أراضي الغابات)</a:t>
            </a:r>
            <a:r>
              <a:rPr lang="ar-SA" sz="1800" dirty="0" smtClean="0"/>
              <a:t>. سميت بالأراضي الريفية لأنها تسهم في الإنتاج الزراعي و هي الحرفة الرئيسية لسكان الريف.</a:t>
            </a:r>
            <a:br>
              <a:rPr lang="ar-SA" sz="1800" dirty="0" smtClean="0"/>
            </a:br>
            <a:endParaRPr lang="ar-SA" sz="1800" dirty="0" smtClean="0"/>
          </a:p>
          <a:p>
            <a:pPr marL="0" indent="0">
              <a:buNone/>
            </a:pPr>
            <a:r>
              <a:rPr lang="ar-SA" sz="1800" u="sng" dirty="0" smtClean="0">
                <a:solidFill>
                  <a:srgbClr val="FF0000"/>
                </a:solidFill>
              </a:rPr>
              <a:t>3- أراضي المعادن</a:t>
            </a:r>
            <a:r>
              <a:rPr lang="ar-SA" sz="1800" dirty="0" smtClean="0">
                <a:solidFill>
                  <a:srgbClr val="FF0000"/>
                </a:solidFill>
              </a:rPr>
              <a:t>:</a:t>
            </a:r>
            <a:r>
              <a:rPr lang="ar-SA" sz="1800" dirty="0" smtClean="0"/>
              <a:t> تحتل مساحات قليلة جداً ولكن ايراداتها عالية جداً. وتشمل </a:t>
            </a:r>
            <a:r>
              <a:rPr lang="ar-SA" sz="1800" dirty="0" smtClean="0">
                <a:solidFill>
                  <a:srgbClr val="0070C0"/>
                </a:solidFill>
              </a:rPr>
              <a:t>(المناجم السطحية والعميقة- آبار النفط)</a:t>
            </a:r>
            <a:r>
              <a:rPr lang="ar-SA" sz="1800" dirty="0" smtClean="0"/>
              <a:t>.</a:t>
            </a:r>
          </a:p>
          <a:p>
            <a:pPr marL="0" indent="0">
              <a:buNone/>
            </a:pPr>
            <a:r>
              <a:rPr lang="ar-SA" sz="1800" u="sng" dirty="0" smtClean="0">
                <a:solidFill>
                  <a:srgbClr val="FF0000"/>
                </a:solidFill>
              </a:rPr>
              <a:t>4- أراضي الترويح</a:t>
            </a:r>
            <a:r>
              <a:rPr lang="ar-SA" sz="1800" dirty="0" smtClean="0">
                <a:solidFill>
                  <a:srgbClr val="FF0000"/>
                </a:solidFill>
              </a:rPr>
              <a:t>:</a:t>
            </a:r>
            <a:r>
              <a:rPr lang="ar-SA" sz="1800" dirty="0" smtClean="0"/>
              <a:t> وتتضمن المنتزهات والأراضي ذات المناظر الجميلة والأراضي المخصصة لمختلف أنواع السباق.</a:t>
            </a:r>
            <a:br>
              <a:rPr lang="ar-SA" sz="1800" dirty="0" smtClean="0"/>
            </a:br>
            <a:endParaRPr lang="ar-SA" sz="1800" dirty="0" smtClean="0"/>
          </a:p>
          <a:p>
            <a:pPr marL="0" indent="0">
              <a:buNone/>
            </a:pPr>
            <a:r>
              <a:rPr lang="ar-SA" sz="1800" u="sng" dirty="0" smtClean="0">
                <a:solidFill>
                  <a:srgbClr val="FF0000"/>
                </a:solidFill>
              </a:rPr>
              <a:t>5- أراضي المواصلات</a:t>
            </a:r>
            <a:r>
              <a:rPr lang="ar-SA" sz="1800" dirty="0" smtClean="0">
                <a:solidFill>
                  <a:srgbClr val="FF0000"/>
                </a:solidFill>
              </a:rPr>
              <a:t>:</a:t>
            </a:r>
            <a:r>
              <a:rPr lang="ar-SA" sz="1800" dirty="0" smtClean="0"/>
              <a:t> المخصصة للطرق السريعة و شوارع المدن و الطرق الريفية.</a:t>
            </a:r>
            <a:br>
              <a:rPr lang="ar-SA" sz="1800" dirty="0" smtClean="0"/>
            </a:br>
            <a:r>
              <a:rPr lang="ar-SA" sz="1800" dirty="0" smtClean="0"/>
              <a:t/>
            </a:r>
            <a:br>
              <a:rPr lang="ar-SA" sz="1800" dirty="0" smtClean="0"/>
            </a:br>
            <a:r>
              <a:rPr lang="ar-SA" sz="1800" u="sng" dirty="0" smtClean="0">
                <a:solidFill>
                  <a:srgbClr val="FF0000"/>
                </a:solidFill>
              </a:rPr>
              <a:t>6- الأراضي القفر و غير صالحة للاستخدام: </a:t>
            </a:r>
            <a:r>
              <a:rPr lang="ar-SA" sz="1800" dirty="0" smtClean="0"/>
              <a:t>يصعب استخدامها لوعورة الطرق المؤدية إليها او لسوء الأحوال المناخية فيها.</a:t>
            </a:r>
          </a:p>
          <a:p>
            <a:pPr marL="0" indent="0">
              <a:buNone/>
            </a:pPr>
            <a:endParaRPr lang="ar-SA" dirty="0" smtClean="0">
              <a:solidFill>
                <a:schemeClr val="accent1">
                  <a:lumMod val="50000"/>
                </a:schemeClr>
              </a:solidFill>
            </a:endParaRPr>
          </a:p>
        </p:txBody>
      </p:sp>
      <p:sp>
        <p:nvSpPr>
          <p:cNvPr id="5" name="عنصر نائب لرقم الشريحة 4"/>
          <p:cNvSpPr>
            <a:spLocks noGrp="1"/>
          </p:cNvSpPr>
          <p:nvPr>
            <p:ph type="sldNum" sz="quarter" idx="12"/>
          </p:nvPr>
        </p:nvSpPr>
        <p:spPr/>
        <p:txBody>
          <a:bodyPr/>
          <a:lstStyle/>
          <a:p>
            <a:fld id="{A1147BA1-762C-4E04-B352-49196C5D5168}" type="slidenum">
              <a:rPr lang="en-US" smtClean="0"/>
              <a:pPr/>
              <a:t>8</a:t>
            </a:fld>
            <a:endParaRPr lang="en-US"/>
          </a:p>
        </p:txBody>
      </p:sp>
    </p:spTree>
    <p:extLst>
      <p:ext uri="{BB962C8B-B14F-4D97-AF65-F5344CB8AC3E}">
        <p14:creationId xmlns:p14="http://schemas.microsoft.com/office/powerpoint/2010/main" val="784356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5365" y="692696"/>
            <a:ext cx="7703768" cy="5472608"/>
          </a:xfrm>
        </p:spPr>
        <p:txBody>
          <a:bodyPr/>
          <a:lstStyle/>
          <a:p>
            <a:pPr marL="0" lvl="0" indent="0">
              <a:buClr>
                <a:srgbClr val="DD8047"/>
              </a:buClr>
              <a:buNone/>
            </a:pPr>
            <a:r>
              <a:rPr lang="ar-SA" sz="2500" dirty="0" smtClean="0">
                <a:solidFill>
                  <a:srgbClr val="94B6D2">
                    <a:lumMod val="50000"/>
                  </a:srgbClr>
                </a:solidFill>
              </a:rPr>
              <a:t>* الطلب على الأراضي:</a:t>
            </a:r>
            <a:br>
              <a:rPr lang="ar-SA" sz="2500" dirty="0" smtClean="0">
                <a:solidFill>
                  <a:srgbClr val="94B6D2">
                    <a:lumMod val="50000"/>
                  </a:srgbClr>
                </a:solidFill>
              </a:rPr>
            </a:br>
            <a:r>
              <a:rPr lang="ar-SA" sz="2500" dirty="0" smtClean="0">
                <a:solidFill>
                  <a:srgbClr val="94B6D2">
                    <a:lumMod val="50000"/>
                  </a:srgbClr>
                </a:solidFill>
              </a:rPr>
              <a:t/>
            </a:r>
            <a:br>
              <a:rPr lang="ar-SA" sz="2500" dirty="0" smtClean="0">
                <a:solidFill>
                  <a:srgbClr val="94B6D2">
                    <a:lumMod val="50000"/>
                  </a:srgbClr>
                </a:solidFill>
              </a:rPr>
            </a:br>
            <a:r>
              <a:rPr lang="ar-SA" sz="2000" dirty="0" smtClean="0">
                <a:solidFill>
                  <a:srgbClr val="7030A0"/>
                </a:solidFill>
              </a:rPr>
              <a:t>على ماذا يعتمد الطلب على الأرض؟</a:t>
            </a:r>
          </a:p>
          <a:p>
            <a:pPr marL="0" lvl="0" indent="0">
              <a:buClr>
                <a:srgbClr val="DD8047"/>
              </a:buClr>
              <a:buNone/>
            </a:pPr>
            <a:r>
              <a:rPr lang="ar-SA" sz="2000" dirty="0" smtClean="0"/>
              <a:t>- الطلب على الأراضي كمورد إنتاجي طلب مشتق من الطلب على السلع والخدمات التي تنتجها. (نعني بذلك أن الطلب على الأرض ليس لذاتها وإنما للسلع والخدمات)</a:t>
            </a:r>
            <a:br>
              <a:rPr lang="ar-SA" sz="2000" dirty="0" smtClean="0"/>
            </a:br>
            <a:r>
              <a:rPr lang="ar-SA" sz="2000" dirty="0" smtClean="0"/>
              <a:t/>
            </a:r>
            <a:br>
              <a:rPr lang="ar-SA" sz="2000" dirty="0" smtClean="0"/>
            </a:br>
            <a:r>
              <a:rPr lang="ar-SA" sz="2000" dirty="0" smtClean="0"/>
              <a:t>- أصحاب الأراضي يسعون إلى استخدامها حيث كان سعرها أعلى للحصول على أقصى عائد منها, و يسمى ذلك (بالاستخدام الأعلى و الأفضل للأرض)</a:t>
            </a:r>
          </a:p>
          <a:p>
            <a:pPr marL="0" lvl="0" indent="0">
              <a:buClr>
                <a:srgbClr val="DD8047"/>
              </a:buClr>
              <a:buNone/>
            </a:pPr>
            <a:endParaRPr lang="ar-SA" sz="2000" dirty="0"/>
          </a:p>
          <a:p>
            <a:pPr marL="0" indent="0">
              <a:buNone/>
            </a:pPr>
            <a:endParaRPr lang="ar-SA" dirty="0"/>
          </a:p>
        </p:txBody>
      </p:sp>
      <p:sp>
        <p:nvSpPr>
          <p:cNvPr id="6" name="عنصر نائب لرقم الشريحة 5"/>
          <p:cNvSpPr>
            <a:spLocks noGrp="1"/>
          </p:cNvSpPr>
          <p:nvPr>
            <p:ph type="sldNum" sz="quarter" idx="12"/>
          </p:nvPr>
        </p:nvSpPr>
        <p:spPr/>
        <p:txBody>
          <a:bodyPr/>
          <a:lstStyle/>
          <a:p>
            <a:fld id="{A1147BA1-762C-4E04-B352-49196C5D5168}" type="slidenum">
              <a:rPr lang="en-US" smtClean="0"/>
              <a:pPr/>
              <a:t>9</a:t>
            </a:fld>
            <a:endParaRPr lang="en-US"/>
          </a:p>
        </p:txBody>
      </p:sp>
      <p:sp>
        <p:nvSpPr>
          <p:cNvPr id="5" name="مستطيل 4"/>
          <p:cNvSpPr/>
          <p:nvPr/>
        </p:nvSpPr>
        <p:spPr>
          <a:xfrm>
            <a:off x="827584" y="4365104"/>
            <a:ext cx="7344816" cy="1944216"/>
          </a:xfrm>
          <a:prstGeom prst="rect">
            <a:avLst/>
          </a:prstGeom>
          <a:solidFill>
            <a:schemeClr val="bg1"/>
          </a:solidFill>
          <a:ln>
            <a:solidFill>
              <a:schemeClr val="tx2">
                <a:lumMod val="60000"/>
                <a:lumOff val="40000"/>
              </a:schemeClr>
            </a:solidFill>
          </a:ln>
        </p:spPr>
        <p:style>
          <a:lnRef idx="2">
            <a:schemeClr val="accent3"/>
          </a:lnRef>
          <a:fillRef idx="1">
            <a:schemeClr val="lt1"/>
          </a:fillRef>
          <a:effectRef idx="0">
            <a:schemeClr val="accent3"/>
          </a:effectRef>
          <a:fontRef idx="minor">
            <a:schemeClr val="dk1"/>
          </a:fontRef>
        </p:style>
        <p:txBody>
          <a:bodyPr rtlCol="1" anchor="ctr"/>
          <a:lstStyle/>
          <a:p>
            <a:pPr algn="r"/>
            <a:r>
              <a:rPr lang="ar-SA" sz="2000" dirty="0" smtClean="0">
                <a:solidFill>
                  <a:schemeClr val="tx1"/>
                </a:solidFill>
              </a:rPr>
              <a:t>تقاس عائدات الأرض بقيمتها المالية أو الاجتماعية أو كليهما وهو ما يسمى </a:t>
            </a:r>
            <a:r>
              <a:rPr lang="ar-SA" sz="2000" dirty="0" smtClean="0">
                <a:solidFill>
                  <a:srgbClr val="002060"/>
                </a:solidFill>
              </a:rPr>
              <a:t>بالطاقة الاستخدامية للأرض. </a:t>
            </a:r>
          </a:p>
          <a:p>
            <a:pPr algn="r"/>
            <a:r>
              <a:rPr lang="ar-SA" sz="2000" dirty="0" smtClean="0">
                <a:solidFill>
                  <a:srgbClr val="008000"/>
                </a:solidFill>
              </a:rPr>
              <a:t>الطاقة الاستخدامية للأرض = صافي الإيرادات= إجمالي الإيرادات – إجمالي التكاليف</a:t>
            </a:r>
          </a:p>
          <a:p>
            <a:pPr algn="r"/>
            <a:r>
              <a:rPr lang="ar-SA" sz="2000" dirty="0" smtClean="0">
                <a:solidFill>
                  <a:schemeClr val="tx1"/>
                </a:solidFill>
              </a:rPr>
              <a:t>وهي غير ثابتة تختلف حسب الطلب على السلع والخدمات  </a:t>
            </a:r>
            <a:endParaRPr lang="ar-SA" sz="2000" dirty="0">
              <a:solidFill>
                <a:schemeClr val="tx1"/>
              </a:solidFill>
            </a:endParaRPr>
          </a:p>
        </p:txBody>
      </p:sp>
    </p:spTree>
    <p:extLst>
      <p:ext uri="{BB962C8B-B14F-4D97-AF65-F5344CB8AC3E}">
        <p14:creationId xmlns:p14="http://schemas.microsoft.com/office/powerpoint/2010/main" val="2507118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1904</TotalTime>
  <Words>1448</Words>
  <Application>Microsoft Office PowerPoint</Application>
  <PresentationFormat>On-screen Show (4:3)</PresentationFormat>
  <Paragraphs>425</Paragraphs>
  <Slides>62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Cambria</vt:lpstr>
      <vt:lpstr>Times New Roman</vt:lpstr>
      <vt:lpstr>Wingdings</vt:lpstr>
      <vt:lpstr>تجاور</vt:lpstr>
      <vt:lpstr>الفصل الثاني/ الموارد الطبيعية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user1</dc:creator>
  <cp:lastModifiedBy>Aisha Othman Ali Al-Agroush</cp:lastModifiedBy>
  <cp:revision>269</cp:revision>
  <dcterms:created xsi:type="dcterms:W3CDTF">2010-12-27T13:53:50Z</dcterms:created>
  <dcterms:modified xsi:type="dcterms:W3CDTF">2020-02-02T07:43:26Z</dcterms:modified>
</cp:coreProperties>
</file>