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20" r:id="rId1"/>
  </p:sldMasterIdLst>
  <p:sldIdLst>
    <p:sldId id="256" r:id="rId2"/>
    <p:sldId id="280" r:id="rId3"/>
    <p:sldId id="281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8" r:id="rId12"/>
    <p:sldId id="264" r:id="rId13"/>
    <p:sldId id="265" r:id="rId14"/>
    <p:sldId id="266" r:id="rId15"/>
    <p:sldId id="267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3015" autoAdjust="0"/>
    <p:restoredTop sz="94660"/>
  </p:normalViewPr>
  <p:slideViewPr>
    <p:cSldViewPr snapToGrid="0">
      <p:cViewPr>
        <p:scale>
          <a:sx n="99" d="100"/>
          <a:sy n="99" d="100"/>
        </p:scale>
        <p:origin x="-120" y="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65060" y="5052546"/>
            <a:ext cx="7516013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AD6D9-ADF6-4883-BB6D-13E5DAF25A70}" type="datetimeFigureOut">
              <a:rPr lang="ar-SA" smtClean="0"/>
              <a:pPr/>
              <a:t>13/02/39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B3E99-E302-4EC6-BE16-FAB695706055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0109" y="3132290"/>
            <a:ext cx="9567135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40000" y="731519"/>
            <a:ext cx="8534400" cy="3474720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AD6D9-ADF6-4883-BB6D-13E5DAF25A70}" type="datetimeFigureOut">
              <a:rPr lang="ar-SA" smtClean="0"/>
              <a:pPr/>
              <a:t>13/02/39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B3E99-E302-4EC6-BE16-FAB69570605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8344" y="376518"/>
            <a:ext cx="27432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32151" y="731520"/>
            <a:ext cx="6439049" cy="4894729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AD6D9-ADF6-4883-BB6D-13E5DAF25A70}" type="datetimeFigureOut">
              <a:rPr lang="ar-SA" smtClean="0"/>
              <a:pPr/>
              <a:t>13/02/39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B3E99-E302-4EC6-BE16-FAB69570605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AD6D9-ADF6-4883-BB6D-13E5DAF25A70}" type="datetimeFigureOut">
              <a:rPr lang="ar-SA" smtClean="0"/>
              <a:pPr/>
              <a:t>13/02/39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B3E99-E302-4EC6-BE16-FAB695706055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524000" y="731520"/>
            <a:ext cx="8534400" cy="3474720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0927" y="2172648"/>
            <a:ext cx="7955555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6584" y="4607511"/>
            <a:ext cx="7960659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AD6D9-ADF6-4883-BB6D-13E5DAF25A70}" type="datetimeFigureOut">
              <a:rPr lang="ar-SA" smtClean="0"/>
              <a:pPr/>
              <a:t>13/02/39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B3E99-E302-4EC6-BE16-FAB69570605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AD6D9-ADF6-4883-BB6D-13E5DAF25A70}" type="datetimeFigureOut">
              <a:rPr lang="ar-SA" smtClean="0"/>
              <a:pPr/>
              <a:t>13/02/39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B3E99-E302-4EC6-BE16-FAB695706055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523999" y="731519"/>
            <a:ext cx="4462272" cy="3474720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731520"/>
            <a:ext cx="4462272" cy="3474720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41929" y="1400327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6403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1399032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AD6D9-ADF6-4883-BB6D-13E5DAF25A70}" type="datetimeFigureOut">
              <a:rPr lang="ar-SA" smtClean="0"/>
              <a:pPr/>
              <a:t>13/02/39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B3E99-E302-4EC6-BE16-FAB695706055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AD6D9-ADF6-4883-BB6D-13E5DAF25A70}" type="datetimeFigureOut">
              <a:rPr lang="ar-SA" smtClean="0"/>
              <a:pPr/>
              <a:t>13/02/39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B3E99-E302-4EC6-BE16-FAB69570605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AD6D9-ADF6-4883-BB6D-13E5DAF25A70}" type="datetimeFigureOut">
              <a:rPr lang="ar-SA" smtClean="0"/>
              <a:pPr/>
              <a:t>13/02/39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B3E99-E302-4EC6-BE16-FAB69570605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8794" y="2209801"/>
            <a:ext cx="4848113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4688" y="731520"/>
            <a:ext cx="5356113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4354" y="3497802"/>
            <a:ext cx="4518213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AD6D9-ADF6-4883-BB6D-13E5DAF25A70}" type="datetimeFigureOut">
              <a:rPr lang="ar-SA" smtClean="0"/>
              <a:pPr/>
              <a:t>13/02/39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B3E99-E302-4EC6-BE16-FAB69570605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66900" y="1143000"/>
            <a:ext cx="54864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0516" y="1010486"/>
            <a:ext cx="4925485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AD6D9-ADF6-4883-BB6D-13E5DAF25A70}" type="datetimeFigureOut">
              <a:rPr lang="ar-SA" smtClean="0"/>
              <a:pPr/>
              <a:t>13/02/39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B3E99-E302-4EC6-BE16-FAB695706055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9691" y="4464421"/>
            <a:ext cx="8511384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12192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91053" y="4372168"/>
            <a:ext cx="8683348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2260"/>
            <a:ext cx="85344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00" y="6172201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C5AD6D9-ADF6-4883-BB6D-13E5DAF25A70}" type="datetimeFigureOut">
              <a:rPr lang="ar-SA" smtClean="0"/>
              <a:pPr/>
              <a:t>13/02/39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172201"/>
            <a:ext cx="44704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0000" y="6172201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51B3E99-E302-4EC6-BE16-FAB695706055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1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2860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 smtClean="0"/>
              <a:t>الفصل الثامن عشر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2386214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أدوات سوق رأس المال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25000" lnSpcReduction="20000"/>
          </a:bodyPr>
          <a:lstStyle/>
          <a:p>
            <a:r>
              <a:rPr lang="ar-SA" sz="5900" b="1" dirty="0" smtClean="0">
                <a:solidFill>
                  <a:schemeClr val="tx1"/>
                </a:solidFill>
              </a:rPr>
              <a:t>2</a:t>
            </a:r>
            <a:r>
              <a:rPr lang="ar-SA" sz="7400" b="1" dirty="0" smtClean="0">
                <a:solidFill>
                  <a:schemeClr val="tx1"/>
                </a:solidFill>
              </a:rPr>
              <a:t> – أدوات سوق </a:t>
            </a:r>
            <a:r>
              <a:rPr lang="ar-SA" sz="7400" b="1" dirty="0" smtClean="0">
                <a:solidFill>
                  <a:schemeClr val="tx1"/>
                </a:solidFill>
              </a:rPr>
              <a:t>المال: </a:t>
            </a:r>
            <a:endParaRPr lang="ar-SA" sz="7400" b="1" dirty="0" smtClean="0">
              <a:solidFill>
                <a:schemeClr val="tx1"/>
              </a:solidFill>
            </a:endParaRPr>
          </a:p>
          <a:p>
            <a:r>
              <a:rPr lang="ar-SA" sz="7400" dirty="0" smtClean="0">
                <a:solidFill>
                  <a:schemeClr val="bg2">
                    <a:lumMod val="50000"/>
                  </a:schemeClr>
                </a:solidFill>
              </a:rPr>
              <a:t>ما هو </a:t>
            </a:r>
            <a:r>
              <a:rPr lang="ar-SA" sz="7400" dirty="0" smtClean="0">
                <a:solidFill>
                  <a:schemeClr val="bg2">
                    <a:lumMod val="50000"/>
                  </a:schemeClr>
                </a:solidFill>
              </a:rPr>
              <a:t>سوق </a:t>
            </a:r>
            <a:r>
              <a:rPr lang="ar-SA" sz="7400" dirty="0" smtClean="0">
                <a:solidFill>
                  <a:schemeClr val="bg2">
                    <a:lumMod val="50000"/>
                  </a:schemeClr>
                </a:solidFill>
              </a:rPr>
              <a:t>المال ؟ </a:t>
            </a:r>
            <a:endParaRPr lang="ar-SA" sz="7400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ar-SA" sz="7400" dirty="0" smtClean="0">
                <a:solidFill>
                  <a:schemeClr val="accent1">
                    <a:lumMod val="75000"/>
                  </a:schemeClr>
                </a:solidFill>
              </a:rPr>
              <a:t>هو سوق الأوراق المالية ( </a:t>
            </a:r>
            <a:r>
              <a:rPr lang="ar-SA" sz="7400" dirty="0" smtClean="0">
                <a:solidFill>
                  <a:schemeClr val="accent1">
                    <a:lumMod val="75000"/>
                  </a:schemeClr>
                </a:solidFill>
              </a:rPr>
              <a:t>أسهم </a:t>
            </a:r>
            <a:r>
              <a:rPr lang="ar-SA" sz="7400" dirty="0" smtClean="0">
                <a:solidFill>
                  <a:schemeClr val="accent1">
                    <a:lumMod val="75000"/>
                  </a:schemeClr>
                </a:solidFill>
              </a:rPr>
              <a:t>وسندات ) طويلة </a:t>
            </a:r>
            <a:r>
              <a:rPr lang="ar-SA" sz="7400" dirty="0" smtClean="0">
                <a:solidFill>
                  <a:schemeClr val="accent1">
                    <a:lumMod val="75000"/>
                  </a:schemeClr>
                </a:solidFill>
              </a:rPr>
              <a:t>الأجل .</a:t>
            </a:r>
          </a:p>
          <a:p>
            <a:endParaRPr lang="ar-SA" sz="74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ar-SA" sz="7400" dirty="0" smtClean="0">
                <a:solidFill>
                  <a:schemeClr val="bg2">
                    <a:lumMod val="50000"/>
                  </a:schemeClr>
                </a:solidFill>
              </a:rPr>
              <a:t>ما هو </a:t>
            </a:r>
            <a:r>
              <a:rPr lang="ar-SA" sz="7400" dirty="0" smtClean="0">
                <a:solidFill>
                  <a:schemeClr val="bg2">
                    <a:lumMod val="50000"/>
                  </a:schemeClr>
                </a:solidFill>
              </a:rPr>
              <a:t>الاختلاف بين الأوراق المتداولة في </a:t>
            </a:r>
            <a:r>
              <a:rPr lang="ar-SA" sz="7400" dirty="0" smtClean="0">
                <a:solidFill>
                  <a:schemeClr val="bg2">
                    <a:lumMod val="50000"/>
                  </a:schemeClr>
                </a:solidFill>
              </a:rPr>
              <a:t>سوق </a:t>
            </a:r>
            <a:r>
              <a:rPr lang="ar-SA" sz="7400" dirty="0" smtClean="0">
                <a:solidFill>
                  <a:schemeClr val="bg2">
                    <a:lumMod val="50000"/>
                  </a:schemeClr>
                </a:solidFill>
              </a:rPr>
              <a:t>النقود و تلك المتداولة في سوق </a:t>
            </a:r>
            <a:r>
              <a:rPr lang="ar-SA" sz="7400" dirty="0" smtClean="0">
                <a:solidFill>
                  <a:schemeClr val="bg2">
                    <a:lumMod val="50000"/>
                  </a:schemeClr>
                </a:solidFill>
              </a:rPr>
              <a:t>المال ؟ </a:t>
            </a:r>
            <a:endParaRPr lang="ar-SA" sz="7400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ar-SA" sz="7400" dirty="0" smtClean="0">
                <a:solidFill>
                  <a:schemeClr val="accent1">
                    <a:lumMod val="75000"/>
                  </a:schemeClr>
                </a:solidFill>
              </a:rPr>
              <a:t>أ – في سوق المال موعد الاستحقاق يتجاوز </a:t>
            </a:r>
            <a:r>
              <a:rPr lang="ar-SA" sz="7400" dirty="0" smtClean="0">
                <a:solidFill>
                  <a:schemeClr val="accent1">
                    <a:lumMod val="75000"/>
                  </a:schemeClr>
                </a:solidFill>
              </a:rPr>
              <a:t>السنة.</a:t>
            </a:r>
            <a:endParaRPr lang="ar-SA" sz="74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ar-SA" sz="7400" dirty="0" smtClean="0">
                <a:solidFill>
                  <a:schemeClr val="accent1">
                    <a:lumMod val="75000"/>
                  </a:schemeClr>
                </a:solidFill>
              </a:rPr>
              <a:t>ب - في سوق المال خطر الإفلاس </a:t>
            </a:r>
            <a:r>
              <a:rPr lang="ar-SA" sz="7400" dirty="0" smtClean="0">
                <a:solidFill>
                  <a:schemeClr val="accent1">
                    <a:lumMod val="75000"/>
                  </a:schemeClr>
                </a:solidFill>
              </a:rPr>
              <a:t>أكبر. </a:t>
            </a:r>
            <a:endParaRPr lang="ar-SA" sz="74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ar-SA" sz="7400" dirty="0" smtClean="0">
                <a:solidFill>
                  <a:schemeClr val="accent1">
                    <a:lumMod val="75000"/>
                  </a:schemeClr>
                </a:solidFill>
              </a:rPr>
              <a:t>ج - في سوق المال القدرة على تسويق الأوراق المالية </a:t>
            </a:r>
            <a:r>
              <a:rPr lang="ar-SA" sz="7400" dirty="0" smtClean="0">
                <a:solidFill>
                  <a:schemeClr val="accent1">
                    <a:lumMod val="75000"/>
                  </a:schemeClr>
                </a:solidFill>
              </a:rPr>
              <a:t>أقل. </a:t>
            </a:r>
            <a:endParaRPr lang="ar-SA" sz="74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74061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275550" y="4882307"/>
            <a:ext cx="8683348" cy="1143000"/>
          </a:xfrm>
        </p:spPr>
        <p:txBody>
          <a:bodyPr/>
          <a:lstStyle/>
          <a:p>
            <a:r>
              <a:rPr lang="ar-SA" dirty="0"/>
              <a:t>أدوات سوق رأس المال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xfrm>
            <a:off x="1524000" y="731519"/>
            <a:ext cx="8534400" cy="4090737"/>
          </a:xfrm>
        </p:spPr>
        <p:txBody>
          <a:bodyPr>
            <a:normAutofit fontScale="85000" lnSpcReduction="20000"/>
          </a:bodyPr>
          <a:lstStyle/>
          <a:p>
            <a:r>
              <a:rPr lang="ar-SA" b="1" dirty="0">
                <a:solidFill>
                  <a:schemeClr val="bg2">
                    <a:lumMod val="50000"/>
                  </a:schemeClr>
                </a:solidFill>
              </a:rPr>
              <a:t>1 – السندات </a:t>
            </a:r>
            <a:r>
              <a:rPr lang="ar-SA" b="1" dirty="0" smtClean="0">
                <a:solidFill>
                  <a:schemeClr val="bg2">
                    <a:lumMod val="50000"/>
                  </a:schemeClr>
                </a:solidFill>
              </a:rPr>
              <a:t>الحكومية:</a:t>
            </a:r>
          </a:p>
          <a:p>
            <a:endParaRPr lang="ar-SA" b="1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ar-SA" dirty="0">
                <a:solidFill>
                  <a:schemeClr val="bg2">
                    <a:lumMod val="50000"/>
                  </a:schemeClr>
                </a:solidFill>
              </a:rPr>
              <a:t>ولها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قسمين: </a:t>
            </a:r>
            <a:endParaRPr lang="ar-SA" dirty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ar-SA" dirty="0">
                <a:solidFill>
                  <a:schemeClr val="accent1">
                    <a:lumMod val="75000"/>
                  </a:schemeClr>
                </a:solidFill>
              </a:rPr>
              <a:t>أ – سندات حكومية متوسطة </a:t>
            </a:r>
            <a:r>
              <a:rPr lang="ar-SA" dirty="0" smtClean="0">
                <a:solidFill>
                  <a:schemeClr val="accent1">
                    <a:lumMod val="75000"/>
                  </a:schemeClr>
                </a:solidFill>
              </a:rPr>
              <a:t>الأجل.</a:t>
            </a:r>
          </a:p>
          <a:p>
            <a:r>
              <a:rPr lang="ar-SA" dirty="0" smtClean="0">
                <a:solidFill>
                  <a:schemeClr val="accent1">
                    <a:lumMod val="75000"/>
                  </a:schemeClr>
                </a:solidFill>
              </a:rPr>
              <a:t>ب </a:t>
            </a:r>
            <a:r>
              <a:rPr lang="ar-SA" dirty="0">
                <a:solidFill>
                  <a:schemeClr val="accent1">
                    <a:lumMod val="75000"/>
                  </a:schemeClr>
                </a:solidFill>
              </a:rPr>
              <a:t>– سندات حكومية طويلة </a:t>
            </a:r>
            <a:r>
              <a:rPr lang="ar-SA" dirty="0" smtClean="0">
                <a:solidFill>
                  <a:schemeClr val="accent1">
                    <a:lumMod val="75000"/>
                  </a:schemeClr>
                </a:solidFill>
              </a:rPr>
              <a:t>الأجل  </a:t>
            </a:r>
            <a:r>
              <a:rPr lang="ar-SA" dirty="0" smtClean="0">
                <a:solidFill>
                  <a:schemeClr val="accent1">
                    <a:lumMod val="75000"/>
                  </a:schemeClr>
                </a:solidFill>
              </a:rPr>
              <a:t>( اكثر من 10 سنوات</a:t>
            </a:r>
            <a:r>
              <a:rPr lang="ar-SA" dirty="0" smtClean="0">
                <a:solidFill>
                  <a:schemeClr val="accent1">
                    <a:lumMod val="75000"/>
                  </a:schemeClr>
                </a:solidFill>
              </a:rPr>
              <a:t>).</a:t>
            </a:r>
          </a:p>
          <a:p>
            <a:endParaRPr lang="ar-SA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ar-SA" dirty="0">
                <a:solidFill>
                  <a:schemeClr val="accent1">
                    <a:lumMod val="75000"/>
                  </a:schemeClr>
                </a:solidFill>
              </a:rPr>
              <a:t>تباع عن طريق المزايدة التنافسية ( كما في </a:t>
            </a:r>
            <a:r>
              <a:rPr lang="ar-SA" dirty="0" smtClean="0">
                <a:solidFill>
                  <a:schemeClr val="accent1">
                    <a:lumMod val="75000"/>
                  </a:schemeClr>
                </a:solidFill>
              </a:rPr>
              <a:t>أذونات الخزينة).</a:t>
            </a:r>
            <a:endParaRPr lang="ar-SA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ar-SA" dirty="0">
                <a:solidFill>
                  <a:schemeClr val="accent1">
                    <a:lumMod val="75000"/>
                  </a:schemeClr>
                </a:solidFill>
              </a:rPr>
              <a:t>تباع بسعر قريب جدا من القيمة الاسمية للسند(وليس بسعر الخصم</a:t>
            </a:r>
            <a:r>
              <a:rPr lang="ar-SA" dirty="0" smtClean="0">
                <a:solidFill>
                  <a:schemeClr val="accent1">
                    <a:lumMod val="75000"/>
                  </a:schemeClr>
                </a:solidFill>
              </a:rPr>
              <a:t>).</a:t>
            </a:r>
            <a:endParaRPr lang="ar-SA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ar-SA" dirty="0">
                <a:solidFill>
                  <a:schemeClr val="accent1">
                    <a:lumMod val="75000"/>
                  </a:schemeClr>
                </a:solidFill>
              </a:rPr>
              <a:t>تدفع الفائدة عليها كل 6 </a:t>
            </a:r>
            <a:r>
              <a:rPr lang="ar-SA" dirty="0" smtClean="0">
                <a:solidFill>
                  <a:schemeClr val="accent1">
                    <a:lumMod val="75000"/>
                  </a:schemeClr>
                </a:solidFill>
              </a:rPr>
              <a:t>أشهر.</a:t>
            </a:r>
            <a:endParaRPr lang="ar-SA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ar-SA" dirty="0">
                <a:solidFill>
                  <a:schemeClr val="accent1">
                    <a:lumMod val="75000"/>
                  </a:schemeClr>
                </a:solidFill>
              </a:rPr>
              <a:t>تدفع القيمة الاسمية عند </a:t>
            </a:r>
            <a:r>
              <a:rPr lang="ar-SA" dirty="0" smtClean="0">
                <a:solidFill>
                  <a:schemeClr val="accent1">
                    <a:lumMod val="75000"/>
                  </a:schemeClr>
                </a:solidFill>
              </a:rPr>
              <a:t>الاستحقاق. </a:t>
            </a:r>
            <a:endParaRPr lang="ar-SA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ar-SA" dirty="0">
                <a:solidFill>
                  <a:schemeClr val="accent1">
                    <a:lumMod val="75000"/>
                  </a:schemeClr>
                </a:solidFill>
              </a:rPr>
              <a:t>أ</a:t>
            </a:r>
            <a:r>
              <a:rPr lang="ar-SA" dirty="0" smtClean="0">
                <a:solidFill>
                  <a:schemeClr val="accent1">
                    <a:lumMod val="75000"/>
                  </a:schemeClr>
                </a:solidFill>
              </a:rPr>
              <a:t>قل </a:t>
            </a:r>
            <a:r>
              <a:rPr lang="ar-SA" dirty="0">
                <a:solidFill>
                  <a:schemeClr val="accent1">
                    <a:lumMod val="75000"/>
                  </a:schemeClr>
                </a:solidFill>
              </a:rPr>
              <a:t>أوراق سوق المال خطورة و </a:t>
            </a:r>
            <a:r>
              <a:rPr lang="ar-SA" dirty="0">
                <a:solidFill>
                  <a:schemeClr val="accent1">
                    <a:lumMod val="75000"/>
                  </a:schemeClr>
                </a:solidFill>
              </a:rPr>
              <a:t>أ</a:t>
            </a:r>
            <a:r>
              <a:rPr lang="ar-SA" dirty="0" smtClean="0">
                <a:solidFill>
                  <a:schemeClr val="accent1">
                    <a:lumMod val="75000"/>
                  </a:schemeClr>
                </a:solidFill>
              </a:rPr>
              <a:t>كثرها تسويقا. </a:t>
            </a:r>
            <a:endParaRPr lang="ar-SA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ar-SA" dirty="0">
                <a:solidFill>
                  <a:schemeClr val="accent1">
                    <a:lumMod val="75000"/>
                  </a:schemeClr>
                </a:solidFill>
              </a:rPr>
              <a:t>معدل الفائدة لها مؤشر لمعدل الفائدة في سوق </a:t>
            </a:r>
            <a:r>
              <a:rPr lang="ar-SA" dirty="0" smtClean="0">
                <a:solidFill>
                  <a:schemeClr val="accent1">
                    <a:lumMod val="75000"/>
                  </a:schemeClr>
                </a:solidFill>
              </a:rPr>
              <a:t>المال. </a:t>
            </a:r>
            <a:endParaRPr lang="ar-SA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525894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أدوات سوق رأس المال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ar-SA" b="1" dirty="0" smtClean="0">
                <a:solidFill>
                  <a:schemeClr val="bg2">
                    <a:lumMod val="25000"/>
                  </a:schemeClr>
                </a:solidFill>
              </a:rPr>
              <a:t>2 – سندات </a:t>
            </a:r>
            <a:r>
              <a:rPr lang="ar-SA" b="1" dirty="0" smtClean="0">
                <a:solidFill>
                  <a:schemeClr val="bg2">
                    <a:lumMod val="25000"/>
                  </a:schemeClr>
                </a:solidFill>
              </a:rPr>
              <a:t>الشركات: </a:t>
            </a:r>
            <a:endParaRPr lang="ar-SA" b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طويلة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الأجل .</a:t>
            </a:r>
            <a:endParaRPr lang="ar-SA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مدة الاستحقاق 5 سنوات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فأكثر. </a:t>
            </a:r>
            <a:endParaRPr lang="ar-SA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تصدرها غالبا الشركات ذات المركز المالي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الجيد.</a:t>
            </a:r>
            <a:endParaRPr lang="ar-SA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تدفع الفائدة عليها مرتين في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السنة. </a:t>
            </a:r>
            <a:endParaRPr lang="ar-SA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تدفع القيمة الاسمية للسند كاملة عند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الاستحقاق. </a:t>
            </a:r>
            <a:endParaRPr lang="ar-SA" dirty="0" smtClean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52266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أدوات سوق رأس المال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ar-SA" b="1" dirty="0" smtClean="0">
                <a:solidFill>
                  <a:schemeClr val="bg2">
                    <a:lumMod val="25000"/>
                  </a:schemeClr>
                </a:solidFill>
              </a:rPr>
              <a:t>3 </a:t>
            </a:r>
            <a:r>
              <a:rPr lang="ar-SA" b="1" dirty="0">
                <a:solidFill>
                  <a:schemeClr val="bg2">
                    <a:lumMod val="25000"/>
                  </a:schemeClr>
                </a:solidFill>
              </a:rPr>
              <a:t>– </a:t>
            </a:r>
            <a:r>
              <a:rPr lang="ar-SA" b="1" dirty="0" smtClean="0">
                <a:solidFill>
                  <a:schemeClr val="bg2">
                    <a:lumMod val="25000"/>
                  </a:schemeClr>
                </a:solidFill>
              </a:rPr>
              <a:t>الصكوك: </a:t>
            </a:r>
            <a:endParaRPr lang="ar-SA" b="1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ar-SA" dirty="0">
                <a:solidFill>
                  <a:schemeClr val="bg2">
                    <a:lumMod val="50000"/>
                  </a:schemeClr>
                </a:solidFill>
              </a:rPr>
              <a:t>هي ورقة مالية تصدرها الشركات و المؤسسات المالية بصيغة متوافقة مع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أحكام </a:t>
            </a:r>
            <a:r>
              <a:rPr lang="ar-SA" dirty="0">
                <a:solidFill>
                  <a:schemeClr val="bg2">
                    <a:lumMod val="50000"/>
                  </a:schemeClr>
                </a:solidFill>
              </a:rPr>
              <a:t>الشريعة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الإسلامية. </a:t>
            </a:r>
            <a:endParaRPr lang="ar-SA" dirty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ar-SA" dirty="0">
                <a:solidFill>
                  <a:schemeClr val="bg2">
                    <a:lumMod val="50000"/>
                  </a:schemeClr>
                </a:solidFill>
              </a:rPr>
              <a:t>تنقسم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إلى نوعين: </a:t>
            </a:r>
            <a:endParaRPr lang="ar-SA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أ –مستمدة من أصول محددة و يجوز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تداولها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مثل  صكوك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المضاربة. </a:t>
            </a:r>
            <a:endParaRPr lang="ar-SA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ب – قائمة على دين ولا يجوز تداولها مثل صكوك المرابحة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.</a:t>
            </a:r>
            <a:endParaRPr lang="ar-SA" dirty="0">
              <a:solidFill>
                <a:schemeClr val="bg2">
                  <a:lumMod val="50000"/>
                </a:schemeClr>
              </a:solidFill>
            </a:endParaRPr>
          </a:p>
          <a:p>
            <a:endParaRPr lang="ar-SA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36570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أدوات سوق رأس المال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ar-SA" b="1" dirty="0" smtClean="0">
                <a:solidFill>
                  <a:schemeClr val="bg2">
                    <a:lumMod val="25000"/>
                  </a:schemeClr>
                </a:solidFill>
              </a:rPr>
              <a:t>4 – </a:t>
            </a:r>
            <a:r>
              <a:rPr lang="ar-SA" b="1" dirty="0" smtClean="0">
                <a:solidFill>
                  <a:schemeClr val="bg2">
                    <a:lumMod val="25000"/>
                  </a:schemeClr>
                </a:solidFill>
              </a:rPr>
              <a:t>الأسهم: </a:t>
            </a:r>
            <a:endParaRPr lang="ar-SA" b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ar-SA" dirty="0" smtClean="0">
                <a:solidFill>
                  <a:schemeClr val="accent1">
                    <a:lumMod val="75000"/>
                  </a:schemeClr>
                </a:solidFill>
              </a:rPr>
              <a:t>تختلف الأسهم عن السندات </a:t>
            </a:r>
            <a:r>
              <a:rPr lang="ar-SA" dirty="0" smtClean="0">
                <a:solidFill>
                  <a:schemeClr val="accent1">
                    <a:lumMod val="75000"/>
                  </a:schemeClr>
                </a:solidFill>
              </a:rPr>
              <a:t>أن: </a:t>
            </a:r>
            <a:endParaRPr lang="ar-SA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1 - الأسهم لا يدفع عليها عائد ثابت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.</a:t>
            </a:r>
            <a:endParaRPr lang="ar-SA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2 - الأسهم ليس لها مدة استحقاق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.</a:t>
            </a:r>
            <a:endParaRPr lang="ar-SA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ar-SA" dirty="0" smtClean="0">
                <a:solidFill>
                  <a:schemeClr val="accent1">
                    <a:lumMod val="75000"/>
                  </a:schemeClr>
                </a:solidFill>
              </a:rPr>
              <a:t>أنواع </a:t>
            </a:r>
            <a:r>
              <a:rPr lang="ar-SA" dirty="0" smtClean="0">
                <a:solidFill>
                  <a:schemeClr val="accent1">
                    <a:lumMod val="75000"/>
                  </a:schemeClr>
                </a:solidFill>
              </a:rPr>
              <a:t>الأسهم:</a:t>
            </a:r>
            <a:endParaRPr lang="ar-SA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أ – الأسهم الممتازة                    ب – الأسهم العادية </a:t>
            </a:r>
            <a:endParaRPr lang="ar-SA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48340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أدوات سوق رأس المال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7500" lnSpcReduction="20000"/>
          </a:bodyPr>
          <a:lstStyle/>
          <a:p>
            <a:r>
              <a:rPr lang="ar-SA" b="1" dirty="0" smtClean="0">
                <a:solidFill>
                  <a:schemeClr val="accent1">
                    <a:lumMod val="75000"/>
                  </a:schemeClr>
                </a:solidFill>
              </a:rPr>
              <a:t>أ –الأسهم </a:t>
            </a:r>
            <a:r>
              <a:rPr lang="ar-SA" b="1" dirty="0" smtClean="0">
                <a:solidFill>
                  <a:schemeClr val="accent1">
                    <a:lumMod val="75000"/>
                  </a:schemeClr>
                </a:solidFill>
              </a:rPr>
              <a:t>الممتازة:</a:t>
            </a:r>
            <a:endParaRPr lang="ar-SA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لها ميزة الأسهم و السندات معا فهي تدفع عائدا محددا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إذا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كان دخل الشركة يسمح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بذلك. </a:t>
            </a:r>
            <a:endParaRPr lang="ar-SA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العائد على الأسهم  الممتازة هو نسبة مئوية من القيمة الاسمية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للسهم.</a:t>
            </a:r>
            <a:endParaRPr lang="ar-SA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يعطى مالكوها الحق في التصويت في مجلس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الإدارة. </a:t>
            </a:r>
            <a:endParaRPr lang="ar-SA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تعطي أفضلية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لمالكوها في استرداد حقوقهم عند تصفية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الشركة.</a:t>
            </a:r>
          </a:p>
          <a:p>
            <a:endParaRPr lang="ar-SA" dirty="0" smtClean="0"/>
          </a:p>
          <a:p>
            <a:r>
              <a:rPr lang="ar-SA" b="1" dirty="0" smtClean="0">
                <a:solidFill>
                  <a:schemeClr val="accent1">
                    <a:lumMod val="75000"/>
                  </a:schemeClr>
                </a:solidFill>
              </a:rPr>
              <a:t>ب – الأسهم </a:t>
            </a:r>
            <a:r>
              <a:rPr lang="ar-SA" b="1" dirty="0" smtClean="0">
                <a:solidFill>
                  <a:schemeClr val="accent1">
                    <a:lumMod val="75000"/>
                  </a:schemeClr>
                </a:solidFill>
              </a:rPr>
              <a:t>العادية: </a:t>
            </a:r>
            <a:endParaRPr lang="ar-SA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تعطي مالكها الحق في الحصول على الأرباح بعد توزيع حقوق مالكي السندات و الأسهم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الممتازة. </a:t>
            </a:r>
            <a:endParaRPr lang="ar-SA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ترتبط استفادة مالكي الأسهم العادية بنجاح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الشركة. </a:t>
            </a:r>
            <a:endParaRPr lang="ar-SA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لمالكوها حق الإدارة ويعطون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حق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شراء نسبة محددة من الأسهم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الجديدة. </a:t>
            </a:r>
            <a:endParaRPr lang="ar-SA" dirty="0" smtClean="0">
              <a:solidFill>
                <a:schemeClr val="bg2">
                  <a:lumMod val="50000"/>
                </a:schemeClr>
              </a:solidFill>
            </a:endParaRPr>
          </a:p>
          <a:p>
            <a:endParaRPr lang="ar-SA" dirty="0"/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5280163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المؤسسات المالية الوسيطة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ar-SA" b="1" dirty="0" smtClean="0">
                <a:solidFill>
                  <a:schemeClr val="tx2">
                    <a:lumMod val="75000"/>
                  </a:schemeClr>
                </a:solidFill>
              </a:rPr>
              <a:t>أسباب </a:t>
            </a:r>
            <a:r>
              <a:rPr lang="ar-SA" b="1" dirty="0" smtClean="0">
                <a:solidFill>
                  <a:schemeClr val="tx2">
                    <a:lumMod val="75000"/>
                  </a:schemeClr>
                </a:solidFill>
              </a:rPr>
              <a:t>وجودها:</a:t>
            </a:r>
            <a:endParaRPr lang="ar-SA" b="1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1-عدم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كفاءة السوق  بالتالي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ارتفاع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التكاليف (المتعلقة بجمع المعلومات و المراكز المالية للشركات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).</a:t>
            </a:r>
            <a:endParaRPr lang="ar-SA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2-الاستمارات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كبيرة يعجز عنها صغار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المستثمرين. </a:t>
            </a:r>
          </a:p>
          <a:p>
            <a:endParaRPr lang="ar-SA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ar-SA" b="1" dirty="0" smtClean="0">
                <a:solidFill>
                  <a:schemeClr val="tx2">
                    <a:lumMod val="75000"/>
                  </a:schemeClr>
                </a:solidFill>
              </a:rPr>
              <a:t>عملها: </a:t>
            </a:r>
            <a:endParaRPr lang="ar-SA" b="1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حل المشكلات السابقة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أي:</a:t>
            </a:r>
            <a:endParaRPr lang="ar-SA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تحويل الأموال من المدخرين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إلى المقترضين.</a:t>
            </a:r>
            <a:endParaRPr lang="en-US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تخفيض التكاليف للمدخرين و المقترضين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معا.  </a:t>
            </a:r>
            <a:endParaRPr lang="ar-SA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12162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198548" y="5132563"/>
            <a:ext cx="8683348" cy="1143000"/>
          </a:xfrm>
        </p:spPr>
        <p:txBody>
          <a:bodyPr/>
          <a:lstStyle/>
          <a:p>
            <a:r>
              <a:rPr lang="ar-SA" dirty="0"/>
              <a:t>المؤسسات المالية الوسيطة 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xfrm>
            <a:off x="1523999" y="731519"/>
            <a:ext cx="9169667" cy="4138863"/>
          </a:xfrm>
        </p:spPr>
        <p:txBody>
          <a:bodyPr>
            <a:normAutofit/>
          </a:bodyPr>
          <a:lstStyle/>
          <a:p>
            <a:r>
              <a:rPr lang="ar-SA" b="1" dirty="0" smtClean="0">
                <a:solidFill>
                  <a:schemeClr val="tx2">
                    <a:lumMod val="75000"/>
                  </a:schemeClr>
                </a:solidFill>
              </a:rPr>
              <a:t>تصنيف المؤسسات المالية </a:t>
            </a:r>
            <a:r>
              <a:rPr lang="ar-SA" b="1" dirty="0" smtClean="0">
                <a:solidFill>
                  <a:schemeClr val="tx2">
                    <a:lumMod val="75000"/>
                  </a:schemeClr>
                </a:solidFill>
              </a:rPr>
              <a:t>الوسيطة: </a:t>
            </a:r>
            <a:endParaRPr lang="ar-SA" b="1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ar-SA" b="1" dirty="0" smtClean="0">
                <a:solidFill>
                  <a:schemeClr val="bg2">
                    <a:lumMod val="25000"/>
                  </a:schemeClr>
                </a:solidFill>
              </a:rPr>
              <a:t>1 – مؤسسات </a:t>
            </a:r>
            <a:r>
              <a:rPr lang="ar-SA" b="1" dirty="0" smtClean="0">
                <a:solidFill>
                  <a:schemeClr val="bg2">
                    <a:lumMod val="25000"/>
                  </a:schemeClr>
                </a:solidFill>
              </a:rPr>
              <a:t>إيداع: </a:t>
            </a:r>
            <a:endParaRPr lang="ar-SA" b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مؤسسات مالية وسيطة تقبل الودائع من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الأفراد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و المؤسسات و تعطي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القروض. </a:t>
            </a:r>
            <a:endParaRPr lang="ar-SA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لديها القدرة على خلق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الودائع ← التأثير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على عرض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النقود.</a:t>
            </a:r>
            <a:endParaRPr lang="ar-SA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استثماراتها تتركز في سوق النقود لحاجتها للسيولة ( مقابل سحب الودائع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).</a:t>
            </a:r>
            <a:endParaRPr lang="ar-SA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تستثمر في السندات الحكومية  لقلة </a:t>
            </a:r>
            <a:r>
              <a:rPr lang="ar-SA" dirty="0" err="1" smtClean="0">
                <a:solidFill>
                  <a:schemeClr val="bg2">
                    <a:lumMod val="50000"/>
                  </a:schemeClr>
                </a:solidFill>
              </a:rPr>
              <a:t>مخاطرها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. </a:t>
            </a:r>
            <a:endParaRPr lang="ar-SA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45720" indent="0">
              <a:buNone/>
            </a:pP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endParaRPr lang="ar-SA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88396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المؤسسات المالية الوسيطة 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ar-SA" b="1" dirty="0" smtClean="0">
                <a:solidFill>
                  <a:schemeClr val="tx2">
                    <a:lumMod val="75000"/>
                  </a:schemeClr>
                </a:solidFill>
              </a:rPr>
              <a:t>أنواع مؤسسات الإيداع </a:t>
            </a:r>
            <a:r>
              <a:rPr lang="ar-SA" b="1" dirty="0" smtClean="0">
                <a:solidFill>
                  <a:schemeClr val="tx2">
                    <a:lumMod val="75000"/>
                  </a:schemeClr>
                </a:solidFill>
              </a:rPr>
              <a:t>:</a:t>
            </a:r>
            <a:endParaRPr lang="ar-SA" b="1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ar-SA" dirty="0" smtClean="0">
                <a:solidFill>
                  <a:schemeClr val="bg2">
                    <a:lumMod val="25000"/>
                  </a:schemeClr>
                </a:solidFill>
              </a:rPr>
              <a:t>أ – البنوك التجارية </a:t>
            </a:r>
            <a:r>
              <a:rPr lang="ar-SA" dirty="0" smtClean="0">
                <a:solidFill>
                  <a:schemeClr val="bg2">
                    <a:lumMod val="25000"/>
                  </a:schemeClr>
                </a:solidFill>
              </a:rPr>
              <a:t>:</a:t>
            </a:r>
            <a:endParaRPr lang="ar-SA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ar-SA" dirty="0">
                <a:solidFill>
                  <a:schemeClr val="bg2">
                    <a:lumMod val="50000"/>
                  </a:schemeClr>
                </a:solidFill>
              </a:rPr>
              <a:t>أ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كبر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المؤسسات التجارية و أهمها من حيت الأصول و تنوع الاستثمار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.</a:t>
            </a:r>
            <a:endParaRPr lang="ar-SA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ar-SA" dirty="0" smtClean="0">
                <a:solidFill>
                  <a:schemeClr val="accent1">
                    <a:lumMod val="75000"/>
                  </a:schemeClr>
                </a:solidFill>
              </a:rPr>
              <a:t>خصومها ( مواردها المالية)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:  من الودائع الجارية و الادخارية و الزمنية </a:t>
            </a:r>
          </a:p>
          <a:p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ar-SA" dirty="0" smtClean="0">
                <a:solidFill>
                  <a:schemeClr val="accent1">
                    <a:lumMod val="75000"/>
                  </a:schemeClr>
                </a:solidFill>
              </a:rPr>
              <a:t>أصولها  :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القروض التجارية و القروض الاستهلاكية و الاستثمارية و الاستثمار في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أذونات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الخزانة و السندات الحكومية </a:t>
            </a:r>
          </a:p>
        </p:txBody>
      </p:sp>
    </p:spTree>
    <p:extLst>
      <p:ext uri="{BB962C8B-B14F-4D97-AF65-F5344CB8AC3E}">
        <p14:creationId xmlns:p14="http://schemas.microsoft.com/office/powerpoint/2010/main" val="36739755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المؤسسات المالية الوسيطة 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7500" lnSpcReduction="20000"/>
          </a:bodyPr>
          <a:lstStyle/>
          <a:p>
            <a:r>
              <a:rPr lang="ar-SA" b="1" dirty="0">
                <a:solidFill>
                  <a:schemeClr val="tx1"/>
                </a:solidFill>
              </a:rPr>
              <a:t>ب – </a:t>
            </a:r>
            <a:r>
              <a:rPr lang="ar-SA" b="1" dirty="0" smtClean="0">
                <a:solidFill>
                  <a:schemeClr val="tx1"/>
                </a:solidFill>
              </a:rPr>
              <a:t>مؤسسات </a:t>
            </a:r>
            <a:r>
              <a:rPr lang="ar-SA" b="1" dirty="0">
                <a:solidFill>
                  <a:schemeClr val="tx1"/>
                </a:solidFill>
              </a:rPr>
              <a:t>الادخار و </a:t>
            </a:r>
            <a:r>
              <a:rPr lang="ar-SA" b="1" dirty="0" smtClean="0">
                <a:solidFill>
                  <a:schemeClr val="tx1"/>
                </a:solidFill>
              </a:rPr>
              <a:t>الإقراض: </a:t>
            </a:r>
            <a:endParaRPr lang="ar-SA" b="1" dirty="0" smtClean="0">
              <a:solidFill>
                <a:schemeClr val="tx1"/>
              </a:solidFill>
            </a:endParaRPr>
          </a:p>
          <a:p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تأتي في المرتبة الثانية بعد مؤسسات الإيداع من حيث حجم الأصول </a:t>
            </a:r>
          </a:p>
          <a:p>
            <a:r>
              <a:rPr lang="ar-SA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خصومها( مواردها) : 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الودائع الادخارية  وهي قروض قصيرة و متوسطة 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الأجل.  </a:t>
            </a:r>
            <a:endParaRPr lang="ar-SA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ar-SA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أصولها ( الإقراض ) :  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رهون الإسكان و هي قروض طويلة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الأجل .</a:t>
            </a:r>
          </a:p>
          <a:p>
            <a:endParaRPr lang="ar-SA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ar-SA" b="1" dirty="0" smtClean="0">
                <a:solidFill>
                  <a:schemeClr val="tx1"/>
                </a:solidFill>
              </a:rPr>
              <a:t>ج – بنوك الادخار </a:t>
            </a:r>
            <a:r>
              <a:rPr lang="ar-SA" b="1" dirty="0" smtClean="0">
                <a:solidFill>
                  <a:schemeClr val="tx1"/>
                </a:solidFill>
              </a:rPr>
              <a:t>المشتركة: </a:t>
            </a:r>
            <a:endParaRPr lang="ar-SA" b="1" dirty="0" smtClean="0">
              <a:solidFill>
                <a:schemeClr val="tx1"/>
              </a:solidFill>
            </a:endParaRPr>
          </a:p>
          <a:p>
            <a:r>
              <a:rPr lang="ar-SA" dirty="0" smtClean="0">
                <a:solidFill>
                  <a:schemeClr val="accent1">
                    <a:lumMod val="75000"/>
                  </a:schemeClr>
                </a:solidFill>
              </a:rPr>
              <a:t>تشابه مؤسسات الادخار و الإقراض </a:t>
            </a:r>
            <a:r>
              <a:rPr lang="ar-SA" dirty="0" smtClean="0">
                <a:solidFill>
                  <a:schemeClr val="accent1">
                    <a:lumMod val="75000"/>
                  </a:schemeClr>
                </a:solidFill>
              </a:rPr>
              <a:t>في: </a:t>
            </a:r>
            <a:endParaRPr lang="ar-SA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ar-SA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خصومها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: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الودائع الادخارية </a:t>
            </a:r>
          </a:p>
          <a:p>
            <a:r>
              <a:rPr lang="ar-SA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أصولها: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رهونات الإسكان </a:t>
            </a:r>
          </a:p>
          <a:p>
            <a:r>
              <a:rPr lang="ar-SA" dirty="0" smtClean="0">
                <a:solidFill>
                  <a:schemeClr val="accent1">
                    <a:lumMod val="75000"/>
                  </a:schemeClr>
                </a:solidFill>
              </a:rPr>
              <a:t>تختلف عن مؤسسات الادخار و الإقراض </a:t>
            </a:r>
            <a:r>
              <a:rPr lang="ar-SA" dirty="0" smtClean="0">
                <a:solidFill>
                  <a:schemeClr val="accent1">
                    <a:lumMod val="75000"/>
                  </a:schemeClr>
                </a:solidFill>
              </a:rPr>
              <a:t>في: </a:t>
            </a:r>
            <a:endParaRPr lang="ar-SA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ar-SA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الملكية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 حيث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أنها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مملوكة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للمودعين.  </a:t>
            </a:r>
            <a:endParaRPr lang="ar-SA" dirty="0" smtClean="0">
              <a:solidFill>
                <a:schemeClr val="bg2">
                  <a:lumMod val="50000"/>
                </a:schemeClr>
              </a:solidFill>
            </a:endParaRPr>
          </a:p>
          <a:p>
            <a:endParaRPr lang="ar-SA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3081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ماذا سنتناول في هذا الفصل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5720" indent="0">
              <a:buNone/>
            </a:pPr>
            <a:r>
              <a:rPr lang="ar-SA" b="1" dirty="0" smtClean="0">
                <a:solidFill>
                  <a:schemeClr val="accent2">
                    <a:lumMod val="75000"/>
                  </a:schemeClr>
                </a:solidFill>
              </a:rPr>
              <a:t>1- مقدمة</a:t>
            </a:r>
          </a:p>
          <a:p>
            <a:pPr marL="45720" indent="0">
              <a:buNone/>
            </a:pPr>
            <a:r>
              <a:rPr lang="ar-SA" b="1" dirty="0" smtClean="0">
                <a:solidFill>
                  <a:schemeClr val="accent2">
                    <a:lumMod val="75000"/>
                  </a:schemeClr>
                </a:solidFill>
              </a:rPr>
              <a:t>2- أدوات السوق المالية</a:t>
            </a:r>
          </a:p>
          <a:p>
            <a:pPr marL="45720" indent="0">
              <a:buNone/>
            </a:pPr>
            <a:r>
              <a:rPr lang="ar-SA" b="1" dirty="0" smtClean="0">
                <a:solidFill>
                  <a:schemeClr val="accent2">
                    <a:lumMod val="75000"/>
                  </a:schemeClr>
                </a:solidFill>
              </a:rPr>
              <a:t>3- المؤسسات المالية الوسيطة</a:t>
            </a:r>
          </a:p>
          <a:p>
            <a:pPr marL="45720" indent="0">
              <a:buNone/>
            </a:pPr>
            <a:r>
              <a:rPr lang="ar-SA" b="1" dirty="0" smtClean="0">
                <a:solidFill>
                  <a:schemeClr val="accent2">
                    <a:lumMod val="75000"/>
                  </a:schemeClr>
                </a:solidFill>
              </a:rPr>
              <a:t>4- تنظيم السوق المالية</a:t>
            </a:r>
            <a:endParaRPr lang="ar-SA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68667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المؤسسات المالية الوسيطة 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ar-SA" dirty="0">
                <a:solidFill>
                  <a:schemeClr val="tx1"/>
                </a:solidFill>
              </a:rPr>
              <a:t>د</a:t>
            </a:r>
            <a:r>
              <a:rPr lang="ar-SA" dirty="0" smtClean="0">
                <a:solidFill>
                  <a:schemeClr val="tx1"/>
                </a:solidFill>
              </a:rPr>
              <a:t> </a:t>
            </a:r>
            <a:r>
              <a:rPr lang="ar-SA" dirty="0" smtClean="0">
                <a:solidFill>
                  <a:schemeClr val="tx1"/>
                </a:solidFill>
              </a:rPr>
              <a:t>– بنوك اتحاد العاملين ( تتعلق بأعضائها فقط</a:t>
            </a:r>
            <a:r>
              <a:rPr lang="ar-SA" dirty="0" smtClean="0">
                <a:solidFill>
                  <a:schemeClr val="tx1"/>
                </a:solidFill>
              </a:rPr>
              <a:t>): </a:t>
            </a:r>
            <a:endParaRPr lang="ar-SA" dirty="0" smtClean="0">
              <a:solidFill>
                <a:schemeClr val="tx1"/>
              </a:solidFill>
            </a:endParaRPr>
          </a:p>
          <a:p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مؤسسات مالية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صغيرة.</a:t>
            </a:r>
            <a:endParaRPr lang="ar-SA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يكونها نقابات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العاملون. </a:t>
            </a:r>
            <a:endParaRPr lang="ar-SA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خصومها ودائع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الأعضاء.</a:t>
            </a:r>
            <a:endParaRPr lang="ar-SA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أصولها قروض استهلاكية و قروض اسكان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لأعضائها. </a:t>
            </a:r>
            <a:endParaRPr lang="ar-SA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19080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المؤسسات المالية الوسيطة 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7500" lnSpcReduction="20000"/>
          </a:bodyPr>
          <a:lstStyle/>
          <a:p>
            <a:r>
              <a:rPr lang="ar-SA" b="1" dirty="0" smtClean="0">
                <a:solidFill>
                  <a:schemeClr val="tx1"/>
                </a:solidFill>
              </a:rPr>
              <a:t>2 – مؤسسات الادخار التعاقدية ( تعريفها و أصول وخصوم فقط</a:t>
            </a:r>
            <a:r>
              <a:rPr lang="ar-SA" b="1" dirty="0" smtClean="0">
                <a:solidFill>
                  <a:schemeClr val="tx1"/>
                </a:solidFill>
              </a:rPr>
              <a:t>):</a:t>
            </a:r>
            <a:endParaRPr lang="ar-SA" b="1" dirty="0" smtClean="0">
              <a:solidFill>
                <a:schemeClr val="tx1"/>
              </a:solidFill>
            </a:endParaRPr>
          </a:p>
          <a:p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مؤسسات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مالية.</a:t>
            </a:r>
            <a:endParaRPr lang="ar-SA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ar-SA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خصومها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 : تحصل عليها على أساس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تعاقدي. </a:t>
            </a:r>
            <a:endParaRPr lang="ar-SA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ar-SA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أصولها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 : طويلة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الأجل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( سوق المال)  سندات و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أسهم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سندات حكومية و رهونات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الإسكان.</a:t>
            </a:r>
          </a:p>
          <a:p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endParaRPr lang="ar-SA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ar-SA" dirty="0">
                <a:solidFill>
                  <a:schemeClr val="accent2">
                    <a:lumMod val="75000"/>
                  </a:schemeClr>
                </a:solidFill>
              </a:rPr>
              <a:t>أ</a:t>
            </a:r>
            <a:r>
              <a:rPr lang="ar-SA" dirty="0" smtClean="0">
                <a:solidFill>
                  <a:schemeClr val="accent2">
                    <a:lumMod val="75000"/>
                  </a:schemeClr>
                </a:solidFill>
              </a:rPr>
              <a:t>هم مؤسساتها: </a:t>
            </a:r>
            <a:endParaRPr lang="ar-SA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ar-SA" dirty="0" smtClean="0">
                <a:solidFill>
                  <a:schemeClr val="accent1">
                    <a:lumMod val="75000"/>
                  </a:schemeClr>
                </a:solidFill>
              </a:rPr>
              <a:t>أ - شركات </a:t>
            </a:r>
            <a:r>
              <a:rPr lang="ar-SA" dirty="0" smtClean="0">
                <a:solidFill>
                  <a:schemeClr val="accent1">
                    <a:lumMod val="75000"/>
                  </a:schemeClr>
                </a:solidFill>
              </a:rPr>
              <a:t>التأمين </a:t>
            </a:r>
            <a:r>
              <a:rPr lang="ar-SA" dirty="0" smtClean="0">
                <a:solidFill>
                  <a:schemeClr val="accent1">
                    <a:lumMod val="75000"/>
                  </a:schemeClr>
                </a:solidFill>
              </a:rPr>
              <a:t>على </a:t>
            </a:r>
            <a:r>
              <a:rPr lang="ar-SA" dirty="0" smtClean="0">
                <a:solidFill>
                  <a:schemeClr val="accent1">
                    <a:lumMod val="75000"/>
                  </a:schemeClr>
                </a:solidFill>
              </a:rPr>
              <a:t>الحياه:</a:t>
            </a:r>
            <a:endParaRPr lang="ar-SA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ar-SA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خصومها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 : أقساط التامين تدفع للمستفيدين في حالة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الوفاة.</a:t>
            </a:r>
            <a:endParaRPr lang="ar-SA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ar-SA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أصولها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 : نفس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السابق. </a:t>
            </a:r>
            <a:endParaRPr lang="ar-SA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أصولها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أقل سيولة.</a:t>
            </a:r>
            <a:endParaRPr lang="ar-SA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36747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المؤسسات المالية </a:t>
            </a:r>
            <a:r>
              <a:rPr lang="ar-SA" dirty="0" smtClean="0"/>
              <a:t>الوسيطة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/>
          </a:bodyPr>
          <a:lstStyle/>
          <a:p>
            <a:r>
              <a:rPr lang="ar-SA" b="1" dirty="0">
                <a:solidFill>
                  <a:schemeClr val="tx1"/>
                </a:solidFill>
              </a:rPr>
              <a:t>ب – شركات </a:t>
            </a:r>
            <a:r>
              <a:rPr lang="ar-SA" b="1" dirty="0" smtClean="0">
                <a:solidFill>
                  <a:schemeClr val="tx1"/>
                </a:solidFill>
              </a:rPr>
              <a:t>التأمين </a:t>
            </a:r>
            <a:r>
              <a:rPr lang="ar-SA" b="1" dirty="0">
                <a:solidFill>
                  <a:schemeClr val="tx1"/>
                </a:solidFill>
              </a:rPr>
              <a:t>ضد المخاطر </a:t>
            </a:r>
            <a:r>
              <a:rPr lang="ar-SA" b="1" dirty="0" smtClean="0">
                <a:solidFill>
                  <a:schemeClr val="tx1"/>
                </a:solidFill>
              </a:rPr>
              <a:t>( الأصول و الخصوم </a:t>
            </a:r>
            <a:r>
              <a:rPr lang="ar-SA" b="1" dirty="0" smtClean="0">
                <a:solidFill>
                  <a:schemeClr val="tx1"/>
                </a:solidFill>
              </a:rPr>
              <a:t>):</a:t>
            </a:r>
            <a:endParaRPr lang="ar-SA" b="1" dirty="0" smtClean="0">
              <a:solidFill>
                <a:schemeClr val="tx1"/>
              </a:solidFill>
            </a:endParaRPr>
          </a:p>
          <a:p>
            <a:r>
              <a:rPr lang="ar-SA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خصومها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 : أقساط التامين ضد اخطار مثل  الحريق  والحوادث  </a:t>
            </a:r>
          </a:p>
          <a:p>
            <a:r>
              <a:rPr lang="ar-SA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أصولها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 : نفس السابق </a:t>
            </a:r>
          </a:p>
          <a:p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أصولها اكثر سيولة  لاحتمالات استنزاف مواردها( مقارنة بتأمين الوفاه)</a:t>
            </a:r>
          </a:p>
          <a:p>
            <a:r>
              <a:rPr lang="ar-SA" b="1" dirty="0" smtClean="0">
                <a:solidFill>
                  <a:schemeClr val="tx1"/>
                </a:solidFill>
              </a:rPr>
              <a:t>ج – صناديق معاشات </a:t>
            </a:r>
            <a:r>
              <a:rPr lang="ar-SA" b="1" dirty="0" smtClean="0">
                <a:solidFill>
                  <a:schemeClr val="tx1"/>
                </a:solidFill>
              </a:rPr>
              <a:t>التقاعد: </a:t>
            </a:r>
            <a:endParaRPr lang="ar-SA" b="1" dirty="0" smtClean="0">
              <a:solidFill>
                <a:schemeClr val="tx1"/>
              </a:solidFill>
            </a:endParaRPr>
          </a:p>
          <a:p>
            <a:r>
              <a:rPr lang="ar-SA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خصومها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 :اقساط معاشات التقاعد ( تأخذ من العمال لتدفع لهم عند التقاعد)</a:t>
            </a:r>
          </a:p>
          <a:p>
            <a:r>
              <a:rPr lang="ar-SA" dirty="0">
                <a:solidFill>
                  <a:schemeClr val="tx2">
                    <a:lumMod val="40000"/>
                    <a:lumOff val="60000"/>
                  </a:schemeClr>
                </a:solidFill>
              </a:rPr>
              <a:t>أ</a:t>
            </a:r>
            <a:r>
              <a:rPr lang="ar-SA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صولها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:نفس السابق</a:t>
            </a:r>
          </a:p>
          <a:p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لديها قدرة على التنبؤ باحتياجاتها المالية </a:t>
            </a:r>
          </a:p>
          <a:p>
            <a:endParaRPr lang="ar-SA" dirty="0" smtClean="0">
              <a:solidFill>
                <a:schemeClr val="bg2">
                  <a:lumMod val="50000"/>
                </a:schemeClr>
              </a:solidFill>
            </a:endParaRPr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7861747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المؤسسات المالية الوسيطة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ar-SA" b="1" dirty="0" smtClean="0">
                <a:solidFill>
                  <a:schemeClr val="tx1"/>
                </a:solidFill>
              </a:rPr>
              <a:t>3 – مؤسسات </a:t>
            </a:r>
            <a:r>
              <a:rPr lang="ar-SA" b="1" dirty="0" smtClean="0">
                <a:solidFill>
                  <a:schemeClr val="tx1"/>
                </a:solidFill>
              </a:rPr>
              <a:t>الاستثمار:</a:t>
            </a:r>
            <a:endParaRPr lang="ar-SA" b="1" dirty="0" smtClean="0">
              <a:solidFill>
                <a:schemeClr val="tx1"/>
              </a:solidFill>
            </a:endParaRPr>
          </a:p>
          <a:p>
            <a:r>
              <a:rPr lang="ar-SA" b="1" dirty="0" smtClean="0">
                <a:solidFill>
                  <a:schemeClr val="accent1">
                    <a:lumMod val="75000"/>
                  </a:schemeClr>
                </a:solidFill>
              </a:rPr>
              <a:t>أ – شركات </a:t>
            </a:r>
            <a:r>
              <a:rPr lang="ar-SA" b="1" dirty="0" smtClean="0">
                <a:solidFill>
                  <a:schemeClr val="accent1">
                    <a:lumMod val="75000"/>
                  </a:schemeClr>
                </a:solidFill>
              </a:rPr>
              <a:t>التمويل: </a:t>
            </a:r>
            <a:endParaRPr lang="ar-SA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خصومها بيع الأوراق التجارية و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إصدار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الأسهم و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السندات.</a:t>
            </a:r>
            <a:endParaRPr lang="ar-SA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أصولها القروض الاستهلاكية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للأفراد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و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 المنشآت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الصغيرة ( سلع معمرة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).</a:t>
            </a:r>
            <a:endParaRPr lang="ar-SA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ar-SA" b="1" dirty="0" smtClean="0">
                <a:solidFill>
                  <a:schemeClr val="accent1">
                    <a:lumMod val="75000"/>
                  </a:schemeClr>
                </a:solidFill>
              </a:rPr>
              <a:t>ب - صناديق الاستثمار </a:t>
            </a:r>
            <a:r>
              <a:rPr lang="ar-SA" b="1" dirty="0" smtClean="0">
                <a:solidFill>
                  <a:schemeClr val="accent1">
                    <a:lumMod val="75000"/>
                  </a:schemeClr>
                </a:solidFill>
              </a:rPr>
              <a:t>:</a:t>
            </a:r>
            <a:endParaRPr lang="ar-SA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ar-SA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خصومها</a:t>
            </a:r>
            <a:r>
              <a:rPr lang="ar-SA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: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بيع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وحدات استثمار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للأفراد.</a:t>
            </a:r>
            <a:endParaRPr lang="ar-SA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ar-SA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أصولها: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اقراض الأموال المتحصلة من بيع الخصوم في شراء الأسهم و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السندات.</a:t>
            </a:r>
            <a:endParaRPr lang="ar-SA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منخفضة المخاطر لتنوع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استثماراتها. </a:t>
            </a:r>
            <a:endParaRPr lang="ar-SA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قد تكون المخاطر فيها عالية في حالة حدوث تقلب  كبير في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الأسعار. </a:t>
            </a:r>
            <a:endParaRPr lang="ar-SA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80815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المؤسسات المالية الوسيطة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ar-SA" dirty="0" smtClean="0">
                <a:solidFill>
                  <a:schemeClr val="tx1"/>
                </a:solidFill>
              </a:rPr>
              <a:t>ج – صناديق الاستثمار بسوق النقود </a:t>
            </a:r>
            <a:r>
              <a:rPr lang="ar-SA" dirty="0" smtClean="0">
                <a:solidFill>
                  <a:schemeClr val="tx1"/>
                </a:solidFill>
              </a:rPr>
              <a:t>:</a:t>
            </a:r>
            <a:endParaRPr lang="ar-SA" dirty="0" smtClean="0">
              <a:solidFill>
                <a:schemeClr val="tx1"/>
              </a:solidFill>
            </a:endParaRPr>
          </a:p>
          <a:p>
            <a:r>
              <a:rPr lang="ar-SA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خصومها</a:t>
            </a:r>
            <a:r>
              <a:rPr lang="ar-SA" dirty="0" smtClean="0">
                <a:solidFill>
                  <a:schemeClr val="accent1">
                    <a:lumMod val="75000"/>
                  </a:schemeClr>
                </a:solidFill>
              </a:rPr>
              <a:t> الأسهم</a:t>
            </a:r>
          </a:p>
          <a:p>
            <a:r>
              <a:rPr lang="ar-SA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الأصول</a:t>
            </a:r>
            <a:r>
              <a:rPr lang="ar-SA" dirty="0" smtClean="0">
                <a:solidFill>
                  <a:schemeClr val="accent1">
                    <a:lumMod val="75000"/>
                  </a:schemeClr>
                </a:solidFill>
              </a:rPr>
              <a:t> : شراء أوراق مالية بقيمة بيع الأسهم ( الخصوم) </a:t>
            </a:r>
          </a:p>
          <a:p>
            <a:r>
              <a:rPr lang="ar-SA" dirty="0" smtClean="0">
                <a:solidFill>
                  <a:schemeClr val="accent1">
                    <a:lumMod val="75000"/>
                  </a:schemeClr>
                </a:solidFill>
              </a:rPr>
              <a:t>مرتفعة السيولة </a:t>
            </a:r>
          </a:p>
          <a:p>
            <a:r>
              <a:rPr lang="ar-SA" dirty="0" smtClean="0">
                <a:solidFill>
                  <a:schemeClr val="accent1">
                    <a:lumMod val="75000"/>
                  </a:schemeClr>
                </a:solidFill>
              </a:rPr>
              <a:t>يمكن للمساهم فيها كتابة شيك مقابل ما </a:t>
            </a:r>
            <a:r>
              <a:rPr lang="ar-SA" dirty="0" err="1" smtClean="0">
                <a:solidFill>
                  <a:schemeClr val="accent1">
                    <a:lumMod val="75000"/>
                  </a:schemeClr>
                </a:solidFill>
              </a:rPr>
              <a:t>يملكة</a:t>
            </a:r>
            <a:r>
              <a:rPr lang="ar-SA" dirty="0" smtClean="0">
                <a:solidFill>
                  <a:schemeClr val="accent1">
                    <a:lumMod val="75000"/>
                  </a:schemeClr>
                </a:solidFill>
              </a:rPr>
              <a:t> بشرط </a:t>
            </a:r>
          </a:p>
          <a:p>
            <a:r>
              <a:rPr lang="ar-SA" dirty="0" smtClean="0">
                <a:solidFill>
                  <a:schemeClr val="accent1">
                    <a:lumMod val="75000"/>
                  </a:schemeClr>
                </a:solidFill>
              </a:rPr>
              <a:t>1 – لا تقل قيمة الشيك عن مبلغ معين </a:t>
            </a:r>
          </a:p>
          <a:p>
            <a:r>
              <a:rPr lang="ar-SA" dirty="0" smtClean="0">
                <a:solidFill>
                  <a:schemeClr val="accent1">
                    <a:lumMod val="75000"/>
                  </a:schemeClr>
                </a:solidFill>
              </a:rPr>
              <a:t>تحتاج المشاركة في الصندوق الى مبلغ كبير </a:t>
            </a:r>
            <a:endParaRPr lang="ar-SA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993311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المؤسسات المالية الوسيطة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ar-SA" b="1" dirty="0" smtClean="0">
                <a:solidFill>
                  <a:schemeClr val="tx1"/>
                </a:solidFill>
              </a:rPr>
              <a:t>د – بنوك </a:t>
            </a:r>
            <a:r>
              <a:rPr lang="ar-SA" b="1" dirty="0" smtClean="0">
                <a:solidFill>
                  <a:schemeClr val="tx1"/>
                </a:solidFill>
              </a:rPr>
              <a:t>الاستثمار: </a:t>
            </a:r>
            <a:endParaRPr lang="ar-SA" b="1" dirty="0" smtClean="0">
              <a:solidFill>
                <a:schemeClr val="tx1"/>
              </a:solidFill>
            </a:endParaRPr>
          </a:p>
          <a:p>
            <a:r>
              <a:rPr lang="ar-SA" dirty="0" smtClean="0">
                <a:solidFill>
                  <a:schemeClr val="accent1">
                    <a:lumMod val="75000"/>
                  </a:schemeClr>
                </a:solidFill>
              </a:rPr>
              <a:t>تقدم خدماتها للشركات الراغبة في الحصول على تمويل  وتساعدها في بيع اوراقها(الشركة)  المالية </a:t>
            </a:r>
          </a:p>
          <a:p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ماهي هذه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الخدمات؟ </a:t>
            </a:r>
            <a:endParaRPr lang="ar-SA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ar-SA" dirty="0" smtClean="0">
                <a:solidFill>
                  <a:schemeClr val="accent1">
                    <a:lumMod val="75000"/>
                  </a:schemeClr>
                </a:solidFill>
              </a:rPr>
              <a:t>1 – أوضاع السوق المالية</a:t>
            </a:r>
          </a:p>
          <a:p>
            <a:r>
              <a:rPr lang="ar-SA" dirty="0" smtClean="0">
                <a:solidFill>
                  <a:schemeClr val="accent1">
                    <a:lumMod val="75000"/>
                  </a:schemeClr>
                </a:solidFill>
              </a:rPr>
              <a:t>2 – تقدم لعملائها توصيات عن مدة الاستحقاق و معدلات الفائدة  </a:t>
            </a:r>
          </a:p>
          <a:p>
            <a:r>
              <a:rPr lang="ar-SA" dirty="0" smtClean="0">
                <a:solidFill>
                  <a:schemeClr val="accent1">
                    <a:lumMod val="75000"/>
                  </a:schemeClr>
                </a:solidFill>
              </a:rPr>
              <a:t>3 – تساعد عملائها في تحديد أسعار الأسهم و السندات وتوقيت عملية البيع   </a:t>
            </a:r>
          </a:p>
          <a:p>
            <a:r>
              <a:rPr lang="ar-SA" dirty="0" smtClean="0">
                <a:solidFill>
                  <a:schemeClr val="accent1">
                    <a:lumMod val="75000"/>
                  </a:schemeClr>
                </a:solidFill>
              </a:rPr>
              <a:t>أرباحها : الفرق بين السعر الذي تضمنه و سعر البيع في السوق </a:t>
            </a:r>
            <a:endParaRPr lang="ar-SA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952399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تنظيم السوق المالية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ar-SA" b="1" dirty="0">
                <a:solidFill>
                  <a:schemeClr val="tx1"/>
                </a:solidFill>
              </a:rPr>
              <a:t>أ</a:t>
            </a:r>
            <a:r>
              <a:rPr lang="ar-SA" b="1" dirty="0" smtClean="0">
                <a:solidFill>
                  <a:schemeClr val="tx1"/>
                </a:solidFill>
              </a:rPr>
              <a:t>هداف </a:t>
            </a:r>
            <a:r>
              <a:rPr lang="ar-SA" b="1" dirty="0" smtClean="0">
                <a:solidFill>
                  <a:schemeClr val="tx1"/>
                </a:solidFill>
              </a:rPr>
              <a:t>تنظيم السوق </a:t>
            </a:r>
            <a:r>
              <a:rPr lang="ar-SA" b="1" dirty="0" smtClean="0">
                <a:solidFill>
                  <a:schemeClr val="tx1"/>
                </a:solidFill>
              </a:rPr>
              <a:t>المالي: </a:t>
            </a:r>
            <a:endParaRPr lang="ar-SA" b="1" dirty="0" smtClean="0">
              <a:solidFill>
                <a:schemeClr val="tx1"/>
              </a:solidFill>
            </a:endParaRPr>
          </a:p>
          <a:p>
            <a:r>
              <a:rPr lang="ar-SA" dirty="0" smtClean="0">
                <a:solidFill>
                  <a:schemeClr val="accent1">
                    <a:lumMod val="75000"/>
                  </a:schemeClr>
                </a:solidFill>
              </a:rPr>
              <a:t>1 – توفير معلومات للمستثمرين </a:t>
            </a:r>
          </a:p>
          <a:p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الأنظمة المنظمة للسوق  _ درجة المخاطرة _ معلومات عن أصول و أرباح الشركات في السوق </a:t>
            </a:r>
          </a:p>
          <a:p>
            <a:r>
              <a:rPr lang="ar-SA" dirty="0" smtClean="0">
                <a:solidFill>
                  <a:schemeClr val="accent1">
                    <a:lumMod val="75000"/>
                  </a:schemeClr>
                </a:solidFill>
              </a:rPr>
              <a:t>2 – المحافظة على حسن سمعة القطاع المالي </a:t>
            </a:r>
          </a:p>
          <a:p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الأنظمة </a:t>
            </a:r>
            <a:r>
              <a:rPr lang="ar-SA" dirty="0" err="1" smtClean="0">
                <a:solidFill>
                  <a:schemeClr val="bg2">
                    <a:lumMod val="50000"/>
                  </a:schemeClr>
                </a:solidFill>
              </a:rPr>
              <a:t>الإشرافية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 و الرقابية على المؤسسات المالية _ توفر معلومات للعامة لتقليل خطر الإفلاس  </a:t>
            </a:r>
            <a:endParaRPr lang="ar-SA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5593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منشآت الأعمال تحصل على التمويل من وسيلتين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ar-SA" dirty="0" smtClean="0">
                <a:solidFill>
                  <a:schemeClr val="accent2">
                    <a:lumMod val="75000"/>
                  </a:schemeClr>
                </a:solidFill>
              </a:rPr>
              <a:t>1- إصدار أدوات أو أوراق دين : السندات والصكوك.</a:t>
            </a:r>
          </a:p>
          <a:p>
            <a:r>
              <a:rPr lang="ar-SA" dirty="0" smtClean="0">
                <a:solidFill>
                  <a:schemeClr val="accent2">
                    <a:lumMod val="75000"/>
                  </a:schemeClr>
                </a:solidFill>
              </a:rPr>
              <a:t>2- إصدار أسهم .</a:t>
            </a:r>
          </a:p>
          <a:p>
            <a:endParaRPr lang="ar-SA" dirty="0"/>
          </a:p>
          <a:p>
            <a:r>
              <a:rPr lang="ar-SA" dirty="0" smtClean="0">
                <a:solidFill>
                  <a:schemeClr val="accent1">
                    <a:lumMod val="75000"/>
                  </a:schemeClr>
                </a:solidFill>
              </a:rPr>
              <a:t>تتيح الأسواق المالية من خلال إصدار الأوراق المالية (أسهم – سندات وغيرها) وسيلة عملية تحويل الأموال من المقرضين إلى المقترضين.</a:t>
            </a:r>
            <a:endParaRPr lang="ar-SA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80103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z="4000" dirty="0" smtClean="0"/>
              <a:t>معايير الاختلاف بين الاوراق المالية </a:t>
            </a:r>
            <a:r>
              <a:rPr lang="ar-SA" sz="4000" dirty="0" smtClean="0"/>
              <a:t>والمخاطر المصاحبة للتعامل بها</a:t>
            </a:r>
            <a:endParaRPr lang="ar-SA" sz="40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0000" lnSpcReduction="20000"/>
          </a:bodyPr>
          <a:lstStyle/>
          <a:p>
            <a:r>
              <a:rPr lang="ar-SA" b="1" u="sng" dirty="0" smtClean="0">
                <a:solidFill>
                  <a:schemeClr val="tx1"/>
                </a:solidFill>
              </a:rPr>
              <a:t>معايير الاختلاف :</a:t>
            </a:r>
          </a:p>
          <a:p>
            <a:r>
              <a:rPr lang="ar-SA" b="1" dirty="0" smtClean="0">
                <a:solidFill>
                  <a:schemeClr val="accent1">
                    <a:lumMod val="75000"/>
                  </a:schemeClr>
                </a:solidFill>
              </a:rPr>
              <a:t>1 </a:t>
            </a:r>
            <a:r>
              <a:rPr lang="ar-SA" b="1" dirty="0" smtClean="0">
                <a:solidFill>
                  <a:schemeClr val="accent1">
                    <a:lumMod val="75000"/>
                  </a:schemeClr>
                </a:solidFill>
              </a:rPr>
              <a:t>- موعد </a:t>
            </a:r>
            <a:r>
              <a:rPr lang="ar-SA" b="1" dirty="0" smtClean="0">
                <a:solidFill>
                  <a:schemeClr val="accent1">
                    <a:lumMod val="75000"/>
                  </a:schemeClr>
                </a:solidFill>
              </a:rPr>
              <a:t>الاستحقاق : </a:t>
            </a:r>
            <a:r>
              <a:rPr lang="ar-SA" dirty="0" smtClean="0">
                <a:solidFill>
                  <a:schemeClr val="bg2">
                    <a:lumMod val="75000"/>
                  </a:schemeClr>
                </a:solidFill>
              </a:rPr>
              <a:t>( علاقة طردية مع معدل الفائدة)</a:t>
            </a:r>
          </a:p>
          <a:p>
            <a:r>
              <a:rPr lang="ar-SA" b="1" dirty="0" smtClean="0">
                <a:solidFill>
                  <a:schemeClr val="accent1">
                    <a:lumMod val="75000"/>
                  </a:schemeClr>
                </a:solidFill>
              </a:rPr>
              <a:t>2 – إمكانية </a:t>
            </a:r>
            <a:r>
              <a:rPr lang="ar-SA" b="1" dirty="0" smtClean="0">
                <a:solidFill>
                  <a:schemeClr val="accent1">
                    <a:lumMod val="75000"/>
                  </a:schemeClr>
                </a:solidFill>
              </a:rPr>
              <a:t>التسويق : </a:t>
            </a:r>
            <a:r>
              <a:rPr lang="ar-SA" dirty="0" smtClean="0">
                <a:solidFill>
                  <a:schemeClr val="bg2">
                    <a:lumMod val="75000"/>
                  </a:schemeClr>
                </a:solidFill>
              </a:rPr>
              <a:t>( علاقة عكسية مع معدل الفائدة )</a:t>
            </a:r>
          </a:p>
          <a:p>
            <a:r>
              <a:rPr lang="ar-SA" b="1" dirty="0" smtClean="0">
                <a:solidFill>
                  <a:schemeClr val="accent1">
                    <a:lumMod val="75000"/>
                  </a:schemeClr>
                </a:solidFill>
              </a:rPr>
              <a:t>3</a:t>
            </a:r>
            <a:r>
              <a:rPr lang="ar-SA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ar-SA" b="1" dirty="0" smtClean="0">
                <a:solidFill>
                  <a:schemeClr val="accent1">
                    <a:lumMod val="75000"/>
                  </a:schemeClr>
                </a:solidFill>
              </a:rPr>
              <a:t>–</a:t>
            </a:r>
            <a:r>
              <a:rPr lang="ar-SA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ar-SA" b="1" dirty="0" smtClean="0">
                <a:solidFill>
                  <a:schemeClr val="accent1">
                    <a:lumMod val="75000"/>
                  </a:schemeClr>
                </a:solidFill>
              </a:rPr>
              <a:t>خطر </a:t>
            </a:r>
            <a:r>
              <a:rPr lang="ar-SA" b="1" dirty="0" smtClean="0">
                <a:solidFill>
                  <a:schemeClr val="accent1">
                    <a:lumMod val="75000"/>
                  </a:schemeClr>
                </a:solidFill>
              </a:rPr>
              <a:t>الإفلاس : </a:t>
            </a:r>
            <a:r>
              <a:rPr lang="ar-SA" dirty="0" smtClean="0">
                <a:solidFill>
                  <a:schemeClr val="bg2">
                    <a:lumMod val="75000"/>
                  </a:schemeClr>
                </a:solidFill>
              </a:rPr>
              <a:t>( علاقة  طردية مع معدل الفائدة) </a:t>
            </a:r>
            <a:endParaRPr lang="ar-SA" dirty="0" smtClean="0">
              <a:solidFill>
                <a:schemeClr val="bg2">
                  <a:lumMod val="75000"/>
                </a:schemeClr>
              </a:solidFill>
            </a:endParaRPr>
          </a:p>
          <a:p>
            <a:endParaRPr lang="ar-SA" dirty="0" smtClean="0">
              <a:solidFill>
                <a:schemeClr val="bg2">
                  <a:lumMod val="75000"/>
                </a:schemeClr>
              </a:solidFill>
            </a:endParaRPr>
          </a:p>
          <a:p>
            <a:r>
              <a:rPr lang="ar-SA" b="1" u="sng" dirty="0" smtClean="0">
                <a:solidFill>
                  <a:schemeClr val="tx1"/>
                </a:solidFill>
              </a:rPr>
              <a:t>المخاطر المصاحبة للتعامل </a:t>
            </a:r>
            <a:r>
              <a:rPr lang="ar-SA" b="1" u="sng" dirty="0" smtClean="0">
                <a:solidFill>
                  <a:schemeClr val="tx1"/>
                </a:solidFill>
              </a:rPr>
              <a:t>بالأوراق </a:t>
            </a:r>
            <a:r>
              <a:rPr lang="ar-SA" b="1" u="sng" dirty="0" smtClean="0">
                <a:solidFill>
                  <a:schemeClr val="tx1"/>
                </a:solidFill>
              </a:rPr>
              <a:t>المالية في السوق المالية </a:t>
            </a:r>
            <a:r>
              <a:rPr lang="ar-SA" b="1" u="sng" dirty="0" smtClean="0">
                <a:solidFill>
                  <a:schemeClr val="tx1"/>
                </a:solidFill>
              </a:rPr>
              <a:t>:</a:t>
            </a:r>
            <a:endParaRPr lang="ar-SA" b="1" u="sng" dirty="0" smtClean="0">
              <a:solidFill>
                <a:schemeClr val="tx1"/>
              </a:solidFill>
            </a:endParaRPr>
          </a:p>
          <a:p>
            <a:r>
              <a:rPr lang="ar-SA" b="1" dirty="0" smtClean="0">
                <a:solidFill>
                  <a:schemeClr val="bg2">
                    <a:lumMod val="25000"/>
                  </a:schemeClr>
                </a:solidFill>
              </a:rPr>
              <a:t>1 – خطر الإفلاس: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عدم مقدرة المصدر دفع الفائدة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أو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القيمة الاسمية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أو كليهما.</a:t>
            </a:r>
            <a:endParaRPr lang="ar-SA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ar-SA" b="1" dirty="0" smtClean="0">
                <a:solidFill>
                  <a:schemeClr val="bg2">
                    <a:lumMod val="25000"/>
                  </a:schemeClr>
                </a:solidFill>
              </a:rPr>
              <a:t>2</a:t>
            </a:r>
            <a:r>
              <a:rPr lang="ar-SA" dirty="0" smtClean="0">
                <a:solidFill>
                  <a:srgbClr val="7030A0"/>
                </a:solidFill>
              </a:rPr>
              <a:t> </a:t>
            </a:r>
            <a:r>
              <a:rPr lang="ar-SA" b="1" dirty="0" smtClean="0">
                <a:solidFill>
                  <a:schemeClr val="bg2">
                    <a:lumMod val="25000"/>
                  </a:schemeClr>
                </a:solidFill>
              </a:rPr>
              <a:t>– خطر التسويق :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تحمل خسارة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كبيرة عند تسييل الورقة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المالية. </a:t>
            </a:r>
            <a:endParaRPr lang="ar-SA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ar-SA" b="1" dirty="0" smtClean="0">
                <a:solidFill>
                  <a:schemeClr val="bg2">
                    <a:lumMod val="25000"/>
                  </a:schemeClr>
                </a:solidFill>
              </a:rPr>
              <a:t>3- خطر معدل الفائدة </a:t>
            </a:r>
            <a:r>
              <a:rPr lang="ar-SA" b="1" dirty="0" smtClean="0">
                <a:solidFill>
                  <a:schemeClr val="bg2">
                    <a:lumMod val="25000"/>
                  </a:schemeClr>
                </a:solidFill>
              </a:rPr>
              <a:t>: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لأن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ارتفاع معدل الفائدة يخفض من قيمة الورقة المالية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.</a:t>
            </a:r>
            <a:endParaRPr lang="ar-SA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ar-SA" b="1" dirty="0" smtClean="0">
                <a:solidFill>
                  <a:schemeClr val="bg2">
                    <a:lumMod val="25000"/>
                  </a:schemeClr>
                </a:solidFill>
              </a:rPr>
              <a:t>4</a:t>
            </a:r>
            <a:r>
              <a:rPr lang="ar-SA" dirty="0" smtClean="0">
                <a:solidFill>
                  <a:srgbClr val="7030A0"/>
                </a:solidFill>
              </a:rPr>
              <a:t> </a:t>
            </a:r>
            <a:r>
              <a:rPr lang="ar-SA" b="1" dirty="0" smtClean="0">
                <a:solidFill>
                  <a:schemeClr val="bg2">
                    <a:lumMod val="25000"/>
                  </a:schemeClr>
                </a:solidFill>
              </a:rPr>
              <a:t>–</a:t>
            </a:r>
            <a:r>
              <a:rPr lang="ar-SA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ar-SA" b="1" dirty="0" smtClean="0">
                <a:solidFill>
                  <a:schemeClr val="bg2">
                    <a:lumMod val="25000"/>
                  </a:schemeClr>
                </a:solidFill>
              </a:rPr>
              <a:t>خطر التركز </a:t>
            </a:r>
            <a:r>
              <a:rPr lang="ar-SA" b="1" dirty="0" smtClean="0">
                <a:solidFill>
                  <a:schemeClr val="bg2">
                    <a:lumMod val="25000"/>
                  </a:schemeClr>
                </a:solidFill>
              </a:rPr>
              <a:t>أو </a:t>
            </a:r>
            <a:r>
              <a:rPr lang="ar-SA" b="1" dirty="0" smtClean="0">
                <a:solidFill>
                  <a:schemeClr val="bg2">
                    <a:lumMod val="25000"/>
                  </a:schemeClr>
                </a:solidFill>
              </a:rPr>
              <a:t>عدم التنوع :</a:t>
            </a:r>
            <a:r>
              <a:rPr lang="ar-SA" dirty="0" smtClean="0">
                <a:solidFill>
                  <a:srgbClr val="7030A0"/>
                </a:solidFill>
              </a:rPr>
              <a:t>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يحدث عندما تتركز الاستثمارات في محفظة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أو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سوق واحد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.</a:t>
            </a:r>
            <a:endParaRPr lang="ar-SA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ar-SA" b="1" dirty="0" smtClean="0">
                <a:solidFill>
                  <a:schemeClr val="bg2">
                    <a:lumMod val="25000"/>
                  </a:schemeClr>
                </a:solidFill>
              </a:rPr>
              <a:t>5</a:t>
            </a:r>
            <a:r>
              <a:rPr lang="ar-SA" dirty="0" smtClean="0">
                <a:solidFill>
                  <a:srgbClr val="7030A0"/>
                </a:solidFill>
              </a:rPr>
              <a:t> </a:t>
            </a:r>
            <a:r>
              <a:rPr lang="ar-SA" dirty="0" smtClean="0">
                <a:solidFill>
                  <a:schemeClr val="bg2">
                    <a:lumMod val="25000"/>
                  </a:schemeClr>
                </a:solidFill>
              </a:rPr>
              <a:t>–</a:t>
            </a:r>
            <a:r>
              <a:rPr lang="ar-SA" b="1" dirty="0" smtClean="0">
                <a:solidFill>
                  <a:schemeClr val="bg2">
                    <a:lumMod val="25000"/>
                  </a:schemeClr>
                </a:solidFill>
              </a:rPr>
              <a:t> اخطار نظامية :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تتعلق يتغير الأنظمة من قبل الحكومة مثل نظام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الضرائب.</a:t>
            </a:r>
            <a:endParaRPr lang="ar-SA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68547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102295" y="5325069"/>
            <a:ext cx="8683348" cy="1143000"/>
          </a:xfrm>
        </p:spPr>
        <p:txBody>
          <a:bodyPr/>
          <a:lstStyle/>
          <a:p>
            <a:r>
              <a:rPr lang="ar-SA" sz="3600" dirty="0" smtClean="0"/>
              <a:t>الأوراق المالية المتداولة في السوق </a:t>
            </a:r>
            <a:endParaRPr lang="ar-SA" sz="36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xfrm>
            <a:off x="1523999" y="731520"/>
            <a:ext cx="9092665" cy="4417996"/>
          </a:xfrm>
        </p:spPr>
        <p:txBody>
          <a:bodyPr>
            <a:normAutofit fontScale="70000" lnSpcReduction="20000"/>
          </a:bodyPr>
          <a:lstStyle/>
          <a:p>
            <a:r>
              <a:rPr lang="ar-SA" dirty="0" smtClean="0"/>
              <a:t>لمعرفة كيفية قيام السوق المالية بوظيفتها الحيوية في الاقتصاد لابد من التعرف على أنواع الأوراق المالية التي يتعامل بها في الأسواق المالية:</a:t>
            </a:r>
          </a:p>
          <a:p>
            <a:endParaRPr lang="ar-SA" dirty="0" smtClean="0"/>
          </a:p>
          <a:p>
            <a:r>
              <a:rPr lang="ar-SA" b="1" u="sng" dirty="0" smtClean="0">
                <a:solidFill>
                  <a:schemeClr val="tx2">
                    <a:lumMod val="50000"/>
                  </a:schemeClr>
                </a:solidFill>
              </a:rPr>
              <a:t>أدوات </a:t>
            </a:r>
            <a:r>
              <a:rPr lang="ar-SA" b="1" u="sng" dirty="0" smtClean="0">
                <a:solidFill>
                  <a:schemeClr val="tx2">
                    <a:lumMod val="50000"/>
                  </a:schemeClr>
                </a:solidFill>
              </a:rPr>
              <a:t>سوق النقود و أدوات سوق  المال </a:t>
            </a:r>
            <a:r>
              <a:rPr lang="ar-SA" b="1" u="sng" dirty="0" smtClean="0">
                <a:solidFill>
                  <a:schemeClr val="tx2">
                    <a:lumMod val="50000"/>
                  </a:schemeClr>
                </a:solidFill>
              </a:rPr>
              <a:t>:</a:t>
            </a:r>
            <a:endParaRPr lang="ar-SA" b="1" u="sng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ar-SA" b="1" u="sng" dirty="0" smtClean="0">
                <a:solidFill>
                  <a:schemeClr val="accent1">
                    <a:lumMod val="75000"/>
                  </a:schemeClr>
                </a:solidFill>
              </a:rPr>
              <a:t>1 – أدوات سوق النقود </a:t>
            </a:r>
            <a:r>
              <a:rPr lang="ar-SA" b="1" u="sng" dirty="0" smtClean="0">
                <a:solidFill>
                  <a:schemeClr val="accent1">
                    <a:lumMod val="75000"/>
                  </a:schemeClr>
                </a:solidFill>
              </a:rPr>
              <a:t>:</a:t>
            </a:r>
          </a:p>
          <a:p>
            <a:endParaRPr lang="ar-SA" b="1" u="sng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ar-SA" dirty="0" smtClean="0">
                <a:solidFill>
                  <a:schemeClr val="bg2">
                    <a:lumMod val="25000"/>
                  </a:schemeClr>
                </a:solidFill>
              </a:rPr>
              <a:t>ما هو </a:t>
            </a:r>
            <a:r>
              <a:rPr lang="ar-SA" dirty="0" smtClean="0">
                <a:solidFill>
                  <a:schemeClr val="bg2">
                    <a:lumMod val="25000"/>
                  </a:schemeClr>
                </a:solidFill>
              </a:rPr>
              <a:t>سوق </a:t>
            </a:r>
            <a:r>
              <a:rPr lang="ar-SA" dirty="0" smtClean="0">
                <a:solidFill>
                  <a:schemeClr val="bg2">
                    <a:lumMod val="25000"/>
                  </a:schemeClr>
                </a:solidFill>
              </a:rPr>
              <a:t>النقود؟</a:t>
            </a:r>
            <a:endParaRPr lang="ar-SA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سوق الأدوات المالية قصيرة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الأجل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(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أقل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من سنة)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.</a:t>
            </a:r>
          </a:p>
          <a:p>
            <a:endParaRPr lang="ar-SA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عارضو النقود </a:t>
            </a:r>
            <a:r>
              <a:rPr lang="ar-SA" dirty="0" smtClean="0">
                <a:solidFill>
                  <a:schemeClr val="bg2">
                    <a:lumMod val="25000"/>
                  </a:schemeClr>
                </a:solidFill>
              </a:rPr>
              <a:t>هم الأفراد </a:t>
            </a:r>
            <a:r>
              <a:rPr lang="ar-SA" dirty="0" smtClean="0">
                <a:solidFill>
                  <a:schemeClr val="bg2">
                    <a:lumMod val="25000"/>
                  </a:schemeClr>
                </a:solidFill>
              </a:rPr>
              <a:t>و المؤسسات </a:t>
            </a:r>
            <a:r>
              <a:rPr lang="ar-SA" dirty="0" smtClean="0">
                <a:solidFill>
                  <a:schemeClr val="bg2">
                    <a:lumMod val="25000"/>
                  </a:schemeClr>
                </a:solidFill>
              </a:rPr>
              <a:t>المالية </a:t>
            </a:r>
            <a:r>
              <a:rPr lang="ar-SA" dirty="0" smtClean="0">
                <a:solidFill>
                  <a:schemeClr val="bg2">
                    <a:lumMod val="25000"/>
                  </a:schemeClr>
                </a:solidFill>
              </a:rPr>
              <a:t>الوسيطة </a:t>
            </a:r>
            <a:r>
              <a:rPr lang="ar-SA" dirty="0" smtClean="0">
                <a:solidFill>
                  <a:schemeClr val="bg2">
                    <a:lumMod val="25000"/>
                  </a:schemeClr>
                </a:solidFill>
              </a:rPr>
              <a:t>الذين يرون ( استثمار للأموال </a:t>
            </a:r>
            <a:r>
              <a:rPr lang="ar-SA" dirty="0" smtClean="0">
                <a:solidFill>
                  <a:schemeClr val="bg2">
                    <a:lumMod val="25000"/>
                  </a:schemeClr>
                </a:solidFill>
              </a:rPr>
              <a:t>بدلا من تركها عاطلة </a:t>
            </a:r>
            <a:r>
              <a:rPr lang="ar-SA" dirty="0" smtClean="0">
                <a:solidFill>
                  <a:schemeClr val="bg2">
                    <a:lumMod val="25000"/>
                  </a:schemeClr>
                </a:solidFill>
              </a:rPr>
              <a:t>).</a:t>
            </a:r>
          </a:p>
          <a:p>
            <a:endParaRPr lang="ar-SA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طالبوا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النقود </a:t>
            </a:r>
            <a:r>
              <a:rPr lang="ar-SA" dirty="0" smtClean="0">
                <a:solidFill>
                  <a:schemeClr val="bg2">
                    <a:lumMod val="25000"/>
                  </a:schemeClr>
                </a:solidFill>
              </a:rPr>
              <a:t>هم  منشآت الأعمال و </a:t>
            </a:r>
            <a:r>
              <a:rPr lang="ar-SA" dirty="0" smtClean="0">
                <a:solidFill>
                  <a:schemeClr val="bg2">
                    <a:lumMod val="25000"/>
                  </a:schemeClr>
                </a:solidFill>
              </a:rPr>
              <a:t>البنوك حيث يمكنها السوق من الحصول على التمويل و السيولة </a:t>
            </a:r>
            <a:r>
              <a:rPr lang="ar-SA" dirty="0" smtClean="0">
                <a:solidFill>
                  <a:schemeClr val="bg2">
                    <a:lumMod val="25000"/>
                  </a:schemeClr>
                </a:solidFill>
              </a:rPr>
              <a:t>.</a:t>
            </a:r>
          </a:p>
          <a:p>
            <a:endParaRPr lang="ar-SA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سوق النقود ليس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له سوق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محدد </a:t>
            </a:r>
            <a:r>
              <a:rPr lang="ar-SA" dirty="0" smtClean="0">
                <a:solidFill>
                  <a:schemeClr val="bg2">
                    <a:lumMod val="25000"/>
                  </a:schemeClr>
                </a:solidFill>
              </a:rPr>
              <a:t>ولكن التعامل فيه يكون </a:t>
            </a:r>
            <a:r>
              <a:rPr lang="ar-SA" dirty="0" smtClean="0">
                <a:solidFill>
                  <a:schemeClr val="bg2">
                    <a:lumMod val="25000"/>
                  </a:schemeClr>
                </a:solidFill>
              </a:rPr>
              <a:t>من خلال وسائل </a:t>
            </a:r>
            <a:r>
              <a:rPr lang="ar-SA" dirty="0" smtClean="0">
                <a:solidFill>
                  <a:schemeClr val="bg2">
                    <a:lumMod val="25000"/>
                  </a:schemeClr>
                </a:solidFill>
              </a:rPr>
              <a:t>الاتصال. </a:t>
            </a:r>
          </a:p>
          <a:p>
            <a:endParaRPr lang="ar-SA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تتميز أدوات  سوق النقود : </a:t>
            </a:r>
            <a:r>
              <a:rPr lang="ar-SA" dirty="0" smtClean="0">
                <a:solidFill>
                  <a:schemeClr val="bg2">
                    <a:lumMod val="25000"/>
                  </a:schemeClr>
                </a:solidFill>
              </a:rPr>
              <a:t>قلة تقلب </a:t>
            </a:r>
            <a:r>
              <a:rPr lang="ar-SA" dirty="0" smtClean="0">
                <a:solidFill>
                  <a:schemeClr val="bg2">
                    <a:lumMod val="25000"/>
                  </a:schemeClr>
                </a:solidFill>
              </a:rPr>
              <a:t>الأسعار ← يقلل المخاطر ← زيادة </a:t>
            </a:r>
            <a:r>
              <a:rPr lang="ar-SA" dirty="0" smtClean="0">
                <a:solidFill>
                  <a:schemeClr val="bg2">
                    <a:lumMod val="25000"/>
                  </a:schemeClr>
                </a:solidFill>
              </a:rPr>
              <a:t>السيولة </a:t>
            </a:r>
            <a:endParaRPr lang="ar-SA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46987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121545" y="5507950"/>
            <a:ext cx="8683348" cy="1143000"/>
          </a:xfrm>
        </p:spPr>
        <p:txBody>
          <a:bodyPr/>
          <a:lstStyle/>
          <a:p>
            <a:r>
              <a:rPr lang="ar-SA" sz="3600" dirty="0" smtClean="0"/>
              <a:t>أدوات سوق النقود</a:t>
            </a:r>
            <a:endParaRPr lang="ar-SA" sz="36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xfrm>
            <a:off x="1524000" y="731520"/>
            <a:ext cx="8534400" cy="4706754"/>
          </a:xfrm>
        </p:spPr>
        <p:txBody>
          <a:bodyPr>
            <a:normAutofit fontScale="77500" lnSpcReduction="20000"/>
          </a:bodyPr>
          <a:lstStyle/>
          <a:p>
            <a:r>
              <a:rPr lang="ar-SA" b="1" u="sng" dirty="0" smtClean="0">
                <a:solidFill>
                  <a:schemeClr val="bg2">
                    <a:lumMod val="25000"/>
                  </a:schemeClr>
                </a:solidFill>
              </a:rPr>
              <a:t>ماهي أدوات سوق النقود </a:t>
            </a:r>
            <a:r>
              <a:rPr lang="ar-SA" b="1" u="sng" dirty="0" smtClean="0">
                <a:solidFill>
                  <a:schemeClr val="bg2">
                    <a:lumMod val="25000"/>
                  </a:schemeClr>
                </a:solidFill>
              </a:rPr>
              <a:t>؟</a:t>
            </a:r>
          </a:p>
          <a:p>
            <a:endParaRPr lang="ar-SA" b="1" u="sng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ar-SA" b="1" dirty="0" smtClean="0">
                <a:solidFill>
                  <a:schemeClr val="bg2">
                    <a:lumMod val="50000"/>
                  </a:schemeClr>
                </a:solidFill>
              </a:rPr>
              <a:t>1 - اذونات الخزانة العامة </a:t>
            </a:r>
            <a:r>
              <a:rPr lang="ar-SA" b="1" dirty="0" smtClean="0">
                <a:solidFill>
                  <a:schemeClr val="bg2">
                    <a:lumMod val="50000"/>
                  </a:schemeClr>
                </a:solidFill>
              </a:rPr>
              <a:t>:</a:t>
            </a:r>
          </a:p>
          <a:p>
            <a:endParaRPr lang="ar-SA" b="1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ar-SA" dirty="0" smtClean="0">
                <a:solidFill>
                  <a:schemeClr val="accent1">
                    <a:lumMod val="75000"/>
                  </a:schemeClr>
                </a:solidFill>
              </a:rPr>
              <a:t>قصيرة الأجل </a:t>
            </a:r>
            <a:endParaRPr lang="ar-SA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ar-SA" dirty="0" smtClean="0">
                <a:solidFill>
                  <a:schemeClr val="accent1">
                    <a:lumMod val="75000"/>
                  </a:schemeClr>
                </a:solidFill>
              </a:rPr>
              <a:t>تصدرها الحكومة من </a:t>
            </a:r>
            <a:r>
              <a:rPr lang="ar-SA" dirty="0" smtClean="0">
                <a:solidFill>
                  <a:schemeClr val="accent1">
                    <a:lumMod val="75000"/>
                  </a:schemeClr>
                </a:solidFill>
              </a:rPr>
              <a:t>أجل </a:t>
            </a:r>
            <a:r>
              <a:rPr lang="ar-SA" dirty="0" smtClean="0">
                <a:solidFill>
                  <a:schemeClr val="accent1">
                    <a:lumMod val="75000"/>
                  </a:schemeClr>
                </a:solidFill>
              </a:rPr>
              <a:t>تمويل انفاقها </a:t>
            </a:r>
          </a:p>
          <a:p>
            <a:r>
              <a:rPr lang="ar-SA" dirty="0" smtClean="0">
                <a:solidFill>
                  <a:schemeClr val="accent1">
                    <a:lumMod val="75000"/>
                  </a:schemeClr>
                </a:solidFill>
              </a:rPr>
              <a:t>تباع في السوق الرئيسية </a:t>
            </a:r>
          </a:p>
          <a:p>
            <a:r>
              <a:rPr lang="ar-SA" dirty="0" smtClean="0">
                <a:solidFill>
                  <a:schemeClr val="accent1">
                    <a:lumMod val="75000"/>
                  </a:schemeClr>
                </a:solidFill>
              </a:rPr>
              <a:t>يعاد تداولها في السوق الثانوية </a:t>
            </a:r>
          </a:p>
          <a:p>
            <a:r>
              <a:rPr lang="ar-SA" dirty="0" smtClean="0">
                <a:solidFill>
                  <a:schemeClr val="accent1">
                    <a:lumMod val="75000"/>
                  </a:schemeClr>
                </a:solidFill>
              </a:rPr>
              <a:t>تباع بسعر الخصم أي ليس لها سعر فائدة </a:t>
            </a:r>
            <a:r>
              <a:rPr lang="ar-SA" dirty="0" smtClean="0">
                <a:solidFill>
                  <a:schemeClr val="accent1">
                    <a:lumMod val="75000"/>
                  </a:schemeClr>
                </a:solidFill>
              </a:rPr>
              <a:t>محدد (العائد من ملكيتها يتمثل في </a:t>
            </a:r>
            <a:r>
              <a:rPr lang="ar-SA" dirty="0" smtClean="0">
                <a:solidFill>
                  <a:schemeClr val="accent1">
                    <a:lumMod val="75000"/>
                  </a:schemeClr>
                </a:solidFill>
              </a:rPr>
              <a:t>الفرق بين سعر الشراء و القيمة الاسمية) </a:t>
            </a:r>
          </a:p>
          <a:p>
            <a:r>
              <a:rPr lang="ar-SA" dirty="0">
                <a:solidFill>
                  <a:schemeClr val="accent1">
                    <a:lumMod val="75000"/>
                  </a:schemeClr>
                </a:solidFill>
              </a:rPr>
              <a:t>أ</a:t>
            </a:r>
            <a:r>
              <a:rPr lang="ar-SA" dirty="0" smtClean="0">
                <a:solidFill>
                  <a:schemeClr val="accent1">
                    <a:lumMod val="75000"/>
                  </a:schemeClr>
                </a:solidFill>
              </a:rPr>
              <a:t>كثر </a:t>
            </a:r>
            <a:r>
              <a:rPr lang="ar-SA" dirty="0" smtClean="0">
                <a:solidFill>
                  <a:schemeClr val="accent1">
                    <a:lumMod val="75000"/>
                  </a:schemeClr>
                </a:solidFill>
              </a:rPr>
              <a:t>أدوات سوق النقود سيولة و </a:t>
            </a:r>
            <a:r>
              <a:rPr lang="ar-SA" dirty="0" smtClean="0">
                <a:solidFill>
                  <a:schemeClr val="accent1">
                    <a:lumMod val="75000"/>
                  </a:schemeClr>
                </a:solidFill>
              </a:rPr>
              <a:t>أقلها </a:t>
            </a:r>
            <a:r>
              <a:rPr lang="ar-SA" dirty="0" smtClean="0">
                <a:solidFill>
                  <a:schemeClr val="accent1">
                    <a:lumMod val="75000"/>
                  </a:schemeClr>
                </a:solidFill>
              </a:rPr>
              <a:t>خطورة </a:t>
            </a:r>
          </a:p>
          <a:p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تباع عن طريق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المزايدة بطريقتين: </a:t>
            </a:r>
            <a:endParaRPr lang="ar-SA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45720" indent="0">
              <a:buNone/>
            </a:pPr>
            <a:r>
              <a:rPr lang="ar-SA" dirty="0" smtClean="0">
                <a:solidFill>
                  <a:schemeClr val="tx2">
                    <a:lumMod val="75000"/>
                  </a:schemeClr>
                </a:solidFill>
              </a:rPr>
              <a:t>1-</a:t>
            </a:r>
            <a:r>
              <a:rPr lang="ar-SA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ar-SA" dirty="0" smtClean="0">
                <a:solidFill>
                  <a:schemeClr val="tx2">
                    <a:lumMod val="75000"/>
                  </a:schemeClr>
                </a:solidFill>
              </a:rPr>
              <a:t>مزايدة تنافسية: </a:t>
            </a:r>
            <a:r>
              <a:rPr lang="ar-SA" dirty="0" smtClean="0">
                <a:solidFill>
                  <a:schemeClr val="accent1">
                    <a:lumMod val="75000"/>
                  </a:schemeClr>
                </a:solidFill>
              </a:rPr>
              <a:t>تباع </a:t>
            </a:r>
            <a:r>
              <a:rPr lang="ar-SA" dirty="0" smtClean="0">
                <a:solidFill>
                  <a:schemeClr val="accent1">
                    <a:lumMod val="75000"/>
                  </a:schemeClr>
                </a:solidFill>
              </a:rPr>
              <a:t>الأذونات </a:t>
            </a:r>
            <a:r>
              <a:rPr lang="ar-SA" dirty="0" smtClean="0">
                <a:solidFill>
                  <a:schemeClr val="accent1">
                    <a:lumMod val="75000"/>
                  </a:schemeClr>
                </a:solidFill>
              </a:rPr>
              <a:t>لمن يعرض </a:t>
            </a:r>
            <a:r>
              <a:rPr lang="ar-SA" dirty="0" smtClean="0">
                <a:solidFill>
                  <a:schemeClr val="accent1">
                    <a:lumMod val="75000"/>
                  </a:schemeClr>
                </a:solidFill>
              </a:rPr>
              <a:t>سعر أعلى </a:t>
            </a:r>
            <a:r>
              <a:rPr lang="ar-SA" dirty="0" smtClean="0">
                <a:solidFill>
                  <a:schemeClr val="accent1">
                    <a:lumMod val="75000"/>
                  </a:schemeClr>
                </a:solidFill>
              </a:rPr>
              <a:t>←  يستبعد </a:t>
            </a:r>
            <a:r>
              <a:rPr lang="ar-SA" dirty="0" smtClean="0">
                <a:solidFill>
                  <a:schemeClr val="accent1">
                    <a:lumMod val="75000"/>
                  </a:schemeClr>
                </a:solidFill>
              </a:rPr>
              <a:t>صغار المستثمرين.</a:t>
            </a:r>
            <a:endParaRPr lang="ar-SA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45720" indent="0">
              <a:buNone/>
            </a:pPr>
            <a:r>
              <a:rPr lang="ar-SA" dirty="0" smtClean="0">
                <a:solidFill>
                  <a:schemeClr val="tx2">
                    <a:lumMod val="75000"/>
                  </a:schemeClr>
                </a:solidFill>
              </a:rPr>
              <a:t>2- مزايدة </a:t>
            </a:r>
            <a:r>
              <a:rPr lang="ar-SA" dirty="0" smtClean="0">
                <a:solidFill>
                  <a:schemeClr val="tx2">
                    <a:lumMod val="75000"/>
                  </a:schemeClr>
                </a:solidFill>
              </a:rPr>
              <a:t>غير </a:t>
            </a:r>
            <a:r>
              <a:rPr lang="ar-SA" dirty="0" smtClean="0">
                <a:solidFill>
                  <a:schemeClr val="tx2">
                    <a:lumMod val="75000"/>
                  </a:schemeClr>
                </a:solidFill>
              </a:rPr>
              <a:t>تنافسية: </a:t>
            </a:r>
            <a:r>
              <a:rPr lang="ar-SA" dirty="0" smtClean="0">
                <a:solidFill>
                  <a:schemeClr val="accent1">
                    <a:lumMod val="75000"/>
                  </a:schemeClr>
                </a:solidFill>
              </a:rPr>
              <a:t>تتحدد سعر البيع  بمتوسط الأسعار للمزايد غير </a:t>
            </a:r>
            <a:r>
              <a:rPr lang="ar-SA" dirty="0" smtClean="0">
                <a:solidFill>
                  <a:schemeClr val="accent1">
                    <a:lumMod val="75000"/>
                  </a:schemeClr>
                </a:solidFill>
              </a:rPr>
              <a:t>التنافسية </a:t>
            </a:r>
            <a:r>
              <a:rPr lang="ar-SA" dirty="0" smtClean="0">
                <a:solidFill>
                  <a:schemeClr val="accent1">
                    <a:lumMod val="75000"/>
                  </a:schemeClr>
                </a:solidFill>
              </a:rPr>
              <a:t>التي تم البيع فيها في ذلك اليوم  و يقدم عليها صغار </a:t>
            </a:r>
            <a:r>
              <a:rPr lang="ar-SA" dirty="0" smtClean="0">
                <a:solidFill>
                  <a:schemeClr val="accent1">
                    <a:lumMod val="75000"/>
                  </a:schemeClr>
                </a:solidFill>
              </a:rPr>
              <a:t>المستثمرين. </a:t>
            </a:r>
            <a:endParaRPr lang="ar-SA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5845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z="3600" dirty="0" smtClean="0"/>
              <a:t>أدوات سوق النقود</a:t>
            </a:r>
            <a:endParaRPr lang="ar-SA" sz="36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20000"/>
          </a:bodyPr>
          <a:lstStyle/>
          <a:p>
            <a:r>
              <a:rPr lang="ar-SA" b="1" dirty="0" smtClean="0">
                <a:solidFill>
                  <a:schemeClr val="bg2">
                    <a:lumMod val="25000"/>
                  </a:schemeClr>
                </a:solidFill>
              </a:rPr>
              <a:t>2 - تعاقدات إعادة الشراء </a:t>
            </a:r>
            <a:r>
              <a:rPr lang="ar-SA" b="1" dirty="0" smtClean="0">
                <a:solidFill>
                  <a:schemeClr val="bg2">
                    <a:lumMod val="25000"/>
                  </a:schemeClr>
                </a:solidFill>
              </a:rPr>
              <a:t>:</a:t>
            </a:r>
            <a:endParaRPr lang="ar-SA" b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هي عقد بين طرفين للبيع ثم إعادة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لشراء أوراق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مالية غالبا ما تكون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أذونات خزينة. </a:t>
            </a:r>
            <a:endParaRPr lang="ar-SA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ar-SA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قصيرة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أجل لأنها </a:t>
            </a:r>
            <a:r>
              <a:rPr lang="ar-SA" dirty="0">
                <a:solidFill>
                  <a:schemeClr val="bg2">
                    <a:lumMod val="50000"/>
                  </a:schemeClr>
                </a:solidFill>
              </a:rPr>
              <a:t>أ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ذونات خزينة.</a:t>
            </a:r>
            <a:endParaRPr lang="ar-SA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تستطيع المنشآت من خلالها سد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العجز </a:t>
            </a:r>
            <a:r>
              <a:rPr lang="ar-SA" dirty="0" err="1" smtClean="0">
                <a:solidFill>
                  <a:schemeClr val="bg2">
                    <a:lumMod val="50000"/>
                  </a:schemeClr>
                </a:solidFill>
              </a:rPr>
              <a:t>الطارىء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 في السيولة.</a:t>
            </a:r>
          </a:p>
          <a:p>
            <a:endParaRPr lang="ar-SA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ar-SA" b="1" dirty="0" smtClean="0">
                <a:solidFill>
                  <a:schemeClr val="bg2">
                    <a:lumMod val="25000"/>
                  </a:schemeClr>
                </a:solidFill>
              </a:rPr>
              <a:t>3 – الأوراق </a:t>
            </a:r>
            <a:r>
              <a:rPr lang="ar-SA" b="1" dirty="0" smtClean="0">
                <a:solidFill>
                  <a:schemeClr val="bg2">
                    <a:lumMod val="25000"/>
                  </a:schemeClr>
                </a:solidFill>
              </a:rPr>
              <a:t>التجارية: </a:t>
            </a:r>
            <a:endParaRPr lang="ar-SA" b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قصيرة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الأجل. </a:t>
            </a:r>
            <a:endParaRPr lang="ar-SA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تصدرها شركات ذات سمعة جيدة في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السوق.</a:t>
            </a:r>
            <a:endParaRPr lang="ar-SA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مدة استحقاقها بين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4-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6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أشهر.</a:t>
            </a:r>
            <a:endParaRPr lang="ar-SA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تباع بين المتعاملين في السوق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أو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بواسطة شركات متخصصة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.</a:t>
            </a:r>
            <a:endParaRPr lang="ar-SA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21604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z="3600" dirty="0" smtClean="0"/>
              <a:t>أدوات سوق النقود</a:t>
            </a:r>
            <a:endParaRPr lang="ar-SA" sz="36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ar-SA" b="1" dirty="0" smtClean="0">
                <a:solidFill>
                  <a:schemeClr val="bg2">
                    <a:lumMod val="25000"/>
                  </a:schemeClr>
                </a:solidFill>
              </a:rPr>
              <a:t>4 – شهادات </a:t>
            </a:r>
            <a:r>
              <a:rPr lang="ar-SA" b="1" dirty="0" smtClean="0">
                <a:solidFill>
                  <a:schemeClr val="bg2">
                    <a:lumMod val="25000"/>
                  </a:schemeClr>
                </a:solidFill>
              </a:rPr>
              <a:t>الإيداع:</a:t>
            </a:r>
            <a:endParaRPr lang="ar-SA" b="1" dirty="0" smtClean="0">
              <a:solidFill>
                <a:schemeClr val="bg2">
                  <a:lumMod val="25000"/>
                </a:schemeClr>
              </a:solidFill>
            </a:endParaRPr>
          </a:p>
          <a:p>
            <a:endParaRPr lang="ar-SA" dirty="0">
              <a:solidFill>
                <a:srgbClr val="7030A0"/>
              </a:solidFill>
            </a:endParaRPr>
          </a:p>
          <a:p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يصدرها البنك المركزي بعملة البلد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أو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بعملات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أخرى. </a:t>
            </a:r>
            <a:endParaRPr lang="ar-SA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أدوات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دين.</a:t>
            </a:r>
            <a:endParaRPr lang="ar-SA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تبيعها البنوك التجارية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للمدخرين. </a:t>
            </a:r>
            <a:endParaRPr lang="ar-SA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معدلات الفائدة فيها محددة على مدد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دورية. </a:t>
            </a:r>
            <a:endParaRPr lang="ar-SA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تدفع قيمتها عند الاستحقاق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كاملة. </a:t>
            </a:r>
            <a:endParaRPr lang="ar-SA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درجة المخاطرة فيها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أكبر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من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الأذونات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و القدرة على تسويقها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أقل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من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الأذونات </a:t>
            </a:r>
            <a:endParaRPr lang="ar-SA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←معدلات الفائدة فيها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أعلى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قليلا من معدلات الفائدة على </a:t>
            </a:r>
            <a:r>
              <a:rPr lang="ar-SA" dirty="0">
                <a:solidFill>
                  <a:schemeClr val="bg2">
                    <a:lumMod val="50000"/>
                  </a:schemeClr>
                </a:solidFill>
              </a:rPr>
              <a:t>أ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ذونات الخزانة. </a:t>
            </a:r>
            <a:endParaRPr lang="ar-SA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00291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86054" y="4749879"/>
            <a:ext cx="10515600" cy="1325563"/>
          </a:xfrm>
        </p:spPr>
        <p:txBody>
          <a:bodyPr/>
          <a:lstStyle/>
          <a:p>
            <a:r>
              <a:rPr lang="ar-SA" sz="3600" dirty="0" smtClean="0"/>
              <a:t>أدوات سوق النقود</a:t>
            </a:r>
            <a:endParaRPr lang="ar-SA" sz="36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7500" lnSpcReduction="20000"/>
          </a:bodyPr>
          <a:lstStyle/>
          <a:p>
            <a:r>
              <a:rPr lang="ar-SA" b="1" dirty="0" smtClean="0">
                <a:solidFill>
                  <a:schemeClr val="bg2">
                    <a:lumMod val="25000"/>
                  </a:schemeClr>
                </a:solidFill>
              </a:rPr>
              <a:t>5 – سندات القبول المصرفية </a:t>
            </a:r>
            <a:r>
              <a:rPr lang="ar-SA" b="1" dirty="0" smtClean="0">
                <a:solidFill>
                  <a:schemeClr val="bg2">
                    <a:lumMod val="25000"/>
                  </a:schemeClr>
                </a:solidFill>
              </a:rPr>
              <a:t>:</a:t>
            </a:r>
            <a:endParaRPr lang="ar-SA" b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من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الأشكال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القديمة للائتمان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.</a:t>
            </a:r>
            <a:endParaRPr lang="ar-SA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يقبل البنك عدد غير محدد منها ←زيادة درجة المخاطرة ←وضع حدود قانونية من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البنك </a:t>
            </a:r>
            <a:r>
              <a:rPr lang="ar-SA" dirty="0">
                <a:solidFill>
                  <a:schemeClr val="bg2">
                    <a:lumMod val="50000"/>
                  </a:schemeClr>
                </a:solidFill>
              </a:rPr>
              <a:t>المركزي على القيمة الكلية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للسندات.</a:t>
            </a:r>
          </a:p>
          <a:p>
            <a:endParaRPr lang="ar-SA" dirty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ar-SA" b="1" dirty="0">
                <a:solidFill>
                  <a:schemeClr val="bg2">
                    <a:lumMod val="25000"/>
                  </a:schemeClr>
                </a:solidFill>
              </a:rPr>
              <a:t>6 – الإقراض الداخلي بين </a:t>
            </a:r>
            <a:r>
              <a:rPr lang="ar-SA" b="1" dirty="0" smtClean="0">
                <a:solidFill>
                  <a:schemeClr val="bg2">
                    <a:lumMod val="25000"/>
                  </a:schemeClr>
                </a:solidFill>
              </a:rPr>
              <a:t>البنوك: </a:t>
            </a:r>
            <a:endParaRPr lang="ar-SA" b="1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ar-SA" dirty="0">
                <a:solidFill>
                  <a:schemeClr val="bg2">
                    <a:lumMod val="50000"/>
                  </a:schemeClr>
                </a:solidFill>
              </a:rPr>
              <a:t>سببه وجود فائض نقدي لدى بعض البنوك بينما هناك نقص في السيولة عند بنوك أخرى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.</a:t>
            </a:r>
            <a:endParaRPr lang="ar-SA" dirty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ar-SA" dirty="0">
                <a:solidFill>
                  <a:schemeClr val="bg2">
                    <a:lumMod val="50000"/>
                  </a:schemeClr>
                </a:solidFill>
              </a:rPr>
              <a:t>أدى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إلى </a:t>
            </a:r>
            <a:r>
              <a:rPr lang="ar-SA" dirty="0">
                <a:solidFill>
                  <a:schemeClr val="bg2">
                    <a:lumMod val="50000"/>
                  </a:schemeClr>
                </a:solidFill>
              </a:rPr>
              <a:t>وجود سوق قصير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الأجل </a:t>
            </a:r>
            <a:r>
              <a:rPr lang="ar-SA" dirty="0">
                <a:solidFill>
                  <a:schemeClr val="bg2">
                    <a:lumMod val="50000"/>
                  </a:schemeClr>
                </a:solidFill>
              </a:rPr>
              <a:t>بين البنوك و يتميز سوق الإقراض بين البنوك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بـ:  </a:t>
            </a:r>
            <a:endParaRPr lang="ar-SA" dirty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أ- سوق نشيط يُتعامل فيه بمبالغ كبيرة من النقود.</a:t>
            </a:r>
            <a:endParaRPr lang="ar-SA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ب – الإقراض يتم لليلة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واحدة.</a:t>
            </a:r>
            <a:endParaRPr lang="ar-SA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ج – معدل الفائدة في هذا السوق مؤشر لمعدلات الفائدة الأخرى في باقي سوق </a:t>
            </a:r>
            <a:r>
              <a:rPr lang="ar-SA" dirty="0" smtClean="0">
                <a:solidFill>
                  <a:schemeClr val="bg2">
                    <a:lumMod val="50000"/>
                  </a:schemeClr>
                </a:solidFill>
              </a:rPr>
              <a:t>النقود.  </a:t>
            </a:r>
            <a:endParaRPr lang="ar-SA" dirty="0" smtClean="0">
              <a:solidFill>
                <a:schemeClr val="bg2">
                  <a:lumMod val="50000"/>
                </a:schemeClr>
              </a:solidFill>
            </a:endParaRPr>
          </a:p>
          <a:p>
            <a:endParaRPr lang="ar-SA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9504333"/>
      </p:ext>
    </p:extLst>
  </p:cSld>
  <p:clrMapOvr>
    <a:masterClrMapping/>
  </p:clrMapOvr>
</p:sld>
</file>

<file path=ppt/theme/theme1.xml><?xml version="1.0" encoding="utf-8"?>
<a:theme xmlns:a="http://schemas.openxmlformats.org/drawingml/2006/main" name="دفق الهواء">
  <a:themeElements>
    <a:clrScheme name="دفق الهواء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دفق الهواء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دفق الهواء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435</TotalTime>
  <Words>1735</Words>
  <Application>Microsoft Office PowerPoint</Application>
  <PresentationFormat>مخصص</PresentationFormat>
  <Paragraphs>231</Paragraphs>
  <Slides>26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26</vt:i4>
      </vt:variant>
    </vt:vector>
  </HeadingPairs>
  <TitlesOfParts>
    <vt:vector size="27" baseType="lpstr">
      <vt:lpstr>دفق الهواء</vt:lpstr>
      <vt:lpstr>الفصل الثامن عشر</vt:lpstr>
      <vt:lpstr>ماذا سنتناول في هذا الفصل</vt:lpstr>
      <vt:lpstr>منشآت الأعمال تحصل على التمويل من وسيلتين</vt:lpstr>
      <vt:lpstr>معايير الاختلاف بين الاوراق المالية والمخاطر المصاحبة للتعامل بها</vt:lpstr>
      <vt:lpstr>الأوراق المالية المتداولة في السوق </vt:lpstr>
      <vt:lpstr>أدوات سوق النقود</vt:lpstr>
      <vt:lpstr>أدوات سوق النقود</vt:lpstr>
      <vt:lpstr>أدوات سوق النقود</vt:lpstr>
      <vt:lpstr>أدوات سوق النقود</vt:lpstr>
      <vt:lpstr>أدوات سوق رأس المال</vt:lpstr>
      <vt:lpstr>أدوات سوق رأس المال</vt:lpstr>
      <vt:lpstr>أدوات سوق رأس المال</vt:lpstr>
      <vt:lpstr>أدوات سوق رأس المال</vt:lpstr>
      <vt:lpstr>أدوات سوق رأس المال</vt:lpstr>
      <vt:lpstr>أدوات سوق رأس المال</vt:lpstr>
      <vt:lpstr>المؤسسات المالية الوسيطة </vt:lpstr>
      <vt:lpstr>المؤسسات المالية الوسيطة </vt:lpstr>
      <vt:lpstr>المؤسسات المالية الوسيطة </vt:lpstr>
      <vt:lpstr>المؤسسات المالية الوسيطة </vt:lpstr>
      <vt:lpstr>المؤسسات المالية الوسيطة </vt:lpstr>
      <vt:lpstr>المؤسسات المالية الوسيطة </vt:lpstr>
      <vt:lpstr>المؤسسات المالية الوسيطة</vt:lpstr>
      <vt:lpstr>المؤسسات المالية الوسيطة</vt:lpstr>
      <vt:lpstr>المؤسسات المالية الوسيطة</vt:lpstr>
      <vt:lpstr>المؤسسات المالية الوسيطة</vt:lpstr>
      <vt:lpstr>تنظيم السوق المالية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الفصل الثامن عشر</dc:title>
  <dc:creator>n</dc:creator>
  <cp:lastModifiedBy>samalmalki</cp:lastModifiedBy>
  <cp:revision>52</cp:revision>
  <dcterms:created xsi:type="dcterms:W3CDTF">2016-12-13T18:58:46Z</dcterms:created>
  <dcterms:modified xsi:type="dcterms:W3CDTF">2017-11-02T05:12:09Z</dcterms:modified>
</cp:coreProperties>
</file>