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5" r:id="rId9"/>
    <p:sldId id="266" r:id="rId10"/>
    <p:sldId id="267" r:id="rId11"/>
    <p:sldId id="268" r:id="rId12"/>
    <p:sldId id="263" r:id="rId13"/>
    <p:sldId id="264" r:id="rId14"/>
    <p:sldId id="269" r:id="rId15"/>
    <p:sldId id="270" r:id="rId16"/>
    <p:sldId id="271" r:id="rId17"/>
    <p:sldId id="272" r:id="rId18"/>
    <p:sldId id="273" r:id="rId19"/>
    <p:sldId id="274" r:id="rId20"/>
    <p:sldId id="275" r:id="rId21"/>
    <p:sldId id="276" r:id="rId22"/>
    <p:sldId id="277" r:id="rId23"/>
    <p:sldId id="278" r:id="rId24"/>
    <p:sldId id="279" r:id="rId25"/>
    <p:sldId id="285" r:id="rId26"/>
    <p:sldId id="280" r:id="rId27"/>
    <p:sldId id="281" r:id="rId28"/>
    <p:sldId id="282" r:id="rId29"/>
    <p:sldId id="283" r:id="rId30"/>
    <p:sldId id="284" r:id="rId31"/>
    <p:sldId id="286" r:id="rId32"/>
    <p:sldId id="287" r:id="rId33"/>
    <p:sldId id="288" r:id="rId34"/>
    <p:sldId id="289" r:id="rId35"/>
    <p:sldId id="290" r:id="rId36"/>
    <p:sldId id="291" r:id="rId37"/>
    <p:sldId id="292"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p:scale>
          <a:sx n="68" d="100"/>
          <a:sy n="68" d="100"/>
        </p:scale>
        <p:origin x="3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DD40AADF-5814-4485-BB6F-017DF48F1101}" type="datetimeFigureOut">
              <a:rPr lang="ar-SA" smtClean="0"/>
              <a:t>09/10/37</a:t>
            </a:fld>
            <a:endParaRPr lang="ar-SA"/>
          </a:p>
        </p:txBody>
      </p:sp>
      <p:sp>
        <p:nvSpPr>
          <p:cNvPr id="5" name="Footer Placeholder 4"/>
          <p:cNvSpPr>
            <a:spLocks noGrp="1"/>
          </p:cNvSpPr>
          <p:nvPr>
            <p:ph type="ftr" sz="quarter" idx="11"/>
          </p:nvPr>
        </p:nvSpPr>
        <p:spPr/>
        <p:txBody>
          <a:bodyPr/>
          <a:lstStyle/>
          <a:p>
            <a:endParaRPr lang="ar-S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31C076F-9CD8-4EC8-89BF-5D4D33F744F4}" type="slidenum">
              <a:rPr lang="ar-SA" smtClean="0"/>
              <a:t>‹#›</a:t>
            </a:fld>
            <a:endParaRPr lang="ar-SA"/>
          </a:p>
        </p:txBody>
      </p:sp>
    </p:spTree>
    <p:extLst>
      <p:ext uri="{BB962C8B-B14F-4D97-AF65-F5344CB8AC3E}">
        <p14:creationId xmlns:p14="http://schemas.microsoft.com/office/powerpoint/2010/main" val="4181334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DD40AADF-5814-4485-BB6F-017DF48F1101}" type="datetimeFigureOut">
              <a:rPr lang="ar-SA" smtClean="0"/>
              <a:t>09/10/37</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1C076F-9CD8-4EC8-89BF-5D4D33F744F4}" type="slidenum">
              <a:rPr lang="ar-SA" smtClean="0"/>
              <a:t>‹#›</a:t>
            </a:fld>
            <a:endParaRPr lang="ar-SA"/>
          </a:p>
        </p:txBody>
      </p:sp>
    </p:spTree>
    <p:extLst>
      <p:ext uri="{BB962C8B-B14F-4D97-AF65-F5344CB8AC3E}">
        <p14:creationId xmlns:p14="http://schemas.microsoft.com/office/powerpoint/2010/main" val="2342850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DD40AADF-5814-4485-BB6F-017DF48F1101}" type="datetimeFigureOut">
              <a:rPr lang="ar-SA" smtClean="0"/>
              <a:t>09/10/37</a:t>
            </a:fld>
            <a:endParaRPr lang="ar-SA"/>
          </a:p>
        </p:txBody>
      </p:sp>
      <p:sp>
        <p:nvSpPr>
          <p:cNvPr id="5" name="Footer Placeholder 4"/>
          <p:cNvSpPr>
            <a:spLocks noGrp="1"/>
          </p:cNvSpPr>
          <p:nvPr>
            <p:ph type="ftr" sz="quarter" idx="11"/>
          </p:nvPr>
        </p:nvSpPr>
        <p:spPr/>
        <p:txBody>
          <a:bodyPr/>
          <a:lstStyle/>
          <a:p>
            <a:endParaRPr lang="ar-S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1C076F-9CD8-4EC8-89BF-5D4D33F744F4}" type="slidenum">
              <a:rPr lang="ar-SA" smtClean="0"/>
              <a:t>‹#›</a:t>
            </a:fld>
            <a:endParaRPr lang="ar-S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7682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DD40AADF-5814-4485-BB6F-017DF48F1101}" type="datetimeFigureOut">
              <a:rPr lang="ar-SA" smtClean="0"/>
              <a:t>09/10/37</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1C076F-9CD8-4EC8-89BF-5D4D33F744F4}" type="slidenum">
              <a:rPr lang="ar-SA" smtClean="0"/>
              <a:t>‹#›</a:t>
            </a:fld>
            <a:endParaRPr lang="ar-SA"/>
          </a:p>
        </p:txBody>
      </p:sp>
    </p:spTree>
    <p:extLst>
      <p:ext uri="{BB962C8B-B14F-4D97-AF65-F5344CB8AC3E}">
        <p14:creationId xmlns:p14="http://schemas.microsoft.com/office/powerpoint/2010/main" val="3799565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DD40AADF-5814-4485-BB6F-017DF48F1101}" type="datetimeFigureOut">
              <a:rPr lang="ar-SA" smtClean="0"/>
              <a:t>09/10/37</a:t>
            </a:fld>
            <a:endParaRPr lang="ar-SA"/>
          </a:p>
        </p:txBody>
      </p:sp>
      <p:sp>
        <p:nvSpPr>
          <p:cNvPr id="6" name="Footer Placeholder 5"/>
          <p:cNvSpPr>
            <a:spLocks noGrp="1"/>
          </p:cNvSpPr>
          <p:nvPr>
            <p:ph type="ftr" sz="quarter" idx="11"/>
          </p:nvPr>
        </p:nvSpPr>
        <p:spPr/>
        <p:txBody>
          <a:bodyPr/>
          <a:lstStyle/>
          <a:p>
            <a:endParaRPr lang="ar-S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1C076F-9CD8-4EC8-89BF-5D4D33F744F4}" type="slidenum">
              <a:rPr lang="ar-SA" smtClean="0"/>
              <a:t>‹#›</a:t>
            </a:fld>
            <a:endParaRPr lang="ar-S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9054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DD40AADF-5814-4485-BB6F-017DF48F1101}" type="datetimeFigureOut">
              <a:rPr lang="ar-SA" smtClean="0"/>
              <a:t>09/10/37</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1C076F-9CD8-4EC8-89BF-5D4D33F744F4}" type="slidenum">
              <a:rPr lang="ar-SA" smtClean="0"/>
              <a:t>‹#›</a:t>
            </a:fld>
            <a:endParaRPr lang="ar-SA"/>
          </a:p>
        </p:txBody>
      </p:sp>
    </p:spTree>
    <p:extLst>
      <p:ext uri="{BB962C8B-B14F-4D97-AF65-F5344CB8AC3E}">
        <p14:creationId xmlns:p14="http://schemas.microsoft.com/office/powerpoint/2010/main" val="2823166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D40AADF-5814-4485-BB6F-017DF48F1101}" type="datetimeFigureOut">
              <a:rPr lang="ar-SA" smtClean="0"/>
              <a:t>09/10/37</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1C076F-9CD8-4EC8-89BF-5D4D33F744F4}" type="slidenum">
              <a:rPr lang="ar-SA" smtClean="0"/>
              <a:t>‹#›</a:t>
            </a:fld>
            <a:endParaRPr lang="ar-SA"/>
          </a:p>
        </p:txBody>
      </p:sp>
    </p:spTree>
    <p:extLst>
      <p:ext uri="{BB962C8B-B14F-4D97-AF65-F5344CB8AC3E}">
        <p14:creationId xmlns:p14="http://schemas.microsoft.com/office/powerpoint/2010/main" val="3554786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D40AADF-5814-4485-BB6F-017DF48F1101}" type="datetimeFigureOut">
              <a:rPr lang="ar-SA" smtClean="0"/>
              <a:t>09/10/37</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1C076F-9CD8-4EC8-89BF-5D4D33F744F4}" type="slidenum">
              <a:rPr lang="ar-SA" smtClean="0"/>
              <a:t>‹#›</a:t>
            </a:fld>
            <a:endParaRPr lang="ar-SA"/>
          </a:p>
        </p:txBody>
      </p:sp>
    </p:spTree>
    <p:extLst>
      <p:ext uri="{BB962C8B-B14F-4D97-AF65-F5344CB8AC3E}">
        <p14:creationId xmlns:p14="http://schemas.microsoft.com/office/powerpoint/2010/main" val="42633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D40AADF-5814-4485-BB6F-017DF48F1101}" type="datetimeFigureOut">
              <a:rPr lang="ar-SA" smtClean="0"/>
              <a:t>09/10/37</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1C076F-9CD8-4EC8-89BF-5D4D33F744F4}" type="slidenum">
              <a:rPr lang="ar-SA" smtClean="0"/>
              <a:t>‹#›</a:t>
            </a:fld>
            <a:endParaRPr lang="ar-SA"/>
          </a:p>
        </p:txBody>
      </p:sp>
    </p:spTree>
    <p:extLst>
      <p:ext uri="{BB962C8B-B14F-4D97-AF65-F5344CB8AC3E}">
        <p14:creationId xmlns:p14="http://schemas.microsoft.com/office/powerpoint/2010/main" val="4203758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DD40AADF-5814-4485-BB6F-017DF48F1101}" type="datetimeFigureOut">
              <a:rPr lang="ar-SA" smtClean="0"/>
              <a:t>09/10/37</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1C076F-9CD8-4EC8-89BF-5D4D33F744F4}" type="slidenum">
              <a:rPr lang="ar-SA" smtClean="0"/>
              <a:t>‹#›</a:t>
            </a:fld>
            <a:endParaRPr lang="ar-SA"/>
          </a:p>
        </p:txBody>
      </p:sp>
    </p:spTree>
    <p:extLst>
      <p:ext uri="{BB962C8B-B14F-4D97-AF65-F5344CB8AC3E}">
        <p14:creationId xmlns:p14="http://schemas.microsoft.com/office/powerpoint/2010/main" val="1261399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DD40AADF-5814-4485-BB6F-017DF48F1101}" type="datetimeFigureOut">
              <a:rPr lang="ar-SA" smtClean="0"/>
              <a:t>09/10/37</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31C076F-9CD8-4EC8-89BF-5D4D33F744F4}" type="slidenum">
              <a:rPr lang="ar-SA" smtClean="0"/>
              <a:t>‹#›</a:t>
            </a:fld>
            <a:endParaRPr lang="ar-SA"/>
          </a:p>
        </p:txBody>
      </p:sp>
    </p:spTree>
    <p:extLst>
      <p:ext uri="{BB962C8B-B14F-4D97-AF65-F5344CB8AC3E}">
        <p14:creationId xmlns:p14="http://schemas.microsoft.com/office/powerpoint/2010/main" val="1166353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DD40AADF-5814-4485-BB6F-017DF48F1101}" type="datetimeFigureOut">
              <a:rPr lang="ar-SA" smtClean="0"/>
              <a:t>09/10/37</a:t>
            </a:fld>
            <a:endParaRPr lang="ar-SA"/>
          </a:p>
        </p:txBody>
      </p:sp>
      <p:sp>
        <p:nvSpPr>
          <p:cNvPr id="8" name="Footer Placeholder 7"/>
          <p:cNvSpPr>
            <a:spLocks noGrp="1"/>
          </p:cNvSpPr>
          <p:nvPr>
            <p:ph type="ftr" sz="quarter" idx="11"/>
          </p:nvPr>
        </p:nvSpPr>
        <p:spPr/>
        <p:txBody>
          <a:bodyPr/>
          <a:lstStyle/>
          <a:p>
            <a:endParaRPr lang="ar-S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31C076F-9CD8-4EC8-89BF-5D4D33F744F4}" type="slidenum">
              <a:rPr lang="ar-SA" smtClean="0"/>
              <a:t>‹#›</a:t>
            </a:fld>
            <a:endParaRPr lang="ar-SA"/>
          </a:p>
        </p:txBody>
      </p:sp>
    </p:spTree>
    <p:extLst>
      <p:ext uri="{BB962C8B-B14F-4D97-AF65-F5344CB8AC3E}">
        <p14:creationId xmlns:p14="http://schemas.microsoft.com/office/powerpoint/2010/main" val="1390820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DD40AADF-5814-4485-BB6F-017DF48F1101}" type="datetimeFigureOut">
              <a:rPr lang="ar-SA" smtClean="0"/>
              <a:t>09/10/37</a:t>
            </a:fld>
            <a:endParaRPr lang="ar-SA"/>
          </a:p>
        </p:txBody>
      </p:sp>
      <p:sp>
        <p:nvSpPr>
          <p:cNvPr id="4" name="Footer Placeholder 3"/>
          <p:cNvSpPr>
            <a:spLocks noGrp="1"/>
          </p:cNvSpPr>
          <p:nvPr>
            <p:ph type="ftr" sz="quarter" idx="11"/>
          </p:nvPr>
        </p:nvSpPr>
        <p:spPr/>
        <p:txBody>
          <a:bodyPr/>
          <a:lstStyle/>
          <a:p>
            <a:endParaRPr lang="ar-S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31C076F-9CD8-4EC8-89BF-5D4D33F744F4}" type="slidenum">
              <a:rPr lang="ar-SA" smtClean="0"/>
              <a:t>‹#›</a:t>
            </a:fld>
            <a:endParaRPr lang="ar-SA"/>
          </a:p>
        </p:txBody>
      </p:sp>
    </p:spTree>
    <p:extLst>
      <p:ext uri="{BB962C8B-B14F-4D97-AF65-F5344CB8AC3E}">
        <p14:creationId xmlns:p14="http://schemas.microsoft.com/office/powerpoint/2010/main" val="1304451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40AADF-5814-4485-BB6F-017DF48F1101}" type="datetimeFigureOut">
              <a:rPr lang="ar-SA" smtClean="0"/>
              <a:t>09/10/37</a:t>
            </a:fld>
            <a:endParaRPr lang="ar-SA"/>
          </a:p>
        </p:txBody>
      </p:sp>
      <p:sp>
        <p:nvSpPr>
          <p:cNvPr id="3" name="Footer Placeholder 2"/>
          <p:cNvSpPr>
            <a:spLocks noGrp="1"/>
          </p:cNvSpPr>
          <p:nvPr>
            <p:ph type="ftr" sz="quarter" idx="11"/>
          </p:nvPr>
        </p:nvSpPr>
        <p:spPr/>
        <p:txBody>
          <a:bodyPr/>
          <a:lstStyle/>
          <a:p>
            <a:endParaRPr lang="ar-S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31C076F-9CD8-4EC8-89BF-5D4D33F744F4}" type="slidenum">
              <a:rPr lang="ar-SA" smtClean="0"/>
              <a:t>‹#›</a:t>
            </a:fld>
            <a:endParaRPr lang="ar-SA"/>
          </a:p>
        </p:txBody>
      </p:sp>
    </p:spTree>
    <p:extLst>
      <p:ext uri="{BB962C8B-B14F-4D97-AF65-F5344CB8AC3E}">
        <p14:creationId xmlns:p14="http://schemas.microsoft.com/office/powerpoint/2010/main" val="2419479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DD40AADF-5814-4485-BB6F-017DF48F1101}" type="datetimeFigureOut">
              <a:rPr lang="ar-SA" smtClean="0"/>
              <a:t>09/10/37</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31C076F-9CD8-4EC8-89BF-5D4D33F744F4}" type="slidenum">
              <a:rPr lang="ar-SA" smtClean="0"/>
              <a:t>‹#›</a:t>
            </a:fld>
            <a:endParaRPr lang="ar-SA"/>
          </a:p>
        </p:txBody>
      </p:sp>
    </p:spTree>
    <p:extLst>
      <p:ext uri="{BB962C8B-B14F-4D97-AF65-F5344CB8AC3E}">
        <p14:creationId xmlns:p14="http://schemas.microsoft.com/office/powerpoint/2010/main" val="349294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DD40AADF-5814-4485-BB6F-017DF48F1101}" type="datetimeFigureOut">
              <a:rPr lang="ar-SA" smtClean="0"/>
              <a:t>09/10/37</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1C076F-9CD8-4EC8-89BF-5D4D33F744F4}" type="slidenum">
              <a:rPr lang="ar-SA" smtClean="0"/>
              <a:t>‹#›</a:t>
            </a:fld>
            <a:endParaRPr lang="ar-SA"/>
          </a:p>
        </p:txBody>
      </p:sp>
    </p:spTree>
    <p:extLst>
      <p:ext uri="{BB962C8B-B14F-4D97-AF65-F5344CB8AC3E}">
        <p14:creationId xmlns:p14="http://schemas.microsoft.com/office/powerpoint/2010/main" val="2717532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D40AADF-5814-4485-BB6F-017DF48F1101}" type="datetimeFigureOut">
              <a:rPr lang="ar-SA" smtClean="0"/>
              <a:t>09/10/37</a:t>
            </a:fld>
            <a:endParaRPr lang="ar-S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31C076F-9CD8-4EC8-89BF-5D4D33F744F4}" type="slidenum">
              <a:rPr lang="ar-SA" smtClean="0"/>
              <a:t>‹#›</a:t>
            </a:fld>
            <a:endParaRPr lang="ar-SA"/>
          </a:p>
        </p:txBody>
      </p:sp>
    </p:spTree>
    <p:extLst>
      <p:ext uri="{BB962C8B-B14F-4D97-AF65-F5344CB8AC3E}">
        <p14:creationId xmlns:p14="http://schemas.microsoft.com/office/powerpoint/2010/main" val="2338852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dirty="0"/>
              <a:t>الفصل الثامن </a:t>
            </a:r>
          </a:p>
        </p:txBody>
      </p:sp>
      <p:sp>
        <p:nvSpPr>
          <p:cNvPr id="3" name="عنوان فرعي 2"/>
          <p:cNvSpPr>
            <a:spLocks noGrp="1"/>
          </p:cNvSpPr>
          <p:nvPr>
            <p:ph type="subTitle" idx="1"/>
          </p:nvPr>
        </p:nvSpPr>
        <p:spPr/>
        <p:txBody>
          <a:bodyPr>
            <a:normAutofit fontScale="92500" lnSpcReduction="20000"/>
          </a:bodyPr>
          <a:lstStyle/>
          <a:p>
            <a:pPr algn="ctr"/>
            <a:r>
              <a:rPr lang="ar-SA" sz="4000" dirty="0"/>
              <a:t>الأصول </a:t>
            </a:r>
            <a:r>
              <a:rPr lang="ar-SA" sz="4000" dirty="0" err="1"/>
              <a:t>الثابته</a:t>
            </a:r>
            <a:endParaRPr lang="ar-SA" sz="4000" dirty="0"/>
          </a:p>
          <a:p>
            <a:pPr algn="ctr"/>
            <a:r>
              <a:rPr lang="ar-SA" sz="4000" dirty="0"/>
              <a:t>الأستاذة / </a:t>
            </a:r>
            <a:r>
              <a:rPr lang="ar-SA" sz="4000" dirty="0" err="1"/>
              <a:t>نفيسه</a:t>
            </a:r>
            <a:r>
              <a:rPr lang="ar-SA" sz="4000" dirty="0"/>
              <a:t> يامي  </a:t>
            </a:r>
          </a:p>
        </p:txBody>
      </p:sp>
    </p:spTree>
    <p:extLst>
      <p:ext uri="{BB962C8B-B14F-4D97-AF65-F5344CB8AC3E}">
        <p14:creationId xmlns:p14="http://schemas.microsoft.com/office/powerpoint/2010/main" val="2035061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970388"/>
          </a:xfrm>
        </p:spPr>
        <p:txBody>
          <a:bodyPr/>
          <a:lstStyle/>
          <a:p>
            <a:pPr algn="ctr"/>
            <a:r>
              <a:rPr lang="ar-SA" dirty="0"/>
              <a:t>3/ استهلاك الأصل الثابت.</a:t>
            </a:r>
          </a:p>
        </p:txBody>
      </p:sp>
      <p:sp>
        <p:nvSpPr>
          <p:cNvPr id="3" name="عنوان فرعي 2"/>
          <p:cNvSpPr>
            <a:spLocks noGrp="1"/>
          </p:cNvSpPr>
          <p:nvPr>
            <p:ph type="subTitle" idx="1"/>
          </p:nvPr>
        </p:nvSpPr>
        <p:spPr>
          <a:xfrm>
            <a:off x="1524000" y="2488677"/>
            <a:ext cx="9144000" cy="2769124"/>
          </a:xfrm>
        </p:spPr>
        <p:txBody>
          <a:bodyPr>
            <a:normAutofit/>
          </a:bodyPr>
          <a:lstStyle/>
          <a:p>
            <a:pPr algn="r"/>
            <a:r>
              <a:rPr lang="ar-SA" dirty="0" err="1"/>
              <a:t>ماهو</a:t>
            </a:r>
            <a:r>
              <a:rPr lang="ar-SA" dirty="0"/>
              <a:t> الاستهلاك:</a:t>
            </a:r>
          </a:p>
          <a:p>
            <a:pPr algn="r"/>
            <a:r>
              <a:rPr lang="ar-SA" b="1" dirty="0">
                <a:solidFill>
                  <a:schemeClr val="bg2">
                    <a:lumMod val="50000"/>
                  </a:schemeClr>
                </a:solidFill>
              </a:rPr>
              <a:t>”هو تناقص قيمة الاصل الثابت بقيمة الاستخدام او التقادم خلال السنوات“ </a:t>
            </a:r>
            <a:r>
              <a:rPr lang="ar-SA" u="sng" dirty="0"/>
              <a:t>أو</a:t>
            </a:r>
            <a:r>
              <a:rPr lang="ar-SA" dirty="0"/>
              <a:t> ”هو النقص التدريجي في قيمة الاصل الثابت نتيجة الاستخدام أو التقادم“ </a:t>
            </a:r>
            <a:r>
              <a:rPr lang="ar-SA" u="sng" dirty="0"/>
              <a:t>أو</a:t>
            </a:r>
            <a:r>
              <a:rPr lang="ar-SA" dirty="0"/>
              <a:t> ”توزيع تكلفة الاصل الثابت على الحياه الانتاجية.“</a:t>
            </a:r>
            <a:endParaRPr lang="en-US" dirty="0"/>
          </a:p>
          <a:p>
            <a:pPr algn="r"/>
            <a:endParaRPr lang="ar-SA" dirty="0"/>
          </a:p>
          <a:p>
            <a:endParaRPr lang="ar-SA" dirty="0"/>
          </a:p>
          <a:p>
            <a:pPr algn="r"/>
            <a:r>
              <a:rPr lang="ar-SA" dirty="0"/>
              <a:t>ملاحظة: الأرضي لا يحسب لها استهلاك.</a:t>
            </a:r>
          </a:p>
        </p:txBody>
      </p:sp>
    </p:spTree>
    <p:extLst>
      <p:ext uri="{BB962C8B-B14F-4D97-AF65-F5344CB8AC3E}">
        <p14:creationId xmlns:p14="http://schemas.microsoft.com/office/powerpoint/2010/main" val="3340738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89213" y="1593131"/>
            <a:ext cx="8915399" cy="1998482"/>
          </a:xfrm>
        </p:spPr>
        <p:txBody>
          <a:bodyPr>
            <a:normAutofit fontScale="90000"/>
          </a:bodyPr>
          <a:lstStyle/>
          <a:p>
            <a:r>
              <a:rPr lang="ar-SA" b="1" dirty="0"/>
              <a:t>العناصر التي يجب مراعاتها عند تحديد قسط الاستهلاك</a:t>
            </a:r>
            <a:br>
              <a:rPr lang="ar-SA" b="1" dirty="0"/>
            </a:br>
            <a:endParaRPr lang="ar-SA" dirty="0"/>
          </a:p>
        </p:txBody>
      </p:sp>
      <p:sp>
        <p:nvSpPr>
          <p:cNvPr id="3" name="عنوان فرعي 2"/>
          <p:cNvSpPr>
            <a:spLocks noGrp="1"/>
          </p:cNvSpPr>
          <p:nvPr>
            <p:ph type="subTitle" idx="1"/>
          </p:nvPr>
        </p:nvSpPr>
        <p:spPr>
          <a:xfrm>
            <a:off x="2589213" y="3101419"/>
            <a:ext cx="8915399" cy="2802243"/>
          </a:xfrm>
        </p:spPr>
        <p:txBody>
          <a:bodyPr>
            <a:normAutofit/>
          </a:bodyPr>
          <a:lstStyle/>
          <a:p>
            <a:pPr algn="r"/>
            <a:r>
              <a:rPr lang="ar-SA" dirty="0"/>
              <a:t>1/ تكلفة الأصل الثابت </a:t>
            </a:r>
          </a:p>
          <a:p>
            <a:pPr algn="r"/>
            <a:r>
              <a:rPr lang="ar-SA" dirty="0"/>
              <a:t>2/ القيمة </a:t>
            </a:r>
            <a:r>
              <a:rPr lang="ar-SA" dirty="0" err="1"/>
              <a:t>البيعية</a:t>
            </a:r>
            <a:r>
              <a:rPr lang="ar-SA" dirty="0"/>
              <a:t> ( الخردة )</a:t>
            </a:r>
          </a:p>
          <a:p>
            <a:pPr algn="r"/>
            <a:r>
              <a:rPr lang="ar-SA" dirty="0"/>
              <a:t>3/ العمر الإنتاجي </a:t>
            </a:r>
            <a:r>
              <a:rPr lang="ar-SA" dirty="0" err="1"/>
              <a:t>للاصل</a:t>
            </a:r>
            <a:r>
              <a:rPr lang="ar-SA" dirty="0"/>
              <a:t> </a:t>
            </a:r>
          </a:p>
        </p:txBody>
      </p:sp>
    </p:spTree>
    <p:extLst>
      <p:ext uri="{BB962C8B-B14F-4D97-AF65-F5344CB8AC3E}">
        <p14:creationId xmlns:p14="http://schemas.microsoft.com/office/powerpoint/2010/main" val="2969545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913827"/>
          </a:xfrm>
        </p:spPr>
        <p:txBody>
          <a:bodyPr>
            <a:normAutofit fontScale="90000"/>
          </a:bodyPr>
          <a:lstStyle/>
          <a:p>
            <a:pPr algn="r"/>
            <a:r>
              <a:rPr lang="ar-SA" sz="3100" b="1" u="sng" dirty="0">
                <a:solidFill>
                  <a:srgbClr val="FF0000"/>
                </a:solidFill>
              </a:rPr>
              <a:t>1/ </a:t>
            </a:r>
            <a:r>
              <a:rPr lang="ar-SA" sz="3100" b="1" dirty="0"/>
              <a:t>تكلفة الأصل الثابت :</a:t>
            </a:r>
            <a:r>
              <a:rPr lang="ar-SA" sz="3100" dirty="0"/>
              <a:t> </a:t>
            </a:r>
            <a:r>
              <a:rPr lang="ar-SA" sz="3100" b="1" dirty="0"/>
              <a:t>كل مبلغ  دفع حتى أصبح الأصل جاهز للاستخدام. </a:t>
            </a:r>
            <a:br>
              <a:rPr lang="ar-SA" b="1" dirty="0"/>
            </a:br>
            <a:endParaRPr lang="ar-SA" dirty="0"/>
          </a:p>
        </p:txBody>
      </p:sp>
      <p:sp>
        <p:nvSpPr>
          <p:cNvPr id="3" name="عنوان فرعي 2"/>
          <p:cNvSpPr>
            <a:spLocks noGrp="1"/>
          </p:cNvSpPr>
          <p:nvPr>
            <p:ph type="subTitle" idx="1"/>
          </p:nvPr>
        </p:nvSpPr>
        <p:spPr>
          <a:xfrm>
            <a:off x="1524000" y="1772240"/>
            <a:ext cx="9144000" cy="4854804"/>
          </a:xfrm>
        </p:spPr>
        <p:txBody>
          <a:bodyPr>
            <a:normAutofit/>
          </a:bodyPr>
          <a:lstStyle/>
          <a:p>
            <a:pPr algn="r"/>
            <a:br>
              <a:rPr lang="ar-SA" dirty="0"/>
            </a:br>
            <a:r>
              <a:rPr lang="ar-SA" dirty="0"/>
              <a:t>مثال/ </a:t>
            </a:r>
            <a:r>
              <a:rPr lang="ar-SA" dirty="0">
                <a:solidFill>
                  <a:srgbClr val="0070C0"/>
                </a:solidFill>
              </a:rPr>
              <a:t>بفرض أن شركة اسمنت الجزيرة فكرت في زيادة إنتاجها . فاتصلت بدار استشارية صممت لها وحدة التصنيع اللازمة للزيادة المقترحة في الإنتاج . وقد كلفت هذه الاستشارة (800000) ريال ثم ارسلت المواصفات لصناعه الوحدة بعقد بلغ (25000000)ريال وشحنت الى الدمام باجر (400000) ريال ومصروفات تامين بلغت (150000) ريال وبلغت مصاريف التخليص الجمركي (75000) ريال وقد جهزت الشركة قواعد خاصه للألة بلغت تكلفتها (1500000) ريال , وعلى ذلك فان تكاليف الاله (27925000)ريال </a:t>
            </a:r>
          </a:p>
          <a:p>
            <a:pPr algn="ctr"/>
            <a:br>
              <a:rPr lang="ar-SA" dirty="0"/>
            </a:br>
            <a:r>
              <a:rPr lang="ar-SA" dirty="0"/>
              <a:t>إذن يكون القيد :</a:t>
            </a:r>
            <a:br>
              <a:rPr lang="ar-SA" dirty="0"/>
            </a:br>
            <a:r>
              <a:rPr lang="ar-SA" dirty="0"/>
              <a:t>27925000من ح / المعدات  </a:t>
            </a:r>
            <a:br>
              <a:rPr lang="ar-SA" dirty="0"/>
            </a:br>
            <a:r>
              <a:rPr lang="ar-SA" dirty="0"/>
              <a:t> 27925000 الى ح / البنك</a:t>
            </a:r>
          </a:p>
        </p:txBody>
      </p:sp>
    </p:spTree>
    <p:extLst>
      <p:ext uri="{BB962C8B-B14F-4D97-AF65-F5344CB8AC3E}">
        <p14:creationId xmlns:p14="http://schemas.microsoft.com/office/powerpoint/2010/main" val="3385911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781851"/>
          </a:xfrm>
        </p:spPr>
        <p:txBody>
          <a:bodyPr>
            <a:normAutofit fontScale="90000"/>
          </a:bodyPr>
          <a:lstStyle/>
          <a:p>
            <a:pPr algn="r"/>
            <a:r>
              <a:rPr lang="ar-SA" dirty="0"/>
              <a:t>2/ القيمة </a:t>
            </a:r>
            <a:r>
              <a:rPr lang="ar-SA" dirty="0" err="1"/>
              <a:t>البيعية</a:t>
            </a:r>
            <a:r>
              <a:rPr lang="ar-SA" dirty="0"/>
              <a:t> ( الخردة )</a:t>
            </a:r>
          </a:p>
        </p:txBody>
      </p:sp>
      <p:sp>
        <p:nvSpPr>
          <p:cNvPr id="3" name="عنوان فرعي 2"/>
          <p:cNvSpPr>
            <a:spLocks noGrp="1"/>
          </p:cNvSpPr>
          <p:nvPr>
            <p:ph type="subTitle" idx="1"/>
          </p:nvPr>
        </p:nvSpPr>
        <p:spPr>
          <a:xfrm>
            <a:off x="1524000" y="2375555"/>
            <a:ext cx="9144000" cy="2882245"/>
          </a:xfrm>
        </p:spPr>
        <p:txBody>
          <a:bodyPr>
            <a:normAutofit/>
          </a:bodyPr>
          <a:lstStyle/>
          <a:p>
            <a:pPr marL="457200" indent="-457200" algn="r">
              <a:buFont typeface="+mj-lt"/>
              <a:buAutoNum type="arabicParenR" startAt="2"/>
              <a:defRPr/>
            </a:pPr>
            <a:r>
              <a:rPr lang="ar-SA" dirty="0"/>
              <a:t>الخردة: القيمة </a:t>
            </a:r>
            <a:r>
              <a:rPr lang="ar-SA" dirty="0" err="1"/>
              <a:t>البيعية</a:t>
            </a:r>
            <a:r>
              <a:rPr lang="ar-SA" dirty="0"/>
              <a:t> للأصل كخردة ”</a:t>
            </a:r>
            <a:r>
              <a:rPr lang="ar-SA" b="1" dirty="0">
                <a:solidFill>
                  <a:schemeClr val="bg2">
                    <a:lumMod val="50000"/>
                  </a:schemeClr>
                </a:solidFill>
              </a:rPr>
              <a:t>هي  قيمة الأصل في نهاية حياته الإنتاجية تحدد حسب الخبراء والعرف لكل أصل“ </a:t>
            </a:r>
          </a:p>
          <a:p>
            <a:pPr algn="r">
              <a:defRPr/>
            </a:pPr>
            <a:r>
              <a:rPr lang="ar-SA" dirty="0"/>
              <a:t>( أي هي القيمة المتوقع أن يباع بها الأصل الثابت عند التخلص منه في نهاية عمره </a:t>
            </a:r>
            <a:r>
              <a:rPr lang="ar-SA" dirty="0" err="1"/>
              <a:t>الأنتاجي</a:t>
            </a:r>
            <a:r>
              <a:rPr lang="ar-SA" dirty="0"/>
              <a:t> )</a:t>
            </a:r>
          </a:p>
          <a:p>
            <a:pPr algn="r">
              <a:defRPr/>
            </a:pPr>
            <a:endParaRPr lang="ar-SA" dirty="0"/>
          </a:p>
          <a:p>
            <a:pPr algn="r">
              <a:defRPr/>
            </a:pPr>
            <a:endParaRPr lang="ar-SA" dirty="0"/>
          </a:p>
          <a:p>
            <a:pPr algn="r">
              <a:defRPr/>
            </a:pPr>
            <a:r>
              <a:rPr lang="ar-SA" dirty="0">
                <a:solidFill>
                  <a:srgbClr val="FF0000"/>
                </a:solidFill>
              </a:rPr>
              <a:t>مثال</a:t>
            </a:r>
            <a:r>
              <a:rPr lang="ar-SA" dirty="0">
                <a:solidFill>
                  <a:srgbClr val="0070C0"/>
                </a:solidFill>
              </a:rPr>
              <a:t>: </a:t>
            </a:r>
            <a:r>
              <a:rPr lang="ar-SA" dirty="0"/>
              <a:t>على نفس البيانات</a:t>
            </a:r>
            <a:r>
              <a:rPr lang="en-US" dirty="0"/>
              <a:t> </a:t>
            </a:r>
            <a:r>
              <a:rPr lang="ar-SA" dirty="0" err="1"/>
              <a:t>السابقه</a:t>
            </a:r>
            <a:r>
              <a:rPr lang="ar-SA" dirty="0"/>
              <a:t> لشركة</a:t>
            </a:r>
            <a:r>
              <a:rPr lang="en-US" dirty="0"/>
              <a:t> </a:t>
            </a:r>
            <a:r>
              <a:rPr lang="ar-SA" dirty="0" err="1"/>
              <a:t>الجزيره</a:t>
            </a:r>
            <a:r>
              <a:rPr lang="ar-SA" dirty="0"/>
              <a:t> قررت بيعه بمبلغ (1925000) ريال </a:t>
            </a:r>
          </a:p>
          <a:p>
            <a:pPr algn="r">
              <a:defRPr/>
            </a:pPr>
            <a:r>
              <a:rPr lang="ar-SA" dirty="0"/>
              <a:t>  </a:t>
            </a:r>
            <a:r>
              <a:rPr lang="ar-SA" dirty="0">
                <a:solidFill>
                  <a:srgbClr val="00B050"/>
                </a:solidFill>
              </a:rPr>
              <a:t>الفرق بين تكلفة الأصل والخردة يسمى </a:t>
            </a:r>
            <a:r>
              <a:rPr lang="ar-SA" dirty="0" err="1">
                <a:solidFill>
                  <a:srgbClr val="00B050"/>
                </a:solidFill>
              </a:rPr>
              <a:t>القيمه</a:t>
            </a:r>
            <a:r>
              <a:rPr lang="en-US" dirty="0">
                <a:solidFill>
                  <a:srgbClr val="00B050"/>
                </a:solidFill>
              </a:rPr>
              <a:t> </a:t>
            </a:r>
            <a:r>
              <a:rPr lang="ar-SA" dirty="0">
                <a:solidFill>
                  <a:srgbClr val="00B050"/>
                </a:solidFill>
              </a:rPr>
              <a:t>القابلة للاستهلاك</a:t>
            </a:r>
            <a:endParaRPr lang="en-US" b="1" dirty="0">
              <a:solidFill>
                <a:srgbClr val="00B050"/>
              </a:solidFill>
            </a:endParaRPr>
          </a:p>
          <a:p>
            <a:pPr algn="r">
              <a:defRPr/>
            </a:pPr>
            <a:endParaRPr lang="ar-SA" dirty="0"/>
          </a:p>
          <a:p>
            <a:endParaRPr lang="ar-SA" dirty="0"/>
          </a:p>
        </p:txBody>
      </p:sp>
    </p:spTree>
    <p:extLst>
      <p:ext uri="{BB962C8B-B14F-4D97-AF65-F5344CB8AC3E}">
        <p14:creationId xmlns:p14="http://schemas.microsoft.com/office/powerpoint/2010/main" val="4231187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0" y="735291"/>
            <a:ext cx="10268932" cy="4522510"/>
          </a:xfrm>
        </p:spPr>
        <p:txBody>
          <a:bodyPr>
            <a:normAutofit/>
          </a:bodyPr>
          <a:lstStyle/>
          <a:p>
            <a:pPr algn="r">
              <a:defRPr/>
            </a:pPr>
            <a:r>
              <a:rPr lang="ar-SA" sz="2800" b="1" dirty="0">
                <a:solidFill>
                  <a:schemeClr val="accent2">
                    <a:lumMod val="75000"/>
                  </a:schemeClr>
                </a:solidFill>
              </a:rPr>
              <a:t> </a:t>
            </a:r>
            <a:r>
              <a:rPr lang="ar-SA" b="1" dirty="0"/>
              <a:t>بنفس بيانات المثال السابق :</a:t>
            </a:r>
            <a:br>
              <a:rPr lang="en-US" b="1" dirty="0"/>
            </a:br>
            <a:r>
              <a:rPr lang="ar-SA" b="1" dirty="0"/>
              <a:t>تكلفة</a:t>
            </a:r>
            <a:r>
              <a:rPr lang="en-US" b="1" dirty="0"/>
              <a:t> </a:t>
            </a:r>
            <a:r>
              <a:rPr lang="ar-SA" b="1" dirty="0"/>
              <a:t>الاصل: 27,925,000    </a:t>
            </a:r>
            <a:br>
              <a:rPr lang="en-US" b="1" dirty="0"/>
            </a:br>
            <a:r>
              <a:rPr lang="ar-SA" b="1" dirty="0" err="1"/>
              <a:t>الخرده</a:t>
            </a:r>
            <a:r>
              <a:rPr lang="ar-SA" b="1" dirty="0"/>
              <a:t>: 1,925,000 </a:t>
            </a:r>
          </a:p>
          <a:p>
            <a:pPr algn="r">
              <a:defRPr/>
            </a:pPr>
            <a:br>
              <a:rPr lang="en-US" dirty="0"/>
            </a:br>
            <a:r>
              <a:rPr lang="ar-SA" b="1" dirty="0">
                <a:solidFill>
                  <a:schemeClr val="bg2">
                    <a:lumMod val="50000"/>
                  </a:schemeClr>
                </a:solidFill>
              </a:rPr>
              <a:t>فان</a:t>
            </a:r>
            <a:r>
              <a:rPr lang="en-US" b="1" dirty="0">
                <a:solidFill>
                  <a:schemeClr val="bg2">
                    <a:lumMod val="50000"/>
                  </a:schemeClr>
                </a:solidFill>
              </a:rPr>
              <a:t> </a:t>
            </a:r>
            <a:r>
              <a:rPr lang="ar-SA" b="1" dirty="0" err="1">
                <a:solidFill>
                  <a:schemeClr val="bg2">
                    <a:lumMod val="50000"/>
                  </a:schemeClr>
                </a:solidFill>
              </a:rPr>
              <a:t>التكلفه</a:t>
            </a:r>
            <a:r>
              <a:rPr lang="en-US" b="1" dirty="0">
                <a:solidFill>
                  <a:schemeClr val="bg2">
                    <a:lumMod val="50000"/>
                  </a:schemeClr>
                </a:solidFill>
              </a:rPr>
              <a:t> </a:t>
            </a:r>
            <a:r>
              <a:rPr lang="ar-SA" b="1" dirty="0" err="1">
                <a:solidFill>
                  <a:schemeClr val="bg2">
                    <a:lumMod val="50000"/>
                  </a:schemeClr>
                </a:solidFill>
              </a:rPr>
              <a:t>القابله</a:t>
            </a:r>
            <a:r>
              <a:rPr lang="ar-SA" b="1" dirty="0">
                <a:solidFill>
                  <a:schemeClr val="bg2">
                    <a:lumMod val="50000"/>
                  </a:schemeClr>
                </a:solidFill>
              </a:rPr>
              <a:t> للاستهلاك </a:t>
            </a:r>
            <a:r>
              <a:rPr lang="ar-SA" b="1" dirty="0"/>
              <a:t>= ( 27,925,000- 1,925,000)</a:t>
            </a:r>
          </a:p>
          <a:p>
            <a:pPr algn="r">
              <a:defRPr/>
            </a:pPr>
            <a:r>
              <a:rPr lang="ar-SA" b="1" dirty="0"/>
              <a:t>= </a:t>
            </a:r>
          </a:p>
          <a:p>
            <a:pPr algn="r">
              <a:defRPr/>
            </a:pPr>
            <a:r>
              <a:rPr lang="ar-SA" b="1" dirty="0"/>
              <a:t>26,000,000 ريال</a:t>
            </a:r>
            <a:endParaRPr lang="ar-SA" dirty="0"/>
          </a:p>
        </p:txBody>
      </p:sp>
    </p:spTree>
    <p:extLst>
      <p:ext uri="{BB962C8B-B14F-4D97-AF65-F5344CB8AC3E}">
        <p14:creationId xmlns:p14="http://schemas.microsoft.com/office/powerpoint/2010/main" val="3397038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89213" y="2514601"/>
            <a:ext cx="8915399" cy="143758"/>
          </a:xfrm>
        </p:spPr>
        <p:txBody>
          <a:bodyPr>
            <a:normAutofit fontScale="90000"/>
          </a:bodyPr>
          <a:lstStyle/>
          <a:p>
            <a:pPr algn="ctr"/>
            <a:r>
              <a:rPr lang="ar-SA" dirty="0"/>
              <a:t>3/ العمر الإنتاجي </a:t>
            </a:r>
            <a:r>
              <a:rPr lang="ar-SA" dirty="0" err="1"/>
              <a:t>للاصل</a:t>
            </a:r>
            <a:r>
              <a:rPr lang="ar-SA" dirty="0"/>
              <a:t> </a:t>
            </a:r>
          </a:p>
        </p:txBody>
      </p:sp>
      <p:sp>
        <p:nvSpPr>
          <p:cNvPr id="3" name="عنوان فرعي 2"/>
          <p:cNvSpPr>
            <a:spLocks noGrp="1"/>
          </p:cNvSpPr>
          <p:nvPr>
            <p:ph type="subTitle" idx="1"/>
          </p:nvPr>
        </p:nvSpPr>
        <p:spPr>
          <a:xfrm>
            <a:off x="2589213" y="3073139"/>
            <a:ext cx="8915399" cy="2830524"/>
          </a:xfrm>
        </p:spPr>
        <p:txBody>
          <a:bodyPr/>
          <a:lstStyle/>
          <a:p>
            <a:pPr algn="r"/>
            <a:r>
              <a:rPr lang="ar-SA" b="1" dirty="0">
                <a:solidFill>
                  <a:schemeClr val="bg2">
                    <a:lumMod val="50000"/>
                  </a:schemeClr>
                </a:solidFill>
              </a:rPr>
              <a:t>عدد السنوات التي يمكن الاستفادة فيها من الأصل أ</a:t>
            </a:r>
            <a:r>
              <a:rPr lang="ar-SA" dirty="0"/>
              <a:t>و</a:t>
            </a:r>
            <a:r>
              <a:rPr lang="ar-SA" b="1" dirty="0">
                <a:solidFill>
                  <a:schemeClr val="bg2">
                    <a:lumMod val="50000"/>
                  </a:schemeClr>
                </a:solidFill>
              </a:rPr>
              <a:t> عدد الوحدات التي يمكن أن ينتجها الأصل خلال حياته الإنتاجية.</a:t>
            </a:r>
            <a:endParaRPr lang="ar-SA" dirty="0"/>
          </a:p>
        </p:txBody>
      </p:sp>
    </p:spTree>
    <p:extLst>
      <p:ext uri="{BB962C8B-B14F-4D97-AF65-F5344CB8AC3E}">
        <p14:creationId xmlns:p14="http://schemas.microsoft.com/office/powerpoint/2010/main" val="4205634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solidFill>
                  <a:srgbClr val="FF0000"/>
                </a:solidFill>
              </a:rPr>
              <a:t>طرق حساب قسط الاستهلاك</a:t>
            </a:r>
          </a:p>
        </p:txBody>
      </p:sp>
      <p:sp>
        <p:nvSpPr>
          <p:cNvPr id="3" name="عنصر نائب للمحتوى 2"/>
          <p:cNvSpPr>
            <a:spLocks noGrp="1"/>
          </p:cNvSpPr>
          <p:nvPr>
            <p:ph idx="1"/>
          </p:nvPr>
        </p:nvSpPr>
        <p:spPr/>
        <p:txBody>
          <a:bodyPr/>
          <a:lstStyle/>
          <a:p>
            <a:r>
              <a:rPr lang="ar-SA" dirty="0"/>
              <a:t>هي </a:t>
            </a:r>
            <a:r>
              <a:rPr lang="ar-SA" dirty="0" err="1"/>
              <a:t>الوسيله</a:t>
            </a:r>
            <a:r>
              <a:rPr lang="ar-SA" dirty="0"/>
              <a:t> </a:t>
            </a:r>
            <a:r>
              <a:rPr lang="ar-SA" dirty="0" err="1"/>
              <a:t>الحسابيه</a:t>
            </a:r>
            <a:r>
              <a:rPr lang="ar-SA" dirty="0"/>
              <a:t> التي يتم بها توزيع </a:t>
            </a:r>
            <a:r>
              <a:rPr lang="ar-SA" dirty="0" err="1">
                <a:solidFill>
                  <a:schemeClr val="bg2">
                    <a:lumMod val="50000"/>
                  </a:schemeClr>
                </a:solidFill>
              </a:rPr>
              <a:t>التكلفه</a:t>
            </a:r>
            <a:r>
              <a:rPr lang="ar-SA" dirty="0">
                <a:solidFill>
                  <a:schemeClr val="bg2">
                    <a:lumMod val="50000"/>
                  </a:schemeClr>
                </a:solidFill>
              </a:rPr>
              <a:t> </a:t>
            </a:r>
            <a:r>
              <a:rPr lang="ar-SA" dirty="0" err="1">
                <a:solidFill>
                  <a:schemeClr val="bg2">
                    <a:lumMod val="50000"/>
                  </a:schemeClr>
                </a:solidFill>
              </a:rPr>
              <a:t>القابله</a:t>
            </a:r>
            <a:r>
              <a:rPr lang="ar-SA" dirty="0">
                <a:solidFill>
                  <a:schemeClr val="bg2">
                    <a:lumMod val="50000"/>
                  </a:schemeClr>
                </a:solidFill>
              </a:rPr>
              <a:t> للاستهلاك </a:t>
            </a:r>
            <a:r>
              <a:rPr lang="ar-SA" dirty="0" err="1"/>
              <a:t>للاصل</a:t>
            </a:r>
            <a:r>
              <a:rPr lang="ar-SA" dirty="0"/>
              <a:t> الثابت على الانتاج طيلة استخدام الاصل .</a:t>
            </a:r>
          </a:p>
          <a:p>
            <a:pPr marL="0" indent="0">
              <a:buNone/>
            </a:pPr>
            <a:br>
              <a:rPr lang="en-US" dirty="0"/>
            </a:br>
            <a:r>
              <a:rPr lang="ar-SA" b="1" u="sng" dirty="0">
                <a:solidFill>
                  <a:schemeClr val="accent2">
                    <a:lumMod val="60000"/>
                    <a:lumOff val="40000"/>
                  </a:schemeClr>
                </a:solidFill>
              </a:rPr>
              <a:t>طرق</a:t>
            </a:r>
            <a:r>
              <a:rPr lang="en-US" b="1" u="sng" dirty="0">
                <a:solidFill>
                  <a:schemeClr val="accent2">
                    <a:lumMod val="60000"/>
                    <a:lumOff val="40000"/>
                  </a:schemeClr>
                </a:solidFill>
              </a:rPr>
              <a:t> </a:t>
            </a:r>
            <a:r>
              <a:rPr lang="ar-SA" b="1" u="sng" dirty="0">
                <a:solidFill>
                  <a:schemeClr val="accent2">
                    <a:lumMod val="60000"/>
                    <a:lumOff val="40000"/>
                  </a:schemeClr>
                </a:solidFill>
              </a:rPr>
              <a:t>حساب الاستهلاك :</a:t>
            </a:r>
            <a:br>
              <a:rPr lang="en-US" dirty="0"/>
            </a:br>
            <a:r>
              <a:rPr lang="ar-SA" b="1" dirty="0"/>
              <a:t>1</a:t>
            </a:r>
            <a:r>
              <a:rPr lang="en-US" b="1" dirty="0"/>
              <a:t>-</a:t>
            </a:r>
            <a:r>
              <a:rPr lang="ar-SA" b="1" dirty="0"/>
              <a:t>القسط الثابت.</a:t>
            </a:r>
            <a:br>
              <a:rPr lang="en-US" b="1" dirty="0"/>
            </a:br>
            <a:r>
              <a:rPr lang="ar-SA" b="1" dirty="0"/>
              <a:t>2</a:t>
            </a:r>
            <a:r>
              <a:rPr lang="en-US" b="1" dirty="0"/>
              <a:t>-</a:t>
            </a:r>
            <a:r>
              <a:rPr lang="ar-SA" dirty="0"/>
              <a:t> </a:t>
            </a:r>
            <a:r>
              <a:rPr lang="ar-SA" b="1" dirty="0"/>
              <a:t>طريقة القسط المتناقص.</a:t>
            </a:r>
            <a:br>
              <a:rPr lang="en-US" b="1" dirty="0"/>
            </a:br>
            <a:r>
              <a:rPr lang="ar-SA" b="1" dirty="0"/>
              <a:t>3</a:t>
            </a:r>
            <a:r>
              <a:rPr lang="en-US" b="1" dirty="0"/>
              <a:t>-</a:t>
            </a:r>
            <a:r>
              <a:rPr lang="ar-SA" b="1" dirty="0"/>
              <a:t>مجموع</a:t>
            </a:r>
            <a:r>
              <a:rPr lang="en-US" b="1" dirty="0"/>
              <a:t> </a:t>
            </a:r>
            <a:r>
              <a:rPr lang="ar-SA" b="1" dirty="0"/>
              <a:t>ارقام السنين .</a:t>
            </a:r>
            <a:br>
              <a:rPr lang="en-US" b="1" dirty="0"/>
            </a:br>
            <a:r>
              <a:rPr lang="ar-SA" b="1" dirty="0"/>
              <a:t>4</a:t>
            </a:r>
            <a:r>
              <a:rPr lang="en-US" b="1" dirty="0"/>
              <a:t>-</a:t>
            </a:r>
            <a:r>
              <a:rPr lang="ar-SA" b="1" dirty="0"/>
              <a:t>وحدات النشاط (الانتاج).</a:t>
            </a:r>
            <a:endParaRPr lang="en-US" b="1" dirty="0">
              <a:ea typeface="MS PGothic" pitchFamily="34" charset="-128"/>
            </a:endParaRPr>
          </a:p>
          <a:p>
            <a:endParaRPr lang="ar-SA" dirty="0"/>
          </a:p>
        </p:txBody>
      </p:sp>
    </p:spTree>
    <p:extLst>
      <p:ext uri="{BB962C8B-B14F-4D97-AF65-F5344CB8AC3E}">
        <p14:creationId xmlns:p14="http://schemas.microsoft.com/office/powerpoint/2010/main" val="3054622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 (1) طريقة القسط الثابت.</a:t>
            </a:r>
          </a:p>
        </p:txBody>
      </p:sp>
      <p:sp>
        <p:nvSpPr>
          <p:cNvPr id="3" name="عنصر نائب للمحتوى 2"/>
          <p:cNvSpPr>
            <a:spLocks noGrp="1"/>
          </p:cNvSpPr>
          <p:nvPr>
            <p:ph idx="1"/>
          </p:nvPr>
        </p:nvSpPr>
        <p:spPr/>
        <p:txBody>
          <a:bodyPr/>
          <a:lstStyle/>
          <a:p>
            <a:pPr>
              <a:defRPr/>
            </a:pPr>
            <a:r>
              <a:rPr lang="ar-SA" dirty="0"/>
              <a:t>ابسط الطرق وأكثرها شيوعاً .</a:t>
            </a:r>
          </a:p>
          <a:p>
            <a:pPr>
              <a:defRPr/>
            </a:pPr>
            <a:r>
              <a:rPr lang="ar-SA" dirty="0"/>
              <a:t>يقسم الاهلاك من الاصل على عدد السنوات التي يحتمل أن يعيشها ويكون فيها منتجاً</a:t>
            </a:r>
            <a:r>
              <a:rPr lang="en-US" dirty="0"/>
              <a:t> </a:t>
            </a:r>
            <a:endParaRPr lang="ar-SA" dirty="0"/>
          </a:p>
          <a:p>
            <a:pPr>
              <a:defRPr/>
            </a:pPr>
            <a:r>
              <a:rPr lang="ar-SA" dirty="0"/>
              <a:t>ويحسب </a:t>
            </a:r>
            <a:r>
              <a:rPr lang="ar-SA" b="1" i="1" dirty="0"/>
              <a:t>قسط الاهلاك السنوي</a:t>
            </a:r>
            <a:r>
              <a:rPr lang="ar-SA" dirty="0"/>
              <a:t>  من المعادلة التالية:</a:t>
            </a:r>
          </a:p>
          <a:p>
            <a:pPr marL="0" indent="0">
              <a:buNone/>
            </a:pPr>
            <a:endParaRPr lang="ar-SA" dirty="0"/>
          </a:p>
          <a:p>
            <a:pPr marL="0" indent="0">
              <a:buNone/>
            </a:pPr>
            <a:endParaRPr lang="ar-SA" dirty="0"/>
          </a:p>
          <a:p>
            <a:pPr marL="0" indent="0">
              <a:buNone/>
            </a:pPr>
            <a:r>
              <a:rPr lang="ar-SA" b="1" i="1" dirty="0">
                <a:solidFill>
                  <a:schemeClr val="tx2"/>
                </a:solidFill>
              </a:rPr>
              <a:t> قسط الاستهلاك السنوي</a:t>
            </a:r>
            <a:r>
              <a:rPr lang="ar-SA" dirty="0">
                <a:solidFill>
                  <a:schemeClr val="tx2"/>
                </a:solidFill>
              </a:rPr>
              <a:t>=  </a:t>
            </a:r>
            <a:endParaRPr lang="ar-SA" dirty="0"/>
          </a:p>
          <a:p>
            <a:pPr marL="0" indent="0">
              <a:buNone/>
            </a:pPr>
            <a:endParaRPr lang="ar-SA" dirty="0"/>
          </a:p>
          <a:p>
            <a:pPr marL="0" indent="0">
              <a:buNone/>
            </a:pPr>
            <a:endParaRPr lang="ar-SA" dirty="0"/>
          </a:p>
          <a:p>
            <a:pPr marL="0" indent="0">
              <a:buNone/>
            </a:pPr>
            <a:r>
              <a:rPr lang="ar-SA" dirty="0"/>
              <a:t>مثال: الة تكلفتها 17000 ريال قيمة الخردة 2000 ريال ويقدر العمر الإنتاجي ب 5 سنوات.</a:t>
            </a:r>
          </a:p>
        </p:txBody>
      </p:sp>
      <p:sp>
        <p:nvSpPr>
          <p:cNvPr id="4" name="Text Box 6"/>
          <p:cNvSpPr txBox="1">
            <a:spLocks noChangeArrowheads="1"/>
          </p:cNvSpPr>
          <p:nvPr/>
        </p:nvSpPr>
        <p:spPr bwMode="auto">
          <a:xfrm>
            <a:off x="4685899" y="3862137"/>
            <a:ext cx="3810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ar-SA" sz="2000" b="1" dirty="0">
                <a:solidFill>
                  <a:schemeClr val="tx2"/>
                </a:solidFill>
                <a:latin typeface="Times New Roman" panose="02020603050405020304" pitchFamily="18" charset="0"/>
                <a:cs typeface="Times New Roman" panose="02020603050405020304" pitchFamily="18" charset="0"/>
              </a:rPr>
              <a:t>قيمته كخردة</a:t>
            </a:r>
            <a:r>
              <a:rPr lang="en-US" altLang="ar-SA" sz="2000" b="1" dirty="0">
                <a:solidFill>
                  <a:schemeClr val="tx2"/>
                </a:solidFill>
                <a:latin typeface="Times New Roman" panose="02020603050405020304" pitchFamily="18" charset="0"/>
                <a:cs typeface="Times New Roman" panose="02020603050405020304" pitchFamily="18" charset="0"/>
              </a:rPr>
              <a:t> ─ </a:t>
            </a:r>
            <a:r>
              <a:rPr lang="ar-SA" altLang="ar-SA" sz="2000" b="1" dirty="0">
                <a:solidFill>
                  <a:schemeClr val="tx2"/>
                </a:solidFill>
                <a:latin typeface="Times New Roman" panose="02020603050405020304" pitchFamily="18" charset="0"/>
                <a:cs typeface="Times New Roman" panose="02020603050405020304" pitchFamily="18" charset="0"/>
              </a:rPr>
              <a:t>تكلفة الأصل </a:t>
            </a:r>
            <a:endParaRPr lang="en-US" altLang="ar-SA" sz="2000" b="1" dirty="0">
              <a:solidFill>
                <a:schemeClr val="tx2"/>
              </a:solidFill>
              <a:latin typeface="Times New Roman" panose="02020603050405020304" pitchFamily="18" charset="0"/>
              <a:cs typeface="Times New Roman" panose="02020603050405020304" pitchFamily="18" charset="0"/>
            </a:endParaRPr>
          </a:p>
          <a:p>
            <a:pPr algn="ctr" eaLnBrk="1" hangingPunct="1"/>
            <a:r>
              <a:rPr lang="ar-SA" altLang="ar-SA" sz="2000" b="1" dirty="0">
                <a:solidFill>
                  <a:schemeClr val="tx2"/>
                </a:solidFill>
                <a:latin typeface="Times New Roman" panose="02020603050405020304" pitchFamily="18" charset="0"/>
                <a:cs typeface="Times New Roman" panose="02020603050405020304" pitchFamily="18" charset="0"/>
              </a:rPr>
              <a:t>ـــــــــــــــــــــــــــــــــــــــــــ</a:t>
            </a:r>
            <a:endParaRPr lang="en-US" altLang="ar-SA" sz="2000" b="1" dirty="0">
              <a:solidFill>
                <a:schemeClr val="tx2"/>
              </a:solidFill>
              <a:latin typeface="Times New Roman" panose="02020603050405020304" pitchFamily="18" charset="0"/>
              <a:cs typeface="Times New Roman" panose="02020603050405020304" pitchFamily="18" charset="0"/>
            </a:endParaRPr>
          </a:p>
          <a:p>
            <a:pPr algn="ctr" eaLnBrk="1" hangingPunct="1"/>
            <a:r>
              <a:rPr lang="ar-SA" altLang="ar-SA" sz="2000" b="1" dirty="0">
                <a:solidFill>
                  <a:schemeClr val="tx2"/>
                </a:solidFill>
                <a:latin typeface="Times New Roman" panose="02020603050405020304" pitchFamily="18" charset="0"/>
                <a:cs typeface="Times New Roman" panose="02020603050405020304" pitchFamily="18" charset="0"/>
              </a:rPr>
              <a:t>العمر الإنتاجي </a:t>
            </a:r>
            <a:endParaRPr lang="en-US" altLang="ar-SA" sz="2000" b="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3136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طريقة القسط الثابت.</a:t>
            </a:r>
          </a:p>
        </p:txBody>
      </p:sp>
      <p:sp>
        <p:nvSpPr>
          <p:cNvPr id="3" name="عنصر نائب للمحتوى 2"/>
          <p:cNvSpPr>
            <a:spLocks noGrp="1"/>
          </p:cNvSpPr>
          <p:nvPr>
            <p:ph idx="1"/>
          </p:nvPr>
        </p:nvSpPr>
        <p:spPr/>
        <p:txBody>
          <a:bodyPr/>
          <a:lstStyle/>
          <a:p>
            <a:r>
              <a:rPr lang="ar-SA" dirty="0"/>
              <a:t>مثال: الة تكلفتها 17000 ريال قيمة الخردة 2000 ريال ويقدر العمر الإنتاجي ب 5 سنوات.</a:t>
            </a:r>
          </a:p>
          <a:p>
            <a:r>
              <a:rPr lang="ar-SA" dirty="0"/>
              <a:t>حساب قسط الاستهلاك= 17000-2000/ 5 = 3000 ريال </a:t>
            </a:r>
          </a:p>
          <a:p>
            <a:endParaRPr lang="ar-SA" dirty="0"/>
          </a:p>
        </p:txBody>
      </p:sp>
      <p:graphicFrame>
        <p:nvGraphicFramePr>
          <p:cNvPr id="6" name="جدول 5"/>
          <p:cNvGraphicFramePr>
            <a:graphicFrameLocks noGrp="1"/>
          </p:cNvGraphicFramePr>
          <p:nvPr>
            <p:extLst>
              <p:ext uri="{D42A27DB-BD31-4B8C-83A1-F6EECF244321}">
                <p14:modId xmlns:p14="http://schemas.microsoft.com/office/powerpoint/2010/main" val="3478304313"/>
              </p:ext>
            </p:extLst>
          </p:nvPr>
        </p:nvGraphicFramePr>
        <p:xfrm>
          <a:off x="3081154" y="3424364"/>
          <a:ext cx="8128000" cy="2865120"/>
        </p:xfrm>
        <a:graphic>
          <a:graphicData uri="http://schemas.openxmlformats.org/drawingml/2006/table">
            <a:tbl>
              <a:tblPr rtl="1" firstRow="1" bandRow="1">
                <a:tableStyleId>{5C22544A-7EE6-4342-B048-85BDC9FD1C3A}</a:tableStyleId>
              </a:tblPr>
              <a:tblGrid>
                <a:gridCol w="1625600">
                  <a:extLst>
                    <a:ext uri="{9D8B030D-6E8A-4147-A177-3AD203B41FA5}">
                      <a16:colId xmlns:a16="http://schemas.microsoft.com/office/drawing/2014/main" val="181564498"/>
                    </a:ext>
                  </a:extLst>
                </a:gridCol>
                <a:gridCol w="1625600">
                  <a:extLst>
                    <a:ext uri="{9D8B030D-6E8A-4147-A177-3AD203B41FA5}">
                      <a16:colId xmlns:a16="http://schemas.microsoft.com/office/drawing/2014/main" val="2755705476"/>
                    </a:ext>
                  </a:extLst>
                </a:gridCol>
                <a:gridCol w="1625600">
                  <a:extLst>
                    <a:ext uri="{9D8B030D-6E8A-4147-A177-3AD203B41FA5}">
                      <a16:colId xmlns:a16="http://schemas.microsoft.com/office/drawing/2014/main" val="2215180412"/>
                    </a:ext>
                  </a:extLst>
                </a:gridCol>
                <a:gridCol w="1625600">
                  <a:extLst>
                    <a:ext uri="{9D8B030D-6E8A-4147-A177-3AD203B41FA5}">
                      <a16:colId xmlns:a16="http://schemas.microsoft.com/office/drawing/2014/main" val="793619577"/>
                    </a:ext>
                  </a:extLst>
                </a:gridCol>
                <a:gridCol w="1625600">
                  <a:extLst>
                    <a:ext uri="{9D8B030D-6E8A-4147-A177-3AD203B41FA5}">
                      <a16:colId xmlns:a16="http://schemas.microsoft.com/office/drawing/2014/main" val="3684582912"/>
                    </a:ext>
                  </a:extLst>
                </a:gridCol>
              </a:tblGrid>
              <a:tr h="370840">
                <a:tc>
                  <a:txBody>
                    <a:bodyPr/>
                    <a:lstStyle/>
                    <a:p>
                      <a:pPr rtl="1"/>
                      <a:r>
                        <a:rPr lang="ar-SA" dirty="0"/>
                        <a:t>البيان</a:t>
                      </a:r>
                      <a:r>
                        <a:rPr lang="ar-SA" baseline="0" dirty="0"/>
                        <a:t> </a:t>
                      </a:r>
                      <a:endParaRPr lang="ar-SA" dirty="0"/>
                    </a:p>
                  </a:txBody>
                  <a:tcPr/>
                </a:tc>
                <a:tc>
                  <a:txBody>
                    <a:bodyPr/>
                    <a:lstStyle/>
                    <a:p>
                      <a:pPr rtl="1"/>
                      <a:r>
                        <a:rPr lang="ar-SA" dirty="0"/>
                        <a:t>التكلفة </a:t>
                      </a:r>
                    </a:p>
                  </a:txBody>
                  <a:tcPr/>
                </a:tc>
                <a:tc>
                  <a:txBody>
                    <a:bodyPr/>
                    <a:lstStyle/>
                    <a:p>
                      <a:pPr rtl="1"/>
                      <a:r>
                        <a:rPr lang="ar-SA" dirty="0"/>
                        <a:t>م الاستهلاك</a:t>
                      </a:r>
                      <a:r>
                        <a:rPr lang="ar-SA" baseline="0" dirty="0"/>
                        <a:t> </a:t>
                      </a:r>
                      <a:endParaRPr lang="ar-SA" dirty="0"/>
                    </a:p>
                  </a:txBody>
                  <a:tcPr/>
                </a:tc>
                <a:tc>
                  <a:txBody>
                    <a:bodyPr/>
                    <a:lstStyle/>
                    <a:p>
                      <a:pPr rtl="1"/>
                      <a:r>
                        <a:rPr lang="ar-SA" dirty="0"/>
                        <a:t>مجمع الاستهلاك </a:t>
                      </a:r>
                    </a:p>
                  </a:txBody>
                  <a:tcPr/>
                </a:tc>
                <a:tc>
                  <a:txBody>
                    <a:bodyPr/>
                    <a:lstStyle/>
                    <a:p>
                      <a:pPr rtl="1"/>
                      <a:r>
                        <a:rPr lang="ar-SA" dirty="0"/>
                        <a:t>القيمة</a:t>
                      </a:r>
                      <a:r>
                        <a:rPr lang="ar-SA" baseline="0" dirty="0"/>
                        <a:t> الدفترية </a:t>
                      </a:r>
                      <a:endParaRPr lang="ar-SA" dirty="0"/>
                    </a:p>
                  </a:txBody>
                  <a:tcPr/>
                </a:tc>
                <a:extLst>
                  <a:ext uri="{0D108BD9-81ED-4DB2-BD59-A6C34878D82A}">
                    <a16:rowId xmlns:a16="http://schemas.microsoft.com/office/drawing/2014/main" val="1842672755"/>
                  </a:ext>
                </a:extLst>
              </a:tr>
              <a:tr h="370840">
                <a:tc>
                  <a:txBody>
                    <a:bodyPr/>
                    <a:lstStyle/>
                    <a:p>
                      <a:pPr algn="ctr" rtl="1"/>
                      <a:r>
                        <a:rPr lang="ar-SA" dirty="0"/>
                        <a:t>وقت الشراء</a:t>
                      </a:r>
                      <a:r>
                        <a:rPr lang="ar-SA" baseline="0" dirty="0"/>
                        <a:t> </a:t>
                      </a:r>
                      <a:endParaRPr lang="ar-SA" dirty="0"/>
                    </a:p>
                  </a:txBody>
                  <a:tcPr/>
                </a:tc>
                <a:tc>
                  <a:txBody>
                    <a:bodyPr/>
                    <a:lstStyle/>
                    <a:p>
                      <a:pPr algn="ctr" rtl="1"/>
                      <a:r>
                        <a:rPr lang="ar-SA" dirty="0"/>
                        <a:t>17000</a:t>
                      </a:r>
                    </a:p>
                  </a:txBody>
                  <a:tcPr/>
                </a:tc>
                <a:tc>
                  <a:txBody>
                    <a:bodyPr/>
                    <a:lstStyle/>
                    <a:p>
                      <a:pPr algn="ctr" rtl="1"/>
                      <a:r>
                        <a:rPr lang="ar-SA" dirty="0"/>
                        <a:t>-</a:t>
                      </a:r>
                    </a:p>
                  </a:txBody>
                  <a:tcPr/>
                </a:tc>
                <a:tc>
                  <a:txBody>
                    <a:bodyPr/>
                    <a:lstStyle/>
                    <a:p>
                      <a:pPr algn="ctr" rtl="1"/>
                      <a:r>
                        <a:rPr lang="ar-SA" dirty="0"/>
                        <a:t>-</a:t>
                      </a:r>
                    </a:p>
                  </a:txBody>
                  <a:tcPr/>
                </a:tc>
                <a:tc>
                  <a:txBody>
                    <a:bodyPr/>
                    <a:lstStyle/>
                    <a:p>
                      <a:pPr algn="ctr" rtl="1"/>
                      <a:r>
                        <a:rPr lang="ar-SA" dirty="0"/>
                        <a:t>17000</a:t>
                      </a:r>
                    </a:p>
                  </a:txBody>
                  <a:tcPr/>
                </a:tc>
                <a:extLst>
                  <a:ext uri="{0D108BD9-81ED-4DB2-BD59-A6C34878D82A}">
                    <a16:rowId xmlns:a16="http://schemas.microsoft.com/office/drawing/2014/main" val="1310018402"/>
                  </a:ext>
                </a:extLst>
              </a:tr>
              <a:tr h="370840">
                <a:tc>
                  <a:txBody>
                    <a:bodyPr/>
                    <a:lstStyle/>
                    <a:p>
                      <a:pPr algn="ctr" rtl="1"/>
                      <a:r>
                        <a:rPr lang="ar-SA" dirty="0"/>
                        <a:t>نهاية السنة 1</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3000</a:t>
                      </a:r>
                    </a:p>
                  </a:txBody>
                  <a:tcPr/>
                </a:tc>
                <a:tc>
                  <a:txBody>
                    <a:bodyPr/>
                    <a:lstStyle/>
                    <a:p>
                      <a:pPr algn="ctr" rtl="1"/>
                      <a:r>
                        <a:rPr lang="ar-SA" dirty="0"/>
                        <a:t>3000</a:t>
                      </a:r>
                    </a:p>
                  </a:txBody>
                  <a:tcPr/>
                </a:tc>
                <a:tc>
                  <a:txBody>
                    <a:bodyPr/>
                    <a:lstStyle/>
                    <a:p>
                      <a:pPr algn="ctr" rtl="1"/>
                      <a:r>
                        <a:rPr lang="ar-SA" dirty="0"/>
                        <a:t>14000</a:t>
                      </a:r>
                    </a:p>
                  </a:txBody>
                  <a:tcPr/>
                </a:tc>
                <a:extLst>
                  <a:ext uri="{0D108BD9-81ED-4DB2-BD59-A6C34878D82A}">
                    <a16:rowId xmlns:a16="http://schemas.microsoft.com/office/drawing/2014/main" val="3097971742"/>
                  </a:ext>
                </a:extLst>
              </a:tr>
              <a:tr h="370840">
                <a:tc>
                  <a:txBody>
                    <a:bodyPr/>
                    <a:lstStyle/>
                    <a:p>
                      <a:pPr algn="ctr" rtl="1"/>
                      <a:r>
                        <a:rPr lang="ar-SA" dirty="0"/>
                        <a:t>سنه 2</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3000</a:t>
                      </a:r>
                    </a:p>
                  </a:txBody>
                  <a:tcPr/>
                </a:tc>
                <a:tc>
                  <a:txBody>
                    <a:bodyPr/>
                    <a:lstStyle/>
                    <a:p>
                      <a:pPr algn="ctr" rtl="1"/>
                      <a:r>
                        <a:rPr lang="ar-SA" dirty="0"/>
                        <a:t>6000</a:t>
                      </a:r>
                    </a:p>
                  </a:txBody>
                  <a:tcPr/>
                </a:tc>
                <a:tc>
                  <a:txBody>
                    <a:bodyPr/>
                    <a:lstStyle/>
                    <a:p>
                      <a:pPr algn="ctr" rtl="1"/>
                      <a:r>
                        <a:rPr lang="ar-SA" dirty="0"/>
                        <a:t>11000</a:t>
                      </a:r>
                    </a:p>
                  </a:txBody>
                  <a:tcPr/>
                </a:tc>
                <a:extLst>
                  <a:ext uri="{0D108BD9-81ED-4DB2-BD59-A6C34878D82A}">
                    <a16:rowId xmlns:a16="http://schemas.microsoft.com/office/drawing/2014/main" val="462970580"/>
                  </a:ext>
                </a:extLst>
              </a:tr>
              <a:tr h="370840">
                <a:tc>
                  <a:txBody>
                    <a:bodyPr/>
                    <a:lstStyle/>
                    <a:p>
                      <a:pPr algn="ctr" rtl="1"/>
                      <a:r>
                        <a:rPr lang="ar-SA" dirty="0"/>
                        <a:t>سنه 3</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3000</a:t>
                      </a:r>
                    </a:p>
                  </a:txBody>
                  <a:tcPr/>
                </a:tc>
                <a:tc>
                  <a:txBody>
                    <a:bodyPr/>
                    <a:lstStyle/>
                    <a:p>
                      <a:pPr algn="ctr" rtl="1"/>
                      <a:r>
                        <a:rPr lang="ar-SA" dirty="0"/>
                        <a:t>9000</a:t>
                      </a:r>
                    </a:p>
                  </a:txBody>
                  <a:tcPr/>
                </a:tc>
                <a:tc>
                  <a:txBody>
                    <a:bodyPr/>
                    <a:lstStyle/>
                    <a:p>
                      <a:pPr algn="ctr" rtl="1"/>
                      <a:r>
                        <a:rPr lang="ar-SA" dirty="0"/>
                        <a:t>8000</a:t>
                      </a:r>
                    </a:p>
                  </a:txBody>
                  <a:tcPr/>
                </a:tc>
                <a:extLst>
                  <a:ext uri="{0D108BD9-81ED-4DB2-BD59-A6C34878D82A}">
                    <a16:rowId xmlns:a16="http://schemas.microsoft.com/office/drawing/2014/main" val="572345448"/>
                  </a:ext>
                </a:extLst>
              </a:tr>
              <a:tr h="370840">
                <a:tc>
                  <a:txBody>
                    <a:bodyPr/>
                    <a:lstStyle/>
                    <a:p>
                      <a:pPr algn="ctr" rtl="1"/>
                      <a:r>
                        <a:rPr lang="ar-SA" dirty="0"/>
                        <a:t>سنه 4</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3000</a:t>
                      </a:r>
                    </a:p>
                  </a:txBody>
                  <a:tcPr/>
                </a:tc>
                <a:tc>
                  <a:txBody>
                    <a:bodyPr/>
                    <a:lstStyle/>
                    <a:p>
                      <a:pPr algn="ctr" rtl="1"/>
                      <a:r>
                        <a:rPr lang="ar-SA" dirty="0"/>
                        <a:t>12000</a:t>
                      </a:r>
                    </a:p>
                  </a:txBody>
                  <a:tcPr/>
                </a:tc>
                <a:tc>
                  <a:txBody>
                    <a:bodyPr/>
                    <a:lstStyle/>
                    <a:p>
                      <a:pPr algn="ctr" rtl="1"/>
                      <a:r>
                        <a:rPr lang="ar-SA" dirty="0"/>
                        <a:t>5000</a:t>
                      </a:r>
                    </a:p>
                  </a:txBody>
                  <a:tcPr/>
                </a:tc>
                <a:extLst>
                  <a:ext uri="{0D108BD9-81ED-4DB2-BD59-A6C34878D82A}">
                    <a16:rowId xmlns:a16="http://schemas.microsoft.com/office/drawing/2014/main" val="2859736177"/>
                  </a:ext>
                </a:extLst>
              </a:tr>
              <a:tr h="370840">
                <a:tc>
                  <a:txBody>
                    <a:bodyPr/>
                    <a:lstStyle/>
                    <a:p>
                      <a:pPr algn="ctr" rtl="1"/>
                      <a:r>
                        <a:rPr lang="ar-SA" dirty="0"/>
                        <a:t>سنه 5</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3000</a:t>
                      </a:r>
                    </a:p>
                  </a:txBody>
                  <a:tcPr/>
                </a:tc>
                <a:tc>
                  <a:txBody>
                    <a:bodyPr/>
                    <a:lstStyle/>
                    <a:p>
                      <a:pPr algn="ctr" rtl="1"/>
                      <a:r>
                        <a:rPr lang="ar-SA" dirty="0"/>
                        <a:t>15000</a:t>
                      </a:r>
                    </a:p>
                  </a:txBody>
                  <a:tcPr/>
                </a:tc>
                <a:tc>
                  <a:txBody>
                    <a:bodyPr/>
                    <a:lstStyle/>
                    <a:p>
                      <a:pPr algn="ctr" rtl="1"/>
                      <a:r>
                        <a:rPr lang="ar-SA" dirty="0"/>
                        <a:t>2000</a:t>
                      </a:r>
                    </a:p>
                  </a:txBody>
                  <a:tcPr/>
                </a:tc>
                <a:extLst>
                  <a:ext uri="{0D108BD9-81ED-4DB2-BD59-A6C34878D82A}">
                    <a16:rowId xmlns:a16="http://schemas.microsoft.com/office/drawing/2014/main" val="1026854562"/>
                  </a:ext>
                </a:extLst>
              </a:tr>
            </a:tbl>
          </a:graphicData>
        </a:graphic>
      </p:graphicFrame>
    </p:spTree>
    <p:extLst>
      <p:ext uri="{BB962C8B-B14F-4D97-AF65-F5344CB8AC3E}">
        <p14:creationId xmlns:p14="http://schemas.microsoft.com/office/powerpoint/2010/main" val="3861522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طريقة القسط الثابت.</a:t>
            </a:r>
          </a:p>
        </p:txBody>
      </p:sp>
      <p:sp>
        <p:nvSpPr>
          <p:cNvPr id="3" name="عنصر نائب للمحتوى 2"/>
          <p:cNvSpPr>
            <a:spLocks noGrp="1"/>
          </p:cNvSpPr>
          <p:nvPr>
            <p:ph idx="1"/>
          </p:nvPr>
        </p:nvSpPr>
        <p:spPr/>
        <p:txBody>
          <a:bodyPr/>
          <a:lstStyle/>
          <a:p>
            <a:pPr>
              <a:defRPr/>
            </a:pPr>
            <a:r>
              <a:rPr lang="ar-SA" dirty="0"/>
              <a:t>من عيوب </a:t>
            </a:r>
            <a:r>
              <a:rPr lang="ar-SA" b="1" i="1" dirty="0"/>
              <a:t>طريقة الخط المستقيم:</a:t>
            </a:r>
          </a:p>
          <a:p>
            <a:pPr lvl="1">
              <a:defRPr/>
            </a:pPr>
            <a:r>
              <a:rPr lang="ar-SA" b="1" i="1" dirty="0"/>
              <a:t> </a:t>
            </a:r>
            <a:r>
              <a:rPr lang="ar-SA" dirty="0"/>
              <a:t>انها تعتبر قسط الاستهلاك ثابتاً في حين تتناقص منفعة الاصل الانتاجية سنة بعد أخرى</a:t>
            </a:r>
          </a:p>
          <a:p>
            <a:pPr lvl="1">
              <a:defRPr/>
            </a:pPr>
            <a:r>
              <a:rPr lang="ar-SA" dirty="0"/>
              <a:t> لا تبين الخسارة الحقيقية لقيمة الاصل.</a:t>
            </a:r>
            <a:endParaRPr lang="en-US" dirty="0"/>
          </a:p>
          <a:p>
            <a:pPr marL="0" indent="0">
              <a:buNone/>
            </a:pPr>
            <a:endParaRPr lang="ar-SA" dirty="0"/>
          </a:p>
        </p:txBody>
      </p:sp>
    </p:spTree>
    <p:extLst>
      <p:ext uri="{BB962C8B-B14F-4D97-AF65-F5344CB8AC3E}">
        <p14:creationId xmlns:p14="http://schemas.microsoft.com/office/powerpoint/2010/main" val="1297779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89213" y="2514601"/>
            <a:ext cx="8915399" cy="1077012"/>
          </a:xfrm>
        </p:spPr>
        <p:txBody>
          <a:bodyPr>
            <a:normAutofit fontScale="90000"/>
          </a:bodyPr>
          <a:lstStyle/>
          <a:p>
            <a:pPr algn="ctr"/>
            <a:r>
              <a:rPr lang="ar-SA" sz="3600" dirty="0"/>
              <a:t>ما يشمله هذا الفصل:</a:t>
            </a:r>
            <a:br>
              <a:rPr lang="ar-SA" sz="3600" dirty="0"/>
            </a:br>
            <a:endParaRPr lang="ar-SA" sz="3600" dirty="0"/>
          </a:p>
        </p:txBody>
      </p:sp>
      <p:sp>
        <p:nvSpPr>
          <p:cNvPr id="3" name="عنوان فرعي 2"/>
          <p:cNvSpPr>
            <a:spLocks noGrp="1"/>
          </p:cNvSpPr>
          <p:nvPr>
            <p:ph type="subTitle" idx="1"/>
          </p:nvPr>
        </p:nvSpPr>
        <p:spPr>
          <a:xfrm>
            <a:off x="2589213" y="3525625"/>
            <a:ext cx="8915399" cy="2378038"/>
          </a:xfrm>
        </p:spPr>
        <p:txBody>
          <a:bodyPr>
            <a:normAutofit/>
          </a:bodyPr>
          <a:lstStyle/>
          <a:p>
            <a:pPr algn="r"/>
            <a:r>
              <a:rPr lang="ar-SA" dirty="0"/>
              <a:t>*1/ ما هو الأصل الثابت؟</a:t>
            </a:r>
            <a:br>
              <a:rPr lang="ar-SA" dirty="0"/>
            </a:br>
            <a:r>
              <a:rPr lang="ar-SA" dirty="0"/>
              <a:t>*2/ حساب تكلفة الأصل الثابت.</a:t>
            </a:r>
            <a:br>
              <a:rPr lang="ar-SA" dirty="0"/>
            </a:br>
            <a:r>
              <a:rPr lang="ar-SA" dirty="0"/>
              <a:t>*3/ استهلاك الأصل الثابت.</a:t>
            </a:r>
            <a:br>
              <a:rPr lang="ar-SA" dirty="0"/>
            </a:br>
            <a:r>
              <a:rPr lang="ar-SA" dirty="0"/>
              <a:t>*4/ لاستغناء عن الأصل قبل نهاية مدته.</a:t>
            </a:r>
            <a:br>
              <a:rPr lang="ar-SA" dirty="0"/>
            </a:br>
            <a:r>
              <a:rPr lang="ar-SA" dirty="0"/>
              <a:t>*5/ كيفية ظهور الأصل في قائمة المركز المالي</a:t>
            </a:r>
            <a:br>
              <a:rPr lang="ar-SA" dirty="0"/>
            </a:br>
            <a:endParaRPr lang="ar-SA" dirty="0"/>
          </a:p>
        </p:txBody>
      </p:sp>
    </p:spTree>
    <p:extLst>
      <p:ext uri="{BB962C8B-B14F-4D97-AF65-F5344CB8AC3E}">
        <p14:creationId xmlns:p14="http://schemas.microsoft.com/office/powerpoint/2010/main" val="3165579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(2) طرق القسط المتناقص </a:t>
            </a:r>
          </a:p>
        </p:txBody>
      </p:sp>
      <p:sp>
        <p:nvSpPr>
          <p:cNvPr id="3" name="عنصر نائب للمحتوى 2"/>
          <p:cNvSpPr>
            <a:spLocks noGrp="1"/>
          </p:cNvSpPr>
          <p:nvPr>
            <p:ph idx="1"/>
          </p:nvPr>
        </p:nvSpPr>
        <p:spPr/>
        <p:txBody>
          <a:bodyPr/>
          <a:lstStyle/>
          <a:p>
            <a:pPr>
              <a:defRPr/>
            </a:pPr>
            <a:r>
              <a:rPr lang="ar-SA" dirty="0"/>
              <a:t>تعتمد هذه الطريقة على أن الأصل يستهلك سنوياً بنسبة معينة في السنة الأولى </a:t>
            </a:r>
          </a:p>
          <a:p>
            <a:pPr>
              <a:defRPr/>
            </a:pPr>
            <a:r>
              <a:rPr lang="ar-SA" dirty="0"/>
              <a:t>ثم يستهلك من القيمة المتبقية من الأصل في السنوات التالية</a:t>
            </a:r>
          </a:p>
          <a:p>
            <a:pPr>
              <a:defRPr/>
            </a:pPr>
            <a:r>
              <a:rPr lang="en-US" dirty="0"/>
              <a:t> </a:t>
            </a:r>
            <a:r>
              <a:rPr lang="ar-SA" dirty="0"/>
              <a:t>قسط الاستهلاك السنوي يكون اكبر في السنة الأولى ثم يتناقص تدريجياً حتى نهاية عمر الأصل الإنتاجي </a:t>
            </a:r>
          </a:p>
          <a:p>
            <a:pPr>
              <a:defRPr/>
            </a:pPr>
            <a:r>
              <a:rPr lang="ar-SA" dirty="0"/>
              <a:t>وعلى ذلك فان قيمة الأصل كخردة لا تؤخذ في الاعتبار</a:t>
            </a:r>
            <a:r>
              <a:rPr lang="en-US" dirty="0"/>
              <a:t> </a:t>
            </a:r>
            <a:r>
              <a:rPr lang="ar-SA" dirty="0"/>
              <a:t>عند حساب الاهلاك.</a:t>
            </a:r>
          </a:p>
          <a:p>
            <a:pPr marL="0" indent="0">
              <a:buNone/>
              <a:defRPr/>
            </a:pPr>
            <a:endParaRPr lang="en-US" b="1" dirty="0">
              <a:solidFill>
                <a:srgbClr val="FF0000"/>
              </a:solidFill>
            </a:endParaRPr>
          </a:p>
          <a:p>
            <a:endParaRPr lang="ar-SA" dirty="0"/>
          </a:p>
        </p:txBody>
      </p:sp>
    </p:spTree>
    <p:extLst>
      <p:ext uri="{BB962C8B-B14F-4D97-AF65-F5344CB8AC3E}">
        <p14:creationId xmlns:p14="http://schemas.microsoft.com/office/powerpoint/2010/main" val="3255773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طرق القسط المتناقص</a:t>
            </a:r>
          </a:p>
        </p:txBody>
      </p:sp>
      <p:sp>
        <p:nvSpPr>
          <p:cNvPr id="3" name="عنصر نائب للمحتوى 2"/>
          <p:cNvSpPr>
            <a:spLocks noGrp="1"/>
          </p:cNvSpPr>
          <p:nvPr>
            <p:ph idx="1"/>
          </p:nvPr>
        </p:nvSpPr>
        <p:spPr/>
        <p:txBody>
          <a:bodyPr/>
          <a:lstStyle/>
          <a:p>
            <a:r>
              <a:rPr lang="ar-SA" dirty="0"/>
              <a:t>تتضمن هذه الطريقة لاحتساب قسط الاستهلاك طريقتين وهي:</a:t>
            </a:r>
          </a:p>
          <a:p>
            <a:r>
              <a:rPr lang="ar-SA" dirty="0"/>
              <a:t>1/ طريقة مضاعف معدل قسط الاستهلاك </a:t>
            </a:r>
          </a:p>
          <a:p>
            <a:r>
              <a:rPr lang="ar-SA" dirty="0"/>
              <a:t>2/ طريقة مجموع ارقام السنوات </a:t>
            </a:r>
          </a:p>
        </p:txBody>
      </p:sp>
    </p:spTree>
    <p:extLst>
      <p:ext uri="{BB962C8B-B14F-4D97-AF65-F5344CB8AC3E}">
        <p14:creationId xmlns:p14="http://schemas.microsoft.com/office/powerpoint/2010/main" val="428436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8911687" cy="648509"/>
          </a:xfrm>
        </p:spPr>
        <p:txBody>
          <a:bodyPr/>
          <a:lstStyle/>
          <a:p>
            <a:pPr algn="ctr"/>
            <a:r>
              <a:rPr lang="ar-SA" dirty="0"/>
              <a:t>(1) طريقة مضاعف معدل القسط الثابت </a:t>
            </a:r>
          </a:p>
        </p:txBody>
      </p:sp>
      <p:sp>
        <p:nvSpPr>
          <p:cNvPr id="3" name="عنصر نائب للمحتوى 2"/>
          <p:cNvSpPr>
            <a:spLocks noGrp="1"/>
          </p:cNvSpPr>
          <p:nvPr>
            <p:ph idx="1"/>
          </p:nvPr>
        </p:nvSpPr>
        <p:spPr>
          <a:xfrm>
            <a:off x="2580339" y="1272619"/>
            <a:ext cx="8915400" cy="4505935"/>
          </a:xfrm>
        </p:spPr>
        <p:txBody>
          <a:bodyPr/>
          <a:lstStyle/>
          <a:p>
            <a:r>
              <a:rPr lang="ar-SA" dirty="0"/>
              <a:t>معدل القسط الثابت= 100/ العمر الإنتاجي </a:t>
            </a:r>
          </a:p>
          <a:p>
            <a:r>
              <a:rPr lang="ar-SA" dirty="0"/>
              <a:t>باستخدام نفس المثال السابق:</a:t>
            </a:r>
          </a:p>
          <a:p>
            <a:r>
              <a:rPr lang="ar-SA" dirty="0"/>
              <a:t>100/ 5 = 20%  اذن المضاعف 40% </a:t>
            </a:r>
          </a:p>
        </p:txBody>
      </p:sp>
      <p:graphicFrame>
        <p:nvGraphicFramePr>
          <p:cNvPr id="4" name="جدول 3"/>
          <p:cNvGraphicFramePr>
            <a:graphicFrameLocks noGrp="1"/>
          </p:cNvGraphicFramePr>
          <p:nvPr>
            <p:extLst>
              <p:ext uri="{D42A27DB-BD31-4B8C-83A1-F6EECF244321}">
                <p14:modId xmlns:p14="http://schemas.microsoft.com/office/powerpoint/2010/main" val="1144089552"/>
              </p:ext>
            </p:extLst>
          </p:nvPr>
        </p:nvGraphicFramePr>
        <p:xfrm>
          <a:off x="2974039" y="2560046"/>
          <a:ext cx="8128000" cy="4211320"/>
        </p:xfrm>
        <a:graphic>
          <a:graphicData uri="http://schemas.openxmlformats.org/drawingml/2006/table">
            <a:tbl>
              <a:tblPr rtl="1" firstRow="1" bandRow="1">
                <a:tableStyleId>{5C22544A-7EE6-4342-B048-85BDC9FD1C3A}</a:tableStyleId>
              </a:tblPr>
              <a:tblGrid>
                <a:gridCol w="1625600">
                  <a:extLst>
                    <a:ext uri="{9D8B030D-6E8A-4147-A177-3AD203B41FA5}">
                      <a16:colId xmlns:a16="http://schemas.microsoft.com/office/drawing/2014/main" val="181564498"/>
                    </a:ext>
                  </a:extLst>
                </a:gridCol>
                <a:gridCol w="1625600">
                  <a:extLst>
                    <a:ext uri="{9D8B030D-6E8A-4147-A177-3AD203B41FA5}">
                      <a16:colId xmlns:a16="http://schemas.microsoft.com/office/drawing/2014/main" val="2755705476"/>
                    </a:ext>
                  </a:extLst>
                </a:gridCol>
                <a:gridCol w="1625600">
                  <a:extLst>
                    <a:ext uri="{9D8B030D-6E8A-4147-A177-3AD203B41FA5}">
                      <a16:colId xmlns:a16="http://schemas.microsoft.com/office/drawing/2014/main" val="2215180412"/>
                    </a:ext>
                  </a:extLst>
                </a:gridCol>
                <a:gridCol w="1625600">
                  <a:extLst>
                    <a:ext uri="{9D8B030D-6E8A-4147-A177-3AD203B41FA5}">
                      <a16:colId xmlns:a16="http://schemas.microsoft.com/office/drawing/2014/main" val="793619577"/>
                    </a:ext>
                  </a:extLst>
                </a:gridCol>
                <a:gridCol w="1625600">
                  <a:extLst>
                    <a:ext uri="{9D8B030D-6E8A-4147-A177-3AD203B41FA5}">
                      <a16:colId xmlns:a16="http://schemas.microsoft.com/office/drawing/2014/main" val="3684582912"/>
                    </a:ext>
                  </a:extLst>
                </a:gridCol>
              </a:tblGrid>
              <a:tr h="370840">
                <a:tc>
                  <a:txBody>
                    <a:bodyPr/>
                    <a:lstStyle/>
                    <a:p>
                      <a:pPr rtl="1"/>
                      <a:r>
                        <a:rPr lang="ar-SA" dirty="0"/>
                        <a:t>البيان</a:t>
                      </a:r>
                      <a:r>
                        <a:rPr lang="ar-SA" baseline="0" dirty="0"/>
                        <a:t> </a:t>
                      </a:r>
                      <a:endParaRPr lang="ar-SA" dirty="0"/>
                    </a:p>
                  </a:txBody>
                  <a:tcPr/>
                </a:tc>
                <a:tc>
                  <a:txBody>
                    <a:bodyPr/>
                    <a:lstStyle/>
                    <a:p>
                      <a:pPr rtl="1"/>
                      <a:r>
                        <a:rPr lang="ar-SA" dirty="0"/>
                        <a:t>التكلفة </a:t>
                      </a:r>
                    </a:p>
                  </a:txBody>
                  <a:tcPr/>
                </a:tc>
                <a:tc>
                  <a:txBody>
                    <a:bodyPr/>
                    <a:lstStyle/>
                    <a:p>
                      <a:pPr rtl="1"/>
                      <a:r>
                        <a:rPr lang="ar-SA" dirty="0"/>
                        <a:t>م الاستهلاك</a:t>
                      </a:r>
                      <a:r>
                        <a:rPr lang="ar-SA" baseline="0" dirty="0"/>
                        <a:t> </a:t>
                      </a:r>
                      <a:endParaRPr lang="ar-SA" dirty="0"/>
                    </a:p>
                  </a:txBody>
                  <a:tcPr/>
                </a:tc>
                <a:tc>
                  <a:txBody>
                    <a:bodyPr/>
                    <a:lstStyle/>
                    <a:p>
                      <a:pPr rtl="1"/>
                      <a:r>
                        <a:rPr lang="ar-SA" dirty="0"/>
                        <a:t>مجمع الاستهلاك </a:t>
                      </a:r>
                    </a:p>
                  </a:txBody>
                  <a:tcPr/>
                </a:tc>
                <a:tc>
                  <a:txBody>
                    <a:bodyPr/>
                    <a:lstStyle/>
                    <a:p>
                      <a:pPr rtl="1"/>
                      <a:r>
                        <a:rPr lang="ar-SA" dirty="0"/>
                        <a:t>القيمة</a:t>
                      </a:r>
                      <a:r>
                        <a:rPr lang="ar-SA" baseline="0" dirty="0"/>
                        <a:t> الدفترية </a:t>
                      </a:r>
                      <a:endParaRPr lang="ar-SA" dirty="0"/>
                    </a:p>
                  </a:txBody>
                  <a:tcPr/>
                </a:tc>
                <a:extLst>
                  <a:ext uri="{0D108BD9-81ED-4DB2-BD59-A6C34878D82A}">
                    <a16:rowId xmlns:a16="http://schemas.microsoft.com/office/drawing/2014/main" val="1842672755"/>
                  </a:ext>
                </a:extLst>
              </a:tr>
              <a:tr h="370840">
                <a:tc>
                  <a:txBody>
                    <a:bodyPr/>
                    <a:lstStyle/>
                    <a:p>
                      <a:pPr algn="ctr" rtl="1"/>
                      <a:r>
                        <a:rPr lang="ar-SA" dirty="0"/>
                        <a:t>وقت الشراء</a:t>
                      </a:r>
                      <a:r>
                        <a:rPr lang="ar-SA" baseline="0" dirty="0"/>
                        <a:t> </a:t>
                      </a:r>
                      <a:endParaRPr lang="ar-SA" dirty="0"/>
                    </a:p>
                  </a:txBody>
                  <a:tcPr/>
                </a:tc>
                <a:tc>
                  <a:txBody>
                    <a:bodyPr/>
                    <a:lstStyle/>
                    <a:p>
                      <a:pPr algn="ctr" rtl="1"/>
                      <a:r>
                        <a:rPr lang="ar-SA" dirty="0"/>
                        <a:t>17000</a:t>
                      </a:r>
                    </a:p>
                  </a:txBody>
                  <a:tcPr/>
                </a:tc>
                <a:tc>
                  <a:txBody>
                    <a:bodyPr/>
                    <a:lstStyle/>
                    <a:p>
                      <a:pPr algn="ctr" rtl="1"/>
                      <a:r>
                        <a:rPr lang="ar-SA" dirty="0"/>
                        <a:t>-</a:t>
                      </a:r>
                    </a:p>
                  </a:txBody>
                  <a:tcPr/>
                </a:tc>
                <a:tc>
                  <a:txBody>
                    <a:bodyPr/>
                    <a:lstStyle/>
                    <a:p>
                      <a:pPr algn="ctr" rtl="1"/>
                      <a:r>
                        <a:rPr lang="ar-SA" dirty="0"/>
                        <a:t>-</a:t>
                      </a:r>
                    </a:p>
                  </a:txBody>
                  <a:tcPr/>
                </a:tc>
                <a:tc>
                  <a:txBody>
                    <a:bodyPr/>
                    <a:lstStyle/>
                    <a:p>
                      <a:pPr algn="ctr" rtl="1"/>
                      <a:r>
                        <a:rPr lang="ar-SA" dirty="0"/>
                        <a:t>17000</a:t>
                      </a:r>
                    </a:p>
                  </a:txBody>
                  <a:tcPr/>
                </a:tc>
                <a:extLst>
                  <a:ext uri="{0D108BD9-81ED-4DB2-BD59-A6C34878D82A}">
                    <a16:rowId xmlns:a16="http://schemas.microsoft.com/office/drawing/2014/main" val="1310018402"/>
                  </a:ext>
                </a:extLst>
              </a:tr>
              <a:tr h="370840">
                <a:tc>
                  <a:txBody>
                    <a:bodyPr/>
                    <a:lstStyle/>
                    <a:p>
                      <a:pPr algn="ctr" rtl="1"/>
                      <a:r>
                        <a:rPr lang="ar-SA" dirty="0"/>
                        <a:t>نهاية السنة 1</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17000*40%= 6800</a:t>
                      </a:r>
                    </a:p>
                  </a:txBody>
                  <a:tcPr/>
                </a:tc>
                <a:tc>
                  <a:txBody>
                    <a:bodyPr/>
                    <a:lstStyle/>
                    <a:p>
                      <a:pPr algn="ctr" rtl="1"/>
                      <a:r>
                        <a:rPr lang="ar-SA" dirty="0"/>
                        <a:t>6800</a:t>
                      </a:r>
                    </a:p>
                  </a:txBody>
                  <a:tcPr/>
                </a:tc>
                <a:tc>
                  <a:txBody>
                    <a:bodyPr/>
                    <a:lstStyle/>
                    <a:p>
                      <a:pPr algn="ctr" rtl="1"/>
                      <a:r>
                        <a:rPr lang="ar-SA" dirty="0"/>
                        <a:t>10200</a:t>
                      </a:r>
                    </a:p>
                  </a:txBody>
                  <a:tcPr/>
                </a:tc>
                <a:extLst>
                  <a:ext uri="{0D108BD9-81ED-4DB2-BD59-A6C34878D82A}">
                    <a16:rowId xmlns:a16="http://schemas.microsoft.com/office/drawing/2014/main" val="3097971742"/>
                  </a:ext>
                </a:extLst>
              </a:tr>
              <a:tr h="370840">
                <a:tc>
                  <a:txBody>
                    <a:bodyPr/>
                    <a:lstStyle/>
                    <a:p>
                      <a:pPr algn="ctr" rtl="1"/>
                      <a:r>
                        <a:rPr lang="ar-SA" dirty="0"/>
                        <a:t>سنه 2</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10200*40%= 4080</a:t>
                      </a:r>
                    </a:p>
                  </a:txBody>
                  <a:tcPr/>
                </a:tc>
                <a:tc>
                  <a:txBody>
                    <a:bodyPr/>
                    <a:lstStyle/>
                    <a:p>
                      <a:pPr algn="ctr" rtl="1"/>
                      <a:r>
                        <a:rPr lang="ar-SA" dirty="0"/>
                        <a:t>10880</a:t>
                      </a:r>
                    </a:p>
                  </a:txBody>
                  <a:tcPr/>
                </a:tc>
                <a:tc>
                  <a:txBody>
                    <a:bodyPr/>
                    <a:lstStyle/>
                    <a:p>
                      <a:pPr algn="ctr" rtl="1"/>
                      <a:r>
                        <a:rPr lang="ar-SA" dirty="0"/>
                        <a:t>6120</a:t>
                      </a:r>
                    </a:p>
                  </a:txBody>
                  <a:tcPr/>
                </a:tc>
                <a:extLst>
                  <a:ext uri="{0D108BD9-81ED-4DB2-BD59-A6C34878D82A}">
                    <a16:rowId xmlns:a16="http://schemas.microsoft.com/office/drawing/2014/main" val="462970580"/>
                  </a:ext>
                </a:extLst>
              </a:tr>
              <a:tr h="370840">
                <a:tc>
                  <a:txBody>
                    <a:bodyPr/>
                    <a:lstStyle/>
                    <a:p>
                      <a:pPr algn="ctr" rtl="1"/>
                      <a:r>
                        <a:rPr lang="ar-SA" dirty="0"/>
                        <a:t>سنه 3</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6120*40%=</a:t>
                      </a:r>
                      <a:r>
                        <a:rPr lang="ar-SA" baseline="0" dirty="0"/>
                        <a:t> 2448</a:t>
                      </a:r>
                      <a:endParaRPr lang="ar-SA" dirty="0"/>
                    </a:p>
                  </a:txBody>
                  <a:tcPr/>
                </a:tc>
                <a:tc>
                  <a:txBody>
                    <a:bodyPr/>
                    <a:lstStyle/>
                    <a:p>
                      <a:pPr algn="ctr" rtl="1"/>
                      <a:r>
                        <a:rPr lang="ar-SA" dirty="0"/>
                        <a:t>13328</a:t>
                      </a:r>
                    </a:p>
                  </a:txBody>
                  <a:tcPr/>
                </a:tc>
                <a:tc>
                  <a:txBody>
                    <a:bodyPr/>
                    <a:lstStyle/>
                    <a:p>
                      <a:pPr algn="ctr" rtl="1"/>
                      <a:r>
                        <a:rPr lang="ar-SA" dirty="0"/>
                        <a:t>3672</a:t>
                      </a:r>
                    </a:p>
                  </a:txBody>
                  <a:tcPr/>
                </a:tc>
                <a:extLst>
                  <a:ext uri="{0D108BD9-81ED-4DB2-BD59-A6C34878D82A}">
                    <a16:rowId xmlns:a16="http://schemas.microsoft.com/office/drawing/2014/main" val="572345448"/>
                  </a:ext>
                </a:extLst>
              </a:tr>
              <a:tr h="370840">
                <a:tc>
                  <a:txBody>
                    <a:bodyPr/>
                    <a:lstStyle/>
                    <a:p>
                      <a:pPr algn="ctr" rtl="1"/>
                      <a:r>
                        <a:rPr lang="ar-SA" dirty="0"/>
                        <a:t>سنه 4</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3672*40%=</a:t>
                      </a:r>
                    </a:p>
                    <a:p>
                      <a:pPr algn="ctr" rtl="1"/>
                      <a:r>
                        <a:rPr lang="ar-SA" dirty="0"/>
                        <a:t>1469</a:t>
                      </a:r>
                    </a:p>
                  </a:txBody>
                  <a:tcPr/>
                </a:tc>
                <a:tc>
                  <a:txBody>
                    <a:bodyPr/>
                    <a:lstStyle/>
                    <a:p>
                      <a:pPr algn="ctr" rtl="1"/>
                      <a:r>
                        <a:rPr lang="ar-SA" dirty="0"/>
                        <a:t>14797</a:t>
                      </a:r>
                    </a:p>
                  </a:txBody>
                  <a:tcPr/>
                </a:tc>
                <a:tc>
                  <a:txBody>
                    <a:bodyPr/>
                    <a:lstStyle/>
                    <a:p>
                      <a:pPr algn="ctr" rtl="1"/>
                      <a:r>
                        <a:rPr lang="ar-SA" dirty="0"/>
                        <a:t>2203</a:t>
                      </a:r>
                    </a:p>
                  </a:txBody>
                  <a:tcPr/>
                </a:tc>
                <a:extLst>
                  <a:ext uri="{0D108BD9-81ED-4DB2-BD59-A6C34878D82A}">
                    <a16:rowId xmlns:a16="http://schemas.microsoft.com/office/drawing/2014/main" val="2859736177"/>
                  </a:ext>
                </a:extLst>
              </a:tr>
              <a:tr h="370840">
                <a:tc>
                  <a:txBody>
                    <a:bodyPr/>
                    <a:lstStyle/>
                    <a:p>
                      <a:pPr algn="ctr" rtl="1"/>
                      <a:r>
                        <a:rPr lang="ar-SA" dirty="0"/>
                        <a:t>سنه 5</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2203-2000=203</a:t>
                      </a:r>
                    </a:p>
                  </a:txBody>
                  <a:tcPr/>
                </a:tc>
                <a:tc>
                  <a:txBody>
                    <a:bodyPr/>
                    <a:lstStyle/>
                    <a:p>
                      <a:pPr algn="ctr" rtl="1"/>
                      <a:r>
                        <a:rPr lang="ar-SA" dirty="0"/>
                        <a:t>15000</a:t>
                      </a:r>
                    </a:p>
                  </a:txBody>
                  <a:tcPr/>
                </a:tc>
                <a:tc>
                  <a:txBody>
                    <a:bodyPr/>
                    <a:lstStyle/>
                    <a:p>
                      <a:pPr algn="ctr" rtl="1"/>
                      <a:r>
                        <a:rPr lang="ar-SA" dirty="0"/>
                        <a:t>2000</a:t>
                      </a:r>
                    </a:p>
                  </a:txBody>
                  <a:tcPr/>
                </a:tc>
                <a:extLst>
                  <a:ext uri="{0D108BD9-81ED-4DB2-BD59-A6C34878D82A}">
                    <a16:rowId xmlns:a16="http://schemas.microsoft.com/office/drawing/2014/main" val="1026854562"/>
                  </a:ext>
                </a:extLst>
              </a:tr>
            </a:tbl>
          </a:graphicData>
        </a:graphic>
      </p:graphicFrame>
    </p:spTree>
    <p:extLst>
      <p:ext uri="{BB962C8B-B14F-4D97-AF65-F5344CB8AC3E}">
        <p14:creationId xmlns:p14="http://schemas.microsoft.com/office/powerpoint/2010/main" val="4206856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(2) طريقة مجموع ارقام السنين </a:t>
            </a:r>
          </a:p>
        </p:txBody>
      </p:sp>
      <p:sp>
        <p:nvSpPr>
          <p:cNvPr id="3" name="عنصر نائب للمحتوى 2"/>
          <p:cNvSpPr>
            <a:spLocks noGrp="1"/>
          </p:cNvSpPr>
          <p:nvPr>
            <p:ph idx="1"/>
          </p:nvPr>
        </p:nvSpPr>
        <p:spPr/>
        <p:txBody>
          <a:bodyPr/>
          <a:lstStyle/>
          <a:p>
            <a:r>
              <a:rPr lang="ar-SA" dirty="0"/>
              <a:t>باستخدام المثال السابق:</a:t>
            </a:r>
          </a:p>
          <a:p>
            <a:r>
              <a:rPr lang="ar-SA" dirty="0"/>
              <a:t>مجموع ارقام السنين= 1+2+3+4+5 =15 </a:t>
            </a:r>
          </a:p>
          <a:p>
            <a:r>
              <a:rPr lang="ar-SA" dirty="0"/>
              <a:t>فرضا العمر الإنتاجي </a:t>
            </a:r>
            <a:r>
              <a:rPr lang="ar-SA" dirty="0" err="1"/>
              <a:t>للاصل</a:t>
            </a:r>
            <a:r>
              <a:rPr lang="ar-SA" dirty="0"/>
              <a:t> 60، اذن عملية الجمع الأرقام سوف تستهلك وقت اكبر </a:t>
            </a:r>
          </a:p>
          <a:p>
            <a:r>
              <a:rPr lang="ar-SA" dirty="0"/>
              <a:t>لذلك نستخدم القانون التالي:</a:t>
            </a:r>
          </a:p>
          <a:p>
            <a:r>
              <a:rPr lang="ar-SA" dirty="0"/>
              <a:t>ن ( ن +1) / 2                                   5 ( 5+1) / 2  = 15 </a:t>
            </a:r>
          </a:p>
          <a:p>
            <a:pPr marL="0" indent="0">
              <a:buNone/>
            </a:pPr>
            <a:endParaRPr lang="ar-SA" dirty="0"/>
          </a:p>
          <a:p>
            <a:pPr marL="0" indent="0">
              <a:buNone/>
            </a:pPr>
            <a:r>
              <a:rPr lang="ar-SA" dirty="0"/>
              <a:t>لحساب قسط الاستهلاك يتم حساب القيمة القابلة للاستهلاك </a:t>
            </a:r>
          </a:p>
          <a:p>
            <a:pPr marL="0" indent="0">
              <a:buNone/>
            </a:pPr>
            <a:r>
              <a:rPr lang="ar-SA" dirty="0"/>
              <a:t>17000 – 2000 = 15000</a:t>
            </a:r>
          </a:p>
        </p:txBody>
      </p:sp>
      <p:cxnSp>
        <p:nvCxnSpPr>
          <p:cNvPr id="5" name="رابط كسهم مستقيم 4"/>
          <p:cNvCxnSpPr/>
          <p:nvPr/>
        </p:nvCxnSpPr>
        <p:spPr>
          <a:xfrm flipH="1" flipV="1">
            <a:off x="7588577" y="3959258"/>
            <a:ext cx="1791093" cy="377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0412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طريقة مجموع ارقام السنين</a:t>
            </a:r>
          </a:p>
        </p:txBody>
      </p:sp>
      <p:sp>
        <p:nvSpPr>
          <p:cNvPr id="3" name="عنصر نائب للمحتوى 2"/>
          <p:cNvSpPr>
            <a:spLocks noGrp="1"/>
          </p:cNvSpPr>
          <p:nvPr>
            <p:ph idx="1"/>
          </p:nvPr>
        </p:nvSpPr>
        <p:spPr/>
        <p:txBody>
          <a:bodyPr/>
          <a:lstStyle/>
          <a:p>
            <a:endParaRPr lang="ar-SA" dirty="0"/>
          </a:p>
          <a:p>
            <a:endParaRPr lang="ar-SA" dirty="0"/>
          </a:p>
        </p:txBody>
      </p:sp>
      <p:graphicFrame>
        <p:nvGraphicFramePr>
          <p:cNvPr id="4" name="جدول 3"/>
          <p:cNvGraphicFramePr>
            <a:graphicFrameLocks noGrp="1"/>
          </p:cNvGraphicFramePr>
          <p:nvPr>
            <p:extLst>
              <p:ext uri="{D42A27DB-BD31-4B8C-83A1-F6EECF244321}">
                <p14:modId xmlns:p14="http://schemas.microsoft.com/office/powerpoint/2010/main" val="4171589599"/>
              </p:ext>
            </p:extLst>
          </p:nvPr>
        </p:nvGraphicFramePr>
        <p:xfrm>
          <a:off x="3297970" y="1905000"/>
          <a:ext cx="8128000" cy="4211320"/>
        </p:xfrm>
        <a:graphic>
          <a:graphicData uri="http://schemas.openxmlformats.org/drawingml/2006/table">
            <a:tbl>
              <a:tblPr rtl="1" firstRow="1" bandRow="1">
                <a:tableStyleId>{5C22544A-7EE6-4342-B048-85BDC9FD1C3A}</a:tableStyleId>
              </a:tblPr>
              <a:tblGrid>
                <a:gridCol w="1625600">
                  <a:extLst>
                    <a:ext uri="{9D8B030D-6E8A-4147-A177-3AD203B41FA5}">
                      <a16:colId xmlns:a16="http://schemas.microsoft.com/office/drawing/2014/main" val="181564498"/>
                    </a:ext>
                  </a:extLst>
                </a:gridCol>
                <a:gridCol w="1625600">
                  <a:extLst>
                    <a:ext uri="{9D8B030D-6E8A-4147-A177-3AD203B41FA5}">
                      <a16:colId xmlns:a16="http://schemas.microsoft.com/office/drawing/2014/main" val="2755705476"/>
                    </a:ext>
                  </a:extLst>
                </a:gridCol>
                <a:gridCol w="1625600">
                  <a:extLst>
                    <a:ext uri="{9D8B030D-6E8A-4147-A177-3AD203B41FA5}">
                      <a16:colId xmlns:a16="http://schemas.microsoft.com/office/drawing/2014/main" val="2215180412"/>
                    </a:ext>
                  </a:extLst>
                </a:gridCol>
                <a:gridCol w="1625600">
                  <a:extLst>
                    <a:ext uri="{9D8B030D-6E8A-4147-A177-3AD203B41FA5}">
                      <a16:colId xmlns:a16="http://schemas.microsoft.com/office/drawing/2014/main" val="793619577"/>
                    </a:ext>
                  </a:extLst>
                </a:gridCol>
                <a:gridCol w="1625600">
                  <a:extLst>
                    <a:ext uri="{9D8B030D-6E8A-4147-A177-3AD203B41FA5}">
                      <a16:colId xmlns:a16="http://schemas.microsoft.com/office/drawing/2014/main" val="3684582912"/>
                    </a:ext>
                  </a:extLst>
                </a:gridCol>
              </a:tblGrid>
              <a:tr h="370840">
                <a:tc>
                  <a:txBody>
                    <a:bodyPr/>
                    <a:lstStyle/>
                    <a:p>
                      <a:pPr rtl="1"/>
                      <a:r>
                        <a:rPr lang="ar-SA" dirty="0"/>
                        <a:t>البيان</a:t>
                      </a:r>
                      <a:r>
                        <a:rPr lang="ar-SA" baseline="0" dirty="0"/>
                        <a:t> </a:t>
                      </a:r>
                      <a:endParaRPr lang="ar-SA" dirty="0"/>
                    </a:p>
                  </a:txBody>
                  <a:tcPr/>
                </a:tc>
                <a:tc>
                  <a:txBody>
                    <a:bodyPr/>
                    <a:lstStyle/>
                    <a:p>
                      <a:pPr rtl="1"/>
                      <a:r>
                        <a:rPr lang="ar-SA" dirty="0"/>
                        <a:t>التكلفة </a:t>
                      </a:r>
                    </a:p>
                  </a:txBody>
                  <a:tcPr/>
                </a:tc>
                <a:tc>
                  <a:txBody>
                    <a:bodyPr/>
                    <a:lstStyle/>
                    <a:p>
                      <a:pPr rtl="1"/>
                      <a:r>
                        <a:rPr lang="ar-SA" dirty="0"/>
                        <a:t>م الاستهلاك</a:t>
                      </a:r>
                      <a:r>
                        <a:rPr lang="ar-SA" baseline="0" dirty="0"/>
                        <a:t> </a:t>
                      </a:r>
                      <a:endParaRPr lang="ar-SA" dirty="0"/>
                    </a:p>
                  </a:txBody>
                  <a:tcPr/>
                </a:tc>
                <a:tc>
                  <a:txBody>
                    <a:bodyPr/>
                    <a:lstStyle/>
                    <a:p>
                      <a:pPr rtl="1"/>
                      <a:r>
                        <a:rPr lang="ar-SA" dirty="0"/>
                        <a:t>مجمع الاستهلاك </a:t>
                      </a:r>
                    </a:p>
                  </a:txBody>
                  <a:tcPr/>
                </a:tc>
                <a:tc>
                  <a:txBody>
                    <a:bodyPr/>
                    <a:lstStyle/>
                    <a:p>
                      <a:pPr rtl="1"/>
                      <a:r>
                        <a:rPr lang="ar-SA" dirty="0"/>
                        <a:t>القيمة</a:t>
                      </a:r>
                      <a:r>
                        <a:rPr lang="ar-SA" baseline="0" dirty="0"/>
                        <a:t> الدفترية </a:t>
                      </a:r>
                      <a:endParaRPr lang="ar-SA" dirty="0"/>
                    </a:p>
                  </a:txBody>
                  <a:tcPr/>
                </a:tc>
                <a:extLst>
                  <a:ext uri="{0D108BD9-81ED-4DB2-BD59-A6C34878D82A}">
                    <a16:rowId xmlns:a16="http://schemas.microsoft.com/office/drawing/2014/main" val="1842672755"/>
                  </a:ext>
                </a:extLst>
              </a:tr>
              <a:tr h="370840">
                <a:tc>
                  <a:txBody>
                    <a:bodyPr/>
                    <a:lstStyle/>
                    <a:p>
                      <a:pPr algn="ctr" rtl="1"/>
                      <a:r>
                        <a:rPr lang="ar-SA" dirty="0"/>
                        <a:t>وقت الشراء</a:t>
                      </a:r>
                      <a:r>
                        <a:rPr lang="ar-SA" baseline="0" dirty="0"/>
                        <a:t> </a:t>
                      </a:r>
                      <a:endParaRPr lang="ar-SA" dirty="0"/>
                    </a:p>
                  </a:txBody>
                  <a:tcPr/>
                </a:tc>
                <a:tc>
                  <a:txBody>
                    <a:bodyPr/>
                    <a:lstStyle/>
                    <a:p>
                      <a:pPr algn="ctr" rtl="1"/>
                      <a:r>
                        <a:rPr lang="ar-SA" dirty="0"/>
                        <a:t>17000</a:t>
                      </a:r>
                    </a:p>
                  </a:txBody>
                  <a:tcPr/>
                </a:tc>
                <a:tc>
                  <a:txBody>
                    <a:bodyPr/>
                    <a:lstStyle/>
                    <a:p>
                      <a:pPr algn="ctr" rtl="1"/>
                      <a:r>
                        <a:rPr lang="ar-SA" dirty="0"/>
                        <a:t>-</a:t>
                      </a:r>
                    </a:p>
                  </a:txBody>
                  <a:tcPr/>
                </a:tc>
                <a:tc>
                  <a:txBody>
                    <a:bodyPr/>
                    <a:lstStyle/>
                    <a:p>
                      <a:pPr algn="ctr" rtl="1"/>
                      <a:r>
                        <a:rPr lang="ar-SA" dirty="0"/>
                        <a:t>-</a:t>
                      </a:r>
                    </a:p>
                  </a:txBody>
                  <a:tcPr/>
                </a:tc>
                <a:tc>
                  <a:txBody>
                    <a:bodyPr/>
                    <a:lstStyle/>
                    <a:p>
                      <a:pPr algn="ctr" rtl="1"/>
                      <a:r>
                        <a:rPr lang="ar-SA" dirty="0"/>
                        <a:t>17000</a:t>
                      </a:r>
                    </a:p>
                  </a:txBody>
                  <a:tcPr/>
                </a:tc>
                <a:extLst>
                  <a:ext uri="{0D108BD9-81ED-4DB2-BD59-A6C34878D82A}">
                    <a16:rowId xmlns:a16="http://schemas.microsoft.com/office/drawing/2014/main" val="1310018402"/>
                  </a:ext>
                </a:extLst>
              </a:tr>
              <a:tr h="370840">
                <a:tc>
                  <a:txBody>
                    <a:bodyPr/>
                    <a:lstStyle/>
                    <a:p>
                      <a:pPr algn="ctr" rtl="1"/>
                      <a:r>
                        <a:rPr lang="ar-SA" dirty="0"/>
                        <a:t>نهاية السنة 1</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15000*5/</a:t>
                      </a:r>
                      <a:r>
                        <a:rPr lang="ar-SA" baseline="0" dirty="0"/>
                        <a:t> 15= 5000</a:t>
                      </a:r>
                      <a:endParaRPr lang="ar-SA" dirty="0"/>
                    </a:p>
                  </a:txBody>
                  <a:tcPr/>
                </a:tc>
                <a:tc>
                  <a:txBody>
                    <a:bodyPr/>
                    <a:lstStyle/>
                    <a:p>
                      <a:pPr algn="ctr" rtl="1"/>
                      <a:r>
                        <a:rPr lang="ar-SA" dirty="0"/>
                        <a:t>5000</a:t>
                      </a:r>
                    </a:p>
                  </a:txBody>
                  <a:tcPr/>
                </a:tc>
                <a:tc>
                  <a:txBody>
                    <a:bodyPr/>
                    <a:lstStyle/>
                    <a:p>
                      <a:pPr algn="ctr" rtl="1"/>
                      <a:r>
                        <a:rPr lang="ar-SA" dirty="0"/>
                        <a:t>12000</a:t>
                      </a:r>
                    </a:p>
                  </a:txBody>
                  <a:tcPr/>
                </a:tc>
                <a:extLst>
                  <a:ext uri="{0D108BD9-81ED-4DB2-BD59-A6C34878D82A}">
                    <a16:rowId xmlns:a16="http://schemas.microsoft.com/office/drawing/2014/main" val="3097971742"/>
                  </a:ext>
                </a:extLst>
              </a:tr>
              <a:tr h="370840">
                <a:tc>
                  <a:txBody>
                    <a:bodyPr/>
                    <a:lstStyle/>
                    <a:p>
                      <a:pPr algn="ctr" rtl="1"/>
                      <a:r>
                        <a:rPr lang="ar-SA" dirty="0"/>
                        <a:t>سنه 2</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15000*4/</a:t>
                      </a:r>
                      <a:r>
                        <a:rPr lang="ar-SA" baseline="0" dirty="0"/>
                        <a:t> 15= 4000</a:t>
                      </a:r>
                      <a:endParaRPr lang="ar-SA" dirty="0"/>
                    </a:p>
                  </a:txBody>
                  <a:tcPr/>
                </a:tc>
                <a:tc>
                  <a:txBody>
                    <a:bodyPr/>
                    <a:lstStyle/>
                    <a:p>
                      <a:pPr algn="ctr" rtl="1"/>
                      <a:r>
                        <a:rPr lang="ar-SA" dirty="0"/>
                        <a:t>9000</a:t>
                      </a:r>
                    </a:p>
                  </a:txBody>
                  <a:tcPr/>
                </a:tc>
                <a:tc>
                  <a:txBody>
                    <a:bodyPr/>
                    <a:lstStyle/>
                    <a:p>
                      <a:pPr algn="ctr" rtl="1"/>
                      <a:r>
                        <a:rPr lang="ar-SA" dirty="0"/>
                        <a:t>8000</a:t>
                      </a:r>
                    </a:p>
                  </a:txBody>
                  <a:tcPr/>
                </a:tc>
                <a:extLst>
                  <a:ext uri="{0D108BD9-81ED-4DB2-BD59-A6C34878D82A}">
                    <a16:rowId xmlns:a16="http://schemas.microsoft.com/office/drawing/2014/main" val="462970580"/>
                  </a:ext>
                </a:extLst>
              </a:tr>
              <a:tr h="370840">
                <a:tc>
                  <a:txBody>
                    <a:bodyPr/>
                    <a:lstStyle/>
                    <a:p>
                      <a:pPr algn="ctr" rtl="1"/>
                      <a:r>
                        <a:rPr lang="ar-SA" dirty="0"/>
                        <a:t>سنه 3</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15000*3/ 15= 3000</a:t>
                      </a:r>
                    </a:p>
                  </a:txBody>
                  <a:tcPr/>
                </a:tc>
                <a:tc>
                  <a:txBody>
                    <a:bodyPr/>
                    <a:lstStyle/>
                    <a:p>
                      <a:pPr algn="ctr" rtl="1"/>
                      <a:r>
                        <a:rPr lang="ar-SA" dirty="0"/>
                        <a:t>12000</a:t>
                      </a:r>
                    </a:p>
                  </a:txBody>
                  <a:tcPr/>
                </a:tc>
                <a:tc>
                  <a:txBody>
                    <a:bodyPr/>
                    <a:lstStyle/>
                    <a:p>
                      <a:pPr algn="ctr" rtl="1"/>
                      <a:r>
                        <a:rPr lang="ar-SA" dirty="0"/>
                        <a:t>5000</a:t>
                      </a:r>
                    </a:p>
                  </a:txBody>
                  <a:tcPr/>
                </a:tc>
                <a:extLst>
                  <a:ext uri="{0D108BD9-81ED-4DB2-BD59-A6C34878D82A}">
                    <a16:rowId xmlns:a16="http://schemas.microsoft.com/office/drawing/2014/main" val="572345448"/>
                  </a:ext>
                </a:extLst>
              </a:tr>
              <a:tr h="370840">
                <a:tc>
                  <a:txBody>
                    <a:bodyPr/>
                    <a:lstStyle/>
                    <a:p>
                      <a:pPr algn="ctr" rtl="1"/>
                      <a:r>
                        <a:rPr lang="ar-SA" dirty="0"/>
                        <a:t>سنه 4</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15000*2/</a:t>
                      </a:r>
                      <a:r>
                        <a:rPr lang="ar-SA" baseline="0" dirty="0"/>
                        <a:t> 15= 2000</a:t>
                      </a:r>
                      <a:endParaRPr lang="ar-SA" dirty="0"/>
                    </a:p>
                  </a:txBody>
                  <a:tcPr/>
                </a:tc>
                <a:tc>
                  <a:txBody>
                    <a:bodyPr/>
                    <a:lstStyle/>
                    <a:p>
                      <a:pPr algn="ctr" rtl="1"/>
                      <a:r>
                        <a:rPr lang="ar-SA" dirty="0"/>
                        <a:t>14000</a:t>
                      </a:r>
                    </a:p>
                  </a:txBody>
                  <a:tcPr/>
                </a:tc>
                <a:tc>
                  <a:txBody>
                    <a:bodyPr/>
                    <a:lstStyle/>
                    <a:p>
                      <a:pPr algn="ctr" rtl="1"/>
                      <a:r>
                        <a:rPr lang="ar-SA" dirty="0"/>
                        <a:t>3000</a:t>
                      </a:r>
                    </a:p>
                  </a:txBody>
                  <a:tcPr/>
                </a:tc>
                <a:extLst>
                  <a:ext uri="{0D108BD9-81ED-4DB2-BD59-A6C34878D82A}">
                    <a16:rowId xmlns:a16="http://schemas.microsoft.com/office/drawing/2014/main" val="2859736177"/>
                  </a:ext>
                </a:extLst>
              </a:tr>
              <a:tr h="370840">
                <a:tc>
                  <a:txBody>
                    <a:bodyPr/>
                    <a:lstStyle/>
                    <a:p>
                      <a:pPr algn="ctr" rtl="1"/>
                      <a:r>
                        <a:rPr lang="ar-SA" dirty="0"/>
                        <a:t>سنه 5</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15000*1/ 15= 1000</a:t>
                      </a:r>
                    </a:p>
                  </a:txBody>
                  <a:tcPr/>
                </a:tc>
                <a:tc>
                  <a:txBody>
                    <a:bodyPr/>
                    <a:lstStyle/>
                    <a:p>
                      <a:pPr algn="ctr" rtl="1"/>
                      <a:r>
                        <a:rPr lang="ar-SA" dirty="0"/>
                        <a:t>15000</a:t>
                      </a:r>
                    </a:p>
                  </a:txBody>
                  <a:tcPr/>
                </a:tc>
                <a:tc>
                  <a:txBody>
                    <a:bodyPr/>
                    <a:lstStyle/>
                    <a:p>
                      <a:pPr algn="ctr" rtl="1"/>
                      <a:r>
                        <a:rPr lang="ar-SA" dirty="0"/>
                        <a:t>2000</a:t>
                      </a:r>
                    </a:p>
                  </a:txBody>
                  <a:tcPr/>
                </a:tc>
                <a:extLst>
                  <a:ext uri="{0D108BD9-81ED-4DB2-BD59-A6C34878D82A}">
                    <a16:rowId xmlns:a16="http://schemas.microsoft.com/office/drawing/2014/main" val="1026854562"/>
                  </a:ext>
                </a:extLst>
              </a:tr>
            </a:tbl>
          </a:graphicData>
        </a:graphic>
      </p:graphicFrame>
    </p:spTree>
    <p:extLst>
      <p:ext uri="{BB962C8B-B14F-4D97-AF65-F5344CB8AC3E}">
        <p14:creationId xmlns:p14="http://schemas.microsoft.com/office/powerpoint/2010/main" val="1730759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عيوب طرق مضاعف معدل القسط الثابت </a:t>
            </a:r>
          </a:p>
        </p:txBody>
      </p:sp>
      <p:sp>
        <p:nvSpPr>
          <p:cNvPr id="3" name="عنصر نائب للمحتوى 2"/>
          <p:cNvSpPr>
            <a:spLocks noGrp="1"/>
          </p:cNvSpPr>
          <p:nvPr>
            <p:ph idx="1"/>
          </p:nvPr>
        </p:nvSpPr>
        <p:spPr/>
        <p:txBody>
          <a:bodyPr/>
          <a:lstStyle/>
          <a:p>
            <a:pPr marL="0" indent="0">
              <a:buNone/>
            </a:pPr>
            <a:br>
              <a:rPr lang="ar-SA" dirty="0"/>
            </a:br>
            <a:r>
              <a:rPr lang="ar-SA" dirty="0"/>
              <a:t>تجاهلها </a:t>
            </a:r>
            <a:r>
              <a:rPr lang="ar-SA" dirty="0" err="1"/>
              <a:t>للطاقه</a:t>
            </a:r>
            <a:r>
              <a:rPr lang="ar-SA" dirty="0"/>
              <a:t> </a:t>
            </a:r>
            <a:r>
              <a:rPr lang="ar-SA" dirty="0" err="1"/>
              <a:t>الانتاجيه</a:t>
            </a:r>
            <a:r>
              <a:rPr lang="ar-SA" dirty="0"/>
              <a:t> </a:t>
            </a:r>
            <a:r>
              <a:rPr lang="ar-SA" dirty="0" err="1"/>
              <a:t>للاصل</a:t>
            </a:r>
            <a:r>
              <a:rPr lang="ar-SA" dirty="0"/>
              <a:t> </a:t>
            </a:r>
            <a:r>
              <a:rPr lang="ar-SA" dirty="0" err="1"/>
              <a:t>بالاضافه</a:t>
            </a:r>
            <a:r>
              <a:rPr lang="ar-SA" dirty="0"/>
              <a:t> الى نوعية الاصل </a:t>
            </a:r>
            <a:br>
              <a:rPr lang="ar-SA" dirty="0"/>
            </a:br>
            <a:r>
              <a:rPr lang="ar-SA" dirty="0"/>
              <a:t>فالطرق </a:t>
            </a:r>
            <a:r>
              <a:rPr lang="ar-SA" dirty="0" err="1"/>
              <a:t>السابقه</a:t>
            </a:r>
            <a:r>
              <a:rPr lang="ar-SA" dirty="0"/>
              <a:t> </a:t>
            </a:r>
            <a:r>
              <a:rPr lang="ar-SA" dirty="0" err="1"/>
              <a:t>لاتتناسب</a:t>
            </a:r>
            <a:r>
              <a:rPr lang="ar-SA" dirty="0"/>
              <a:t> مثلا مع بعض الانواع </a:t>
            </a:r>
            <a:r>
              <a:rPr lang="ar-SA" dirty="0" err="1"/>
              <a:t>للاصول</a:t>
            </a:r>
            <a:r>
              <a:rPr lang="ar-SA" dirty="0"/>
              <a:t> مثل الة التصوير او الكيلومترات </a:t>
            </a:r>
            <a:r>
              <a:rPr lang="ar-SA" dirty="0" err="1"/>
              <a:t>للسياره</a:t>
            </a:r>
            <a:r>
              <a:rPr lang="ar-SA" dirty="0"/>
              <a:t> </a:t>
            </a:r>
          </a:p>
        </p:txBody>
      </p:sp>
    </p:spTree>
    <p:extLst>
      <p:ext uri="{BB962C8B-B14F-4D97-AF65-F5344CB8AC3E}">
        <p14:creationId xmlns:p14="http://schemas.microsoft.com/office/powerpoint/2010/main" val="3500914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(3) </a:t>
            </a:r>
            <a:r>
              <a:rPr lang="ar-SA" b="1" dirty="0"/>
              <a:t>وحدات النشاط (الانتاج).</a:t>
            </a:r>
            <a:endParaRPr lang="ar-SA" dirty="0"/>
          </a:p>
        </p:txBody>
      </p:sp>
      <p:sp>
        <p:nvSpPr>
          <p:cNvPr id="3" name="عنصر نائب للمحتوى 2"/>
          <p:cNvSpPr>
            <a:spLocks noGrp="1"/>
          </p:cNvSpPr>
          <p:nvPr>
            <p:ph idx="1"/>
          </p:nvPr>
        </p:nvSpPr>
        <p:spPr/>
        <p:txBody>
          <a:bodyPr/>
          <a:lstStyle/>
          <a:p>
            <a:r>
              <a:rPr lang="ar-SA" dirty="0"/>
              <a:t>يقصد استهلاك اله مربوط بالإنتاج ( وحدات او ساعات) </a:t>
            </a:r>
          </a:p>
          <a:p>
            <a:r>
              <a:rPr lang="ar-SA" dirty="0"/>
              <a:t>باستخدام المثال السابق بالإضافة للمعلومات التالية:</a:t>
            </a:r>
          </a:p>
          <a:p>
            <a:r>
              <a:rPr lang="ar-SA" dirty="0"/>
              <a:t>ساعات التشغيل المقدرة </a:t>
            </a:r>
            <a:r>
              <a:rPr lang="ar-SA" dirty="0" err="1"/>
              <a:t>للالة</a:t>
            </a:r>
            <a:r>
              <a:rPr lang="ar-SA" dirty="0"/>
              <a:t> يبلغ 8000 ساعة تفاصيلها كالتالي:</a:t>
            </a:r>
          </a:p>
          <a:p>
            <a:r>
              <a:rPr lang="ar-SA" dirty="0"/>
              <a:t>السنة 1= 1800            السنة 2= 1200                السنة الثالثة = 2000</a:t>
            </a:r>
          </a:p>
          <a:p>
            <a:r>
              <a:rPr lang="ar-SA" dirty="0"/>
              <a:t>السنة 4= 1400            السنة 5 = 1600</a:t>
            </a:r>
          </a:p>
          <a:p>
            <a:endParaRPr lang="ar-SA" dirty="0"/>
          </a:p>
          <a:p>
            <a:r>
              <a:rPr lang="ar-SA" dirty="0"/>
              <a:t>حساب معدل </a:t>
            </a:r>
            <a:r>
              <a:rPr lang="ar-SA" dirty="0" err="1"/>
              <a:t>اللاستهلاك</a:t>
            </a:r>
            <a:r>
              <a:rPr lang="ar-SA" dirty="0"/>
              <a:t> للساعة:</a:t>
            </a:r>
          </a:p>
          <a:p>
            <a:r>
              <a:rPr lang="ar-SA" dirty="0"/>
              <a:t>التكلفة – الخردة / ساعات التشغيل المقدرة </a:t>
            </a:r>
          </a:p>
          <a:p>
            <a:r>
              <a:rPr lang="ar-SA" dirty="0"/>
              <a:t>17000-2000 / 8000 = 1.875 ريال/ ساعة </a:t>
            </a:r>
          </a:p>
        </p:txBody>
      </p:sp>
    </p:spTree>
    <p:extLst>
      <p:ext uri="{BB962C8B-B14F-4D97-AF65-F5344CB8AC3E}">
        <p14:creationId xmlns:p14="http://schemas.microsoft.com/office/powerpoint/2010/main" val="12561552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وحدات النشاط (الانتاج).</a:t>
            </a:r>
            <a:endParaRPr lang="ar-SA" dirty="0"/>
          </a:p>
        </p:txBody>
      </p:sp>
      <p:sp>
        <p:nvSpPr>
          <p:cNvPr id="3" name="عنصر نائب للمحتوى 2"/>
          <p:cNvSpPr>
            <a:spLocks noGrp="1"/>
          </p:cNvSpPr>
          <p:nvPr>
            <p:ph idx="1"/>
          </p:nvPr>
        </p:nvSpPr>
        <p:spPr/>
        <p:txBody>
          <a:bodyPr/>
          <a:lstStyle/>
          <a:p>
            <a:pPr marL="0" indent="0">
              <a:buNone/>
            </a:pPr>
            <a:endParaRPr lang="ar-SA" dirty="0"/>
          </a:p>
          <a:p>
            <a:pPr marL="0" indent="0">
              <a:buNone/>
            </a:pPr>
            <a:endParaRPr lang="ar-SA" dirty="0"/>
          </a:p>
        </p:txBody>
      </p:sp>
      <p:graphicFrame>
        <p:nvGraphicFramePr>
          <p:cNvPr id="4" name="جدول 3"/>
          <p:cNvGraphicFramePr>
            <a:graphicFrameLocks noGrp="1"/>
          </p:cNvGraphicFramePr>
          <p:nvPr>
            <p:extLst>
              <p:ext uri="{D42A27DB-BD31-4B8C-83A1-F6EECF244321}">
                <p14:modId xmlns:p14="http://schemas.microsoft.com/office/powerpoint/2010/main" val="1468871628"/>
              </p:ext>
            </p:extLst>
          </p:nvPr>
        </p:nvGraphicFramePr>
        <p:xfrm>
          <a:off x="2883191" y="1794235"/>
          <a:ext cx="8128000" cy="4211320"/>
        </p:xfrm>
        <a:graphic>
          <a:graphicData uri="http://schemas.openxmlformats.org/drawingml/2006/table">
            <a:tbl>
              <a:tblPr rtl="1" firstRow="1" bandRow="1">
                <a:tableStyleId>{5C22544A-7EE6-4342-B048-85BDC9FD1C3A}</a:tableStyleId>
              </a:tblPr>
              <a:tblGrid>
                <a:gridCol w="1625600">
                  <a:extLst>
                    <a:ext uri="{9D8B030D-6E8A-4147-A177-3AD203B41FA5}">
                      <a16:colId xmlns:a16="http://schemas.microsoft.com/office/drawing/2014/main" val="181564498"/>
                    </a:ext>
                  </a:extLst>
                </a:gridCol>
                <a:gridCol w="1625600">
                  <a:extLst>
                    <a:ext uri="{9D8B030D-6E8A-4147-A177-3AD203B41FA5}">
                      <a16:colId xmlns:a16="http://schemas.microsoft.com/office/drawing/2014/main" val="2755705476"/>
                    </a:ext>
                  </a:extLst>
                </a:gridCol>
                <a:gridCol w="1625600">
                  <a:extLst>
                    <a:ext uri="{9D8B030D-6E8A-4147-A177-3AD203B41FA5}">
                      <a16:colId xmlns:a16="http://schemas.microsoft.com/office/drawing/2014/main" val="2215180412"/>
                    </a:ext>
                  </a:extLst>
                </a:gridCol>
                <a:gridCol w="1625600">
                  <a:extLst>
                    <a:ext uri="{9D8B030D-6E8A-4147-A177-3AD203B41FA5}">
                      <a16:colId xmlns:a16="http://schemas.microsoft.com/office/drawing/2014/main" val="793619577"/>
                    </a:ext>
                  </a:extLst>
                </a:gridCol>
                <a:gridCol w="1625600">
                  <a:extLst>
                    <a:ext uri="{9D8B030D-6E8A-4147-A177-3AD203B41FA5}">
                      <a16:colId xmlns:a16="http://schemas.microsoft.com/office/drawing/2014/main" val="3684582912"/>
                    </a:ext>
                  </a:extLst>
                </a:gridCol>
              </a:tblGrid>
              <a:tr h="370840">
                <a:tc>
                  <a:txBody>
                    <a:bodyPr/>
                    <a:lstStyle/>
                    <a:p>
                      <a:pPr rtl="1"/>
                      <a:r>
                        <a:rPr lang="ar-SA" dirty="0"/>
                        <a:t>البيان</a:t>
                      </a:r>
                      <a:r>
                        <a:rPr lang="ar-SA" baseline="0" dirty="0"/>
                        <a:t> </a:t>
                      </a:r>
                      <a:endParaRPr lang="ar-SA" dirty="0"/>
                    </a:p>
                  </a:txBody>
                  <a:tcPr/>
                </a:tc>
                <a:tc>
                  <a:txBody>
                    <a:bodyPr/>
                    <a:lstStyle/>
                    <a:p>
                      <a:pPr rtl="1"/>
                      <a:r>
                        <a:rPr lang="ar-SA" dirty="0"/>
                        <a:t>التكلفة </a:t>
                      </a:r>
                    </a:p>
                  </a:txBody>
                  <a:tcPr/>
                </a:tc>
                <a:tc>
                  <a:txBody>
                    <a:bodyPr/>
                    <a:lstStyle/>
                    <a:p>
                      <a:pPr rtl="1"/>
                      <a:r>
                        <a:rPr lang="ar-SA" dirty="0"/>
                        <a:t>م الاستهلاك</a:t>
                      </a:r>
                      <a:r>
                        <a:rPr lang="ar-SA" baseline="0" dirty="0"/>
                        <a:t> </a:t>
                      </a:r>
                      <a:endParaRPr lang="ar-SA" dirty="0"/>
                    </a:p>
                  </a:txBody>
                  <a:tcPr/>
                </a:tc>
                <a:tc>
                  <a:txBody>
                    <a:bodyPr/>
                    <a:lstStyle/>
                    <a:p>
                      <a:pPr rtl="1"/>
                      <a:r>
                        <a:rPr lang="ar-SA" dirty="0"/>
                        <a:t>مجمع الاستهلاك </a:t>
                      </a:r>
                    </a:p>
                  </a:txBody>
                  <a:tcPr/>
                </a:tc>
                <a:tc>
                  <a:txBody>
                    <a:bodyPr/>
                    <a:lstStyle/>
                    <a:p>
                      <a:pPr rtl="1"/>
                      <a:r>
                        <a:rPr lang="ar-SA" dirty="0"/>
                        <a:t>القيمة</a:t>
                      </a:r>
                      <a:r>
                        <a:rPr lang="ar-SA" baseline="0" dirty="0"/>
                        <a:t> الدفترية </a:t>
                      </a:r>
                      <a:endParaRPr lang="ar-SA" dirty="0"/>
                    </a:p>
                  </a:txBody>
                  <a:tcPr/>
                </a:tc>
                <a:extLst>
                  <a:ext uri="{0D108BD9-81ED-4DB2-BD59-A6C34878D82A}">
                    <a16:rowId xmlns:a16="http://schemas.microsoft.com/office/drawing/2014/main" val="1842672755"/>
                  </a:ext>
                </a:extLst>
              </a:tr>
              <a:tr h="370840">
                <a:tc>
                  <a:txBody>
                    <a:bodyPr/>
                    <a:lstStyle/>
                    <a:p>
                      <a:pPr algn="ctr" rtl="1"/>
                      <a:r>
                        <a:rPr lang="ar-SA" dirty="0"/>
                        <a:t>وقت الشراء</a:t>
                      </a:r>
                      <a:r>
                        <a:rPr lang="ar-SA" baseline="0" dirty="0"/>
                        <a:t> </a:t>
                      </a:r>
                      <a:endParaRPr lang="ar-SA" dirty="0"/>
                    </a:p>
                  </a:txBody>
                  <a:tcPr/>
                </a:tc>
                <a:tc>
                  <a:txBody>
                    <a:bodyPr/>
                    <a:lstStyle/>
                    <a:p>
                      <a:pPr algn="ctr" rtl="1"/>
                      <a:r>
                        <a:rPr lang="ar-SA" dirty="0"/>
                        <a:t>17000</a:t>
                      </a:r>
                    </a:p>
                  </a:txBody>
                  <a:tcPr/>
                </a:tc>
                <a:tc>
                  <a:txBody>
                    <a:bodyPr/>
                    <a:lstStyle/>
                    <a:p>
                      <a:pPr algn="ctr" rtl="1"/>
                      <a:r>
                        <a:rPr lang="ar-SA" dirty="0"/>
                        <a:t>-</a:t>
                      </a:r>
                    </a:p>
                  </a:txBody>
                  <a:tcPr/>
                </a:tc>
                <a:tc>
                  <a:txBody>
                    <a:bodyPr/>
                    <a:lstStyle/>
                    <a:p>
                      <a:pPr algn="ctr" rtl="1"/>
                      <a:r>
                        <a:rPr lang="ar-SA" dirty="0"/>
                        <a:t>-</a:t>
                      </a:r>
                    </a:p>
                  </a:txBody>
                  <a:tcPr/>
                </a:tc>
                <a:tc>
                  <a:txBody>
                    <a:bodyPr/>
                    <a:lstStyle/>
                    <a:p>
                      <a:pPr algn="ctr" rtl="1"/>
                      <a:r>
                        <a:rPr lang="ar-SA" dirty="0"/>
                        <a:t>17000</a:t>
                      </a:r>
                    </a:p>
                  </a:txBody>
                  <a:tcPr/>
                </a:tc>
                <a:extLst>
                  <a:ext uri="{0D108BD9-81ED-4DB2-BD59-A6C34878D82A}">
                    <a16:rowId xmlns:a16="http://schemas.microsoft.com/office/drawing/2014/main" val="1310018402"/>
                  </a:ext>
                </a:extLst>
              </a:tr>
              <a:tr h="370840">
                <a:tc>
                  <a:txBody>
                    <a:bodyPr/>
                    <a:lstStyle/>
                    <a:p>
                      <a:pPr algn="ctr" rtl="1"/>
                      <a:r>
                        <a:rPr lang="ar-SA" dirty="0"/>
                        <a:t>نهاية السنة 1</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1800*1.875= 3375</a:t>
                      </a:r>
                    </a:p>
                  </a:txBody>
                  <a:tcPr/>
                </a:tc>
                <a:tc>
                  <a:txBody>
                    <a:bodyPr/>
                    <a:lstStyle/>
                    <a:p>
                      <a:pPr algn="ctr" rtl="1"/>
                      <a:r>
                        <a:rPr lang="ar-SA" dirty="0"/>
                        <a:t>3375</a:t>
                      </a:r>
                    </a:p>
                  </a:txBody>
                  <a:tcPr/>
                </a:tc>
                <a:tc>
                  <a:txBody>
                    <a:bodyPr/>
                    <a:lstStyle/>
                    <a:p>
                      <a:pPr algn="ctr" rtl="1"/>
                      <a:r>
                        <a:rPr lang="ar-SA" dirty="0"/>
                        <a:t>13625</a:t>
                      </a:r>
                    </a:p>
                  </a:txBody>
                  <a:tcPr/>
                </a:tc>
                <a:extLst>
                  <a:ext uri="{0D108BD9-81ED-4DB2-BD59-A6C34878D82A}">
                    <a16:rowId xmlns:a16="http://schemas.microsoft.com/office/drawing/2014/main" val="3097971742"/>
                  </a:ext>
                </a:extLst>
              </a:tr>
              <a:tr h="370840">
                <a:tc>
                  <a:txBody>
                    <a:bodyPr/>
                    <a:lstStyle/>
                    <a:p>
                      <a:pPr algn="ctr" rtl="1"/>
                      <a:r>
                        <a:rPr lang="ar-SA" dirty="0"/>
                        <a:t>سنه 2</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1200*1.875= 2250</a:t>
                      </a:r>
                    </a:p>
                  </a:txBody>
                  <a:tcPr/>
                </a:tc>
                <a:tc>
                  <a:txBody>
                    <a:bodyPr/>
                    <a:lstStyle/>
                    <a:p>
                      <a:pPr algn="ctr" rtl="1"/>
                      <a:r>
                        <a:rPr lang="ar-SA" dirty="0"/>
                        <a:t>5625</a:t>
                      </a:r>
                    </a:p>
                  </a:txBody>
                  <a:tcPr/>
                </a:tc>
                <a:tc>
                  <a:txBody>
                    <a:bodyPr/>
                    <a:lstStyle/>
                    <a:p>
                      <a:pPr algn="ctr" rtl="1"/>
                      <a:r>
                        <a:rPr lang="ar-SA" dirty="0"/>
                        <a:t>11375</a:t>
                      </a:r>
                    </a:p>
                  </a:txBody>
                  <a:tcPr/>
                </a:tc>
                <a:extLst>
                  <a:ext uri="{0D108BD9-81ED-4DB2-BD59-A6C34878D82A}">
                    <a16:rowId xmlns:a16="http://schemas.microsoft.com/office/drawing/2014/main" val="462970580"/>
                  </a:ext>
                </a:extLst>
              </a:tr>
              <a:tr h="370840">
                <a:tc>
                  <a:txBody>
                    <a:bodyPr/>
                    <a:lstStyle/>
                    <a:p>
                      <a:pPr algn="ctr" rtl="1"/>
                      <a:r>
                        <a:rPr lang="ar-SA" dirty="0"/>
                        <a:t>سنه 3</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2000*1.875= 3750</a:t>
                      </a:r>
                    </a:p>
                  </a:txBody>
                  <a:tcPr/>
                </a:tc>
                <a:tc>
                  <a:txBody>
                    <a:bodyPr/>
                    <a:lstStyle/>
                    <a:p>
                      <a:pPr algn="ctr" rtl="1"/>
                      <a:r>
                        <a:rPr lang="ar-SA" dirty="0"/>
                        <a:t>9375</a:t>
                      </a:r>
                    </a:p>
                  </a:txBody>
                  <a:tcPr/>
                </a:tc>
                <a:tc>
                  <a:txBody>
                    <a:bodyPr/>
                    <a:lstStyle/>
                    <a:p>
                      <a:pPr algn="ctr" rtl="1"/>
                      <a:r>
                        <a:rPr lang="ar-SA" dirty="0"/>
                        <a:t>7625</a:t>
                      </a:r>
                    </a:p>
                  </a:txBody>
                  <a:tcPr/>
                </a:tc>
                <a:extLst>
                  <a:ext uri="{0D108BD9-81ED-4DB2-BD59-A6C34878D82A}">
                    <a16:rowId xmlns:a16="http://schemas.microsoft.com/office/drawing/2014/main" val="572345448"/>
                  </a:ext>
                </a:extLst>
              </a:tr>
              <a:tr h="370840">
                <a:tc>
                  <a:txBody>
                    <a:bodyPr/>
                    <a:lstStyle/>
                    <a:p>
                      <a:pPr algn="ctr" rtl="1"/>
                      <a:r>
                        <a:rPr lang="ar-SA" dirty="0"/>
                        <a:t>سنه 4</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1400*1.875= 2625</a:t>
                      </a:r>
                    </a:p>
                  </a:txBody>
                  <a:tcPr/>
                </a:tc>
                <a:tc>
                  <a:txBody>
                    <a:bodyPr/>
                    <a:lstStyle/>
                    <a:p>
                      <a:pPr algn="ctr" rtl="1"/>
                      <a:r>
                        <a:rPr lang="ar-SA" dirty="0"/>
                        <a:t>12000</a:t>
                      </a:r>
                    </a:p>
                  </a:txBody>
                  <a:tcPr/>
                </a:tc>
                <a:tc>
                  <a:txBody>
                    <a:bodyPr/>
                    <a:lstStyle/>
                    <a:p>
                      <a:pPr algn="ctr" rtl="1"/>
                      <a:r>
                        <a:rPr lang="ar-SA" dirty="0"/>
                        <a:t>5000</a:t>
                      </a:r>
                    </a:p>
                  </a:txBody>
                  <a:tcPr/>
                </a:tc>
                <a:extLst>
                  <a:ext uri="{0D108BD9-81ED-4DB2-BD59-A6C34878D82A}">
                    <a16:rowId xmlns:a16="http://schemas.microsoft.com/office/drawing/2014/main" val="2859736177"/>
                  </a:ext>
                </a:extLst>
              </a:tr>
              <a:tr h="370840">
                <a:tc>
                  <a:txBody>
                    <a:bodyPr/>
                    <a:lstStyle/>
                    <a:p>
                      <a:pPr algn="ctr" rtl="1"/>
                      <a:r>
                        <a:rPr lang="ar-SA" dirty="0"/>
                        <a:t>سنه 5</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1600*1.875= 3000</a:t>
                      </a:r>
                    </a:p>
                  </a:txBody>
                  <a:tcPr/>
                </a:tc>
                <a:tc>
                  <a:txBody>
                    <a:bodyPr/>
                    <a:lstStyle/>
                    <a:p>
                      <a:pPr algn="ctr" rtl="1"/>
                      <a:r>
                        <a:rPr lang="ar-SA" dirty="0"/>
                        <a:t>15000</a:t>
                      </a:r>
                    </a:p>
                  </a:txBody>
                  <a:tcPr/>
                </a:tc>
                <a:tc>
                  <a:txBody>
                    <a:bodyPr/>
                    <a:lstStyle/>
                    <a:p>
                      <a:pPr algn="ctr" rtl="1"/>
                      <a:r>
                        <a:rPr lang="ar-SA" dirty="0"/>
                        <a:t>2000</a:t>
                      </a:r>
                    </a:p>
                  </a:txBody>
                  <a:tcPr/>
                </a:tc>
                <a:extLst>
                  <a:ext uri="{0D108BD9-81ED-4DB2-BD59-A6C34878D82A}">
                    <a16:rowId xmlns:a16="http://schemas.microsoft.com/office/drawing/2014/main" val="1026854562"/>
                  </a:ext>
                </a:extLst>
              </a:tr>
            </a:tbl>
          </a:graphicData>
        </a:graphic>
      </p:graphicFrame>
    </p:spTree>
    <p:extLst>
      <p:ext uri="{BB962C8B-B14F-4D97-AF65-F5344CB8AC3E}">
        <p14:creationId xmlns:p14="http://schemas.microsoft.com/office/powerpoint/2010/main" val="894493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altLang="ar-SA" dirty="0" err="1">
                <a:latin typeface="Majalla UI" charset="0"/>
              </a:rPr>
              <a:t>المعالجه</a:t>
            </a:r>
            <a:r>
              <a:rPr lang="en-US" altLang="ar-SA" dirty="0">
                <a:latin typeface="Majalla UI" charset="0"/>
              </a:rPr>
              <a:t> </a:t>
            </a:r>
            <a:r>
              <a:rPr lang="ar-SA" altLang="ar-SA" dirty="0" err="1">
                <a:latin typeface="Majalla UI" charset="0"/>
              </a:rPr>
              <a:t>المحاسبيه</a:t>
            </a:r>
            <a:r>
              <a:rPr lang="ar-SA" altLang="ar-SA" dirty="0">
                <a:latin typeface="Majalla UI" charset="0"/>
              </a:rPr>
              <a:t> للاستهلاك</a:t>
            </a:r>
            <a:endParaRPr lang="ar-SA" dirty="0"/>
          </a:p>
        </p:txBody>
      </p:sp>
      <p:sp>
        <p:nvSpPr>
          <p:cNvPr id="3" name="عنصر نائب للمحتوى 2"/>
          <p:cNvSpPr>
            <a:spLocks noGrp="1"/>
          </p:cNvSpPr>
          <p:nvPr>
            <p:ph idx="1"/>
          </p:nvPr>
        </p:nvSpPr>
        <p:spPr/>
        <p:txBody>
          <a:bodyPr/>
          <a:lstStyle/>
          <a:p>
            <a:r>
              <a:rPr lang="ar-SA" dirty="0"/>
              <a:t>قيد الشراء :</a:t>
            </a:r>
          </a:p>
          <a:p>
            <a:r>
              <a:rPr lang="ar-SA" dirty="0"/>
              <a:t>17000 من ح </a:t>
            </a:r>
            <a:r>
              <a:rPr lang="ar-SA" dirty="0" err="1"/>
              <a:t>الالات</a:t>
            </a:r>
            <a:r>
              <a:rPr lang="ar-SA" dirty="0"/>
              <a:t> </a:t>
            </a:r>
          </a:p>
          <a:p>
            <a:r>
              <a:rPr lang="ar-SA" dirty="0"/>
              <a:t> 17000 الى ح البنك </a:t>
            </a:r>
          </a:p>
          <a:p>
            <a:endParaRPr lang="ar-SA" dirty="0"/>
          </a:p>
          <a:p>
            <a:r>
              <a:rPr lang="ar-SA" dirty="0"/>
              <a:t>قيد مصروف الاستهلاك:</a:t>
            </a:r>
          </a:p>
          <a:p>
            <a:r>
              <a:rPr lang="ar-SA" dirty="0"/>
              <a:t> من ح مصروف الاستهلاك </a:t>
            </a:r>
          </a:p>
          <a:p>
            <a:r>
              <a:rPr lang="ar-SA" dirty="0"/>
              <a:t>الى ح مجمع الاستهلاك </a:t>
            </a:r>
          </a:p>
        </p:txBody>
      </p:sp>
    </p:spTree>
    <p:extLst>
      <p:ext uri="{BB962C8B-B14F-4D97-AF65-F5344CB8AC3E}">
        <p14:creationId xmlns:p14="http://schemas.microsoft.com/office/powerpoint/2010/main" val="12539791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altLang="ar-SA" dirty="0" err="1">
                <a:latin typeface="Majalla UI" charset="0"/>
              </a:rPr>
              <a:t>المعالجه</a:t>
            </a:r>
            <a:r>
              <a:rPr lang="en-US" altLang="ar-SA" dirty="0">
                <a:latin typeface="Majalla UI" charset="0"/>
              </a:rPr>
              <a:t> </a:t>
            </a:r>
            <a:r>
              <a:rPr lang="ar-SA" altLang="ar-SA" dirty="0" err="1">
                <a:latin typeface="Majalla UI" charset="0"/>
              </a:rPr>
              <a:t>المحاسبيه</a:t>
            </a:r>
            <a:r>
              <a:rPr lang="ar-SA" altLang="ar-SA" dirty="0">
                <a:latin typeface="Majalla UI" charset="0"/>
              </a:rPr>
              <a:t> للاستهلاك</a:t>
            </a:r>
            <a:endParaRPr lang="ar-SA" dirty="0"/>
          </a:p>
        </p:txBody>
      </p:sp>
      <p:sp>
        <p:nvSpPr>
          <p:cNvPr id="3" name="عنصر نائب للمحتوى 2"/>
          <p:cNvSpPr>
            <a:spLocks noGrp="1"/>
          </p:cNvSpPr>
          <p:nvPr>
            <p:ph idx="1"/>
          </p:nvPr>
        </p:nvSpPr>
        <p:spPr/>
        <p:txBody>
          <a:bodyPr/>
          <a:lstStyle/>
          <a:p>
            <a:pPr>
              <a:buFont typeface="Wingdings" pitchFamily="2" charset="2"/>
              <a:buChar char="Ø"/>
              <a:defRPr/>
            </a:pPr>
            <a:r>
              <a:rPr lang="ar-SA" dirty="0">
                <a:solidFill>
                  <a:srgbClr val="FF0000"/>
                </a:solidFill>
              </a:rPr>
              <a:t>مصروف الاستهلاك </a:t>
            </a:r>
            <a:r>
              <a:rPr lang="ar-SA" dirty="0"/>
              <a:t>يدخل ضمن </a:t>
            </a:r>
            <a:r>
              <a:rPr lang="ar-SA" u="sng" dirty="0"/>
              <a:t>قائمة الدخل </a:t>
            </a:r>
            <a:r>
              <a:rPr lang="ar-SA" dirty="0"/>
              <a:t>في حساب المصاريف , بينما </a:t>
            </a:r>
            <a:r>
              <a:rPr lang="ar-SA" dirty="0">
                <a:solidFill>
                  <a:srgbClr val="FF0000"/>
                </a:solidFill>
              </a:rPr>
              <a:t>مجمع الاستهلاك </a:t>
            </a:r>
            <a:r>
              <a:rPr lang="ar-SA" dirty="0"/>
              <a:t>يدخل ضمن </a:t>
            </a:r>
            <a:r>
              <a:rPr lang="ar-SA" u="sng" dirty="0"/>
              <a:t>قائمة المركز </a:t>
            </a:r>
            <a:r>
              <a:rPr lang="ar-SA" dirty="0"/>
              <a:t>المالي تحت بند الاصل داخل الاصول </a:t>
            </a:r>
            <a:r>
              <a:rPr lang="ar-SA" dirty="0" err="1"/>
              <a:t>الثابته</a:t>
            </a:r>
            <a:r>
              <a:rPr lang="ar-SA" dirty="0"/>
              <a:t> ، وهنا يمثل القيمة الدفترية للأصل . </a:t>
            </a:r>
          </a:p>
          <a:p>
            <a:pPr>
              <a:buFont typeface="Wingdings" pitchFamily="2" charset="2"/>
              <a:buChar char="Ø"/>
              <a:defRPr/>
            </a:pPr>
            <a:r>
              <a:rPr lang="ar-SA" sz="1600" dirty="0"/>
              <a:t>القيمة الدفترية = تكلفة الأصل  - مجمع الاستهلاك</a:t>
            </a:r>
            <a:endParaRPr lang="ar-SA" dirty="0"/>
          </a:p>
        </p:txBody>
      </p:sp>
    </p:spTree>
    <p:extLst>
      <p:ext uri="{BB962C8B-B14F-4D97-AF65-F5344CB8AC3E}">
        <p14:creationId xmlns:p14="http://schemas.microsoft.com/office/powerpoint/2010/main" val="4171826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471914"/>
            <a:ext cx="9144000" cy="2387600"/>
          </a:xfrm>
        </p:spPr>
        <p:txBody>
          <a:bodyPr/>
          <a:lstStyle/>
          <a:p>
            <a:pPr algn="r"/>
            <a:r>
              <a:rPr lang="ar-SA" dirty="0"/>
              <a:t>1: ما هو الأصل الثابت؟</a:t>
            </a:r>
            <a:br>
              <a:rPr lang="ar-SA" dirty="0"/>
            </a:br>
            <a:endParaRPr lang="ar-SA" dirty="0"/>
          </a:p>
        </p:txBody>
      </p:sp>
      <p:sp>
        <p:nvSpPr>
          <p:cNvPr id="3" name="عنوان فرعي 2"/>
          <p:cNvSpPr>
            <a:spLocks noGrp="1"/>
          </p:cNvSpPr>
          <p:nvPr>
            <p:ph type="subTitle" idx="1"/>
          </p:nvPr>
        </p:nvSpPr>
        <p:spPr>
          <a:xfrm>
            <a:off x="1524000" y="2262433"/>
            <a:ext cx="9144000" cy="2995367"/>
          </a:xfrm>
        </p:spPr>
        <p:txBody>
          <a:bodyPr/>
          <a:lstStyle/>
          <a:p>
            <a:pPr algn="r"/>
            <a:r>
              <a:rPr lang="ar-SA" b="1" dirty="0">
                <a:solidFill>
                  <a:schemeClr val="accent2">
                    <a:lumMod val="75000"/>
                  </a:schemeClr>
                </a:solidFill>
              </a:rPr>
              <a:t>الأصل الثابت :</a:t>
            </a:r>
            <a:r>
              <a:rPr lang="ar-SA" dirty="0">
                <a:solidFill>
                  <a:srgbClr val="FF0000"/>
                </a:solidFill>
              </a:rPr>
              <a:t> </a:t>
            </a:r>
            <a:r>
              <a:rPr lang="ar-SA" dirty="0">
                <a:solidFill>
                  <a:schemeClr val="bg2">
                    <a:lumMod val="50000"/>
                  </a:schemeClr>
                </a:solidFill>
              </a:rPr>
              <a:t>هو الأصل الذي تحت حيازة المنشأة لتسهيل عملية الإنتاج والذي يستخدم في أكثر من فتره محاسبية او أكثر من سنة مالية.</a:t>
            </a:r>
          </a:p>
          <a:p>
            <a:pPr algn="ctr"/>
            <a:r>
              <a:rPr lang="ar-SA" dirty="0"/>
              <a:t>الأصول الثابتة </a:t>
            </a:r>
          </a:p>
        </p:txBody>
      </p:sp>
      <p:sp>
        <p:nvSpPr>
          <p:cNvPr id="4" name="قوس كبير أيمن 3"/>
          <p:cNvSpPr/>
          <p:nvPr/>
        </p:nvSpPr>
        <p:spPr>
          <a:xfrm rot="16200000">
            <a:off x="5962454" y="-21277"/>
            <a:ext cx="735291" cy="7588581"/>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5" name="مربع نص 4"/>
          <p:cNvSpPr txBox="1"/>
          <p:nvPr/>
        </p:nvSpPr>
        <p:spPr>
          <a:xfrm>
            <a:off x="8766928" y="4628561"/>
            <a:ext cx="2422688" cy="369332"/>
          </a:xfrm>
          <a:prstGeom prst="rect">
            <a:avLst/>
          </a:prstGeom>
          <a:noFill/>
        </p:spPr>
        <p:txBody>
          <a:bodyPr wrap="square" rtlCol="1">
            <a:spAutoFit/>
          </a:bodyPr>
          <a:lstStyle/>
          <a:p>
            <a:r>
              <a:rPr lang="ar-SA" dirty="0"/>
              <a:t>الأصول </a:t>
            </a:r>
            <a:r>
              <a:rPr lang="ar-SA" dirty="0" err="1"/>
              <a:t>الملموسه</a:t>
            </a:r>
            <a:r>
              <a:rPr lang="ar-SA" dirty="0"/>
              <a:t> </a:t>
            </a:r>
          </a:p>
        </p:txBody>
      </p:sp>
      <p:sp>
        <p:nvSpPr>
          <p:cNvPr id="6" name="مربع نص 5"/>
          <p:cNvSpPr txBox="1"/>
          <p:nvPr/>
        </p:nvSpPr>
        <p:spPr>
          <a:xfrm>
            <a:off x="1324464" y="4557692"/>
            <a:ext cx="2422688" cy="369332"/>
          </a:xfrm>
          <a:prstGeom prst="rect">
            <a:avLst/>
          </a:prstGeom>
          <a:noFill/>
        </p:spPr>
        <p:txBody>
          <a:bodyPr wrap="square" rtlCol="1">
            <a:spAutoFit/>
          </a:bodyPr>
          <a:lstStyle/>
          <a:p>
            <a:r>
              <a:rPr lang="ar-SA" dirty="0"/>
              <a:t>الأصول الغير ملموسه </a:t>
            </a:r>
          </a:p>
        </p:txBody>
      </p:sp>
      <p:pic>
        <p:nvPicPr>
          <p:cNvPr id="7" name="صورة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4130" y="5485795"/>
            <a:ext cx="2099310" cy="966413"/>
          </a:xfrm>
          <a:prstGeom prst="rect">
            <a:avLst/>
          </a:prstGeom>
        </p:spPr>
      </p:pic>
      <p:pic>
        <p:nvPicPr>
          <p:cNvPr id="8" name="صورة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24390" y="5485795"/>
            <a:ext cx="1732330" cy="876227"/>
          </a:xfrm>
          <a:prstGeom prst="rect">
            <a:avLst/>
          </a:prstGeom>
        </p:spPr>
      </p:pic>
      <p:pic>
        <p:nvPicPr>
          <p:cNvPr id="9" name="صورة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04889" y="5138095"/>
            <a:ext cx="1571625" cy="1571625"/>
          </a:xfrm>
          <a:prstGeom prst="rect">
            <a:avLst/>
          </a:prstGeom>
        </p:spPr>
      </p:pic>
      <p:pic>
        <p:nvPicPr>
          <p:cNvPr id="10" name="صورة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9242" y="5200027"/>
            <a:ext cx="1476375" cy="1476375"/>
          </a:xfrm>
          <a:prstGeom prst="rect">
            <a:avLst/>
          </a:prstGeom>
        </p:spPr>
      </p:pic>
      <p:pic>
        <p:nvPicPr>
          <p:cNvPr id="11" name="صورة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57013" y="5485795"/>
            <a:ext cx="1632121" cy="638175"/>
          </a:xfrm>
          <a:prstGeom prst="rect">
            <a:avLst/>
          </a:prstGeom>
        </p:spPr>
      </p:pic>
    </p:spTree>
    <p:extLst>
      <p:ext uri="{BB962C8B-B14F-4D97-AF65-F5344CB8AC3E}">
        <p14:creationId xmlns:p14="http://schemas.microsoft.com/office/powerpoint/2010/main" val="39170514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altLang="ar-SA" dirty="0">
                <a:latin typeface="Majalla UI" charset="0"/>
              </a:rPr>
              <a:t>بيع</a:t>
            </a:r>
            <a:r>
              <a:rPr lang="en-US" altLang="ar-SA" dirty="0">
                <a:latin typeface="Majalla UI" charset="0"/>
              </a:rPr>
              <a:t> </a:t>
            </a:r>
            <a:r>
              <a:rPr lang="ar-SA" altLang="ar-SA" dirty="0">
                <a:latin typeface="Majalla UI" charset="0"/>
              </a:rPr>
              <a:t>الاصل الثابت</a:t>
            </a:r>
            <a:r>
              <a:rPr lang="en-US" altLang="ar-SA" dirty="0">
                <a:latin typeface="Majalla UI" charset="0"/>
              </a:rPr>
              <a:t> </a:t>
            </a:r>
            <a:r>
              <a:rPr lang="ar-SA" altLang="ar-SA" dirty="0">
                <a:latin typeface="Majalla UI" charset="0"/>
              </a:rPr>
              <a:t>واقفال حساباته </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a:t>عندما تنتهي </a:t>
            </a:r>
            <a:r>
              <a:rPr lang="ar-SA" dirty="0" err="1"/>
              <a:t>المده</a:t>
            </a:r>
            <a:r>
              <a:rPr lang="ar-SA" dirty="0"/>
              <a:t> </a:t>
            </a:r>
            <a:r>
              <a:rPr lang="ar-SA" dirty="0" err="1"/>
              <a:t>المقرره</a:t>
            </a:r>
            <a:r>
              <a:rPr lang="ar-SA" dirty="0"/>
              <a:t> لاستخدام الاصل الثابت فان </a:t>
            </a:r>
            <a:r>
              <a:rPr lang="ar-SA" dirty="0" err="1"/>
              <a:t>المنشاه</a:t>
            </a:r>
            <a:r>
              <a:rPr lang="ar-SA" dirty="0"/>
              <a:t> غالبا </a:t>
            </a:r>
            <a:r>
              <a:rPr lang="ar-SA" dirty="0" err="1"/>
              <a:t>ماتوقف</a:t>
            </a:r>
            <a:r>
              <a:rPr lang="ar-SA" dirty="0"/>
              <a:t> استخدامه وتعرضه للبيع او تستبدل به اصلا اخر ليشكل الاصل المستبدل جزء من قيمة الاصل الجديد </a:t>
            </a:r>
            <a:br>
              <a:rPr lang="ar-SA" dirty="0"/>
            </a:br>
            <a:r>
              <a:rPr lang="ar-SA" dirty="0"/>
              <a:t>لذلك فان الاصل قد يباع بقيمه تساوي قيمته </a:t>
            </a:r>
            <a:r>
              <a:rPr lang="ar-SA" dirty="0" err="1"/>
              <a:t>الدفتريه</a:t>
            </a:r>
            <a:r>
              <a:rPr lang="ar-SA" dirty="0"/>
              <a:t> (</a:t>
            </a:r>
            <a:r>
              <a:rPr lang="ar-SA" dirty="0" err="1"/>
              <a:t>التكلفه</a:t>
            </a:r>
            <a:r>
              <a:rPr lang="ar-SA" dirty="0"/>
              <a:t> – المجمع الاستهلاك ) وقد يباع بقيمه اكثر او اقل من قيمته </a:t>
            </a:r>
            <a:r>
              <a:rPr lang="ar-SA" dirty="0" err="1"/>
              <a:t>الدفتريه</a:t>
            </a:r>
            <a:r>
              <a:rPr lang="ar-SA" dirty="0"/>
              <a:t> مما يحمل </a:t>
            </a:r>
            <a:r>
              <a:rPr lang="ar-SA" dirty="0" err="1"/>
              <a:t>المنشاه</a:t>
            </a:r>
            <a:r>
              <a:rPr lang="ar-SA" dirty="0"/>
              <a:t> خساره في حالة بيعه باقل </a:t>
            </a:r>
            <a:r>
              <a:rPr lang="ar-SA" dirty="0" err="1"/>
              <a:t>اويجلب</a:t>
            </a:r>
            <a:r>
              <a:rPr lang="ar-SA" dirty="0"/>
              <a:t> لها مكسبا في حالة بيعه </a:t>
            </a:r>
            <a:r>
              <a:rPr lang="ar-SA" dirty="0" err="1"/>
              <a:t>باكثر</a:t>
            </a:r>
            <a:r>
              <a:rPr lang="ar-SA" dirty="0"/>
              <a:t> من قيمته </a:t>
            </a:r>
            <a:r>
              <a:rPr lang="ar-SA" dirty="0" err="1"/>
              <a:t>الدفتريه</a:t>
            </a:r>
            <a:endParaRPr lang="ar-SA" dirty="0"/>
          </a:p>
          <a:p>
            <a:endParaRPr lang="ar-SA" dirty="0"/>
          </a:p>
          <a:p>
            <a:pPr>
              <a:defRPr/>
            </a:pPr>
            <a:r>
              <a:rPr lang="ar-SA" b="1" dirty="0"/>
              <a:t>نحدد الربح والخسارة:</a:t>
            </a:r>
            <a:r>
              <a:rPr lang="ar-SA" dirty="0"/>
              <a:t> </a:t>
            </a:r>
            <a:endParaRPr lang="en-US" dirty="0"/>
          </a:p>
          <a:p>
            <a:pPr>
              <a:buNone/>
              <a:defRPr/>
            </a:pPr>
            <a:r>
              <a:rPr lang="ar-SA" dirty="0"/>
              <a:t>يجب مقارنة (ثمن البيع) مع (القيمة الدفترية).</a:t>
            </a:r>
          </a:p>
          <a:p>
            <a:pPr>
              <a:buNone/>
              <a:defRPr/>
            </a:pPr>
            <a:endParaRPr lang="en-US" dirty="0"/>
          </a:p>
          <a:p>
            <a:pPr marL="0" algn="justLow">
              <a:spcBef>
                <a:spcPts val="0"/>
              </a:spcBef>
              <a:buFont typeface="Arial" pitchFamily="34" charset="0"/>
              <a:buChar char="•"/>
              <a:defRPr/>
            </a:pPr>
            <a:r>
              <a:rPr lang="ar-SA" dirty="0">
                <a:latin typeface="Times New Roman"/>
                <a:ea typeface="Times New Roman"/>
                <a:cs typeface="AL-Mohanad Bold"/>
              </a:rPr>
              <a:t>ثمن البيع = القيمة الدفترية</a:t>
            </a:r>
            <a:r>
              <a:rPr lang="ar-SA" sz="1600" dirty="0">
                <a:latin typeface="Times New Roman"/>
                <a:ea typeface="Times New Roman"/>
              </a:rPr>
              <a:t>		</a:t>
            </a:r>
            <a:r>
              <a:rPr lang="ar-SA" dirty="0">
                <a:latin typeface="Times New Roman"/>
                <a:ea typeface="Times New Roman"/>
                <a:cs typeface="AL-Mohanad Bold"/>
              </a:rPr>
              <a:t>لا ربح ولا خسارة</a:t>
            </a:r>
            <a:endParaRPr lang="en-US" sz="1600" dirty="0">
              <a:latin typeface="Times New Roman"/>
              <a:ea typeface="Times New Roman"/>
            </a:endParaRPr>
          </a:p>
          <a:p>
            <a:pPr marL="0" algn="justLow">
              <a:spcBef>
                <a:spcPts val="0"/>
              </a:spcBef>
              <a:buFont typeface="Arial" pitchFamily="34" charset="0"/>
              <a:buChar char="•"/>
              <a:defRPr/>
            </a:pPr>
            <a:r>
              <a:rPr lang="ar-SA" dirty="0">
                <a:latin typeface="Times New Roman"/>
                <a:ea typeface="Times New Roman"/>
                <a:cs typeface="AL-Mohanad Bold"/>
              </a:rPr>
              <a:t>ثمن البيع </a:t>
            </a:r>
            <a:r>
              <a:rPr lang="en-US" dirty="0">
                <a:latin typeface="Times New Roman"/>
                <a:ea typeface="Times New Roman"/>
                <a:cs typeface="AL-Mohanad Bold"/>
              </a:rPr>
              <a:t>&lt;</a:t>
            </a:r>
            <a:r>
              <a:rPr lang="ar-SA" dirty="0">
                <a:latin typeface="Times New Roman"/>
                <a:ea typeface="Times New Roman"/>
                <a:cs typeface="AL-Mohanad Bold"/>
              </a:rPr>
              <a:t> القيمة الدفترية</a:t>
            </a:r>
            <a:r>
              <a:rPr lang="ar-SA" sz="1600" dirty="0">
                <a:latin typeface="Times New Roman"/>
                <a:ea typeface="Times New Roman"/>
              </a:rPr>
              <a:t>		</a:t>
            </a:r>
            <a:r>
              <a:rPr lang="ar-SA" dirty="0">
                <a:latin typeface="Times New Roman"/>
                <a:ea typeface="Times New Roman"/>
                <a:cs typeface="AL-Mohanad Bold"/>
              </a:rPr>
              <a:t>ربح</a:t>
            </a:r>
            <a:endParaRPr lang="en-US" sz="1600" dirty="0">
              <a:latin typeface="Times New Roman"/>
              <a:ea typeface="Times New Roman"/>
            </a:endParaRPr>
          </a:p>
          <a:p>
            <a:pPr marL="0" algn="justLow">
              <a:spcBef>
                <a:spcPts val="0"/>
              </a:spcBef>
              <a:buFont typeface="Arial" pitchFamily="34" charset="0"/>
              <a:buChar char="•"/>
              <a:defRPr/>
            </a:pPr>
            <a:r>
              <a:rPr lang="ar-SA" dirty="0">
                <a:latin typeface="Times New Roman"/>
                <a:ea typeface="Times New Roman"/>
                <a:cs typeface="AL-Mohanad Bold"/>
              </a:rPr>
              <a:t>ثمن البيع </a:t>
            </a:r>
            <a:r>
              <a:rPr lang="en-US" dirty="0">
                <a:latin typeface="Times New Roman"/>
                <a:ea typeface="Times New Roman"/>
                <a:cs typeface="AL-Mohanad Bold"/>
              </a:rPr>
              <a:t>&gt;</a:t>
            </a:r>
            <a:r>
              <a:rPr lang="ar-SA" dirty="0">
                <a:latin typeface="Times New Roman"/>
                <a:ea typeface="Times New Roman"/>
                <a:cs typeface="AL-Mohanad Bold"/>
              </a:rPr>
              <a:t>  القيمة الدفترية</a:t>
            </a:r>
            <a:r>
              <a:rPr lang="ar-SA" sz="1600" dirty="0">
                <a:latin typeface="Times New Roman"/>
                <a:ea typeface="Times New Roman"/>
              </a:rPr>
              <a:t>		</a:t>
            </a:r>
            <a:r>
              <a:rPr lang="ar-SA" dirty="0">
                <a:latin typeface="Times New Roman"/>
                <a:ea typeface="Times New Roman"/>
                <a:cs typeface="AL-Mohanad Bold"/>
              </a:rPr>
              <a:t>خسارة</a:t>
            </a:r>
            <a:endParaRPr lang="en-US" sz="1600" dirty="0">
              <a:latin typeface="Times New Roman"/>
              <a:ea typeface="Times New Roman"/>
            </a:endParaRPr>
          </a:p>
          <a:p>
            <a:pPr marL="0" algn="justLow">
              <a:spcBef>
                <a:spcPts val="0"/>
              </a:spcBef>
              <a:buFont typeface="Arial" pitchFamily="34" charset="0"/>
              <a:buChar char="•"/>
              <a:defRPr/>
            </a:pPr>
            <a:r>
              <a:rPr lang="ar-SA" dirty="0">
                <a:latin typeface="Times New Roman"/>
                <a:ea typeface="Times New Roman"/>
                <a:cs typeface="AL-Mohanad Bold"/>
              </a:rPr>
              <a:t>تلف				كل القيم الدفترية خسارة</a:t>
            </a:r>
            <a:endParaRPr lang="en-US" sz="1600" dirty="0">
              <a:latin typeface="Times New Roman"/>
              <a:ea typeface="Times New Roman"/>
            </a:endParaRPr>
          </a:p>
          <a:p>
            <a:endParaRPr lang="ar-SA" dirty="0"/>
          </a:p>
        </p:txBody>
      </p:sp>
    </p:spTree>
    <p:extLst>
      <p:ext uri="{BB962C8B-B14F-4D97-AF65-F5344CB8AC3E}">
        <p14:creationId xmlns:p14="http://schemas.microsoft.com/office/powerpoint/2010/main" val="29634886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altLang="ar-SA" dirty="0">
                <a:latin typeface="Majalla UI" charset="0"/>
              </a:rPr>
              <a:t>بيع</a:t>
            </a:r>
            <a:r>
              <a:rPr lang="en-US" altLang="ar-SA" dirty="0">
                <a:latin typeface="Majalla UI" charset="0"/>
              </a:rPr>
              <a:t> </a:t>
            </a:r>
            <a:r>
              <a:rPr lang="ar-SA" altLang="ar-SA" dirty="0">
                <a:latin typeface="Majalla UI" charset="0"/>
              </a:rPr>
              <a:t>الاصل الثابت</a:t>
            </a:r>
            <a:r>
              <a:rPr lang="en-US" altLang="ar-SA" dirty="0">
                <a:latin typeface="Majalla UI" charset="0"/>
              </a:rPr>
              <a:t> </a:t>
            </a:r>
            <a:r>
              <a:rPr lang="ar-SA" altLang="ar-SA" dirty="0">
                <a:latin typeface="Majalla UI" charset="0"/>
              </a:rPr>
              <a:t>واقفال حساباته</a:t>
            </a:r>
            <a:br>
              <a:rPr lang="ar-SA" altLang="ar-SA" dirty="0">
                <a:latin typeface="Majalla UI" charset="0"/>
              </a:rPr>
            </a:br>
            <a:br>
              <a:rPr lang="ar-SA" altLang="ar-SA" dirty="0">
                <a:latin typeface="Majalla UI" charset="0"/>
              </a:rPr>
            </a:br>
            <a:r>
              <a:rPr lang="ar-SA" altLang="ar-SA" dirty="0">
                <a:latin typeface="Majalla UI" charset="0"/>
              </a:rPr>
              <a:t>باستخدام نفس المثال السابق </a:t>
            </a:r>
            <a:br>
              <a:rPr lang="ar-SA" altLang="ar-SA" dirty="0">
                <a:latin typeface="Majalla UI" charset="0"/>
              </a:rPr>
            </a:br>
            <a:br>
              <a:rPr lang="ar-SA" altLang="ar-SA" dirty="0">
                <a:latin typeface="Majalla UI" charset="0"/>
              </a:rPr>
            </a:br>
            <a:br>
              <a:rPr lang="ar-SA" altLang="ar-SA" dirty="0">
                <a:latin typeface="Majalla UI" charset="0"/>
              </a:rPr>
            </a:br>
            <a:r>
              <a:rPr lang="ar-SA" altLang="ar-SA" dirty="0">
                <a:latin typeface="Majalla UI" charset="0"/>
              </a:rPr>
              <a:t> </a:t>
            </a:r>
            <a:endParaRPr lang="ar-SA" dirty="0"/>
          </a:p>
        </p:txBody>
      </p:sp>
      <p:graphicFrame>
        <p:nvGraphicFramePr>
          <p:cNvPr id="5" name="جدول 4"/>
          <p:cNvGraphicFramePr>
            <a:graphicFrameLocks noGrp="1"/>
          </p:cNvGraphicFramePr>
          <p:nvPr>
            <p:extLst>
              <p:ext uri="{D42A27DB-BD31-4B8C-83A1-F6EECF244321}">
                <p14:modId xmlns:p14="http://schemas.microsoft.com/office/powerpoint/2010/main" val="3658273187"/>
              </p:ext>
            </p:extLst>
          </p:nvPr>
        </p:nvGraphicFramePr>
        <p:xfrm>
          <a:off x="3145023" y="3113280"/>
          <a:ext cx="8128000" cy="2865120"/>
        </p:xfrm>
        <a:graphic>
          <a:graphicData uri="http://schemas.openxmlformats.org/drawingml/2006/table">
            <a:tbl>
              <a:tblPr rtl="1" firstRow="1" bandRow="1">
                <a:tableStyleId>{5C22544A-7EE6-4342-B048-85BDC9FD1C3A}</a:tableStyleId>
              </a:tblPr>
              <a:tblGrid>
                <a:gridCol w="1625600">
                  <a:extLst>
                    <a:ext uri="{9D8B030D-6E8A-4147-A177-3AD203B41FA5}">
                      <a16:colId xmlns:a16="http://schemas.microsoft.com/office/drawing/2014/main" val="181564498"/>
                    </a:ext>
                  </a:extLst>
                </a:gridCol>
                <a:gridCol w="1625600">
                  <a:extLst>
                    <a:ext uri="{9D8B030D-6E8A-4147-A177-3AD203B41FA5}">
                      <a16:colId xmlns:a16="http://schemas.microsoft.com/office/drawing/2014/main" val="2755705476"/>
                    </a:ext>
                  </a:extLst>
                </a:gridCol>
                <a:gridCol w="1625600">
                  <a:extLst>
                    <a:ext uri="{9D8B030D-6E8A-4147-A177-3AD203B41FA5}">
                      <a16:colId xmlns:a16="http://schemas.microsoft.com/office/drawing/2014/main" val="2215180412"/>
                    </a:ext>
                  </a:extLst>
                </a:gridCol>
                <a:gridCol w="1625600">
                  <a:extLst>
                    <a:ext uri="{9D8B030D-6E8A-4147-A177-3AD203B41FA5}">
                      <a16:colId xmlns:a16="http://schemas.microsoft.com/office/drawing/2014/main" val="793619577"/>
                    </a:ext>
                  </a:extLst>
                </a:gridCol>
                <a:gridCol w="1625600">
                  <a:extLst>
                    <a:ext uri="{9D8B030D-6E8A-4147-A177-3AD203B41FA5}">
                      <a16:colId xmlns:a16="http://schemas.microsoft.com/office/drawing/2014/main" val="3684582912"/>
                    </a:ext>
                  </a:extLst>
                </a:gridCol>
              </a:tblGrid>
              <a:tr h="370840">
                <a:tc>
                  <a:txBody>
                    <a:bodyPr/>
                    <a:lstStyle/>
                    <a:p>
                      <a:pPr rtl="1"/>
                      <a:r>
                        <a:rPr lang="ar-SA" dirty="0"/>
                        <a:t>البيان</a:t>
                      </a:r>
                      <a:r>
                        <a:rPr lang="ar-SA" baseline="0" dirty="0"/>
                        <a:t> </a:t>
                      </a:r>
                      <a:endParaRPr lang="ar-SA" dirty="0"/>
                    </a:p>
                  </a:txBody>
                  <a:tcPr/>
                </a:tc>
                <a:tc>
                  <a:txBody>
                    <a:bodyPr/>
                    <a:lstStyle/>
                    <a:p>
                      <a:pPr rtl="1"/>
                      <a:r>
                        <a:rPr lang="ar-SA" dirty="0"/>
                        <a:t>التكلفة </a:t>
                      </a:r>
                    </a:p>
                  </a:txBody>
                  <a:tcPr/>
                </a:tc>
                <a:tc>
                  <a:txBody>
                    <a:bodyPr/>
                    <a:lstStyle/>
                    <a:p>
                      <a:pPr rtl="1"/>
                      <a:r>
                        <a:rPr lang="ar-SA" dirty="0"/>
                        <a:t>م الاستهلاك</a:t>
                      </a:r>
                      <a:r>
                        <a:rPr lang="ar-SA" baseline="0" dirty="0"/>
                        <a:t> </a:t>
                      </a:r>
                      <a:endParaRPr lang="ar-SA" dirty="0"/>
                    </a:p>
                  </a:txBody>
                  <a:tcPr/>
                </a:tc>
                <a:tc>
                  <a:txBody>
                    <a:bodyPr/>
                    <a:lstStyle/>
                    <a:p>
                      <a:pPr rtl="1"/>
                      <a:r>
                        <a:rPr lang="ar-SA" dirty="0"/>
                        <a:t>مجمع الاستهلاك </a:t>
                      </a:r>
                    </a:p>
                  </a:txBody>
                  <a:tcPr/>
                </a:tc>
                <a:tc>
                  <a:txBody>
                    <a:bodyPr/>
                    <a:lstStyle/>
                    <a:p>
                      <a:pPr rtl="1"/>
                      <a:r>
                        <a:rPr lang="ar-SA" dirty="0"/>
                        <a:t>القيمة</a:t>
                      </a:r>
                      <a:r>
                        <a:rPr lang="ar-SA" baseline="0" dirty="0"/>
                        <a:t> الدفترية </a:t>
                      </a:r>
                      <a:endParaRPr lang="ar-SA" dirty="0"/>
                    </a:p>
                  </a:txBody>
                  <a:tcPr/>
                </a:tc>
                <a:extLst>
                  <a:ext uri="{0D108BD9-81ED-4DB2-BD59-A6C34878D82A}">
                    <a16:rowId xmlns:a16="http://schemas.microsoft.com/office/drawing/2014/main" val="1842672755"/>
                  </a:ext>
                </a:extLst>
              </a:tr>
              <a:tr h="370840">
                <a:tc>
                  <a:txBody>
                    <a:bodyPr/>
                    <a:lstStyle/>
                    <a:p>
                      <a:pPr algn="ctr" rtl="1"/>
                      <a:r>
                        <a:rPr lang="ar-SA" dirty="0"/>
                        <a:t>وقت الشراء</a:t>
                      </a:r>
                      <a:r>
                        <a:rPr lang="ar-SA" baseline="0" dirty="0"/>
                        <a:t> </a:t>
                      </a:r>
                      <a:endParaRPr lang="ar-SA" dirty="0"/>
                    </a:p>
                  </a:txBody>
                  <a:tcPr/>
                </a:tc>
                <a:tc>
                  <a:txBody>
                    <a:bodyPr/>
                    <a:lstStyle/>
                    <a:p>
                      <a:pPr algn="ctr" rtl="1"/>
                      <a:r>
                        <a:rPr lang="ar-SA" dirty="0"/>
                        <a:t>17000</a:t>
                      </a:r>
                    </a:p>
                  </a:txBody>
                  <a:tcPr/>
                </a:tc>
                <a:tc>
                  <a:txBody>
                    <a:bodyPr/>
                    <a:lstStyle/>
                    <a:p>
                      <a:pPr algn="ctr" rtl="1"/>
                      <a:r>
                        <a:rPr lang="ar-SA" dirty="0"/>
                        <a:t>-</a:t>
                      </a:r>
                    </a:p>
                  </a:txBody>
                  <a:tcPr/>
                </a:tc>
                <a:tc>
                  <a:txBody>
                    <a:bodyPr/>
                    <a:lstStyle/>
                    <a:p>
                      <a:pPr algn="ctr" rtl="1"/>
                      <a:r>
                        <a:rPr lang="ar-SA" dirty="0"/>
                        <a:t>-</a:t>
                      </a:r>
                    </a:p>
                  </a:txBody>
                  <a:tcPr/>
                </a:tc>
                <a:tc>
                  <a:txBody>
                    <a:bodyPr/>
                    <a:lstStyle/>
                    <a:p>
                      <a:pPr algn="ctr" rtl="1"/>
                      <a:r>
                        <a:rPr lang="ar-SA" dirty="0"/>
                        <a:t>17000</a:t>
                      </a:r>
                    </a:p>
                  </a:txBody>
                  <a:tcPr/>
                </a:tc>
                <a:extLst>
                  <a:ext uri="{0D108BD9-81ED-4DB2-BD59-A6C34878D82A}">
                    <a16:rowId xmlns:a16="http://schemas.microsoft.com/office/drawing/2014/main" val="1310018402"/>
                  </a:ext>
                </a:extLst>
              </a:tr>
              <a:tr h="370840">
                <a:tc>
                  <a:txBody>
                    <a:bodyPr/>
                    <a:lstStyle/>
                    <a:p>
                      <a:pPr algn="ctr" rtl="1"/>
                      <a:r>
                        <a:rPr lang="ar-SA" dirty="0"/>
                        <a:t>نهاية السنة 1</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3000</a:t>
                      </a:r>
                    </a:p>
                  </a:txBody>
                  <a:tcPr/>
                </a:tc>
                <a:tc>
                  <a:txBody>
                    <a:bodyPr/>
                    <a:lstStyle/>
                    <a:p>
                      <a:pPr algn="ctr" rtl="1"/>
                      <a:r>
                        <a:rPr lang="ar-SA" dirty="0"/>
                        <a:t>3000</a:t>
                      </a:r>
                    </a:p>
                  </a:txBody>
                  <a:tcPr/>
                </a:tc>
                <a:tc>
                  <a:txBody>
                    <a:bodyPr/>
                    <a:lstStyle/>
                    <a:p>
                      <a:pPr algn="ctr" rtl="1"/>
                      <a:r>
                        <a:rPr lang="ar-SA" dirty="0"/>
                        <a:t>14000</a:t>
                      </a:r>
                    </a:p>
                  </a:txBody>
                  <a:tcPr/>
                </a:tc>
                <a:extLst>
                  <a:ext uri="{0D108BD9-81ED-4DB2-BD59-A6C34878D82A}">
                    <a16:rowId xmlns:a16="http://schemas.microsoft.com/office/drawing/2014/main" val="3097971742"/>
                  </a:ext>
                </a:extLst>
              </a:tr>
              <a:tr h="370840">
                <a:tc>
                  <a:txBody>
                    <a:bodyPr/>
                    <a:lstStyle/>
                    <a:p>
                      <a:pPr algn="ctr" rtl="1"/>
                      <a:r>
                        <a:rPr lang="ar-SA" dirty="0"/>
                        <a:t>سنه 2</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3000</a:t>
                      </a:r>
                    </a:p>
                  </a:txBody>
                  <a:tcPr/>
                </a:tc>
                <a:tc>
                  <a:txBody>
                    <a:bodyPr/>
                    <a:lstStyle/>
                    <a:p>
                      <a:pPr algn="ctr" rtl="1"/>
                      <a:r>
                        <a:rPr lang="ar-SA" dirty="0"/>
                        <a:t>6000</a:t>
                      </a:r>
                    </a:p>
                  </a:txBody>
                  <a:tcPr/>
                </a:tc>
                <a:tc>
                  <a:txBody>
                    <a:bodyPr/>
                    <a:lstStyle/>
                    <a:p>
                      <a:pPr algn="ctr" rtl="1"/>
                      <a:r>
                        <a:rPr lang="ar-SA" dirty="0"/>
                        <a:t>11000</a:t>
                      </a:r>
                    </a:p>
                  </a:txBody>
                  <a:tcPr/>
                </a:tc>
                <a:extLst>
                  <a:ext uri="{0D108BD9-81ED-4DB2-BD59-A6C34878D82A}">
                    <a16:rowId xmlns:a16="http://schemas.microsoft.com/office/drawing/2014/main" val="462970580"/>
                  </a:ext>
                </a:extLst>
              </a:tr>
              <a:tr h="370840">
                <a:tc>
                  <a:txBody>
                    <a:bodyPr/>
                    <a:lstStyle/>
                    <a:p>
                      <a:pPr algn="ctr" rtl="1"/>
                      <a:r>
                        <a:rPr lang="ar-SA" dirty="0"/>
                        <a:t>سنه 3</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3000</a:t>
                      </a:r>
                    </a:p>
                  </a:txBody>
                  <a:tcPr/>
                </a:tc>
                <a:tc>
                  <a:txBody>
                    <a:bodyPr/>
                    <a:lstStyle/>
                    <a:p>
                      <a:pPr algn="ctr" rtl="1"/>
                      <a:r>
                        <a:rPr lang="ar-SA" dirty="0"/>
                        <a:t>9000</a:t>
                      </a:r>
                    </a:p>
                  </a:txBody>
                  <a:tcPr/>
                </a:tc>
                <a:tc>
                  <a:txBody>
                    <a:bodyPr/>
                    <a:lstStyle/>
                    <a:p>
                      <a:pPr algn="ctr" rtl="1"/>
                      <a:r>
                        <a:rPr lang="ar-SA" dirty="0"/>
                        <a:t>8000</a:t>
                      </a:r>
                    </a:p>
                  </a:txBody>
                  <a:tcPr/>
                </a:tc>
                <a:extLst>
                  <a:ext uri="{0D108BD9-81ED-4DB2-BD59-A6C34878D82A}">
                    <a16:rowId xmlns:a16="http://schemas.microsoft.com/office/drawing/2014/main" val="572345448"/>
                  </a:ext>
                </a:extLst>
              </a:tr>
              <a:tr h="370840">
                <a:tc>
                  <a:txBody>
                    <a:bodyPr/>
                    <a:lstStyle/>
                    <a:p>
                      <a:pPr algn="ctr" rtl="1"/>
                      <a:r>
                        <a:rPr lang="ar-SA" dirty="0"/>
                        <a:t>سنه 4</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3000</a:t>
                      </a:r>
                    </a:p>
                  </a:txBody>
                  <a:tcPr/>
                </a:tc>
                <a:tc>
                  <a:txBody>
                    <a:bodyPr/>
                    <a:lstStyle/>
                    <a:p>
                      <a:pPr algn="ctr" rtl="1"/>
                      <a:r>
                        <a:rPr lang="ar-SA" dirty="0"/>
                        <a:t>12000</a:t>
                      </a:r>
                    </a:p>
                  </a:txBody>
                  <a:tcPr/>
                </a:tc>
                <a:tc>
                  <a:txBody>
                    <a:bodyPr/>
                    <a:lstStyle/>
                    <a:p>
                      <a:pPr algn="ctr" rtl="1"/>
                      <a:r>
                        <a:rPr lang="ar-SA" dirty="0"/>
                        <a:t>5000</a:t>
                      </a:r>
                    </a:p>
                  </a:txBody>
                  <a:tcPr/>
                </a:tc>
                <a:extLst>
                  <a:ext uri="{0D108BD9-81ED-4DB2-BD59-A6C34878D82A}">
                    <a16:rowId xmlns:a16="http://schemas.microsoft.com/office/drawing/2014/main" val="2859736177"/>
                  </a:ext>
                </a:extLst>
              </a:tr>
              <a:tr h="370840">
                <a:tc>
                  <a:txBody>
                    <a:bodyPr/>
                    <a:lstStyle/>
                    <a:p>
                      <a:pPr algn="ctr" rtl="1"/>
                      <a:r>
                        <a:rPr lang="ar-SA" dirty="0"/>
                        <a:t>سنه 5</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dirty="0"/>
                        <a:t>17000</a:t>
                      </a:r>
                    </a:p>
                  </a:txBody>
                  <a:tcPr/>
                </a:tc>
                <a:tc>
                  <a:txBody>
                    <a:bodyPr/>
                    <a:lstStyle/>
                    <a:p>
                      <a:pPr algn="ctr" rtl="1"/>
                      <a:r>
                        <a:rPr lang="ar-SA" dirty="0"/>
                        <a:t>3000</a:t>
                      </a:r>
                    </a:p>
                  </a:txBody>
                  <a:tcPr/>
                </a:tc>
                <a:tc>
                  <a:txBody>
                    <a:bodyPr/>
                    <a:lstStyle/>
                    <a:p>
                      <a:pPr algn="ctr" rtl="1"/>
                      <a:r>
                        <a:rPr lang="ar-SA" dirty="0"/>
                        <a:t>15000</a:t>
                      </a:r>
                    </a:p>
                  </a:txBody>
                  <a:tcPr/>
                </a:tc>
                <a:tc>
                  <a:txBody>
                    <a:bodyPr/>
                    <a:lstStyle/>
                    <a:p>
                      <a:pPr algn="ctr" rtl="1"/>
                      <a:r>
                        <a:rPr lang="ar-SA" dirty="0"/>
                        <a:t>2000</a:t>
                      </a:r>
                    </a:p>
                  </a:txBody>
                  <a:tcPr/>
                </a:tc>
                <a:extLst>
                  <a:ext uri="{0D108BD9-81ED-4DB2-BD59-A6C34878D82A}">
                    <a16:rowId xmlns:a16="http://schemas.microsoft.com/office/drawing/2014/main" val="1026854562"/>
                  </a:ext>
                </a:extLst>
              </a:tr>
            </a:tbl>
          </a:graphicData>
        </a:graphic>
      </p:graphicFrame>
    </p:spTree>
    <p:extLst>
      <p:ext uri="{BB962C8B-B14F-4D97-AF65-F5344CB8AC3E}">
        <p14:creationId xmlns:p14="http://schemas.microsoft.com/office/powerpoint/2010/main" val="2435815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altLang="ar-SA" dirty="0">
                <a:latin typeface="Majalla UI" charset="0"/>
              </a:rPr>
              <a:t>بيع</a:t>
            </a:r>
            <a:r>
              <a:rPr lang="en-US" altLang="ar-SA" dirty="0">
                <a:latin typeface="Majalla UI" charset="0"/>
              </a:rPr>
              <a:t> </a:t>
            </a:r>
            <a:r>
              <a:rPr lang="ar-SA" altLang="ar-SA" dirty="0">
                <a:latin typeface="Majalla UI" charset="0"/>
              </a:rPr>
              <a:t>الاصل الثابت</a:t>
            </a:r>
            <a:r>
              <a:rPr lang="en-US" altLang="ar-SA" dirty="0">
                <a:latin typeface="Majalla UI" charset="0"/>
              </a:rPr>
              <a:t> </a:t>
            </a:r>
            <a:r>
              <a:rPr lang="ar-SA" altLang="ar-SA" dirty="0">
                <a:latin typeface="Majalla UI" charset="0"/>
              </a:rPr>
              <a:t>واقفال حساباته</a:t>
            </a:r>
            <a:endParaRPr lang="ar-SA" dirty="0"/>
          </a:p>
        </p:txBody>
      </p:sp>
      <p:sp>
        <p:nvSpPr>
          <p:cNvPr id="3" name="عنصر نائب للمحتوى 2"/>
          <p:cNvSpPr>
            <a:spLocks noGrp="1"/>
          </p:cNvSpPr>
          <p:nvPr>
            <p:ph idx="1"/>
          </p:nvPr>
        </p:nvSpPr>
        <p:spPr/>
        <p:txBody>
          <a:bodyPr/>
          <a:lstStyle/>
          <a:p>
            <a:r>
              <a:rPr lang="ar-SA" dirty="0"/>
              <a:t>لو باعت الالة في نهاية عمرها </a:t>
            </a:r>
            <a:r>
              <a:rPr lang="ar-SA" dirty="0" err="1"/>
              <a:t>الانتاحي</a:t>
            </a:r>
            <a:r>
              <a:rPr lang="ar-SA" dirty="0"/>
              <a:t>  بمبلغ 2000 ريال </a:t>
            </a:r>
          </a:p>
          <a:p>
            <a:r>
              <a:rPr lang="ar-SA" dirty="0"/>
              <a:t>القيد:</a:t>
            </a:r>
          </a:p>
          <a:p>
            <a:endParaRPr lang="ar-SA" dirty="0"/>
          </a:p>
          <a:p>
            <a:r>
              <a:rPr lang="ar-SA" dirty="0"/>
              <a:t>من ح / مذكورين:</a:t>
            </a:r>
          </a:p>
          <a:p>
            <a:r>
              <a:rPr lang="ar-SA" dirty="0"/>
              <a:t>2000 ح النقدية </a:t>
            </a:r>
          </a:p>
          <a:p>
            <a:r>
              <a:rPr lang="ar-SA" dirty="0"/>
              <a:t>15000 ح مجمع الاستهلاك </a:t>
            </a:r>
          </a:p>
          <a:p>
            <a:r>
              <a:rPr lang="ar-SA" dirty="0"/>
              <a:t>               17000 الى ح الالة </a:t>
            </a:r>
          </a:p>
        </p:txBody>
      </p:sp>
    </p:spTree>
    <p:extLst>
      <p:ext uri="{BB962C8B-B14F-4D97-AF65-F5344CB8AC3E}">
        <p14:creationId xmlns:p14="http://schemas.microsoft.com/office/powerpoint/2010/main" val="417119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altLang="ar-SA" dirty="0">
                <a:latin typeface="Majalla UI" charset="0"/>
              </a:rPr>
              <a:t>بيع</a:t>
            </a:r>
            <a:r>
              <a:rPr lang="en-US" altLang="ar-SA" dirty="0">
                <a:latin typeface="Majalla UI" charset="0"/>
              </a:rPr>
              <a:t> </a:t>
            </a:r>
            <a:r>
              <a:rPr lang="ar-SA" altLang="ar-SA" dirty="0">
                <a:latin typeface="Majalla UI" charset="0"/>
              </a:rPr>
              <a:t>الاصل الثابت</a:t>
            </a:r>
            <a:r>
              <a:rPr lang="en-US" altLang="ar-SA" dirty="0">
                <a:latin typeface="Majalla UI" charset="0"/>
              </a:rPr>
              <a:t> </a:t>
            </a:r>
            <a:r>
              <a:rPr lang="ar-SA" altLang="ar-SA" dirty="0">
                <a:latin typeface="Majalla UI" charset="0"/>
              </a:rPr>
              <a:t>واقفال حساباته</a:t>
            </a:r>
            <a:endParaRPr lang="ar-SA" dirty="0"/>
          </a:p>
        </p:txBody>
      </p:sp>
      <p:sp>
        <p:nvSpPr>
          <p:cNvPr id="3" name="عنصر نائب للمحتوى 2"/>
          <p:cNvSpPr>
            <a:spLocks noGrp="1"/>
          </p:cNvSpPr>
          <p:nvPr>
            <p:ph idx="1"/>
          </p:nvPr>
        </p:nvSpPr>
        <p:spPr>
          <a:xfrm>
            <a:off x="2589211" y="1743959"/>
            <a:ext cx="9052891" cy="4167263"/>
          </a:xfrm>
        </p:spPr>
        <p:txBody>
          <a:bodyPr/>
          <a:lstStyle/>
          <a:p>
            <a:pPr marL="0" indent="0">
              <a:buNone/>
            </a:pPr>
            <a:r>
              <a:rPr lang="ar-SA" b="1" u="sng" dirty="0">
                <a:solidFill>
                  <a:srgbClr val="7030A0"/>
                </a:solidFill>
              </a:rPr>
              <a:t>بيع الاصل الثابت </a:t>
            </a:r>
            <a:r>
              <a:rPr lang="ar-SA" b="1" u="sng" dirty="0" err="1">
                <a:solidFill>
                  <a:srgbClr val="7030A0"/>
                </a:solidFill>
              </a:rPr>
              <a:t>باكثر</a:t>
            </a:r>
            <a:r>
              <a:rPr lang="ar-SA" b="1" u="sng" dirty="0">
                <a:solidFill>
                  <a:srgbClr val="7030A0"/>
                </a:solidFill>
              </a:rPr>
              <a:t> من قيمته </a:t>
            </a:r>
            <a:r>
              <a:rPr lang="ar-SA" b="1" u="sng" dirty="0" err="1">
                <a:solidFill>
                  <a:srgbClr val="7030A0"/>
                </a:solidFill>
              </a:rPr>
              <a:t>الدفتريه</a:t>
            </a:r>
            <a:r>
              <a:rPr lang="ar-SA" b="1" u="sng" dirty="0">
                <a:solidFill>
                  <a:srgbClr val="7030A0"/>
                </a:solidFill>
              </a:rPr>
              <a:t>:    </a:t>
            </a:r>
          </a:p>
          <a:p>
            <a:pPr marL="0" indent="0">
              <a:buNone/>
            </a:pPr>
            <a:endParaRPr lang="ar-SA" b="1" u="sng" dirty="0">
              <a:solidFill>
                <a:srgbClr val="7030A0"/>
              </a:solidFill>
            </a:endParaRPr>
          </a:p>
          <a:p>
            <a:pPr marL="0" indent="0">
              <a:buNone/>
            </a:pPr>
            <a:r>
              <a:rPr lang="ar-SA" b="1" u="sng" dirty="0">
                <a:solidFill>
                  <a:srgbClr val="7030A0"/>
                </a:solidFill>
              </a:rPr>
              <a:t>لو تم بيع الة بمبلغ 6000 ريال، اذن يوجد ربح بمقدار 4000 ريال، القيد :</a:t>
            </a:r>
          </a:p>
          <a:p>
            <a:r>
              <a:rPr lang="ar-SA" dirty="0"/>
              <a:t>من ح / مذكورين:</a:t>
            </a:r>
          </a:p>
          <a:p>
            <a:r>
              <a:rPr lang="ar-SA" dirty="0"/>
              <a:t>6000 ح النقدية </a:t>
            </a:r>
          </a:p>
          <a:p>
            <a:r>
              <a:rPr lang="ar-SA" dirty="0"/>
              <a:t>15000 ح مجمع الاستهلاك </a:t>
            </a:r>
          </a:p>
          <a:p>
            <a:r>
              <a:rPr lang="ar-SA" dirty="0"/>
              <a:t>               17000 الى ح الالة </a:t>
            </a:r>
          </a:p>
          <a:p>
            <a:r>
              <a:rPr lang="ar-SA" dirty="0">
                <a:solidFill>
                  <a:schemeClr val="tx1"/>
                </a:solidFill>
              </a:rPr>
              <a:t>                       4000 ح مكاسب بيع </a:t>
            </a:r>
          </a:p>
          <a:p>
            <a:pPr marL="0" indent="0">
              <a:buNone/>
            </a:pPr>
            <a:endParaRPr lang="ar-SA" dirty="0">
              <a:solidFill>
                <a:srgbClr val="7030A0"/>
              </a:solidFill>
            </a:endParaRPr>
          </a:p>
        </p:txBody>
      </p:sp>
    </p:spTree>
    <p:extLst>
      <p:ext uri="{BB962C8B-B14F-4D97-AF65-F5344CB8AC3E}">
        <p14:creationId xmlns:p14="http://schemas.microsoft.com/office/powerpoint/2010/main" val="40964976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altLang="ar-SA" dirty="0">
                <a:latin typeface="Majalla UI" charset="0"/>
              </a:rPr>
              <a:t>بيع</a:t>
            </a:r>
            <a:r>
              <a:rPr lang="en-US" altLang="ar-SA" dirty="0">
                <a:latin typeface="Majalla UI" charset="0"/>
              </a:rPr>
              <a:t> </a:t>
            </a:r>
            <a:r>
              <a:rPr lang="ar-SA" altLang="ar-SA" dirty="0">
                <a:latin typeface="Majalla UI" charset="0"/>
              </a:rPr>
              <a:t>الاصل الثابت</a:t>
            </a:r>
            <a:r>
              <a:rPr lang="en-US" altLang="ar-SA" dirty="0">
                <a:latin typeface="Majalla UI" charset="0"/>
              </a:rPr>
              <a:t> </a:t>
            </a:r>
            <a:r>
              <a:rPr lang="ar-SA" altLang="ar-SA" dirty="0">
                <a:latin typeface="Majalla UI" charset="0"/>
              </a:rPr>
              <a:t>واقفال حساباته</a:t>
            </a:r>
            <a:endParaRPr lang="ar-SA" dirty="0"/>
          </a:p>
        </p:txBody>
      </p:sp>
      <p:sp>
        <p:nvSpPr>
          <p:cNvPr id="3" name="عنصر نائب للمحتوى 2"/>
          <p:cNvSpPr>
            <a:spLocks noGrp="1"/>
          </p:cNvSpPr>
          <p:nvPr>
            <p:ph idx="1"/>
          </p:nvPr>
        </p:nvSpPr>
        <p:spPr/>
        <p:txBody>
          <a:bodyPr/>
          <a:lstStyle/>
          <a:p>
            <a:r>
              <a:rPr lang="ar-SA" b="1" dirty="0">
                <a:solidFill>
                  <a:srgbClr val="7030A0"/>
                </a:solidFill>
              </a:rPr>
              <a:t>بيع الاصل باقل من قيمته </a:t>
            </a:r>
            <a:r>
              <a:rPr lang="ar-SA" b="1" dirty="0" err="1">
                <a:solidFill>
                  <a:srgbClr val="7030A0"/>
                </a:solidFill>
              </a:rPr>
              <a:t>الدفتريه</a:t>
            </a:r>
            <a:r>
              <a:rPr lang="ar-SA" b="1" dirty="0">
                <a:solidFill>
                  <a:srgbClr val="7030A0"/>
                </a:solidFill>
              </a:rPr>
              <a:t>:</a:t>
            </a:r>
          </a:p>
          <a:p>
            <a:r>
              <a:rPr lang="ar-SA" b="1" dirty="0">
                <a:solidFill>
                  <a:srgbClr val="7030A0"/>
                </a:solidFill>
              </a:rPr>
              <a:t>مثال : لو تم بيع الالة </a:t>
            </a:r>
            <a:r>
              <a:rPr lang="ar-SA" b="1" dirty="0" err="1">
                <a:solidFill>
                  <a:srgbClr val="7030A0"/>
                </a:solidFill>
              </a:rPr>
              <a:t>بمبغ</a:t>
            </a:r>
            <a:r>
              <a:rPr lang="ar-SA" b="1" dirty="0">
                <a:solidFill>
                  <a:srgbClr val="7030A0"/>
                </a:solidFill>
              </a:rPr>
              <a:t> 500 ريال </a:t>
            </a:r>
          </a:p>
          <a:p>
            <a:r>
              <a:rPr lang="ar-SA" b="1" dirty="0">
                <a:solidFill>
                  <a:srgbClr val="7030A0"/>
                </a:solidFill>
              </a:rPr>
              <a:t>اذن القيد :</a:t>
            </a:r>
          </a:p>
          <a:p>
            <a:r>
              <a:rPr lang="ar-SA" dirty="0"/>
              <a:t>من ح / مذكورين:</a:t>
            </a:r>
          </a:p>
          <a:p>
            <a:r>
              <a:rPr lang="ar-SA" dirty="0"/>
              <a:t>500 ح النقدية </a:t>
            </a:r>
          </a:p>
          <a:p>
            <a:r>
              <a:rPr lang="ar-SA" dirty="0"/>
              <a:t>15000 ح مجمع الاستهلاك </a:t>
            </a:r>
          </a:p>
          <a:p>
            <a:r>
              <a:rPr lang="ar-SA" dirty="0"/>
              <a:t>1500 ح  خسائر بيع </a:t>
            </a:r>
          </a:p>
          <a:p>
            <a:r>
              <a:rPr lang="ar-SA" dirty="0"/>
              <a:t>               17000 الى ح الالة </a:t>
            </a:r>
          </a:p>
          <a:p>
            <a:endParaRPr lang="ar-SA" b="1" dirty="0">
              <a:solidFill>
                <a:srgbClr val="7030A0"/>
              </a:solidFill>
            </a:endParaRPr>
          </a:p>
          <a:p>
            <a:endParaRPr lang="ar-SA" dirty="0">
              <a:solidFill>
                <a:srgbClr val="7030A0"/>
              </a:solidFill>
            </a:endParaRPr>
          </a:p>
        </p:txBody>
      </p:sp>
    </p:spTree>
    <p:extLst>
      <p:ext uri="{BB962C8B-B14F-4D97-AF65-F5344CB8AC3E}">
        <p14:creationId xmlns:p14="http://schemas.microsoft.com/office/powerpoint/2010/main" val="16958272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الأصول الغير ملموسة </a:t>
            </a:r>
          </a:p>
        </p:txBody>
      </p:sp>
      <p:sp>
        <p:nvSpPr>
          <p:cNvPr id="3" name="عنصر نائب للمحتوى 2"/>
          <p:cNvSpPr>
            <a:spLocks noGrp="1"/>
          </p:cNvSpPr>
          <p:nvPr>
            <p:ph idx="1"/>
          </p:nvPr>
        </p:nvSpPr>
        <p:spPr/>
        <p:txBody>
          <a:bodyPr/>
          <a:lstStyle/>
          <a:p>
            <a:r>
              <a:rPr lang="ar-SA" b="1" u="sng" dirty="0">
                <a:solidFill>
                  <a:srgbClr val="00B050"/>
                </a:solidFill>
              </a:rPr>
              <a:t>الاصول غير </a:t>
            </a:r>
            <a:r>
              <a:rPr lang="ar-SA" b="1" u="sng" dirty="0" err="1">
                <a:solidFill>
                  <a:srgbClr val="00B050"/>
                </a:solidFill>
              </a:rPr>
              <a:t>الملموسه</a:t>
            </a:r>
            <a:r>
              <a:rPr lang="ar-SA" b="1" u="sng" dirty="0">
                <a:solidFill>
                  <a:srgbClr val="00B050"/>
                </a:solidFill>
              </a:rPr>
              <a:t> </a:t>
            </a:r>
            <a:br>
              <a:rPr lang="ar-SA" dirty="0"/>
            </a:br>
            <a:r>
              <a:rPr lang="ar-SA" dirty="0"/>
              <a:t>تعامل معاملة الاصول </a:t>
            </a:r>
            <a:r>
              <a:rPr lang="ar-SA" dirty="0" err="1"/>
              <a:t>الثابته</a:t>
            </a:r>
            <a:r>
              <a:rPr lang="ar-SA" dirty="0"/>
              <a:t> بيد ان المصروف يطلق عليه مصروف نفاذ وليس مصروف استهلاك. </a:t>
            </a:r>
            <a:br>
              <a:rPr lang="ar-SA" dirty="0"/>
            </a:br>
            <a:r>
              <a:rPr lang="ar-SA" dirty="0" err="1"/>
              <a:t>لانها</a:t>
            </a:r>
            <a:r>
              <a:rPr lang="ar-SA" dirty="0"/>
              <a:t> </a:t>
            </a:r>
            <a:r>
              <a:rPr lang="ar-SA" dirty="0" err="1"/>
              <a:t>لاتستهلك</a:t>
            </a:r>
            <a:r>
              <a:rPr lang="ar-SA" dirty="0"/>
              <a:t> وانما يستفاد منها ولها مده معينه مثل العلامات </a:t>
            </a:r>
            <a:r>
              <a:rPr lang="ar-SA" dirty="0" err="1"/>
              <a:t>التجاريه</a:t>
            </a:r>
            <a:r>
              <a:rPr lang="ar-SA" dirty="0"/>
              <a:t> وحقوق الاختراع</a:t>
            </a:r>
          </a:p>
        </p:txBody>
      </p:sp>
    </p:spTree>
    <p:extLst>
      <p:ext uri="{BB962C8B-B14F-4D97-AF65-F5344CB8AC3E}">
        <p14:creationId xmlns:p14="http://schemas.microsoft.com/office/powerpoint/2010/main" val="24997608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كيفية ظهور الأصل في قائمة المركز المالي</a:t>
            </a:r>
          </a:p>
        </p:txBody>
      </p:sp>
      <p:sp>
        <p:nvSpPr>
          <p:cNvPr id="3" name="عنصر نائب للمحتوى 2"/>
          <p:cNvSpPr>
            <a:spLocks noGrp="1"/>
          </p:cNvSpPr>
          <p:nvPr>
            <p:ph idx="1"/>
          </p:nvPr>
        </p:nvSpPr>
        <p:spPr/>
        <p:txBody>
          <a:bodyPr/>
          <a:lstStyle/>
          <a:p>
            <a:r>
              <a:rPr lang="ar-SA" dirty="0"/>
              <a:t>الأصول </a:t>
            </a:r>
            <a:r>
              <a:rPr lang="ar-SA" dirty="0" err="1"/>
              <a:t>الثابته</a:t>
            </a:r>
            <a:r>
              <a:rPr lang="ar-SA" dirty="0"/>
              <a:t>:</a:t>
            </a:r>
          </a:p>
          <a:p>
            <a:r>
              <a:rPr lang="ar-SA" dirty="0"/>
              <a:t> حساب </a:t>
            </a:r>
            <a:r>
              <a:rPr lang="ar-SA" dirty="0" err="1"/>
              <a:t>الالات</a:t>
            </a:r>
            <a:r>
              <a:rPr lang="ar-SA" dirty="0"/>
              <a:t>     ***** </a:t>
            </a:r>
          </a:p>
          <a:p>
            <a:r>
              <a:rPr lang="ar-SA" b="1" dirty="0">
                <a:solidFill>
                  <a:srgbClr val="7030A0"/>
                </a:solidFill>
              </a:rPr>
              <a:t>-</a:t>
            </a:r>
            <a:r>
              <a:rPr lang="ar-SA" dirty="0"/>
              <a:t>  مجمع الاستهلاك  **</a:t>
            </a:r>
          </a:p>
          <a:p>
            <a:r>
              <a:rPr lang="ar-SA" b="1" dirty="0">
                <a:solidFill>
                  <a:srgbClr val="7030A0"/>
                </a:solidFill>
              </a:rPr>
              <a:t>=</a:t>
            </a:r>
            <a:r>
              <a:rPr lang="ar-SA" dirty="0"/>
              <a:t> صافي قيمة الأصل ****   </a:t>
            </a:r>
          </a:p>
        </p:txBody>
      </p:sp>
      <p:cxnSp>
        <p:nvCxnSpPr>
          <p:cNvPr id="5" name="رابط مستقيم 4"/>
          <p:cNvCxnSpPr/>
          <p:nvPr/>
        </p:nvCxnSpPr>
        <p:spPr>
          <a:xfrm flipH="1" flipV="1">
            <a:off x="8135332" y="3308808"/>
            <a:ext cx="3167406" cy="37707"/>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5954137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تمرين الواجب:</a:t>
            </a:r>
          </a:p>
        </p:txBody>
      </p:sp>
      <p:sp>
        <p:nvSpPr>
          <p:cNvPr id="3" name="عنصر نائب للمحتوى 2"/>
          <p:cNvSpPr>
            <a:spLocks noGrp="1"/>
          </p:cNvSpPr>
          <p:nvPr>
            <p:ph idx="1"/>
          </p:nvPr>
        </p:nvSpPr>
        <p:spPr/>
        <p:txBody>
          <a:bodyPr/>
          <a:lstStyle/>
          <a:p>
            <a:r>
              <a:rPr lang="ar-SA" dirty="0"/>
              <a:t>في 1/1/ 1429 تم شراء سيارة بمبلغ 170000 ريال وقدرت قيمتها </a:t>
            </a:r>
            <a:r>
              <a:rPr lang="ar-SA" dirty="0" err="1"/>
              <a:t>البيعية</a:t>
            </a:r>
            <a:r>
              <a:rPr lang="ar-SA" dirty="0"/>
              <a:t> 20000 ريال وعمرها الإنتاجي 5 سنوات.</a:t>
            </a:r>
          </a:p>
          <a:p>
            <a:r>
              <a:rPr lang="ar-SA" dirty="0"/>
              <a:t> المطلوب:</a:t>
            </a:r>
          </a:p>
          <a:p>
            <a:r>
              <a:rPr lang="ar-SA" dirty="0"/>
              <a:t>1/ إيجاد رصيد مجمع الاستهلاك في 1/1 / 1431 وفقا لطريقة مجموع ارقام السنين.</a:t>
            </a:r>
          </a:p>
          <a:p>
            <a:r>
              <a:rPr lang="ar-SA" dirty="0"/>
              <a:t>2/ إيجاد مصروف الاستهلاك لعام 1430 وفقا لطريقة نسبة مضاعف معدل قسط الاستهلاك.</a:t>
            </a:r>
          </a:p>
        </p:txBody>
      </p:sp>
    </p:spTree>
    <p:extLst>
      <p:ext uri="{BB962C8B-B14F-4D97-AF65-F5344CB8AC3E}">
        <p14:creationId xmlns:p14="http://schemas.microsoft.com/office/powerpoint/2010/main" val="2471464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1149497"/>
          </a:xfrm>
        </p:spPr>
        <p:txBody>
          <a:bodyPr/>
          <a:lstStyle/>
          <a:p>
            <a:pPr algn="ctr"/>
            <a:r>
              <a:rPr lang="ar-SA" altLang="ar-SA" dirty="0">
                <a:latin typeface="Majalla UI" charset="0"/>
              </a:rPr>
              <a:t>مـــاهية الأصل الثابت</a:t>
            </a:r>
            <a:endParaRPr lang="ar-SA" dirty="0"/>
          </a:p>
        </p:txBody>
      </p:sp>
      <p:sp>
        <p:nvSpPr>
          <p:cNvPr id="3" name="عنوان فرعي 2"/>
          <p:cNvSpPr>
            <a:spLocks noGrp="1"/>
          </p:cNvSpPr>
          <p:nvPr>
            <p:ph type="subTitle" idx="1"/>
          </p:nvPr>
        </p:nvSpPr>
        <p:spPr>
          <a:xfrm>
            <a:off x="1524000" y="2611225"/>
            <a:ext cx="9144000" cy="2646575"/>
          </a:xfrm>
        </p:spPr>
        <p:txBody>
          <a:bodyPr>
            <a:normAutofit lnSpcReduction="10000"/>
          </a:bodyPr>
          <a:lstStyle/>
          <a:p>
            <a:pPr algn="r">
              <a:buFont typeface="Wingdings" panose="05000000000000000000" pitchFamily="2" charset="2"/>
              <a:buChar char="Ø"/>
            </a:pPr>
            <a:r>
              <a:rPr lang="ar-SA" altLang="ar-SA" b="1" dirty="0"/>
              <a:t>ما هو الفرق بين الأصول المتداولة والأصول الثابتة ؟ </a:t>
            </a:r>
            <a:endParaRPr lang="en-US" altLang="ar-SA" b="1" dirty="0"/>
          </a:p>
          <a:p>
            <a:pPr algn="r"/>
            <a:r>
              <a:rPr lang="ar-SA" altLang="ar-SA" dirty="0"/>
              <a:t>هو أمر نسبي وهو طول البقاء، أي أنها تبقى لأكثر من فترة مالية.</a:t>
            </a:r>
            <a:endParaRPr lang="en-US" altLang="ar-SA" dirty="0"/>
          </a:p>
          <a:p>
            <a:pPr algn="r">
              <a:buFont typeface="Wingdings" panose="05000000000000000000" pitchFamily="2" charset="2"/>
              <a:buChar char="Ø"/>
            </a:pPr>
            <a:r>
              <a:rPr lang="ar-SA" altLang="ar-SA" b="1" dirty="0"/>
              <a:t>ما الفرق بين الأصل الثابت والمشتريات ؟ </a:t>
            </a:r>
            <a:endParaRPr lang="en-US" altLang="ar-SA" b="1" dirty="0"/>
          </a:p>
          <a:p>
            <a:pPr algn="r"/>
            <a:r>
              <a:rPr lang="ar-SA" altLang="ar-SA" dirty="0"/>
              <a:t>الأصل الثابت  مشتراه بغرض استخدامها في الإنتاج </a:t>
            </a:r>
          </a:p>
          <a:p>
            <a:pPr algn="r"/>
            <a:endParaRPr lang="ar-SA" altLang="ar-SA" dirty="0"/>
          </a:p>
          <a:p>
            <a:pPr algn="r"/>
            <a:r>
              <a:rPr lang="ar-SA" dirty="0">
                <a:solidFill>
                  <a:srgbClr val="FF0000"/>
                </a:solidFill>
              </a:rPr>
              <a:t>مثال للتوضيح </a:t>
            </a:r>
            <a:r>
              <a:rPr lang="ar-SA" dirty="0"/>
              <a:t>: اذا تم شراء السيارة بغرض إعادة البيع فإنها تندرج من ضمن البضاعة </a:t>
            </a:r>
            <a:r>
              <a:rPr lang="ar-SA" dirty="0" err="1"/>
              <a:t>المشتراة</a:t>
            </a:r>
            <a:r>
              <a:rPr lang="ar-SA" dirty="0"/>
              <a:t>، ولكن اذا تم شرائها بغرض الاستخدام لتسهيل الإنتاج فهي تمثل اصل ثابت.</a:t>
            </a: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4801" y="5326144"/>
            <a:ext cx="1697558" cy="1213727"/>
          </a:xfrm>
          <a:prstGeom prst="rect">
            <a:avLst/>
          </a:prstGeom>
        </p:spPr>
      </p:pic>
    </p:spTree>
    <p:extLst>
      <p:ext uri="{BB962C8B-B14F-4D97-AF65-F5344CB8AC3E}">
        <p14:creationId xmlns:p14="http://schemas.microsoft.com/office/powerpoint/2010/main" val="3965518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89213" y="2514600"/>
            <a:ext cx="8915399" cy="190893"/>
          </a:xfrm>
        </p:spPr>
        <p:txBody>
          <a:bodyPr>
            <a:normAutofit fontScale="90000"/>
          </a:bodyPr>
          <a:lstStyle/>
          <a:p>
            <a:pPr algn="r"/>
            <a:r>
              <a:rPr lang="ar-SA" dirty="0"/>
              <a:t>الخصائص التي تتميز بها الأصول </a:t>
            </a:r>
            <a:r>
              <a:rPr lang="ar-SA" dirty="0" err="1"/>
              <a:t>الثابته</a:t>
            </a:r>
            <a:r>
              <a:rPr lang="ar-SA" dirty="0"/>
              <a:t>:</a:t>
            </a:r>
          </a:p>
        </p:txBody>
      </p:sp>
      <p:sp>
        <p:nvSpPr>
          <p:cNvPr id="3" name="عنوان فرعي 2"/>
          <p:cNvSpPr>
            <a:spLocks noGrp="1"/>
          </p:cNvSpPr>
          <p:nvPr>
            <p:ph type="subTitle" idx="1"/>
          </p:nvPr>
        </p:nvSpPr>
        <p:spPr>
          <a:xfrm>
            <a:off x="2589213" y="2931737"/>
            <a:ext cx="8915399" cy="2971926"/>
          </a:xfrm>
        </p:spPr>
        <p:txBody>
          <a:bodyPr>
            <a:normAutofit/>
          </a:bodyPr>
          <a:lstStyle/>
          <a:p>
            <a:pPr marL="342900" indent="-342900" algn="r">
              <a:buFont typeface="Arial" panose="020B0604020202020204" pitchFamily="34" charset="0"/>
              <a:buChar char="•"/>
            </a:pPr>
            <a:r>
              <a:rPr lang="ar-SA" dirty="0"/>
              <a:t>تشترى لغرض الاستخدام </a:t>
            </a:r>
          </a:p>
          <a:p>
            <a:pPr marL="342900" indent="-342900" algn="r">
              <a:buFont typeface="Arial" panose="020B0604020202020204" pitchFamily="34" charset="0"/>
              <a:buChar char="•"/>
            </a:pPr>
            <a:r>
              <a:rPr lang="ar-SA" dirty="0"/>
              <a:t>يكون لها عمر انتاجي طويل </a:t>
            </a:r>
          </a:p>
          <a:p>
            <a:pPr marL="342900" indent="-342900" algn="r">
              <a:buFont typeface="Arial" panose="020B0604020202020204" pitchFamily="34" charset="0"/>
              <a:buChar char="•"/>
            </a:pPr>
            <a:r>
              <a:rPr lang="ar-SA" dirty="0"/>
              <a:t>يكون لها قيمة مستقبلية محتملة </a:t>
            </a:r>
          </a:p>
        </p:txBody>
      </p:sp>
    </p:spTree>
    <p:extLst>
      <p:ext uri="{BB962C8B-B14F-4D97-AF65-F5344CB8AC3E}">
        <p14:creationId xmlns:p14="http://schemas.microsoft.com/office/powerpoint/2010/main" val="2618484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2:حساب تكلفة الأصل الثابت</a:t>
            </a:r>
          </a:p>
        </p:txBody>
      </p:sp>
      <p:sp>
        <p:nvSpPr>
          <p:cNvPr id="3" name="عنصر نائب للمحتوى 2"/>
          <p:cNvSpPr>
            <a:spLocks noGrp="1"/>
          </p:cNvSpPr>
          <p:nvPr>
            <p:ph idx="1"/>
          </p:nvPr>
        </p:nvSpPr>
        <p:spPr/>
        <p:txBody>
          <a:bodyPr/>
          <a:lstStyle/>
          <a:p>
            <a:pPr>
              <a:defRPr/>
            </a:pPr>
            <a:r>
              <a:rPr lang="ar-SA" sz="3200" dirty="0">
                <a:solidFill>
                  <a:schemeClr val="accent2">
                    <a:lumMod val="75000"/>
                  </a:schemeClr>
                </a:solidFill>
              </a:rPr>
              <a:t>يتم الحصول على الأصل الثابت إما:</a:t>
            </a:r>
            <a:endParaRPr lang="en-US" sz="3200" dirty="0">
              <a:solidFill>
                <a:schemeClr val="accent2">
                  <a:lumMod val="75000"/>
                </a:schemeClr>
              </a:solidFill>
            </a:endParaRPr>
          </a:p>
          <a:p>
            <a:pPr marL="457200" indent="-457200">
              <a:buFont typeface="+mj-lt"/>
              <a:buAutoNum type="arabicPeriod"/>
              <a:defRPr/>
            </a:pPr>
            <a:r>
              <a:rPr lang="ar-SA" b="1" dirty="0"/>
              <a:t>بشراء الأصل. </a:t>
            </a:r>
            <a:endParaRPr lang="en-US" b="1" dirty="0"/>
          </a:p>
          <a:p>
            <a:pPr marL="457200" indent="-457200">
              <a:buFont typeface="+mj-lt"/>
              <a:buAutoNum type="arabicPeriod"/>
              <a:defRPr/>
            </a:pPr>
            <a:r>
              <a:rPr lang="ar-SA" b="1" dirty="0"/>
              <a:t>ببناء الأصل داخل المنشأة . </a:t>
            </a:r>
            <a:endParaRPr lang="en-US" b="1" dirty="0"/>
          </a:p>
          <a:p>
            <a:pPr marL="457200" indent="-457200">
              <a:buFont typeface="+mj-lt"/>
              <a:buAutoNum type="arabicPeriod"/>
              <a:defRPr/>
            </a:pPr>
            <a:r>
              <a:rPr lang="ar-SA" b="1" dirty="0"/>
              <a:t>بمنحة للمنشأة.</a:t>
            </a:r>
          </a:p>
          <a:p>
            <a:endParaRPr lang="ar-SA" dirty="0"/>
          </a:p>
        </p:txBody>
      </p:sp>
    </p:spTree>
    <p:extLst>
      <p:ext uri="{BB962C8B-B14F-4D97-AF65-F5344CB8AC3E}">
        <p14:creationId xmlns:p14="http://schemas.microsoft.com/office/powerpoint/2010/main" val="4225985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a:t>التكلفة الفعلية عند شراء الأصل الثابت هي </a:t>
            </a:r>
            <a:br>
              <a:rPr lang="ar-SA" b="1" dirty="0"/>
            </a:br>
            <a:endParaRPr lang="ar-SA" dirty="0"/>
          </a:p>
        </p:txBody>
      </p:sp>
      <p:sp>
        <p:nvSpPr>
          <p:cNvPr id="3" name="عنصر نائب للمحتوى 2"/>
          <p:cNvSpPr>
            <a:spLocks noGrp="1"/>
          </p:cNvSpPr>
          <p:nvPr>
            <p:ph idx="1"/>
          </p:nvPr>
        </p:nvSpPr>
        <p:spPr/>
        <p:txBody>
          <a:bodyPr>
            <a:normAutofit lnSpcReduction="10000"/>
          </a:bodyPr>
          <a:lstStyle/>
          <a:p>
            <a:r>
              <a:rPr lang="ar-SA" b="1" dirty="0">
                <a:solidFill>
                  <a:schemeClr val="bg2">
                    <a:lumMod val="50000"/>
                  </a:schemeClr>
                </a:solidFill>
              </a:rPr>
              <a:t>هي جميع ما أنفق على الاصل ليكون جاهزا للاستخدام في الغرض الذي اشترى من اجله</a:t>
            </a:r>
          </a:p>
          <a:p>
            <a:r>
              <a:rPr lang="ar-SA" b="1" dirty="0">
                <a:solidFill>
                  <a:schemeClr val="bg2">
                    <a:lumMod val="50000"/>
                  </a:schemeClr>
                </a:solidFill>
              </a:rPr>
              <a:t>والتي تشمل:</a:t>
            </a:r>
          </a:p>
          <a:p>
            <a:r>
              <a:rPr lang="ar-SA" altLang="ar-SA" dirty="0"/>
              <a:t>ثمن الشراء </a:t>
            </a:r>
            <a:endParaRPr lang="en-US" altLang="ar-SA" dirty="0"/>
          </a:p>
          <a:p>
            <a:r>
              <a:rPr lang="ar-SA" altLang="ar-SA" dirty="0"/>
              <a:t>ثمن  الشحن والنقل والجمارك والتأمين </a:t>
            </a:r>
          </a:p>
          <a:p>
            <a:r>
              <a:rPr lang="ar-SA" altLang="ar-SA" dirty="0"/>
              <a:t>أجور العمال </a:t>
            </a:r>
          </a:p>
          <a:p>
            <a:r>
              <a:rPr lang="ar-SA" altLang="ar-SA" dirty="0"/>
              <a:t>التأمين </a:t>
            </a:r>
          </a:p>
          <a:p>
            <a:r>
              <a:rPr lang="ar-SA" altLang="ar-SA" dirty="0"/>
              <a:t>الكهربـاء</a:t>
            </a:r>
            <a:endParaRPr lang="en-US" altLang="ar-SA" dirty="0"/>
          </a:p>
          <a:p>
            <a:r>
              <a:rPr lang="ar-SA" altLang="ar-SA" dirty="0"/>
              <a:t>ثمن تجهيز وتركيب الأصل حتى يكون جاهز للاستخدام </a:t>
            </a:r>
            <a:endParaRPr lang="en-US" altLang="ar-SA" dirty="0"/>
          </a:p>
          <a:p>
            <a:r>
              <a:rPr lang="ar-SA" altLang="ar-SA" dirty="0"/>
              <a:t>كل ما أنفق لتجهيز مكان الأصل</a:t>
            </a:r>
            <a:endParaRPr lang="en-US" altLang="ar-SA" dirty="0"/>
          </a:p>
          <a:p>
            <a:endParaRPr lang="ar-SA" dirty="0"/>
          </a:p>
        </p:txBody>
      </p:sp>
    </p:spTree>
    <p:extLst>
      <p:ext uri="{BB962C8B-B14F-4D97-AF65-F5344CB8AC3E}">
        <p14:creationId xmlns:p14="http://schemas.microsoft.com/office/powerpoint/2010/main" val="1558478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89213" y="2514601"/>
            <a:ext cx="8915399" cy="973318"/>
          </a:xfrm>
        </p:spPr>
        <p:txBody>
          <a:bodyPr>
            <a:normAutofit fontScale="90000"/>
          </a:bodyPr>
          <a:lstStyle/>
          <a:p>
            <a:pPr algn="r"/>
            <a:r>
              <a:rPr lang="ar-SA" dirty="0"/>
              <a:t>التكلفة عند بناء الأصل داخل المنشأة . </a:t>
            </a:r>
            <a:br>
              <a:rPr lang="en-US" b="1" dirty="0"/>
            </a:br>
            <a:endParaRPr lang="ar-SA" dirty="0"/>
          </a:p>
        </p:txBody>
      </p:sp>
      <p:sp>
        <p:nvSpPr>
          <p:cNvPr id="3" name="عنوان فرعي 2"/>
          <p:cNvSpPr>
            <a:spLocks noGrp="1"/>
          </p:cNvSpPr>
          <p:nvPr>
            <p:ph type="subTitle" idx="1"/>
          </p:nvPr>
        </p:nvSpPr>
        <p:spPr>
          <a:xfrm>
            <a:off x="2589213" y="3271101"/>
            <a:ext cx="8915399" cy="2632561"/>
          </a:xfrm>
        </p:spPr>
        <p:txBody>
          <a:bodyPr/>
          <a:lstStyle/>
          <a:p>
            <a:pPr algn="r"/>
            <a:r>
              <a:rPr lang="ar-SA" dirty="0"/>
              <a:t>مواد +الأجور المباشرة + أي مصروفات أخرى الاتمام بناء الأصل </a:t>
            </a:r>
          </a:p>
        </p:txBody>
      </p:sp>
    </p:spTree>
    <p:extLst>
      <p:ext uri="{BB962C8B-B14F-4D97-AF65-F5344CB8AC3E}">
        <p14:creationId xmlns:p14="http://schemas.microsoft.com/office/powerpoint/2010/main" val="1857365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الحصول على الأصل عن طريق المنحة </a:t>
            </a:r>
          </a:p>
        </p:txBody>
      </p:sp>
      <p:sp>
        <p:nvSpPr>
          <p:cNvPr id="3" name="عنصر نائب للمحتوى 2"/>
          <p:cNvSpPr>
            <a:spLocks noGrp="1"/>
          </p:cNvSpPr>
          <p:nvPr>
            <p:ph idx="1"/>
          </p:nvPr>
        </p:nvSpPr>
        <p:spPr/>
        <p:txBody>
          <a:bodyPr/>
          <a:lstStyle/>
          <a:p>
            <a:r>
              <a:rPr lang="ar-SA" dirty="0"/>
              <a:t>تكلفة تقدر بالتكلفة العادلة.</a:t>
            </a:r>
          </a:p>
          <a:p>
            <a:endParaRPr lang="ar-SA" dirty="0"/>
          </a:p>
          <a:p>
            <a:r>
              <a:rPr lang="ar-SA" dirty="0"/>
              <a:t>يتم تقديرها من واقع السوق  او عن طريق أصحاب الاختصاص.</a:t>
            </a:r>
          </a:p>
          <a:p>
            <a:pPr marL="0" indent="0">
              <a:buNone/>
            </a:pPr>
            <a:endParaRPr lang="ar-SA" dirty="0"/>
          </a:p>
        </p:txBody>
      </p:sp>
    </p:spTree>
    <p:extLst>
      <p:ext uri="{BB962C8B-B14F-4D97-AF65-F5344CB8AC3E}">
        <p14:creationId xmlns:p14="http://schemas.microsoft.com/office/powerpoint/2010/main" val="1066388356"/>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137</TotalTime>
  <Words>1469</Words>
  <Application>Microsoft Office PowerPoint</Application>
  <PresentationFormat>شاشة عريضة</PresentationFormat>
  <Paragraphs>363</Paragraphs>
  <Slides>37</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37</vt:i4>
      </vt:variant>
    </vt:vector>
  </HeadingPairs>
  <TitlesOfParts>
    <vt:vector size="47" baseType="lpstr">
      <vt:lpstr>MS PGothic</vt:lpstr>
      <vt:lpstr>AL-Mohanad Bold</vt:lpstr>
      <vt:lpstr>Arial</vt:lpstr>
      <vt:lpstr>Century Gothic</vt:lpstr>
      <vt:lpstr>Majalla UI</vt:lpstr>
      <vt:lpstr>Tahoma</vt:lpstr>
      <vt:lpstr>Times New Roman</vt:lpstr>
      <vt:lpstr>Wingdings</vt:lpstr>
      <vt:lpstr>Wingdings 3</vt:lpstr>
      <vt:lpstr>ربطة</vt:lpstr>
      <vt:lpstr>الفصل الثامن </vt:lpstr>
      <vt:lpstr>ما يشمله هذا الفصل: </vt:lpstr>
      <vt:lpstr>1: ما هو الأصل الثابت؟ </vt:lpstr>
      <vt:lpstr>مـــاهية الأصل الثابت</vt:lpstr>
      <vt:lpstr>الخصائص التي تتميز بها الأصول الثابته:</vt:lpstr>
      <vt:lpstr>2:حساب تكلفة الأصل الثابت</vt:lpstr>
      <vt:lpstr>التكلفة الفعلية عند شراء الأصل الثابت هي  </vt:lpstr>
      <vt:lpstr>التكلفة عند بناء الأصل داخل المنشأة .  </vt:lpstr>
      <vt:lpstr>الحصول على الأصل عن طريق المنحة </vt:lpstr>
      <vt:lpstr>3/ استهلاك الأصل الثابت.</vt:lpstr>
      <vt:lpstr>العناصر التي يجب مراعاتها عند تحديد قسط الاستهلاك </vt:lpstr>
      <vt:lpstr>1/ تكلفة الأصل الثابت : كل مبلغ  دفع حتى أصبح الأصل جاهز للاستخدام.  </vt:lpstr>
      <vt:lpstr>2/ القيمة البيعية ( الخردة )</vt:lpstr>
      <vt:lpstr>عرض تقديمي في PowerPoint</vt:lpstr>
      <vt:lpstr>3/ العمر الإنتاجي للاصل </vt:lpstr>
      <vt:lpstr>طرق حساب قسط الاستهلاك</vt:lpstr>
      <vt:lpstr> (1) طريقة القسط الثابت.</vt:lpstr>
      <vt:lpstr>طريقة القسط الثابت.</vt:lpstr>
      <vt:lpstr>طريقة القسط الثابت.</vt:lpstr>
      <vt:lpstr>(2) طرق القسط المتناقص </vt:lpstr>
      <vt:lpstr>طرق القسط المتناقص</vt:lpstr>
      <vt:lpstr>(1) طريقة مضاعف معدل القسط الثابت </vt:lpstr>
      <vt:lpstr>(2) طريقة مجموع ارقام السنين </vt:lpstr>
      <vt:lpstr>طريقة مجموع ارقام السنين</vt:lpstr>
      <vt:lpstr>عيوب طرق مضاعف معدل القسط الثابت </vt:lpstr>
      <vt:lpstr>(3) وحدات النشاط (الانتاج).</vt:lpstr>
      <vt:lpstr>وحدات النشاط (الانتاج).</vt:lpstr>
      <vt:lpstr>المعالجه المحاسبيه للاستهلاك</vt:lpstr>
      <vt:lpstr>المعالجه المحاسبيه للاستهلاك</vt:lpstr>
      <vt:lpstr>بيع الاصل الثابت واقفال حساباته </vt:lpstr>
      <vt:lpstr>بيع الاصل الثابت واقفال حساباته  باستخدام نفس المثال السابق     </vt:lpstr>
      <vt:lpstr>بيع الاصل الثابت واقفال حساباته</vt:lpstr>
      <vt:lpstr>بيع الاصل الثابت واقفال حساباته</vt:lpstr>
      <vt:lpstr>بيع الاصل الثابت واقفال حساباته</vt:lpstr>
      <vt:lpstr>الأصول الغير ملموسة </vt:lpstr>
      <vt:lpstr>كيفية ظهور الأصل في قائمة المركز المالي</vt:lpstr>
      <vt:lpstr>تمرين الواجب: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الثامن</dc:title>
  <dc:creator>Yahya Bahari</dc:creator>
  <cp:lastModifiedBy>Yahya Bahari</cp:lastModifiedBy>
  <cp:revision>21</cp:revision>
  <dcterms:created xsi:type="dcterms:W3CDTF">2016-06-27T23:10:53Z</dcterms:created>
  <dcterms:modified xsi:type="dcterms:W3CDTF">2016-07-14T00:12:02Z</dcterms:modified>
</cp:coreProperties>
</file>