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8" r:id="rId3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2" d="100"/>
          <a:sy n="82" d="100"/>
        </p:scale>
        <p:origin x="-4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6F19BA8-B831-40D0-B597-BD81669E07DE}" type="datetimeFigureOut">
              <a:rPr lang="ar-SA" smtClean="0"/>
              <a:t>02/03/1440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EFAB82D-9465-4C36-B3CC-76CEAB4A41F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30744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AB82D-9465-4C36-B3CC-76CEAB4A41F9}" type="slidenum">
              <a:rPr lang="ar-SA" smtClean="0"/>
              <a:t>24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842B89-ADB6-4D52-866A-1FCA0BE30AD9}" type="datetimeFigureOut">
              <a:rPr lang="ar-SA" smtClean="0"/>
              <a:pPr/>
              <a:t>02/03/1440</a:t>
            </a:fld>
            <a:endParaRPr lang="ar-SA"/>
          </a:p>
        </p:txBody>
      </p:sp>
      <p:sp>
        <p:nvSpPr>
          <p:cNvPr id="20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D157C6-CA67-4663-9328-25BE5FDC18FF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شكل بيضاوي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842B89-ADB6-4D52-866A-1FCA0BE30AD9}" type="datetimeFigureOut">
              <a:rPr lang="ar-SA" smtClean="0"/>
              <a:pPr/>
              <a:t>02/03/1440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D157C6-CA67-4663-9328-25BE5FDC18F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842B89-ADB6-4D52-866A-1FCA0BE30AD9}" type="datetimeFigureOut">
              <a:rPr lang="ar-SA" smtClean="0"/>
              <a:pPr/>
              <a:t>02/03/1440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D157C6-CA67-4663-9328-25BE5FDC18F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842B89-ADB6-4D52-866A-1FCA0BE30AD9}" type="datetimeFigureOut">
              <a:rPr lang="ar-SA" smtClean="0"/>
              <a:pPr/>
              <a:t>02/03/1440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D157C6-CA67-4663-9328-25BE5FDC18F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842B89-ADB6-4D52-866A-1FCA0BE30AD9}" type="datetimeFigureOut">
              <a:rPr lang="ar-SA" smtClean="0"/>
              <a:pPr/>
              <a:t>02/03/1440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D157C6-CA67-4663-9328-25BE5FDC18FF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0" name="مستطيل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842B89-ADB6-4D52-866A-1FCA0BE30AD9}" type="datetimeFigureOut">
              <a:rPr lang="ar-SA" smtClean="0"/>
              <a:pPr/>
              <a:t>02/03/1440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D157C6-CA67-4663-9328-25BE5FDC18F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842B89-ADB6-4D52-866A-1FCA0BE30AD9}" type="datetimeFigureOut">
              <a:rPr lang="ar-SA" smtClean="0"/>
              <a:pPr/>
              <a:t>02/03/1440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D157C6-CA67-4663-9328-25BE5FDC18F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842B89-ADB6-4D52-866A-1FCA0BE30AD9}" type="datetimeFigureOut">
              <a:rPr lang="ar-SA" smtClean="0"/>
              <a:pPr/>
              <a:t>02/03/1440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D157C6-CA67-4663-9328-25BE5FDC18F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842B89-ADB6-4D52-866A-1FCA0BE30AD9}" type="datetimeFigureOut">
              <a:rPr lang="ar-SA" smtClean="0"/>
              <a:pPr/>
              <a:t>02/03/1440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D157C6-CA67-4663-9328-25BE5FDC18FF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6" name="مستطيل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842B89-ADB6-4D52-866A-1FCA0BE30AD9}" type="datetimeFigureOut">
              <a:rPr lang="ar-SA" smtClean="0"/>
              <a:pPr/>
              <a:t>02/03/1440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D157C6-CA67-4663-9328-25BE5FDC18F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842B89-ADB6-4D52-866A-1FCA0BE30AD9}" type="datetimeFigureOut">
              <a:rPr lang="ar-SA" smtClean="0"/>
              <a:pPr/>
              <a:t>02/03/1440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D157C6-CA67-4663-9328-25BE5FDC18FF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مستطيل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9" name="مخطط انسيابي: معالجة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مخطط انسيابي: معالجة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8842B89-ADB6-4D52-866A-1FCA0BE30AD9}" type="datetimeFigureOut">
              <a:rPr lang="ar-SA" smtClean="0"/>
              <a:pPr/>
              <a:t>02/03/1440</a:t>
            </a:fld>
            <a:endParaRPr lang="ar-SA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ar-SA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7D157C6-CA67-4663-9328-25BE5FDC18FF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5" name="مستطيل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ar-SA" dirty="0" smtClean="0"/>
              <a:t>الفصل الثــامن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الأصول الثابتة</a:t>
            </a:r>
            <a:endParaRPr lang="ar-SA" sz="3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الحل: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جميع التكاليف المذكورة والبالغة (27,925,000) ريال تحتسب ضمنت تكلفة وحدة الإنتاج.</a:t>
            </a:r>
          </a:p>
          <a:p>
            <a:r>
              <a:rPr lang="ar-SA" dirty="0" smtClean="0"/>
              <a:t>وبفرض أنها سددت بشيك سوف يون القيد في دفتر اليومية:</a:t>
            </a:r>
          </a:p>
          <a:p>
            <a:r>
              <a:rPr lang="ar-SA" dirty="0" smtClean="0"/>
              <a:t>27,925,000 من </a:t>
            </a:r>
            <a:r>
              <a:rPr lang="ar-SA" dirty="0" err="1" smtClean="0"/>
              <a:t>حــ</a:t>
            </a:r>
            <a:r>
              <a:rPr lang="ar-SA" dirty="0" smtClean="0"/>
              <a:t> / المعدات</a:t>
            </a:r>
          </a:p>
          <a:p>
            <a:r>
              <a:rPr lang="ar-SA" dirty="0" smtClean="0"/>
              <a:t>27,925,000    إلى </a:t>
            </a:r>
            <a:r>
              <a:rPr lang="ar-SA" dirty="0" err="1" smtClean="0"/>
              <a:t>حــ</a:t>
            </a:r>
            <a:r>
              <a:rPr lang="ar-SA" dirty="0" smtClean="0"/>
              <a:t> / البنك</a:t>
            </a:r>
            <a:endParaRPr lang="ar-S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القيمة </a:t>
            </a:r>
            <a:r>
              <a:rPr lang="ar-SA" dirty="0" err="1" smtClean="0"/>
              <a:t>البيعية</a:t>
            </a:r>
            <a:r>
              <a:rPr lang="ar-SA" dirty="0" smtClean="0"/>
              <a:t> للخردة: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ar-SA" dirty="0" smtClean="0"/>
              <a:t>هي القيمة </a:t>
            </a:r>
            <a:r>
              <a:rPr lang="ar-SA" dirty="0" err="1" smtClean="0"/>
              <a:t>البيعية</a:t>
            </a:r>
            <a:r>
              <a:rPr lang="ar-SA" dirty="0" smtClean="0"/>
              <a:t> كخردة بعد نهاية استخدامه .</a:t>
            </a:r>
          </a:p>
          <a:p>
            <a:r>
              <a:rPr lang="ar-SA" dirty="0" smtClean="0"/>
              <a:t>نفس المثال السابق :</a:t>
            </a:r>
          </a:p>
          <a:p>
            <a:r>
              <a:rPr lang="ar-SA" dirty="0" err="1" smtClean="0"/>
              <a:t>لوقررت</a:t>
            </a:r>
            <a:r>
              <a:rPr lang="ar-SA" dirty="0" smtClean="0"/>
              <a:t> الشركة أن تبيعه في نهاية عمره الإنتاجي بمبلغ (19,250,000 ريال) هذا المبلغ هو قيمة المصنع كخردة في نهاية عمره الإنتاجي .</a:t>
            </a:r>
          </a:p>
          <a:p>
            <a:r>
              <a:rPr lang="ar-SA" dirty="0" smtClean="0"/>
              <a:t>التكلفة القابلة للاستهلاك = التكلفة الأصلية – القيمة </a:t>
            </a:r>
            <a:r>
              <a:rPr lang="ar-SA" dirty="0" err="1" smtClean="0"/>
              <a:t>البيعية</a:t>
            </a:r>
            <a:r>
              <a:rPr lang="ar-SA" dirty="0" smtClean="0"/>
              <a:t> للخردة</a:t>
            </a:r>
          </a:p>
          <a:p>
            <a:r>
              <a:rPr lang="ar-SA" dirty="0" smtClean="0"/>
              <a:t>التكلفة القابلة للاستهلاك =</a:t>
            </a:r>
          </a:p>
          <a:p>
            <a:r>
              <a:rPr lang="ar-SA" dirty="0" smtClean="0"/>
              <a:t> 27,925,000- 19,250,000 = 8,675,000 ريال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العمر الإنتاجي للأصل: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المنشأة عندما تشتري أصلاً معيناً فإنها تتوقع أن يخدم مدة معينة من السنوات أو أن ينتج عدداً معيناً من الوحدات الإنتاجية.</a:t>
            </a:r>
          </a:p>
          <a:p>
            <a:r>
              <a:rPr lang="ar-SA" dirty="0" smtClean="0"/>
              <a:t>العمر الإنتاجي قد يكون عدداً من السنوات أو الأشهر.</a:t>
            </a:r>
          </a:p>
          <a:p>
            <a:r>
              <a:rPr lang="ar-SA" dirty="0" smtClean="0"/>
              <a:t>مثال :</a:t>
            </a:r>
          </a:p>
          <a:p>
            <a:r>
              <a:rPr lang="ar-SA" dirty="0" smtClean="0"/>
              <a:t>عندما تشتري المنشأة سيارة نقل فإن عمر هذه السيارة الإنتاجي قد يحدد بخمس سنوات .</a:t>
            </a:r>
            <a:endParaRPr lang="ar-SA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طرق الاستهلاك: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A" dirty="0" smtClean="0"/>
              <a:t>هي الوسيلة الحسابية التي يتم </a:t>
            </a:r>
            <a:r>
              <a:rPr lang="ar-SA" dirty="0" err="1" smtClean="0"/>
              <a:t>بها</a:t>
            </a:r>
            <a:r>
              <a:rPr lang="ar-SA" dirty="0" smtClean="0"/>
              <a:t> توزيع التكلفة القابلة للاستهلاك للأصل الثابت على الإنتاج طيلة استخدام الأصل.</a:t>
            </a:r>
          </a:p>
          <a:p>
            <a:r>
              <a:rPr lang="ar-SA" dirty="0" smtClean="0"/>
              <a:t>سوف نتطرق إلى أربع طرق للاستهلاك هي :</a:t>
            </a:r>
          </a:p>
          <a:p>
            <a:pPr marL="596646" indent="-514350">
              <a:buFont typeface="+mj-lt"/>
              <a:buAutoNum type="arabicPeriod"/>
            </a:pPr>
            <a:r>
              <a:rPr lang="ar-SA" dirty="0" smtClean="0"/>
              <a:t>طريقة القسط الثابت.</a:t>
            </a:r>
          </a:p>
          <a:p>
            <a:pPr marL="596646" indent="-514350">
              <a:buFont typeface="+mj-lt"/>
              <a:buAutoNum type="arabicPeriod"/>
            </a:pPr>
            <a:r>
              <a:rPr lang="ar-SA" dirty="0" smtClean="0"/>
              <a:t>طريقة القسط التناقص.(مضاعف معدل القسط الثابت)</a:t>
            </a:r>
          </a:p>
          <a:p>
            <a:pPr marL="596646" indent="-514350">
              <a:buFont typeface="+mj-lt"/>
              <a:buAutoNum type="arabicPeriod"/>
            </a:pPr>
            <a:r>
              <a:rPr lang="ar-SA" dirty="0" smtClean="0"/>
              <a:t>طريقة مجموع أرقام سنوات خدمة الأصل.</a:t>
            </a:r>
          </a:p>
          <a:p>
            <a:pPr marL="596646" indent="-514350">
              <a:buFont typeface="+mj-lt"/>
              <a:buAutoNum type="arabicPeriod"/>
            </a:pPr>
            <a:r>
              <a:rPr lang="ar-SA" dirty="0" smtClean="0"/>
              <a:t>طريقة وحدات النشاط.</a:t>
            </a:r>
          </a:p>
          <a:p>
            <a:pPr marL="596646" indent="-514350">
              <a:buFont typeface="+mj-lt"/>
              <a:buAutoNum type="arabicPeriod"/>
            </a:pPr>
            <a:endParaRPr lang="ar-SA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طريقة القسط الثابت: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خطوات الطريقة:</a:t>
            </a:r>
          </a:p>
          <a:p>
            <a:pPr marL="596646" indent="-514350">
              <a:buFont typeface="+mj-lt"/>
              <a:buAutoNum type="arabicPeriod"/>
            </a:pPr>
            <a:r>
              <a:rPr lang="ar-SA" dirty="0" smtClean="0"/>
              <a:t>نبدأ أولاً بحصر التكلفة القابلة للاستهلاك (تكلفة الأصل – القيمة </a:t>
            </a:r>
            <a:r>
              <a:rPr lang="ar-SA" dirty="0" err="1" smtClean="0"/>
              <a:t>البيعية</a:t>
            </a:r>
            <a:r>
              <a:rPr lang="ar-SA" dirty="0" smtClean="0"/>
              <a:t> للأصل في نهاية عمره كخردة)</a:t>
            </a:r>
          </a:p>
          <a:p>
            <a:pPr marL="596646" indent="-514350">
              <a:buFont typeface="+mj-lt"/>
              <a:buAutoNum type="arabicPeriod"/>
            </a:pPr>
            <a:r>
              <a:rPr lang="ar-SA" dirty="0" smtClean="0"/>
              <a:t>نقسم التكلفة القابلة للاستهلاك على العمر الإنتاجي للأصل للوصول إلى قسط الاستهلاك بطريق القسط الثابت.</a:t>
            </a:r>
          </a:p>
          <a:p>
            <a:pPr marL="596646" indent="-514350">
              <a:buNone/>
            </a:pPr>
            <a:endParaRPr lang="ar-SA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مثال 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ar-SA" dirty="0" smtClean="0"/>
              <a:t>سيارة قيمتها 60,000 ريال ويتوقع أن تخدم المنشأة مدة خمس سنوات تباع بعدها </a:t>
            </a:r>
            <a:r>
              <a:rPr lang="ar-SA" dirty="0" err="1" smtClean="0"/>
              <a:t>بـ</a:t>
            </a:r>
            <a:r>
              <a:rPr lang="ar-SA" dirty="0" smtClean="0"/>
              <a:t> 10,000 ريال .</a:t>
            </a:r>
          </a:p>
          <a:p>
            <a:r>
              <a:rPr lang="ar-SA" dirty="0" smtClean="0"/>
              <a:t>احسبي قسط الاستهلاك السنوي بطريقة القسط الثابت ، مع إثباته في دفتر اليومية.</a:t>
            </a:r>
          </a:p>
          <a:p>
            <a:r>
              <a:rPr lang="ar-SA" dirty="0" smtClean="0"/>
              <a:t>الحل:</a:t>
            </a:r>
          </a:p>
          <a:p>
            <a:r>
              <a:rPr lang="ar-SA" dirty="0" smtClean="0"/>
              <a:t>قسط الاستهلاك = التكلفة – القيمة </a:t>
            </a:r>
            <a:r>
              <a:rPr lang="ar-SA" dirty="0" err="1" smtClean="0"/>
              <a:t>البيعيه</a:t>
            </a:r>
            <a:r>
              <a:rPr lang="ar-SA" dirty="0" smtClean="0"/>
              <a:t> كخردة</a:t>
            </a:r>
          </a:p>
          <a:p>
            <a:pPr>
              <a:buNone/>
            </a:pPr>
            <a:r>
              <a:rPr lang="ar-SA" dirty="0" smtClean="0"/>
              <a:t>=  60,000 – 10,000 = </a:t>
            </a:r>
            <a:r>
              <a:rPr lang="en-US" dirty="0" smtClean="0"/>
              <a:t>50000</a:t>
            </a:r>
            <a:r>
              <a:rPr lang="ar-SA" dirty="0" smtClean="0"/>
              <a:t> </a:t>
            </a:r>
            <a:r>
              <a:rPr lang="ar-SA" dirty="0" smtClean="0"/>
              <a:t>ريال لكل سنة دفتر القيد في </a:t>
            </a:r>
            <a:r>
              <a:rPr lang="ar-SA" dirty="0" smtClean="0"/>
              <a:t>اليومية:</a:t>
            </a:r>
          </a:p>
          <a:p>
            <a:pPr>
              <a:buNone/>
            </a:pPr>
            <a:r>
              <a:rPr lang="en-US" dirty="0" smtClean="0"/>
              <a:t>10000</a:t>
            </a:r>
            <a:r>
              <a:rPr lang="ar-SA" dirty="0" smtClean="0"/>
              <a:t> من حــ / قسط الاستهلاك للسيارة                         </a:t>
            </a:r>
          </a:p>
          <a:p>
            <a:pPr>
              <a:buNone/>
            </a:pPr>
            <a:r>
              <a:rPr lang="ar-SA" dirty="0" smtClean="0"/>
              <a:t>        </a:t>
            </a:r>
            <a:r>
              <a:rPr lang="en-US" dirty="0" smtClean="0"/>
              <a:t>10000</a:t>
            </a:r>
            <a:r>
              <a:rPr lang="ar-SA" dirty="0" smtClean="0"/>
              <a:t>   </a:t>
            </a:r>
            <a:r>
              <a:rPr lang="ar-SA" dirty="0" smtClean="0"/>
              <a:t>إلى حــ / مجمع استهلاك السيارة</a:t>
            </a:r>
            <a:endParaRPr lang="ar-SA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مميزات وعيوب طريقة القسط الثابت: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A" dirty="0" smtClean="0"/>
              <a:t>المميزات :</a:t>
            </a:r>
          </a:p>
          <a:p>
            <a:pPr marL="596646" indent="-514350">
              <a:buFont typeface="+mj-lt"/>
              <a:buAutoNum type="arabicPeriod"/>
            </a:pPr>
            <a:r>
              <a:rPr lang="ar-SA" dirty="0" smtClean="0"/>
              <a:t>سهولتها حسابياً.</a:t>
            </a:r>
          </a:p>
          <a:p>
            <a:pPr marL="596646" indent="-514350">
              <a:buFont typeface="+mj-lt"/>
              <a:buAutoNum type="arabicPeriod"/>
            </a:pPr>
            <a:r>
              <a:rPr lang="ar-SA" dirty="0" smtClean="0"/>
              <a:t>سهولة تبريرها إذ أنها تؤدي إلى توزيع تكاليف الأصل الثابت على الإنتاج طيلة فترة استخدام الأصل.</a:t>
            </a:r>
          </a:p>
          <a:p>
            <a:pPr marL="596646" indent="-514350"/>
            <a:r>
              <a:rPr lang="ar-SA" dirty="0" smtClean="0"/>
              <a:t>العيوب:</a:t>
            </a:r>
          </a:p>
          <a:p>
            <a:pPr marL="596646" indent="-514350">
              <a:buFont typeface="+mj-lt"/>
              <a:buAutoNum type="arabicPeriod"/>
            </a:pPr>
            <a:r>
              <a:rPr lang="ar-SA" dirty="0" smtClean="0"/>
              <a:t>يؤخذ على هذه الطريق عدم عدالتها أحياناً ، حيث تعامل الوحدات المنتجة في بداية </a:t>
            </a:r>
            <a:r>
              <a:rPr lang="ar-SA" dirty="0" err="1" smtClean="0"/>
              <a:t>إستخدام</a:t>
            </a:r>
            <a:r>
              <a:rPr lang="ar-SA" dirty="0" smtClean="0"/>
              <a:t> الأصل معاملة الوحدات المنتجة في نهاية مدة استخدام الأصل.</a:t>
            </a:r>
            <a:endParaRPr lang="ar-SA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SA" dirty="0" smtClean="0"/>
              <a:t>طريقة القسط المتناقص (مضاعف معدل القسط الثابت)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357290" y="1357298"/>
            <a:ext cx="7576398" cy="5286412"/>
          </a:xfrm>
        </p:spPr>
        <p:txBody>
          <a:bodyPr>
            <a:normAutofit fontScale="92500" lnSpcReduction="20000"/>
          </a:bodyPr>
          <a:lstStyle/>
          <a:p>
            <a:r>
              <a:rPr lang="ar-SA" dirty="0" smtClean="0"/>
              <a:t>هذه الطريقة تسمح لمصروفات الاستهلاك بالانخفاض كلما مرت على الأصل سنة في الخدمة.</a:t>
            </a:r>
          </a:p>
          <a:p>
            <a:r>
              <a:rPr lang="ar-SA" dirty="0" smtClean="0"/>
              <a:t>خطوات هذه الطريقة:</a:t>
            </a:r>
          </a:p>
          <a:p>
            <a:pPr marL="596646" indent="-514350">
              <a:buFont typeface="+mj-lt"/>
              <a:buAutoNum type="arabicPeriod"/>
            </a:pPr>
            <a:r>
              <a:rPr lang="ar-SA" dirty="0" smtClean="0"/>
              <a:t>نحسب النسبة المئوية للاستهلاك = 1/ العمر الإنتاجي للأصل * 100</a:t>
            </a:r>
          </a:p>
          <a:p>
            <a:pPr marL="596646" indent="-514350">
              <a:buFont typeface="+mj-lt"/>
              <a:buAutoNum type="arabicPeriod"/>
            </a:pPr>
            <a:r>
              <a:rPr lang="ar-SA" dirty="0" smtClean="0"/>
              <a:t>نضاعف أو نضرب النسبة المئوية للاستهلاك *2</a:t>
            </a:r>
          </a:p>
          <a:p>
            <a:pPr marL="596646" indent="-514350">
              <a:buFont typeface="+mj-lt"/>
              <a:buAutoNum type="arabicPeriod"/>
            </a:pPr>
            <a:r>
              <a:rPr lang="ar-SA" dirty="0" smtClean="0"/>
              <a:t>نضرب النسبة المستخرجة في البند 2 في القيمة الدفترية للأصل في بداية السنة للوصول إلى قسط الاستهلاك .</a:t>
            </a:r>
          </a:p>
          <a:p>
            <a:pPr marL="596646" indent="-514350">
              <a:buNone/>
            </a:pPr>
            <a:r>
              <a:rPr lang="ar-SA" dirty="0" smtClean="0"/>
              <a:t>علماً أن القيمة الدفترية في بداية السنة = التكلفة – مجمع الاستهلاك</a:t>
            </a:r>
          </a:p>
          <a:p>
            <a:pPr marL="596646" indent="-514350">
              <a:buNone/>
            </a:pPr>
            <a:r>
              <a:rPr lang="ar-SA" dirty="0" smtClean="0"/>
              <a:t>وبما أن مجمع الاستهلاك في بداية السنة الأولى = صفر إذن القيمة الدفترية في السنة الأولى = التكلفة</a:t>
            </a:r>
          </a:p>
          <a:p>
            <a:pPr marL="596646" indent="-514350">
              <a:buNone/>
            </a:pPr>
            <a:endParaRPr lang="ar-SA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مثال: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>
                <a:solidFill>
                  <a:schemeClr val="accent3">
                    <a:lumMod val="75000"/>
                  </a:schemeClr>
                </a:solidFill>
              </a:rPr>
              <a:t>أصل تكلفته 100,000 ريال ويتوقع استمراره في الخدمة مدة خمس سنوات ، ليست له قيمة </a:t>
            </a:r>
            <a:r>
              <a:rPr lang="ar-SA" dirty="0" err="1" smtClean="0">
                <a:solidFill>
                  <a:schemeClr val="accent3">
                    <a:lumMod val="75000"/>
                  </a:schemeClr>
                </a:solidFill>
              </a:rPr>
              <a:t>بيعية</a:t>
            </a:r>
            <a:r>
              <a:rPr lang="ar-SA" dirty="0" smtClean="0">
                <a:solidFill>
                  <a:schemeClr val="accent3">
                    <a:lumMod val="75000"/>
                  </a:schemeClr>
                </a:solidFill>
              </a:rPr>
              <a:t> في نهاية السنة الخامسة.</a:t>
            </a:r>
          </a:p>
          <a:p>
            <a:r>
              <a:rPr lang="ar-SA" dirty="0" smtClean="0"/>
              <a:t>الحل :</a:t>
            </a:r>
          </a:p>
          <a:p>
            <a:r>
              <a:rPr lang="ar-SA" dirty="0" smtClean="0"/>
              <a:t>نسبة الاستهلاك = 5/1*100 = 20%</a:t>
            </a:r>
          </a:p>
          <a:p>
            <a:r>
              <a:rPr lang="ar-SA" dirty="0" smtClean="0"/>
              <a:t>مضاعف معدل القسط الثابت= 20%*2= 40%</a:t>
            </a:r>
          </a:p>
          <a:p>
            <a:r>
              <a:rPr lang="ar-SA" dirty="0" smtClean="0"/>
              <a:t>للوصول إلى قسط الاستهلاك السنوي نضرب 40% في القيمة الدفترية للأصل في بداية السنة لكل سنة من السنوات الخمس  </a:t>
            </a:r>
            <a:endParaRPr lang="ar-SA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SA" dirty="0" smtClean="0"/>
              <a:t>جدول مصروفات استهلاك كل سنة من سنوات خدمة الأصل: </a:t>
            </a: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1435095" y="1447800"/>
          <a:ext cx="7499355" cy="38455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847750"/>
                <a:gridCol w="1200141"/>
                <a:gridCol w="1701786"/>
                <a:gridCol w="1169982"/>
                <a:gridCol w="1185854"/>
                <a:gridCol w="1393842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السنة</a:t>
                      </a:r>
                    </a:p>
                    <a:p>
                      <a:pPr algn="ctr" rtl="1"/>
                      <a:r>
                        <a:rPr lang="ar-SA" dirty="0" smtClean="0"/>
                        <a:t>(1)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التكلفة</a:t>
                      </a:r>
                    </a:p>
                    <a:p>
                      <a:pPr algn="ctr" rtl="1"/>
                      <a:r>
                        <a:rPr lang="ar-SA" dirty="0" smtClean="0"/>
                        <a:t>(2)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مجمع الاستهلاك في بداية السنة(3)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القيمة الدفترية في بداية السنة (4=2-3)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معدل الاستهلاك(5)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مصروف الاستهلاك</a:t>
                      </a:r>
                    </a:p>
                    <a:p>
                      <a:pPr algn="ctr" rtl="1"/>
                      <a:r>
                        <a:rPr lang="ar-SA" dirty="0" smtClean="0"/>
                        <a:t>(4*5)</a:t>
                      </a:r>
                      <a:endParaRPr lang="ar-SA" dirty="0"/>
                    </a:p>
                  </a:txBody>
                  <a:tcPr/>
                </a:tc>
              </a:tr>
              <a:tr h="280982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100,000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صفر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100,000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40%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40,000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2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mtClean="0"/>
                        <a:t>100,000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40,000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60,000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40%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24000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3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mtClean="0"/>
                        <a:t>100,000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24000+40000=64000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36000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40%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14400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4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mtClean="0"/>
                        <a:t>100,000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64000+14400=78400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21600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40%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8640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5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100,000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78400+5184=78040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12960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40%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5184</a:t>
                      </a:r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الأصل الثابت: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28728" y="1447800"/>
            <a:ext cx="7504960" cy="4981596"/>
          </a:xfrm>
        </p:spPr>
        <p:txBody>
          <a:bodyPr>
            <a:normAutofit lnSpcReduction="10000"/>
          </a:bodyPr>
          <a:lstStyle/>
          <a:p>
            <a:r>
              <a:rPr lang="ar-SA" dirty="0" smtClean="0"/>
              <a:t>هو الأصل الذي تحت حيازة المنشأة لتسهيل عملية الإنتاج والذي يستخدم في أكثر من فترة محاسبية أو أكثر من سنة مالية .</a:t>
            </a:r>
          </a:p>
          <a:p>
            <a:r>
              <a:rPr lang="ar-SA" dirty="0" smtClean="0"/>
              <a:t>أقسامه :</a:t>
            </a:r>
          </a:p>
          <a:p>
            <a:pPr>
              <a:buNone/>
            </a:pPr>
            <a:r>
              <a:rPr lang="ar-SA" dirty="0" smtClean="0"/>
              <a:t>تقسم الأصول الثابتة إلى مجموعتين:</a:t>
            </a:r>
          </a:p>
          <a:p>
            <a:pPr marL="596646" indent="-514350">
              <a:buFont typeface="+mj-lt"/>
              <a:buAutoNum type="arabicPeriod"/>
            </a:pPr>
            <a:r>
              <a:rPr lang="ar-SA" dirty="0" smtClean="0"/>
              <a:t>الأصول الثابتة الملموسة وتشمل غالباً العقارات كمباني المصنع وأراضيه والمعدات والآلات والسيارات.</a:t>
            </a:r>
          </a:p>
          <a:p>
            <a:pPr marL="596646" indent="-514350">
              <a:buFont typeface="+mj-lt"/>
              <a:buAutoNum type="arabicPeriod"/>
            </a:pPr>
            <a:r>
              <a:rPr lang="ar-SA" dirty="0" smtClean="0"/>
              <a:t>الأصول الثابتة غير الملموسة وتشمل ما ليس له وجود مادي كالشهرة وحق </a:t>
            </a:r>
            <a:r>
              <a:rPr lang="ar-SA" dirty="0" err="1" smtClean="0"/>
              <a:t>الإختراع</a:t>
            </a:r>
            <a:r>
              <a:rPr lang="ar-SA" dirty="0" smtClean="0"/>
              <a:t> وحق التأليف</a:t>
            </a:r>
          </a:p>
          <a:p>
            <a:endParaRPr lang="ar-SA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طريقة مجموع أرقام سنوات خدمة الأصل: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500166" y="1285860"/>
            <a:ext cx="7433522" cy="5572140"/>
          </a:xfrm>
        </p:spPr>
        <p:txBody>
          <a:bodyPr>
            <a:normAutofit fontScale="85000" lnSpcReduction="20000"/>
          </a:bodyPr>
          <a:lstStyle/>
          <a:p>
            <a:r>
              <a:rPr lang="ar-SA" dirty="0" smtClean="0"/>
              <a:t>حسب هذه الطريقة يحسب معامل الاستهلاك سنوي لكل سنة من سنوات خدمة الأصل.</a:t>
            </a:r>
          </a:p>
          <a:p>
            <a:r>
              <a:rPr lang="ar-SA" dirty="0" smtClean="0"/>
              <a:t>خطوات هذه الطريقة:</a:t>
            </a:r>
          </a:p>
          <a:p>
            <a:pPr marL="596646" indent="-514350">
              <a:buFont typeface="+mj-lt"/>
              <a:buAutoNum type="arabicPeriod"/>
            </a:pPr>
            <a:r>
              <a:rPr lang="ar-SA" dirty="0" smtClean="0"/>
              <a:t>نحسب معامل الاستهلاك = مقلوب ترتيب السنة المراد حساب مصروف استهلاكها / مجموع أرقام سنوات خدمة الأصل.</a:t>
            </a:r>
          </a:p>
          <a:p>
            <a:pPr marL="596646" indent="-514350">
              <a:buFont typeface="+mj-lt"/>
              <a:buAutoNum type="arabicPeriod"/>
            </a:pPr>
            <a:r>
              <a:rPr lang="ar-SA" dirty="0" smtClean="0"/>
              <a:t>نضرب معامل الاستهلاك في البند (1) في التكلفة القابلة للاستهلاك للوصول إلى قسط الاستهلاك السنوي.</a:t>
            </a:r>
          </a:p>
          <a:p>
            <a:pPr marL="596646" indent="-514350">
              <a:buNone/>
            </a:pPr>
            <a:r>
              <a:rPr lang="ar-SA" dirty="0" smtClean="0"/>
              <a:t>مثلاً: لو قدرت سنوات استخدام الأصل المراد استهلاكه 5 سنوات فيصبح مقام معامل الاستهلاك (مجموع أرقام سنوات خدمة الأصل</a:t>
            </a:r>
            <a:r>
              <a:rPr lang="ar-SA" b="1" dirty="0" smtClean="0">
                <a:solidFill>
                  <a:schemeClr val="accent3">
                    <a:lumMod val="50000"/>
                  </a:schemeClr>
                </a:solidFill>
              </a:rPr>
              <a:t>)= </a:t>
            </a:r>
            <a:r>
              <a:rPr lang="ar-SA" b="1" dirty="0" err="1" smtClean="0">
                <a:solidFill>
                  <a:schemeClr val="accent3">
                    <a:lumMod val="50000"/>
                  </a:schemeClr>
                </a:solidFill>
              </a:rPr>
              <a:t>ن</a:t>
            </a:r>
            <a:r>
              <a:rPr lang="ar-SA" b="1" dirty="0" smtClean="0">
                <a:solidFill>
                  <a:schemeClr val="accent3">
                    <a:lumMod val="50000"/>
                  </a:schemeClr>
                </a:solidFill>
              </a:rPr>
              <a:t>(</a:t>
            </a:r>
            <a:r>
              <a:rPr lang="ar-SA" b="1" dirty="0" err="1" smtClean="0">
                <a:solidFill>
                  <a:schemeClr val="accent3">
                    <a:lumMod val="50000"/>
                  </a:schemeClr>
                </a:solidFill>
              </a:rPr>
              <a:t>ن</a:t>
            </a:r>
            <a:r>
              <a:rPr lang="ar-SA" b="1" dirty="0" smtClean="0">
                <a:solidFill>
                  <a:schemeClr val="accent3">
                    <a:lumMod val="50000"/>
                  </a:schemeClr>
                </a:solidFill>
              </a:rPr>
              <a:t>+1)/2  حيث </a:t>
            </a:r>
            <a:r>
              <a:rPr lang="ar-SA" b="1" dirty="0" err="1" smtClean="0">
                <a:solidFill>
                  <a:schemeClr val="accent3">
                    <a:lumMod val="50000"/>
                  </a:schemeClr>
                </a:solidFill>
              </a:rPr>
              <a:t>ن</a:t>
            </a:r>
            <a:r>
              <a:rPr lang="ar-SA" b="1" dirty="0" smtClean="0">
                <a:solidFill>
                  <a:schemeClr val="accent3">
                    <a:lumMod val="50000"/>
                  </a:schemeClr>
                </a:solidFill>
              </a:rPr>
              <a:t> =العمر </a:t>
            </a:r>
            <a:r>
              <a:rPr lang="ar-SA" b="1" dirty="0" err="1" smtClean="0">
                <a:solidFill>
                  <a:schemeClr val="accent3">
                    <a:lumMod val="50000"/>
                  </a:schemeClr>
                </a:solidFill>
              </a:rPr>
              <a:t>الانتاجي</a:t>
            </a:r>
            <a:r>
              <a:rPr lang="ar-SA" b="1" dirty="0" smtClean="0">
                <a:solidFill>
                  <a:schemeClr val="accent3">
                    <a:lumMod val="50000"/>
                  </a:schemeClr>
                </a:solidFill>
              </a:rPr>
              <a:t> للأصل (سنوات خدمة الأصل)</a:t>
            </a:r>
          </a:p>
          <a:p>
            <a:pPr marL="596646" indent="-514350">
              <a:buNone/>
            </a:pPr>
            <a:r>
              <a:rPr lang="ar-SA" dirty="0" smtClean="0"/>
              <a:t>= 5(5+1)/2 = 5(6)/2= 2/30=15</a:t>
            </a:r>
          </a:p>
          <a:p>
            <a:pPr marL="596646" indent="-514350">
              <a:buNone/>
            </a:pPr>
            <a:r>
              <a:rPr lang="ar-SA" dirty="0" smtClean="0"/>
              <a:t>أما بسط معامل الاستهلاك فيختلف من سنة لأخرى في السنة الأولى  مثلاً (5) والثانية (4) والثالثة (3)</a:t>
            </a:r>
            <a:r>
              <a:rPr lang="ar-SA" dirty="0" err="1" smtClean="0"/>
              <a:t>والرابعه</a:t>
            </a:r>
            <a:r>
              <a:rPr lang="ar-SA" dirty="0" smtClean="0"/>
              <a:t> (2) والخامسة (1)</a:t>
            </a:r>
          </a:p>
          <a:p>
            <a:pPr marL="596646" indent="-514350">
              <a:buNone/>
            </a:pPr>
            <a:endParaRPr lang="ar-SA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مثال: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sz="2400" dirty="0" smtClean="0">
                <a:solidFill>
                  <a:schemeClr val="accent3">
                    <a:lumMod val="50000"/>
                  </a:schemeClr>
                </a:solidFill>
              </a:rPr>
              <a:t>أصل بلغت قيمته 175,000 ريال وقدر عمره الإنتاجي 5 سنوات وقدرت قيمته </a:t>
            </a:r>
            <a:r>
              <a:rPr lang="ar-SA" sz="2400" dirty="0" err="1" smtClean="0">
                <a:solidFill>
                  <a:schemeClr val="accent3">
                    <a:lumMod val="50000"/>
                  </a:schemeClr>
                </a:solidFill>
              </a:rPr>
              <a:t>البيعية</a:t>
            </a:r>
            <a:r>
              <a:rPr lang="ar-SA" sz="2400" dirty="0" smtClean="0">
                <a:solidFill>
                  <a:schemeClr val="accent3">
                    <a:lumMod val="50000"/>
                  </a:schemeClr>
                </a:solidFill>
              </a:rPr>
              <a:t> في نهاية السنوات الخمس 25000 ريال .</a:t>
            </a:r>
          </a:p>
          <a:p>
            <a:r>
              <a:rPr lang="ar-SA" sz="2400" dirty="0" smtClean="0">
                <a:solidFill>
                  <a:schemeClr val="accent3">
                    <a:lumMod val="50000"/>
                  </a:schemeClr>
                </a:solidFill>
              </a:rPr>
              <a:t>احسبي مصروفات الاستهلاك للسنوات الخمس.</a:t>
            </a:r>
          </a:p>
          <a:p>
            <a:r>
              <a:rPr lang="ar-SA" sz="2400" dirty="0" smtClean="0">
                <a:solidFill>
                  <a:schemeClr val="accent3">
                    <a:lumMod val="50000"/>
                  </a:schemeClr>
                </a:solidFill>
              </a:rPr>
              <a:t>الحل :</a:t>
            </a:r>
          </a:p>
          <a:p>
            <a:pPr>
              <a:buNone/>
            </a:pPr>
            <a:r>
              <a:rPr lang="ar-SA" dirty="0" smtClean="0">
                <a:solidFill>
                  <a:schemeClr val="accent3">
                    <a:lumMod val="50000"/>
                  </a:schemeClr>
                </a:solidFill>
              </a:rPr>
              <a:t>  </a:t>
            </a:r>
            <a:endParaRPr lang="ar-SA" dirty="0">
              <a:solidFill>
                <a:schemeClr val="accent3">
                  <a:lumMod val="50000"/>
                </a:schemeClr>
              </a:solidFill>
            </a:endParaRPr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1857356" y="3143248"/>
          <a:ext cx="6596066" cy="33121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019997"/>
                <a:gridCol w="1332721"/>
                <a:gridCol w="1332923"/>
                <a:gridCol w="1743101"/>
                <a:gridCol w="1167324"/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السنة (1)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التكلفة</a:t>
                      </a:r>
                      <a:r>
                        <a:rPr lang="ar-SA" baseline="0" dirty="0" smtClean="0"/>
                        <a:t> القابلة للاستهلاك(2)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معامل الاستهلاك(3)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مصروف الاستهلاك(4=2*3)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مجمع الاستهلاك في نهاية السنة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175000-25000 = 150,000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15/5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50,000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50,000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2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150,000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15/4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40,000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90,000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3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mtClean="0"/>
                        <a:t>150,000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15/3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30,000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120,000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4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mtClean="0"/>
                        <a:t>150,000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15/2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20,000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140,000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5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150,000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15/1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10,000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150,000</a:t>
                      </a:r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طريقة وحدات النشاط: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خطوات هذه الطريقة:</a:t>
            </a:r>
          </a:p>
          <a:p>
            <a:pPr marL="596646" indent="-514350">
              <a:buFont typeface="+mj-lt"/>
              <a:buAutoNum type="arabicPeriod"/>
            </a:pPr>
            <a:r>
              <a:rPr lang="ar-SA" dirty="0" smtClean="0"/>
              <a:t>نحسب معامل الاستهلاك =</a:t>
            </a:r>
          </a:p>
          <a:p>
            <a:pPr marL="596646" indent="-514350">
              <a:buNone/>
            </a:pPr>
            <a:r>
              <a:rPr lang="ar-SA" dirty="0" smtClean="0"/>
              <a:t> التكلفة القابلة للاستهلاك / وحدات النشاط المقدرة</a:t>
            </a:r>
          </a:p>
          <a:p>
            <a:pPr marL="596646" indent="-514350">
              <a:buNone/>
            </a:pPr>
            <a:r>
              <a:rPr lang="ar-SA" dirty="0" smtClean="0"/>
              <a:t>2. نضرب معامل الاستهلاك في البند (1) في وحدات النشاط أو الإنتاج الفعلية.</a:t>
            </a:r>
          </a:p>
          <a:p>
            <a:pPr marL="596646" indent="-514350">
              <a:buNone/>
            </a:pPr>
            <a:r>
              <a:rPr lang="ar-SA" dirty="0" smtClean="0"/>
              <a:t>وقد تكون وحدات النشاط عبارة عن ساعات العمل أو وحدات الإنتاج أو عدد كيلومترات الخ ......</a:t>
            </a:r>
          </a:p>
          <a:p>
            <a:pPr marL="596646" indent="-514350">
              <a:buNone/>
            </a:pPr>
            <a:endParaRPr lang="ar-SA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SA" dirty="0" smtClean="0"/>
              <a:t>مثال 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A" dirty="0" smtClean="0">
                <a:solidFill>
                  <a:schemeClr val="accent3">
                    <a:lumMod val="75000"/>
                  </a:schemeClr>
                </a:solidFill>
              </a:rPr>
              <a:t>سيارة شحن قدر لها أن تسير 100,000 كيلومتراً قبل أن تصبح مستهلكة (بلغت تكلفتها 175,000 ريال وقيمة الخردة 25000 ريال).</a:t>
            </a:r>
          </a:p>
          <a:p>
            <a:r>
              <a:rPr lang="ar-SA" dirty="0" smtClean="0"/>
              <a:t>الحل:</a:t>
            </a:r>
          </a:p>
          <a:p>
            <a:r>
              <a:rPr lang="ar-SA" dirty="0" smtClean="0"/>
              <a:t>معامل الاستهلاك =</a:t>
            </a:r>
          </a:p>
          <a:p>
            <a:r>
              <a:rPr lang="ar-SA" dirty="0" smtClean="0"/>
              <a:t> 175000- 25000 / 100,000 = 100,000/150,000 = 1,5 ريال / كيلومتر</a:t>
            </a:r>
          </a:p>
          <a:p>
            <a:r>
              <a:rPr lang="ar-SA" dirty="0" smtClean="0"/>
              <a:t>وبفرض أن السيارة سارت في السنة الأولى 22000 كيلومتر فإن مصروف الاستهلاك = 22000 *1,5 =</a:t>
            </a:r>
            <a:r>
              <a:rPr lang="ar-SA" smtClean="0"/>
              <a:t>33000 ريال </a:t>
            </a:r>
            <a:endParaRPr lang="ar-SA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المعالجة المحاسبية للاستهلاك: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285852" y="1447800"/>
            <a:ext cx="7647836" cy="5267348"/>
          </a:xfrm>
        </p:spPr>
        <p:txBody>
          <a:bodyPr>
            <a:normAutofit fontScale="92500" lnSpcReduction="20000"/>
          </a:bodyPr>
          <a:lstStyle/>
          <a:p>
            <a:r>
              <a:rPr lang="ar-SA" dirty="0" smtClean="0"/>
              <a:t>عند شراء أصل ثابت:</a:t>
            </a:r>
          </a:p>
          <a:p>
            <a:r>
              <a:rPr lang="ar-SA" dirty="0" smtClean="0"/>
              <a:t>#### من </a:t>
            </a:r>
            <a:r>
              <a:rPr lang="ar-SA" dirty="0" err="1" smtClean="0"/>
              <a:t>حــ</a:t>
            </a:r>
            <a:r>
              <a:rPr lang="ar-SA" dirty="0" smtClean="0"/>
              <a:t> / الأصل الثابت ( السيارة مثلاً</a:t>
            </a:r>
          </a:p>
          <a:p>
            <a:pPr>
              <a:buNone/>
            </a:pPr>
            <a:r>
              <a:rPr lang="ar-SA" dirty="0" smtClean="0"/>
              <a:t>      #### إلى </a:t>
            </a:r>
            <a:r>
              <a:rPr lang="ar-SA" dirty="0" err="1" smtClean="0"/>
              <a:t>حــ</a:t>
            </a:r>
            <a:r>
              <a:rPr lang="ar-SA" dirty="0" smtClean="0"/>
              <a:t> / الصندوق أو البنك أو الدائنين</a:t>
            </a:r>
          </a:p>
          <a:p>
            <a:pPr>
              <a:buNone/>
            </a:pPr>
            <a:endParaRPr lang="ar-SA" dirty="0" smtClean="0"/>
          </a:p>
          <a:p>
            <a:pPr>
              <a:buNone/>
            </a:pPr>
            <a:r>
              <a:rPr lang="ar-SA" dirty="0" smtClean="0"/>
              <a:t>في نهاية الفترة المحاسبية يحسب الاستهلاك بالطريقة التي تختارها المنشأة ثم يقيد كأحد بنود مصروفات المنشأة:</a:t>
            </a:r>
          </a:p>
          <a:p>
            <a:pPr>
              <a:buNone/>
            </a:pPr>
            <a:r>
              <a:rPr lang="ar-SA" dirty="0" smtClean="0"/>
              <a:t>#### من </a:t>
            </a:r>
            <a:r>
              <a:rPr lang="ar-SA" dirty="0" err="1" smtClean="0"/>
              <a:t>حــ</a:t>
            </a:r>
            <a:r>
              <a:rPr lang="ar-SA" dirty="0" smtClean="0"/>
              <a:t> / مصروف الاستهلاك ( السيارة)</a:t>
            </a:r>
          </a:p>
          <a:p>
            <a:pPr>
              <a:buNone/>
            </a:pPr>
            <a:r>
              <a:rPr lang="ar-SA" dirty="0" smtClean="0"/>
              <a:t>   #### إلى </a:t>
            </a:r>
            <a:r>
              <a:rPr lang="ar-SA" dirty="0" err="1" smtClean="0"/>
              <a:t>حــ</a:t>
            </a:r>
            <a:r>
              <a:rPr lang="ar-SA" dirty="0" smtClean="0"/>
              <a:t> / مجمع استهلاك ( السيارة)</a:t>
            </a:r>
          </a:p>
          <a:p>
            <a:pPr>
              <a:buNone/>
            </a:pPr>
            <a:r>
              <a:rPr lang="ar-SA" dirty="0" smtClean="0"/>
              <a:t>ويقفل حساب مصروفات الاستهلاك في حساب متاجرة الأرباح والخسائر</a:t>
            </a:r>
          </a:p>
          <a:p>
            <a:pPr>
              <a:buNone/>
            </a:pPr>
            <a:r>
              <a:rPr lang="ar-SA" dirty="0" smtClean="0"/>
              <a:t>#### من </a:t>
            </a:r>
            <a:r>
              <a:rPr lang="ar-SA" dirty="0" err="1" smtClean="0"/>
              <a:t>حـ</a:t>
            </a:r>
            <a:r>
              <a:rPr lang="ar-SA" dirty="0" smtClean="0"/>
              <a:t> / متاجرة الأرباح والخسائر </a:t>
            </a:r>
          </a:p>
          <a:p>
            <a:pPr>
              <a:buNone/>
            </a:pPr>
            <a:r>
              <a:rPr lang="ar-SA" dirty="0" smtClean="0"/>
              <a:t>  #### إلى </a:t>
            </a:r>
            <a:r>
              <a:rPr lang="ar-SA" dirty="0" err="1" smtClean="0"/>
              <a:t>حــ</a:t>
            </a:r>
            <a:r>
              <a:rPr lang="ar-SA" dirty="0" smtClean="0"/>
              <a:t> / مصروف استهلاك السيارة</a:t>
            </a:r>
          </a:p>
          <a:p>
            <a:pPr>
              <a:buNone/>
            </a:pPr>
            <a:endParaRPr lang="ar-SA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SA" dirty="0" smtClean="0"/>
              <a:t>كيف يظهر مجمع الاستهلاك في قائمة المركز المالي: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يظهر رصيد مجمع الاستهلاك مطروحاً من رصيد حساب الأصل في قائمة المركز المالي لتظهر في تلك القائمة القيمة الدفترية للأصل.</a:t>
            </a:r>
          </a:p>
          <a:p>
            <a:r>
              <a:rPr lang="ar-SA" dirty="0" smtClean="0"/>
              <a:t>الأصول الثابتة: </a:t>
            </a:r>
          </a:p>
          <a:p>
            <a:r>
              <a:rPr lang="ar-SA" dirty="0" smtClean="0"/>
              <a:t>  سيارات ###</a:t>
            </a:r>
          </a:p>
          <a:p>
            <a:r>
              <a:rPr lang="ar-SA" dirty="0" smtClean="0"/>
              <a:t>- مجمع استهلاك السيارة ### </a:t>
            </a:r>
          </a:p>
          <a:p>
            <a:r>
              <a:rPr lang="ar-SA" dirty="0" smtClean="0"/>
              <a:t>= صافي السيارات ###</a:t>
            </a:r>
            <a:endParaRPr lang="ar-SA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SA" dirty="0" smtClean="0"/>
              <a:t>بيع الأصل الثابت: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عندما تنتهي المدة المقررة لاستخدام الأصل الثابت فإن المنشأة قد تقرر :</a:t>
            </a:r>
          </a:p>
          <a:p>
            <a:r>
              <a:rPr lang="ar-SA" dirty="0" smtClean="0"/>
              <a:t>إيقاف استخدامه وعرضه للبيع.</a:t>
            </a:r>
          </a:p>
          <a:p>
            <a:r>
              <a:rPr lang="ar-SA" dirty="0" smtClean="0"/>
              <a:t>أو تستبدل </a:t>
            </a:r>
            <a:r>
              <a:rPr lang="ar-SA" dirty="0" err="1" smtClean="0"/>
              <a:t>به</a:t>
            </a:r>
            <a:r>
              <a:rPr lang="ar-SA" dirty="0" smtClean="0"/>
              <a:t> أصلاً أخراً .</a:t>
            </a:r>
          </a:p>
          <a:p>
            <a:r>
              <a:rPr lang="ar-SA" dirty="0" smtClean="0"/>
              <a:t>كما تقرر المنشأة إيقاف استخدام أصل ثابت حتى لو لم تنته المدة المقررة لاستخدامه ومن ثم بيعه أو تستبدله بأصل آخر. </a:t>
            </a:r>
            <a:endParaRPr lang="ar-SA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حالات بيع الأصل الثابت: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indent="-514350">
              <a:buFont typeface="+mj-lt"/>
              <a:buAutoNum type="arabicPeriod"/>
            </a:pPr>
            <a:r>
              <a:rPr lang="ar-SA" dirty="0" smtClean="0"/>
              <a:t>بيع الأصل الثابت بقيمة بيعيه تساوي القيمة الدفترية إذن في هذه الحالة لا يوجد لا ربح ولا خسارة.</a:t>
            </a:r>
          </a:p>
          <a:p>
            <a:pPr marL="596646" indent="-514350">
              <a:buFont typeface="+mj-lt"/>
              <a:buAutoNum type="arabicPeriod"/>
            </a:pPr>
            <a:r>
              <a:rPr lang="ar-SA" dirty="0" smtClean="0"/>
              <a:t>بيع الأصل الثابت بقيمة بيعيه أكبر من القيمة الدفترية إذن في هذه الحالة تحقق المنشأة ربح ويساوي الفرق بين القيمتين.</a:t>
            </a:r>
          </a:p>
          <a:p>
            <a:pPr marL="596646" indent="-514350">
              <a:buFont typeface="+mj-lt"/>
              <a:buAutoNum type="arabicPeriod"/>
            </a:pPr>
            <a:r>
              <a:rPr lang="ar-SA" dirty="0" smtClean="0"/>
              <a:t>بيع الأصل الثابت بقيمة بيعيه أقل من القيمة الدفترية إذن في هذه الحالة تحقق المنشأة خسارة تساوي الفرق بين القيمتين.</a:t>
            </a:r>
            <a:endParaRPr lang="ar-SA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مثال: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ar-SA" dirty="0" smtClean="0">
                <a:solidFill>
                  <a:schemeClr val="accent3">
                    <a:lumMod val="75000"/>
                  </a:schemeClr>
                </a:solidFill>
              </a:rPr>
              <a:t>منشأة اشترت آلة بتكلفة 320,000 ريال بشيك في1430/1/1هـ استخدمتها لمدة 5 </a:t>
            </a:r>
            <a:r>
              <a:rPr lang="ar-SA" dirty="0" err="1" smtClean="0">
                <a:solidFill>
                  <a:schemeClr val="accent3">
                    <a:lumMod val="75000"/>
                  </a:schemeClr>
                </a:solidFill>
              </a:rPr>
              <a:t>سنولا</a:t>
            </a:r>
            <a:r>
              <a:rPr lang="ar-SA" dirty="0" smtClean="0">
                <a:solidFill>
                  <a:schemeClr val="accent3">
                    <a:lumMod val="75000"/>
                  </a:schemeClr>
                </a:solidFill>
              </a:rPr>
              <a:t> وهي المدة المقرر لاستخدامها ، استهلكت من قيمتها 200,000 ريال بطريقة القسط الثابت ، قدرت قيمة بيعيه للآلة في نهاية 5 سنوات 20,000 ريال وقد تم بيع الآلة فعلاً </a:t>
            </a:r>
            <a:r>
              <a:rPr lang="ar-SA" dirty="0" err="1" smtClean="0">
                <a:solidFill>
                  <a:schemeClr val="accent3">
                    <a:lumMod val="75000"/>
                  </a:schemeClr>
                </a:solidFill>
              </a:rPr>
              <a:t>بـ</a:t>
            </a:r>
            <a:r>
              <a:rPr lang="ar-SA" dirty="0" smtClean="0">
                <a:solidFill>
                  <a:schemeClr val="accent3">
                    <a:lumMod val="75000"/>
                  </a:schemeClr>
                </a:solidFill>
              </a:rPr>
              <a:t> 20,000 ريال بعد 5 سنوات.</a:t>
            </a:r>
          </a:p>
          <a:p>
            <a:r>
              <a:rPr lang="ar-SA" dirty="0" smtClean="0"/>
              <a:t>القيد عند الشراء في 1/1: 320,000 من </a:t>
            </a:r>
            <a:r>
              <a:rPr lang="ar-SA" dirty="0" err="1" smtClean="0"/>
              <a:t>حــ</a:t>
            </a:r>
            <a:r>
              <a:rPr lang="ar-SA" dirty="0" smtClean="0"/>
              <a:t> / الآلة </a:t>
            </a:r>
          </a:p>
          <a:p>
            <a:r>
              <a:rPr lang="ar-SA" dirty="0" smtClean="0"/>
              <a:t>                       320,000 إلى </a:t>
            </a:r>
            <a:r>
              <a:rPr lang="ar-SA" dirty="0" err="1" smtClean="0"/>
              <a:t>حــ</a:t>
            </a:r>
            <a:r>
              <a:rPr lang="ar-SA" dirty="0" smtClean="0"/>
              <a:t> / البنك  </a:t>
            </a:r>
          </a:p>
          <a:p>
            <a:r>
              <a:rPr lang="ar-SA" dirty="0" smtClean="0"/>
              <a:t>قيد الاستهلاك للآلة بنهاية كل عام من السنوات الخمس </a:t>
            </a:r>
          </a:p>
          <a:p>
            <a:pPr>
              <a:buNone/>
            </a:pPr>
            <a:r>
              <a:rPr lang="ar-SA" dirty="0" smtClean="0"/>
              <a:t>60,0000 من </a:t>
            </a:r>
            <a:r>
              <a:rPr lang="ar-SA" dirty="0" err="1" smtClean="0"/>
              <a:t>حــ</a:t>
            </a:r>
            <a:r>
              <a:rPr lang="ar-SA" dirty="0" smtClean="0"/>
              <a:t> /    مصروف استهلاك الآلة</a:t>
            </a:r>
          </a:p>
          <a:p>
            <a:pPr>
              <a:buNone/>
            </a:pPr>
            <a:r>
              <a:rPr lang="ar-SA" dirty="0" smtClean="0"/>
              <a:t>  60,000 إلى </a:t>
            </a:r>
            <a:r>
              <a:rPr lang="ar-SA" dirty="0" err="1" smtClean="0"/>
              <a:t>حــ</a:t>
            </a:r>
            <a:r>
              <a:rPr lang="ar-SA" dirty="0" smtClean="0"/>
              <a:t> / مجمع استهلاك الآلة (320,000-20,000/ 5)                                </a:t>
            </a:r>
            <a:endParaRPr lang="ar-SA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SA" dirty="0" smtClean="0"/>
              <a:t>قيد بيع الآلة بمبلغ 20,000 وإقفال حساب الآلة ومجمع </a:t>
            </a:r>
            <a:r>
              <a:rPr lang="ar-SA" dirty="0" err="1" smtClean="0"/>
              <a:t>استلاكها</a:t>
            </a:r>
            <a:r>
              <a:rPr lang="ar-SA" dirty="0" smtClean="0"/>
              <a:t>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من مذكورين </a:t>
            </a:r>
          </a:p>
          <a:p>
            <a:r>
              <a:rPr lang="ar-SA" dirty="0" smtClean="0"/>
              <a:t>20,000 </a:t>
            </a:r>
            <a:r>
              <a:rPr lang="ar-SA" dirty="0" err="1" smtClean="0"/>
              <a:t>حــ</a:t>
            </a:r>
            <a:r>
              <a:rPr lang="ar-SA" dirty="0" smtClean="0"/>
              <a:t> / الصندوق</a:t>
            </a:r>
          </a:p>
          <a:p>
            <a:r>
              <a:rPr lang="ar-SA" dirty="0" smtClean="0"/>
              <a:t>300,000 </a:t>
            </a:r>
            <a:r>
              <a:rPr lang="ar-SA" dirty="0" err="1" smtClean="0"/>
              <a:t>حــ</a:t>
            </a:r>
            <a:r>
              <a:rPr lang="ar-SA" dirty="0" smtClean="0"/>
              <a:t> / مجمع استهلاك الآلة</a:t>
            </a:r>
          </a:p>
          <a:p>
            <a:r>
              <a:rPr lang="ar-SA" dirty="0" smtClean="0"/>
              <a:t>     320,000 إلى </a:t>
            </a:r>
            <a:r>
              <a:rPr lang="ar-SA" dirty="0" err="1" smtClean="0"/>
              <a:t>حــ</a:t>
            </a:r>
            <a:r>
              <a:rPr lang="ar-SA" dirty="0" smtClean="0"/>
              <a:t> / الآلة</a:t>
            </a:r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ar-SA" dirty="0" smtClean="0"/>
              <a:t>ماهية الأصل الثابت :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71604" y="1785926"/>
            <a:ext cx="7192326" cy="3571900"/>
          </a:xfrm>
        </p:spPr>
        <p:txBody>
          <a:bodyPr/>
          <a:lstStyle/>
          <a:p>
            <a:pPr algn="r"/>
            <a:r>
              <a:rPr lang="ar-SA" dirty="0" smtClean="0"/>
              <a:t>تتمثل الأصول الثابتة في ما تملكه المنشأة أو ما تحت يدها من وسائل إنتاج تتصف بطول البقاء امتلكتها أو حصلت عليها </a:t>
            </a:r>
            <a:r>
              <a:rPr lang="ar-SA" dirty="0" err="1" smtClean="0"/>
              <a:t>لأستخدامها</a:t>
            </a:r>
            <a:r>
              <a:rPr lang="ar-SA" dirty="0" smtClean="0"/>
              <a:t> في الإنتاج إما بشكل مباشر أو غير مباشر.</a:t>
            </a:r>
          </a:p>
          <a:p>
            <a:pPr algn="r"/>
            <a:endParaRPr lang="ar-SA" dirty="0" smtClean="0"/>
          </a:p>
          <a:p>
            <a:pPr algn="r"/>
            <a:r>
              <a:rPr lang="ar-SA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أمثلة : </a:t>
            </a:r>
          </a:p>
          <a:p>
            <a:pPr algn="r"/>
            <a:r>
              <a:rPr lang="ar-SA" dirty="0" smtClean="0"/>
              <a:t>أراضي ، مباني ، معدات ، سيارات ، حقوق </a:t>
            </a:r>
            <a:r>
              <a:rPr lang="ar-SA" dirty="0" err="1" smtClean="0"/>
              <a:t>إمتياز</a:t>
            </a:r>
            <a:r>
              <a:rPr lang="ar-SA" dirty="0" smtClean="0"/>
              <a:t> ، الشهرة ....</a:t>
            </a:r>
          </a:p>
          <a:p>
            <a:pPr algn="r"/>
            <a:endParaRPr lang="ar-SA" dirty="0" smtClean="0"/>
          </a:p>
          <a:p>
            <a:pPr algn="r"/>
            <a:endParaRPr lang="ar-SA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582726"/>
          </a:xfrm>
        </p:spPr>
        <p:txBody>
          <a:bodyPr>
            <a:normAutofit fontScale="90000"/>
          </a:bodyPr>
          <a:lstStyle/>
          <a:p>
            <a:pPr algn="r"/>
            <a:r>
              <a:rPr lang="ar-SA" dirty="0" smtClean="0"/>
              <a:t>على نفس المثال السابق ولكن لو باعت المنشأة الآلة </a:t>
            </a:r>
            <a:r>
              <a:rPr lang="ar-SA" dirty="0" err="1" smtClean="0"/>
              <a:t>بــ</a:t>
            </a:r>
            <a:r>
              <a:rPr lang="ar-SA" dirty="0" smtClean="0"/>
              <a:t> 50,000 ريال ( قيمة أكبر من القيمة الدفترية):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35608" y="2000240"/>
            <a:ext cx="7498080" cy="4248160"/>
          </a:xfrm>
        </p:spPr>
        <p:txBody>
          <a:bodyPr/>
          <a:lstStyle/>
          <a:p>
            <a:r>
              <a:rPr lang="ar-SA" dirty="0" smtClean="0"/>
              <a:t>قيد البيع :</a:t>
            </a:r>
          </a:p>
          <a:p>
            <a:r>
              <a:rPr lang="ar-SA" dirty="0" smtClean="0"/>
              <a:t>من مذكورين :</a:t>
            </a:r>
          </a:p>
          <a:p>
            <a:r>
              <a:rPr lang="ar-SA" dirty="0" smtClean="0"/>
              <a:t> 50,000 </a:t>
            </a:r>
            <a:r>
              <a:rPr lang="ar-SA" dirty="0" err="1" smtClean="0"/>
              <a:t>حــ</a:t>
            </a:r>
            <a:r>
              <a:rPr lang="ar-SA" dirty="0" smtClean="0"/>
              <a:t> / الصندوق</a:t>
            </a:r>
          </a:p>
          <a:p>
            <a:r>
              <a:rPr lang="ar-SA" dirty="0" smtClean="0"/>
              <a:t>300,000 </a:t>
            </a:r>
            <a:r>
              <a:rPr lang="ar-SA" dirty="0" err="1" smtClean="0"/>
              <a:t>حــ</a:t>
            </a:r>
            <a:r>
              <a:rPr lang="ar-SA" dirty="0" smtClean="0"/>
              <a:t> / مجمع استهلاك الآلة </a:t>
            </a:r>
          </a:p>
          <a:p>
            <a:r>
              <a:rPr lang="ar-SA" dirty="0" smtClean="0"/>
              <a:t> إلى مذكورين :</a:t>
            </a:r>
          </a:p>
          <a:p>
            <a:r>
              <a:rPr lang="ar-SA" dirty="0" smtClean="0"/>
              <a:t> 320,000 </a:t>
            </a:r>
            <a:r>
              <a:rPr lang="ar-SA" dirty="0" err="1" smtClean="0"/>
              <a:t>حــ</a:t>
            </a:r>
            <a:r>
              <a:rPr lang="ar-SA" dirty="0" smtClean="0"/>
              <a:t> / الآلة </a:t>
            </a:r>
          </a:p>
          <a:p>
            <a:r>
              <a:rPr lang="ar-SA" dirty="0" smtClean="0"/>
              <a:t>30,000 </a:t>
            </a:r>
            <a:r>
              <a:rPr lang="ar-SA" dirty="0" err="1" smtClean="0"/>
              <a:t>حــ</a:t>
            </a:r>
            <a:r>
              <a:rPr lang="ar-SA" dirty="0" smtClean="0"/>
              <a:t> / مكاسب بيع الآلة</a:t>
            </a:r>
          </a:p>
          <a:p>
            <a:endParaRPr lang="ar-SA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28728" y="0"/>
            <a:ext cx="7504960" cy="1785926"/>
          </a:xfrm>
        </p:spPr>
        <p:txBody>
          <a:bodyPr>
            <a:normAutofit fontScale="90000"/>
          </a:bodyPr>
          <a:lstStyle/>
          <a:p>
            <a:pPr algn="r"/>
            <a:r>
              <a:rPr lang="ar-SA" dirty="0" smtClean="0"/>
              <a:t>على نفس المثال السابق ولكن لو باعت المنشأة الآلة </a:t>
            </a:r>
            <a:r>
              <a:rPr lang="ar-SA" dirty="0" err="1" smtClean="0"/>
              <a:t>بــ</a:t>
            </a:r>
            <a:r>
              <a:rPr lang="ar-SA" dirty="0" smtClean="0"/>
              <a:t> 5000 ريال ( قيمة أقل من القيمة الدفترية)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35608" y="1714488"/>
            <a:ext cx="7498080" cy="4533912"/>
          </a:xfrm>
        </p:spPr>
        <p:txBody>
          <a:bodyPr/>
          <a:lstStyle/>
          <a:p>
            <a:r>
              <a:rPr lang="ar-SA" dirty="0" smtClean="0"/>
              <a:t>القيد :</a:t>
            </a:r>
          </a:p>
          <a:p>
            <a:r>
              <a:rPr lang="ar-SA" dirty="0" smtClean="0"/>
              <a:t>من مذكورين :</a:t>
            </a:r>
          </a:p>
          <a:p>
            <a:r>
              <a:rPr lang="ar-SA" dirty="0" smtClean="0"/>
              <a:t>5000 </a:t>
            </a:r>
            <a:r>
              <a:rPr lang="ar-SA" dirty="0" err="1" smtClean="0"/>
              <a:t>حــ</a:t>
            </a:r>
            <a:r>
              <a:rPr lang="ar-SA" dirty="0" smtClean="0"/>
              <a:t> / الصندوق</a:t>
            </a:r>
          </a:p>
          <a:p>
            <a:r>
              <a:rPr lang="ar-SA" dirty="0" smtClean="0"/>
              <a:t>300,000 </a:t>
            </a:r>
            <a:r>
              <a:rPr lang="ar-SA" dirty="0" err="1" smtClean="0"/>
              <a:t>حــ</a:t>
            </a:r>
            <a:r>
              <a:rPr lang="ar-SA" dirty="0" smtClean="0"/>
              <a:t> / مجمع استهلاك الآلة</a:t>
            </a:r>
          </a:p>
          <a:p>
            <a:r>
              <a:rPr lang="ar-SA" dirty="0" smtClean="0"/>
              <a:t>15000 </a:t>
            </a:r>
            <a:r>
              <a:rPr lang="ar-SA" dirty="0" err="1" smtClean="0"/>
              <a:t>حــ</a:t>
            </a:r>
            <a:r>
              <a:rPr lang="ar-SA" dirty="0" smtClean="0"/>
              <a:t> / خسائر بيع آلة.</a:t>
            </a:r>
          </a:p>
          <a:p>
            <a:r>
              <a:rPr lang="ar-SA" dirty="0" smtClean="0"/>
              <a:t>320,000 إلى </a:t>
            </a:r>
            <a:r>
              <a:rPr lang="ar-SA" dirty="0" err="1" smtClean="0"/>
              <a:t>حــ</a:t>
            </a:r>
            <a:r>
              <a:rPr lang="ar-SA" dirty="0" smtClean="0"/>
              <a:t> /  الآلة</a:t>
            </a:r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الأصول الغير ملموسة: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ar-SA" dirty="0" smtClean="0"/>
              <a:t>الأصل الغير ملموس هو ما تحت يد المنشأة من منافع اقتصادية ليس لها وجود مادي ملموس ( ولكن لها قيمة مالية) </a:t>
            </a:r>
          </a:p>
          <a:p>
            <a:r>
              <a:rPr lang="ar-SA" dirty="0" smtClean="0"/>
              <a:t>مثل مصروفات التأسيس ، مصروفات الأبحاث والتطوير ، شهرة المحل ، حق النشر ، براءة الاختراع، العلامة التجارية، حق الامتياز.</a:t>
            </a:r>
          </a:p>
          <a:p>
            <a:r>
              <a:rPr lang="ar-SA" dirty="0" smtClean="0"/>
              <a:t>الأصل الغير ملموس يظهر بتكلفة الحصول عليها في سجلات المنشأة .</a:t>
            </a:r>
          </a:p>
          <a:p>
            <a:r>
              <a:rPr lang="ar-SA" dirty="0" smtClean="0"/>
              <a:t>الأصل الغير ملموس يستنفذ حسب معدل سنوي على أن لا تزيد مدة استنفاذه عما تحدده معايير المحاسبة.</a:t>
            </a:r>
          </a:p>
          <a:p>
            <a:r>
              <a:rPr lang="ar-SA" dirty="0" smtClean="0"/>
              <a:t>هذه المدة تحكمها مدة الاستفادة من الأصل الغير ملموس.</a:t>
            </a:r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تكلفة الأصل الثابت: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الأصل الثابت إما أن يشترى أو يبنى أو يصنع داخلياً أو يمنح للمنشأة .</a:t>
            </a:r>
          </a:p>
          <a:p>
            <a:r>
              <a:rPr lang="ar-SA" dirty="0" smtClean="0"/>
              <a:t>إذا تم الحصول على الأصل الثابت عن طريق الشراء:</a:t>
            </a:r>
          </a:p>
          <a:p>
            <a:pPr>
              <a:buNone/>
            </a:pPr>
            <a:r>
              <a:rPr lang="ar-SA" dirty="0" smtClean="0"/>
              <a:t>فإن الأصل الثابت يظهر بسجلات المنشأة </a:t>
            </a:r>
            <a:r>
              <a:rPr lang="ar-SA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حسب التكلفة الفعلية على الأصل.</a:t>
            </a:r>
          </a:p>
          <a:p>
            <a:pPr>
              <a:buNone/>
            </a:pPr>
            <a:endParaRPr lang="ar-SA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ar-SA" b="1" dirty="0" smtClean="0">
                <a:solidFill>
                  <a:schemeClr val="accent3">
                    <a:lumMod val="50000"/>
                  </a:schemeClr>
                </a:solidFill>
              </a:rPr>
              <a:t>ماذا يقصد بالتكلفة الفعلية؟؟؟؟</a:t>
            </a:r>
          </a:p>
          <a:p>
            <a:pPr>
              <a:buNone/>
            </a:pPr>
            <a:endParaRPr lang="ar-SA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التكلفة الفعلية: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جميع ما أنفق على الأصل ليكون جاهزاً للاستخدام في الغرض الذي اشتري من أجله.</a:t>
            </a:r>
          </a:p>
          <a:p>
            <a:r>
              <a:rPr lang="ar-SA" dirty="0" smtClean="0"/>
              <a:t>والتكلفة تشمل :</a:t>
            </a:r>
          </a:p>
          <a:p>
            <a:pPr marL="596646" indent="-514350">
              <a:buFont typeface="+mj-lt"/>
              <a:buAutoNum type="arabicPeriod"/>
            </a:pPr>
            <a:r>
              <a:rPr lang="ar-SA" dirty="0" smtClean="0"/>
              <a:t>ما دفع للبائع ثمناً للأصل.</a:t>
            </a:r>
          </a:p>
          <a:p>
            <a:pPr marL="596646" indent="-514350">
              <a:buFont typeface="+mj-lt"/>
              <a:buAutoNum type="arabicPeriod"/>
            </a:pPr>
            <a:r>
              <a:rPr lang="ar-SA" dirty="0" smtClean="0"/>
              <a:t>ما أنفق على الأصل من نقل وجمارك وتأمين.</a:t>
            </a:r>
          </a:p>
          <a:p>
            <a:pPr marL="596646" indent="-514350">
              <a:buFont typeface="+mj-lt"/>
              <a:buAutoNum type="arabicPeriod"/>
            </a:pPr>
            <a:r>
              <a:rPr lang="ar-SA" dirty="0" smtClean="0"/>
              <a:t>ما أنفق لغرض تجهيز مكان الأصل تجهيزاً خاصاً.</a:t>
            </a:r>
            <a:endParaRPr lang="ar-S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إذا بني الأصل داخلياً أو تم صنعه داخلياً: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357290" y="1428736"/>
            <a:ext cx="7498080" cy="4800600"/>
          </a:xfrm>
        </p:spPr>
        <p:txBody>
          <a:bodyPr/>
          <a:lstStyle/>
          <a:p>
            <a:r>
              <a:rPr lang="ar-SA" dirty="0" smtClean="0"/>
              <a:t>فإن التكلفة الفعلية للأصل من مواد وأجور ومصروفات أخرى مباشرة ومصروفات صناعية الغير مباشرة مثل ( إضاءة ، وقود ، إيجار )</a:t>
            </a:r>
          </a:p>
          <a:p>
            <a:r>
              <a:rPr lang="ar-SA" b="1" dirty="0" smtClean="0">
                <a:solidFill>
                  <a:schemeClr val="accent3">
                    <a:lumMod val="75000"/>
                  </a:schemeClr>
                </a:solidFill>
              </a:rPr>
              <a:t>إذا تم منح أصل ثابت للمنشأة:</a:t>
            </a:r>
          </a:p>
          <a:p>
            <a:pPr>
              <a:buNone/>
            </a:pPr>
            <a:r>
              <a:rPr lang="ar-SA" dirty="0" smtClean="0"/>
              <a:t>يظهر هذا الأصل في سجلات المنشأة بقيمته العادلة.(طبقاً لمعيار العرض والإفصاح)</a:t>
            </a:r>
          </a:p>
          <a:p>
            <a:pPr>
              <a:buNone/>
            </a:pPr>
            <a:r>
              <a:rPr lang="ar-SA" b="1" dirty="0" smtClean="0">
                <a:solidFill>
                  <a:schemeClr val="accent3">
                    <a:lumMod val="75000"/>
                  </a:schemeClr>
                </a:solidFill>
              </a:rPr>
              <a:t>كيف تقدر القيمة العادلة ؟؟؟؟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357290" y="714356"/>
            <a:ext cx="7498080" cy="714380"/>
          </a:xfrm>
        </p:spPr>
        <p:txBody>
          <a:bodyPr>
            <a:normAutofit fontScale="90000"/>
          </a:bodyPr>
          <a:lstStyle/>
          <a:p>
            <a:pPr algn="r"/>
            <a:r>
              <a:rPr lang="ar-SA" dirty="0" smtClean="0"/>
              <a:t>يتم تقدير القيمة العادلة 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28728" y="1447800"/>
            <a:ext cx="7504960" cy="5053034"/>
          </a:xfrm>
        </p:spPr>
        <p:txBody>
          <a:bodyPr>
            <a:normAutofit fontScale="92500"/>
          </a:bodyPr>
          <a:lstStyle/>
          <a:p>
            <a:r>
              <a:rPr lang="ar-SA" dirty="0" smtClean="0"/>
              <a:t>من واقع السوق .( بالقيمة السوقية)</a:t>
            </a:r>
          </a:p>
          <a:p>
            <a:r>
              <a:rPr lang="ar-SA" dirty="0" smtClean="0"/>
              <a:t>أو عن طريق أصحاب الاختصاص (إذا لم يكن له سوق)</a:t>
            </a:r>
          </a:p>
          <a:p>
            <a:r>
              <a:rPr lang="ar-SA" b="1" dirty="0" smtClean="0">
                <a:solidFill>
                  <a:schemeClr val="accent3">
                    <a:lumMod val="75000"/>
                  </a:schemeClr>
                </a:solidFill>
              </a:rPr>
              <a:t>لماذا تسجل الأصول الثابتة في سجلات المنشأة حسب تكلفتها ؟؟</a:t>
            </a:r>
          </a:p>
          <a:p>
            <a:r>
              <a:rPr lang="ar-SA" dirty="0" smtClean="0"/>
              <a:t>تحقيقاً لغايتين:</a:t>
            </a:r>
          </a:p>
          <a:p>
            <a:pPr marL="596646" indent="-514350">
              <a:buFont typeface="+mj-lt"/>
              <a:buAutoNum type="arabicPeriod"/>
            </a:pPr>
            <a:r>
              <a:rPr lang="ar-SA" dirty="0" smtClean="0"/>
              <a:t>أن تمثل سجلات المنشأة تمثيلاً عادلاً واقع المنشأة المالي.</a:t>
            </a:r>
          </a:p>
          <a:p>
            <a:pPr marL="596646" indent="-514350">
              <a:buFont typeface="+mj-lt"/>
              <a:buAutoNum type="arabicPeriod"/>
            </a:pPr>
            <a:r>
              <a:rPr lang="ar-SA" dirty="0" smtClean="0"/>
              <a:t>أن توزع تكلفة الأصل على الإيرادات التي ستتحقق عن طريق استخدام الأصل (ما يعرف باستهلاك الأصل الثابت) تحقيقاً لمفهوم مقابلة الإيراد بالمصروف.</a:t>
            </a:r>
          </a:p>
          <a:p>
            <a:pPr marL="596646" indent="-514350">
              <a:buFont typeface="+mj-lt"/>
              <a:buAutoNum type="arabicPeriod"/>
            </a:pPr>
            <a:endParaRPr lang="ar-SA" dirty="0" smtClean="0">
              <a:solidFill>
                <a:schemeClr val="tx2"/>
              </a:solidFill>
            </a:endParaRPr>
          </a:p>
          <a:p>
            <a:pPr marL="596646" indent="-514350">
              <a:buFont typeface="+mj-lt"/>
              <a:buAutoNum type="arabicPeriod"/>
            </a:pPr>
            <a:endParaRPr lang="ar-SA" dirty="0" smtClean="0">
              <a:solidFill>
                <a:schemeClr val="tx2"/>
              </a:solidFill>
            </a:endParaRPr>
          </a:p>
          <a:p>
            <a:pPr marL="596646" indent="-514350">
              <a:buFont typeface="+mj-lt"/>
              <a:buAutoNum type="arabicPeriod"/>
            </a:pPr>
            <a:endParaRPr lang="ar-SA" dirty="0" smtClean="0">
              <a:solidFill>
                <a:schemeClr val="tx2"/>
              </a:solidFill>
            </a:endParaRPr>
          </a:p>
          <a:p>
            <a:pPr marL="596646" indent="-514350">
              <a:buFont typeface="+mj-lt"/>
              <a:buAutoNum type="arabicPeriod"/>
            </a:pPr>
            <a:endParaRPr lang="ar-SA" dirty="0" smtClean="0">
              <a:solidFill>
                <a:schemeClr val="tx2"/>
              </a:solidFill>
            </a:endParaRPr>
          </a:p>
          <a:p>
            <a:pPr marL="596646" indent="-514350">
              <a:buFont typeface="+mj-lt"/>
              <a:buAutoNum type="arabicPeriod"/>
            </a:pPr>
            <a:endParaRPr lang="ar-SA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استهلاك الأصل الثابت: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A" dirty="0" smtClean="0"/>
              <a:t>الاستهلاك: نظام أو طريقة محاسبية تهدف إلى توزيع تكلفة الأصل الثابت على الحياة الإنتاجية لذلك الأصل حسب طريقة منطقية أو مبررة. </a:t>
            </a:r>
          </a:p>
          <a:p>
            <a:r>
              <a:rPr lang="ar-SA" b="1" dirty="0" smtClean="0">
                <a:solidFill>
                  <a:schemeClr val="accent3">
                    <a:lumMod val="75000"/>
                  </a:schemeClr>
                </a:solidFill>
              </a:rPr>
              <a:t>تحديد قسط الاستهلاك:</a:t>
            </a:r>
          </a:p>
          <a:p>
            <a:r>
              <a:rPr lang="ar-SA" dirty="0" smtClean="0"/>
              <a:t>لكي نحسب قسط الاستهلاك لا بد من تحديد ثلاثة عوامل هي :</a:t>
            </a:r>
          </a:p>
          <a:p>
            <a:pPr marL="596646" indent="-514350">
              <a:buFont typeface="+mj-lt"/>
              <a:buAutoNum type="arabicPeriod"/>
            </a:pPr>
            <a:r>
              <a:rPr lang="ar-SA" dirty="0" smtClean="0"/>
              <a:t>تكلفة الأصل المستهلك .</a:t>
            </a:r>
          </a:p>
          <a:p>
            <a:pPr marL="596646" indent="-514350">
              <a:buFont typeface="+mj-lt"/>
              <a:buAutoNum type="arabicPeriod"/>
            </a:pPr>
            <a:r>
              <a:rPr lang="ar-SA" dirty="0" smtClean="0"/>
              <a:t>القيمة </a:t>
            </a:r>
            <a:r>
              <a:rPr lang="ar-SA" dirty="0" err="1" smtClean="0"/>
              <a:t>البيعية</a:t>
            </a:r>
            <a:r>
              <a:rPr lang="ar-SA" dirty="0" smtClean="0"/>
              <a:t> للخردة.</a:t>
            </a:r>
          </a:p>
          <a:p>
            <a:pPr marL="596646" indent="-514350">
              <a:buFont typeface="+mj-lt"/>
              <a:buAutoNum type="arabicPeriod"/>
            </a:pPr>
            <a:r>
              <a:rPr lang="ar-SA" dirty="0" smtClean="0"/>
              <a:t>العمر الإنتاجي للأصل.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مثال على تكلفة الأصل المستهلك: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A" dirty="0" smtClean="0">
                <a:solidFill>
                  <a:schemeClr val="accent3">
                    <a:lumMod val="75000"/>
                  </a:schemeClr>
                </a:solidFill>
              </a:rPr>
              <a:t>شركة اسمنت اليمامة اتصلت بدار استشارية صممت لها وحدة التصنيع اللازمة لزيادة إنتاجها وقد كلفت هذه الاستشارة (800000 ريال). ثم أرسلت المواصفات </a:t>
            </a:r>
            <a:r>
              <a:rPr lang="ar-SA" dirty="0" err="1" smtClean="0">
                <a:solidFill>
                  <a:schemeClr val="accent3">
                    <a:lumMod val="75000"/>
                  </a:schemeClr>
                </a:solidFill>
              </a:rPr>
              <a:t>للألمانيا</a:t>
            </a:r>
            <a:r>
              <a:rPr lang="ar-SA" dirty="0" smtClean="0">
                <a:solidFill>
                  <a:schemeClr val="accent3">
                    <a:lumMod val="75000"/>
                  </a:schemeClr>
                </a:solidFill>
              </a:rPr>
              <a:t> لصناعة الوحدة بعقد بلغ (25,000,000 ريال) وبعد نهاية التصنيع استلمته شركة اليمامة في ميناء الشحن وشحنت الآلات إلى </a:t>
            </a:r>
            <a:r>
              <a:rPr lang="ar-SA" dirty="0" err="1" smtClean="0">
                <a:solidFill>
                  <a:schemeClr val="accent3">
                    <a:lumMod val="75000"/>
                  </a:schemeClr>
                </a:solidFill>
              </a:rPr>
              <a:t>الدمام</a:t>
            </a:r>
            <a:r>
              <a:rPr lang="ar-SA" dirty="0" smtClean="0">
                <a:solidFill>
                  <a:schemeClr val="accent3">
                    <a:lumMod val="75000"/>
                  </a:schemeClr>
                </a:solidFill>
              </a:rPr>
              <a:t> بأجور شحن (400,000 ريال) ومصروفات تأمين (150,000 ريال) ومصروفات تخليص ونقل إلى موقع التصنيع (75000 ريال) وجهزت الشركة قواعد خاصة لآلات المصنع بتكلفة (1,500,000 ريال)</a:t>
            </a:r>
            <a:endParaRPr lang="ar-SA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انقلاب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258</TotalTime>
  <Words>1963</Words>
  <Application>Microsoft Office PowerPoint</Application>
  <PresentationFormat>On-screen Show (4:3)</PresentationFormat>
  <Paragraphs>260</Paragraphs>
  <Slides>32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انقلاب</vt:lpstr>
      <vt:lpstr>الفصل الثــامن</vt:lpstr>
      <vt:lpstr>الأصل الثابت:</vt:lpstr>
      <vt:lpstr>ماهية الأصل الثابت :</vt:lpstr>
      <vt:lpstr>تكلفة الأصل الثابت:</vt:lpstr>
      <vt:lpstr>التكلفة الفعلية:</vt:lpstr>
      <vt:lpstr>إذا بني الأصل داخلياً أو تم صنعه داخلياً:</vt:lpstr>
      <vt:lpstr>يتم تقدير القيمة العادلة :</vt:lpstr>
      <vt:lpstr>استهلاك الأصل الثابت:</vt:lpstr>
      <vt:lpstr>مثال على تكلفة الأصل المستهلك:</vt:lpstr>
      <vt:lpstr>الحل:</vt:lpstr>
      <vt:lpstr>القيمة البيعية للخردة:</vt:lpstr>
      <vt:lpstr>العمر الإنتاجي للأصل:</vt:lpstr>
      <vt:lpstr>طرق الاستهلاك:</vt:lpstr>
      <vt:lpstr>طريقة القسط الثابت:</vt:lpstr>
      <vt:lpstr>مثال :</vt:lpstr>
      <vt:lpstr>مميزات وعيوب طريقة القسط الثابت:</vt:lpstr>
      <vt:lpstr>طريقة القسط المتناقص (مضاعف معدل القسط الثابت)</vt:lpstr>
      <vt:lpstr>مثال:</vt:lpstr>
      <vt:lpstr>جدول مصروفات استهلاك كل سنة من سنوات خدمة الأصل: </vt:lpstr>
      <vt:lpstr>طريقة مجموع أرقام سنوات خدمة الأصل:</vt:lpstr>
      <vt:lpstr>مثال:</vt:lpstr>
      <vt:lpstr>طريقة وحدات النشاط:</vt:lpstr>
      <vt:lpstr>مثال :</vt:lpstr>
      <vt:lpstr>المعالجة المحاسبية للاستهلاك:</vt:lpstr>
      <vt:lpstr>كيف يظهر مجمع الاستهلاك في قائمة المركز المالي:</vt:lpstr>
      <vt:lpstr>بيع الأصل الثابت:</vt:lpstr>
      <vt:lpstr>حالات بيع الأصل الثابت:</vt:lpstr>
      <vt:lpstr>مثال:</vt:lpstr>
      <vt:lpstr>قيد بيع الآلة بمبلغ 20,000 وإقفال حساب الآلة ومجمع استلاكها:</vt:lpstr>
      <vt:lpstr>على نفس المثال السابق ولكن لو باعت المنشأة الآلة بــ 50,000 ريال ( قيمة أكبر من القيمة الدفترية):</vt:lpstr>
      <vt:lpstr>على نفس المثال السابق ولكن لو باعت المنشأة الآلة بــ 5000 ريال ( قيمة أقل من القيمة الدفترية)</vt:lpstr>
      <vt:lpstr>الأصول الغير ملموسة: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الفصل الثــامن</dc:title>
  <dc:creator>samar</dc:creator>
  <cp:lastModifiedBy>adel</cp:lastModifiedBy>
  <cp:revision>5</cp:revision>
  <dcterms:created xsi:type="dcterms:W3CDTF">2012-11-23T18:50:29Z</dcterms:created>
  <dcterms:modified xsi:type="dcterms:W3CDTF">2018-11-10T16:40:53Z</dcterms:modified>
</cp:coreProperties>
</file>