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2"/>
  </p:notesMasterIdLst>
  <p:sldIdLst>
    <p:sldId id="256" r:id="rId2"/>
    <p:sldId id="257" r:id="rId3"/>
    <p:sldId id="265" r:id="rId4"/>
    <p:sldId id="264" r:id="rId5"/>
    <p:sldId id="263" r:id="rId6"/>
    <p:sldId id="262" r:id="rId7"/>
    <p:sldId id="261" r:id="rId8"/>
    <p:sldId id="260" r:id="rId9"/>
    <p:sldId id="266" r:id="rId10"/>
    <p:sldId id="259" r:id="rId11"/>
    <p:sldId id="258" r:id="rId12"/>
    <p:sldId id="286" r:id="rId13"/>
    <p:sldId id="267" r:id="rId14"/>
    <p:sldId id="268" r:id="rId15"/>
    <p:sldId id="271" r:id="rId16"/>
    <p:sldId id="270" r:id="rId17"/>
    <p:sldId id="269" r:id="rId18"/>
    <p:sldId id="272" r:id="rId19"/>
    <p:sldId id="273" r:id="rId20"/>
    <p:sldId id="274" r:id="rId21"/>
    <p:sldId id="278" r:id="rId22"/>
    <p:sldId id="277" r:id="rId23"/>
    <p:sldId id="276" r:id="rId24"/>
    <p:sldId id="279" r:id="rId25"/>
    <p:sldId id="281" r:id="rId26"/>
    <p:sldId id="282" r:id="rId27"/>
    <p:sldId id="280" r:id="rId28"/>
    <p:sldId id="283" r:id="rId29"/>
    <p:sldId id="284" r:id="rId30"/>
    <p:sldId id="285"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4" d="100"/>
          <a:sy n="94" d="100"/>
        </p:scale>
        <p:origin x="-882" y="-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2665367-67E7-4163-8450-30586E4FB9B3}"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93D40CEE-1151-4015-8341-1BA498799356}">
      <dgm:prSet phldrT="[Text]" custT="1"/>
      <dgm:spPr/>
      <dgm:t>
        <a:bodyPr/>
        <a:lstStyle/>
        <a:p>
          <a:r>
            <a:rPr lang="ar-SA" sz="2400" b="1" dirty="0" smtClean="0">
              <a:solidFill>
                <a:schemeClr val="tx2"/>
              </a:solidFill>
            </a:rPr>
            <a:t>السياسة المالية</a:t>
          </a:r>
          <a:endParaRPr lang="en-US" sz="2400" b="1" dirty="0">
            <a:solidFill>
              <a:schemeClr val="tx2"/>
            </a:solidFill>
          </a:endParaRPr>
        </a:p>
      </dgm:t>
    </dgm:pt>
    <dgm:pt modelId="{EE622772-F9F2-430C-871C-3B6258E70A1B}" type="parTrans" cxnId="{48ABBDED-FF44-4072-9318-C4C1B9EB6BD2}">
      <dgm:prSet/>
      <dgm:spPr/>
      <dgm:t>
        <a:bodyPr/>
        <a:lstStyle/>
        <a:p>
          <a:endParaRPr lang="en-US" sz="1600"/>
        </a:p>
      </dgm:t>
    </dgm:pt>
    <dgm:pt modelId="{EA4FDCEA-CD24-4A21-8F73-0E786FD2D2EE}" type="sibTrans" cxnId="{48ABBDED-FF44-4072-9318-C4C1B9EB6BD2}">
      <dgm:prSet/>
      <dgm:spPr/>
      <dgm:t>
        <a:bodyPr/>
        <a:lstStyle/>
        <a:p>
          <a:endParaRPr lang="en-US" sz="1600"/>
        </a:p>
      </dgm:t>
    </dgm:pt>
    <dgm:pt modelId="{F742069F-C4E1-46FA-96E6-D7BFFE491EE5}">
      <dgm:prSet phldrT="[Text]" custT="1"/>
      <dgm:spPr>
        <a:ln>
          <a:solidFill>
            <a:srgbClr val="C00000"/>
          </a:solidFill>
        </a:ln>
      </dgm:spPr>
      <dgm:t>
        <a:bodyPr/>
        <a:lstStyle/>
        <a:p>
          <a:r>
            <a:rPr lang="ar-SA" sz="2400" b="1" dirty="0" smtClean="0">
              <a:solidFill>
                <a:srgbClr val="C00000"/>
              </a:solidFill>
            </a:rPr>
            <a:t>سياسة انكماشية</a:t>
          </a:r>
          <a:endParaRPr lang="en-US" sz="2400" b="1" dirty="0">
            <a:solidFill>
              <a:srgbClr val="C00000"/>
            </a:solidFill>
          </a:endParaRPr>
        </a:p>
      </dgm:t>
    </dgm:pt>
    <dgm:pt modelId="{A176A3AD-F16C-4AEF-B5C1-983763B071C4}" type="parTrans" cxnId="{BF1E4397-F2E1-456E-81ED-3A75FBE8F68C}">
      <dgm:prSet/>
      <dgm:spPr/>
      <dgm:t>
        <a:bodyPr/>
        <a:lstStyle/>
        <a:p>
          <a:endParaRPr lang="en-US" sz="2400"/>
        </a:p>
      </dgm:t>
    </dgm:pt>
    <dgm:pt modelId="{5E41F649-ABB5-4AD6-A64A-838BE06CF246}" type="sibTrans" cxnId="{BF1E4397-F2E1-456E-81ED-3A75FBE8F68C}">
      <dgm:prSet/>
      <dgm:spPr/>
      <dgm:t>
        <a:bodyPr/>
        <a:lstStyle/>
        <a:p>
          <a:endParaRPr lang="en-US" sz="1600"/>
        </a:p>
      </dgm:t>
    </dgm:pt>
    <dgm:pt modelId="{9E83A90B-8E16-4D8F-B9D9-622FEEEC6980}">
      <dgm:prSet phldrT="[Text]" custT="1"/>
      <dgm:spPr>
        <a:ln>
          <a:solidFill>
            <a:srgbClr val="C00000"/>
          </a:solidFill>
        </a:ln>
      </dgm:spPr>
      <dgm:t>
        <a:bodyPr/>
        <a:lstStyle/>
        <a:p>
          <a:r>
            <a:rPr lang="ar-SA" sz="1800" dirty="0" smtClean="0"/>
            <a:t>زيادة الضرائب</a:t>
          </a:r>
          <a:endParaRPr lang="en-US" sz="1800" dirty="0"/>
        </a:p>
      </dgm:t>
    </dgm:pt>
    <dgm:pt modelId="{B571A697-8759-40CF-A982-8C007EB1F8DC}" type="parTrans" cxnId="{479CDADD-709A-4519-949E-7F73817C857A}">
      <dgm:prSet/>
      <dgm:spPr>
        <a:solidFill>
          <a:srgbClr val="C00000"/>
        </a:solidFill>
        <a:ln>
          <a:solidFill>
            <a:srgbClr val="C00000"/>
          </a:solidFill>
        </a:ln>
      </dgm:spPr>
      <dgm:t>
        <a:bodyPr/>
        <a:lstStyle/>
        <a:p>
          <a:endParaRPr lang="en-US" sz="2400"/>
        </a:p>
      </dgm:t>
    </dgm:pt>
    <dgm:pt modelId="{9364D3AF-5AB7-48A4-B84F-A66E26E85D6A}" type="sibTrans" cxnId="{479CDADD-709A-4519-949E-7F73817C857A}">
      <dgm:prSet/>
      <dgm:spPr/>
      <dgm:t>
        <a:bodyPr/>
        <a:lstStyle/>
        <a:p>
          <a:endParaRPr lang="en-US" sz="1600"/>
        </a:p>
      </dgm:t>
    </dgm:pt>
    <dgm:pt modelId="{3B1BD18E-939C-487A-81C0-8E67241A1407}">
      <dgm:prSet phldrT="[Text]" custT="1"/>
      <dgm:spPr>
        <a:ln>
          <a:solidFill>
            <a:srgbClr val="C00000"/>
          </a:solidFill>
        </a:ln>
      </dgm:spPr>
      <dgm:t>
        <a:bodyPr/>
        <a:lstStyle/>
        <a:p>
          <a:r>
            <a:rPr lang="ar-SA" sz="1800" dirty="0" smtClean="0"/>
            <a:t>خفض الانفاق الحكومي</a:t>
          </a:r>
          <a:endParaRPr lang="en-US" sz="1800" dirty="0"/>
        </a:p>
      </dgm:t>
    </dgm:pt>
    <dgm:pt modelId="{924DA213-67A4-4F8E-9640-7945A26EDD18}" type="parTrans" cxnId="{5196F9BF-22EA-4266-8911-4F2389028E1F}">
      <dgm:prSet/>
      <dgm:spPr>
        <a:ln>
          <a:solidFill>
            <a:srgbClr val="C00000"/>
          </a:solidFill>
        </a:ln>
      </dgm:spPr>
      <dgm:t>
        <a:bodyPr/>
        <a:lstStyle/>
        <a:p>
          <a:endParaRPr lang="en-US" sz="2400"/>
        </a:p>
      </dgm:t>
    </dgm:pt>
    <dgm:pt modelId="{05AA789F-3DD6-49D5-9695-A692340EBD18}" type="sibTrans" cxnId="{5196F9BF-22EA-4266-8911-4F2389028E1F}">
      <dgm:prSet/>
      <dgm:spPr/>
      <dgm:t>
        <a:bodyPr/>
        <a:lstStyle/>
        <a:p>
          <a:endParaRPr lang="en-US" sz="1600"/>
        </a:p>
      </dgm:t>
    </dgm:pt>
    <dgm:pt modelId="{BF286B3D-7150-4DB1-90BE-D8FA65E07043}">
      <dgm:prSet phldrT="[Text]" custT="1"/>
      <dgm:spPr>
        <a:ln>
          <a:solidFill>
            <a:srgbClr val="00B050"/>
          </a:solidFill>
        </a:ln>
      </dgm:spPr>
      <dgm:t>
        <a:bodyPr/>
        <a:lstStyle/>
        <a:p>
          <a:r>
            <a:rPr lang="ar-SA" sz="2400" b="1" dirty="0" smtClean="0">
              <a:solidFill>
                <a:srgbClr val="00B050"/>
              </a:solidFill>
            </a:rPr>
            <a:t>سياسة توسعية</a:t>
          </a:r>
          <a:endParaRPr lang="en-US" sz="2400" b="1" dirty="0">
            <a:solidFill>
              <a:srgbClr val="00B050"/>
            </a:solidFill>
          </a:endParaRPr>
        </a:p>
      </dgm:t>
    </dgm:pt>
    <dgm:pt modelId="{D9337A6E-3AC5-4E2E-AB25-5C5D5FE4D749}" type="parTrans" cxnId="{84CB1A68-C3BB-458D-94D9-E0971CF6B67F}">
      <dgm:prSet/>
      <dgm:spPr/>
      <dgm:t>
        <a:bodyPr/>
        <a:lstStyle/>
        <a:p>
          <a:endParaRPr lang="en-US" sz="2400"/>
        </a:p>
      </dgm:t>
    </dgm:pt>
    <dgm:pt modelId="{70355E6D-958A-45EB-804D-57856A0857E3}" type="sibTrans" cxnId="{84CB1A68-C3BB-458D-94D9-E0971CF6B67F}">
      <dgm:prSet/>
      <dgm:spPr/>
      <dgm:t>
        <a:bodyPr/>
        <a:lstStyle/>
        <a:p>
          <a:endParaRPr lang="en-US" sz="1600"/>
        </a:p>
      </dgm:t>
    </dgm:pt>
    <dgm:pt modelId="{71E4C478-16C5-4232-B321-7F184DAD5162}">
      <dgm:prSet phldrT="[Text]" custT="1"/>
      <dgm:spPr>
        <a:ln>
          <a:solidFill>
            <a:srgbClr val="00B050"/>
          </a:solidFill>
        </a:ln>
      </dgm:spPr>
      <dgm:t>
        <a:bodyPr/>
        <a:lstStyle/>
        <a:p>
          <a:r>
            <a:rPr lang="ar-SA" sz="1800" dirty="0" smtClean="0"/>
            <a:t>خفض الضرائب</a:t>
          </a:r>
          <a:endParaRPr lang="en-US" sz="1800" dirty="0"/>
        </a:p>
      </dgm:t>
    </dgm:pt>
    <dgm:pt modelId="{9032018E-4FF4-45DD-8C82-2E42AFFEE9F0}" type="parTrans" cxnId="{F0BD2B34-6905-4275-93C0-FCF1B54C2B78}">
      <dgm:prSet/>
      <dgm:spPr>
        <a:solidFill>
          <a:srgbClr val="00B050"/>
        </a:solidFill>
        <a:ln>
          <a:solidFill>
            <a:srgbClr val="00B050"/>
          </a:solidFill>
        </a:ln>
      </dgm:spPr>
      <dgm:t>
        <a:bodyPr/>
        <a:lstStyle/>
        <a:p>
          <a:endParaRPr lang="en-US" sz="2400"/>
        </a:p>
      </dgm:t>
    </dgm:pt>
    <dgm:pt modelId="{6502B802-F2DE-4ADD-B072-0402AF61AC0E}" type="sibTrans" cxnId="{F0BD2B34-6905-4275-93C0-FCF1B54C2B78}">
      <dgm:prSet/>
      <dgm:spPr/>
      <dgm:t>
        <a:bodyPr/>
        <a:lstStyle/>
        <a:p>
          <a:endParaRPr lang="en-US" sz="1600"/>
        </a:p>
      </dgm:t>
    </dgm:pt>
    <dgm:pt modelId="{77DAFC71-A9CF-4408-B77A-228E8283386E}">
      <dgm:prSet phldrT="[Text]" custT="1"/>
      <dgm:spPr>
        <a:ln>
          <a:solidFill>
            <a:srgbClr val="C00000"/>
          </a:solidFill>
        </a:ln>
      </dgm:spPr>
      <dgm:t>
        <a:bodyPr/>
        <a:lstStyle/>
        <a:p>
          <a:r>
            <a:rPr lang="ar-SA" sz="1800" dirty="0" smtClean="0"/>
            <a:t>خفض المدفوعات التحويلية</a:t>
          </a:r>
          <a:endParaRPr lang="en-US" sz="1800" dirty="0"/>
        </a:p>
      </dgm:t>
    </dgm:pt>
    <dgm:pt modelId="{2793EAF2-1DA8-4ACA-83CB-16636F8934F2}" type="parTrans" cxnId="{FE32D6F0-A78A-4996-8EF5-59AD1138A894}">
      <dgm:prSet/>
      <dgm:spPr>
        <a:solidFill>
          <a:srgbClr val="C00000"/>
        </a:solidFill>
        <a:ln>
          <a:solidFill>
            <a:srgbClr val="C00000"/>
          </a:solidFill>
        </a:ln>
      </dgm:spPr>
      <dgm:t>
        <a:bodyPr/>
        <a:lstStyle/>
        <a:p>
          <a:endParaRPr lang="en-US" sz="2400"/>
        </a:p>
      </dgm:t>
    </dgm:pt>
    <dgm:pt modelId="{7A57846F-4002-4A0D-AA40-DFE90A2E3DD3}" type="sibTrans" cxnId="{FE32D6F0-A78A-4996-8EF5-59AD1138A894}">
      <dgm:prSet/>
      <dgm:spPr/>
      <dgm:t>
        <a:bodyPr/>
        <a:lstStyle/>
        <a:p>
          <a:endParaRPr lang="en-US" sz="1600"/>
        </a:p>
      </dgm:t>
    </dgm:pt>
    <dgm:pt modelId="{25950153-69B4-43DC-818E-A095B57377B0}">
      <dgm:prSet phldrT="[Text]" custT="1"/>
      <dgm:spPr>
        <a:ln>
          <a:solidFill>
            <a:srgbClr val="00B050"/>
          </a:solidFill>
        </a:ln>
      </dgm:spPr>
      <dgm:t>
        <a:bodyPr/>
        <a:lstStyle/>
        <a:p>
          <a:r>
            <a:rPr lang="ar-SA" sz="1800" dirty="0" smtClean="0"/>
            <a:t>زيادة الانفاق الحكومي</a:t>
          </a:r>
          <a:endParaRPr lang="en-US" sz="1800" dirty="0"/>
        </a:p>
      </dgm:t>
    </dgm:pt>
    <dgm:pt modelId="{A8588F1E-AF94-49ED-AE7C-0D797E881643}" type="parTrans" cxnId="{5F8C76E6-13AB-40E7-B70C-E0D90566F849}">
      <dgm:prSet/>
      <dgm:spPr>
        <a:ln>
          <a:solidFill>
            <a:srgbClr val="00B050"/>
          </a:solidFill>
        </a:ln>
      </dgm:spPr>
      <dgm:t>
        <a:bodyPr/>
        <a:lstStyle/>
        <a:p>
          <a:endParaRPr lang="en-US" sz="2400"/>
        </a:p>
      </dgm:t>
    </dgm:pt>
    <dgm:pt modelId="{4FB279BB-EC82-4842-8645-D93F3EA52959}" type="sibTrans" cxnId="{5F8C76E6-13AB-40E7-B70C-E0D90566F849}">
      <dgm:prSet/>
      <dgm:spPr/>
      <dgm:t>
        <a:bodyPr/>
        <a:lstStyle/>
        <a:p>
          <a:endParaRPr lang="en-US" sz="1600"/>
        </a:p>
      </dgm:t>
    </dgm:pt>
    <dgm:pt modelId="{9779F2B8-0B66-4771-A8D0-476CFB13FC82}">
      <dgm:prSet phldrT="[Text]" custT="1"/>
      <dgm:spPr>
        <a:ln>
          <a:solidFill>
            <a:srgbClr val="00B050"/>
          </a:solidFill>
        </a:ln>
      </dgm:spPr>
      <dgm:t>
        <a:bodyPr/>
        <a:lstStyle/>
        <a:p>
          <a:r>
            <a:rPr lang="ar-SA" sz="1800" dirty="0" smtClean="0"/>
            <a:t>زيادة المدفوعات التحويلية</a:t>
          </a:r>
          <a:endParaRPr lang="en-US" sz="1800" dirty="0"/>
        </a:p>
      </dgm:t>
    </dgm:pt>
    <dgm:pt modelId="{A3A223AF-9C3C-453A-9A34-DF8E571049B5}" type="parTrans" cxnId="{BC8A21F9-74B5-41E8-BBB7-498E506CF0DF}">
      <dgm:prSet/>
      <dgm:spPr>
        <a:solidFill>
          <a:srgbClr val="00B050"/>
        </a:solidFill>
        <a:ln>
          <a:solidFill>
            <a:srgbClr val="00B050"/>
          </a:solidFill>
        </a:ln>
      </dgm:spPr>
      <dgm:t>
        <a:bodyPr/>
        <a:lstStyle/>
        <a:p>
          <a:endParaRPr lang="en-US" sz="2400"/>
        </a:p>
      </dgm:t>
    </dgm:pt>
    <dgm:pt modelId="{23B371E5-BCC3-4A8C-A855-89F1CAA22087}" type="sibTrans" cxnId="{BC8A21F9-74B5-41E8-BBB7-498E506CF0DF}">
      <dgm:prSet/>
      <dgm:spPr/>
      <dgm:t>
        <a:bodyPr/>
        <a:lstStyle/>
        <a:p>
          <a:endParaRPr lang="en-US" sz="1600"/>
        </a:p>
      </dgm:t>
    </dgm:pt>
    <dgm:pt modelId="{E505C5E8-E4A3-4463-9AD9-691E737F4FA2}" type="pres">
      <dgm:prSet presAssocID="{52665367-67E7-4163-8450-30586E4FB9B3}" presName="hierChild1" presStyleCnt="0">
        <dgm:presLayoutVars>
          <dgm:chPref val="1"/>
          <dgm:dir/>
          <dgm:animOne val="branch"/>
          <dgm:animLvl val="lvl"/>
          <dgm:resizeHandles/>
        </dgm:presLayoutVars>
      </dgm:prSet>
      <dgm:spPr/>
      <dgm:t>
        <a:bodyPr/>
        <a:lstStyle/>
        <a:p>
          <a:endParaRPr lang="en-US"/>
        </a:p>
      </dgm:t>
    </dgm:pt>
    <dgm:pt modelId="{0605032A-9490-4E2B-ACAD-AC4E01BDC722}" type="pres">
      <dgm:prSet presAssocID="{93D40CEE-1151-4015-8341-1BA498799356}" presName="hierRoot1" presStyleCnt="0"/>
      <dgm:spPr/>
    </dgm:pt>
    <dgm:pt modelId="{14AB40D2-8861-4E83-B5CC-192B94EE0BBC}" type="pres">
      <dgm:prSet presAssocID="{93D40CEE-1151-4015-8341-1BA498799356}" presName="composite" presStyleCnt="0"/>
      <dgm:spPr/>
    </dgm:pt>
    <dgm:pt modelId="{4D42FA01-6FB8-4670-8AD0-D17062447600}" type="pres">
      <dgm:prSet presAssocID="{93D40CEE-1151-4015-8341-1BA498799356}" presName="background" presStyleLbl="node0" presStyleIdx="0" presStyleCnt="1"/>
      <dgm:spPr/>
    </dgm:pt>
    <dgm:pt modelId="{3FF00DE8-B8E2-4AEC-B100-95C3F203C8CA}" type="pres">
      <dgm:prSet presAssocID="{93D40CEE-1151-4015-8341-1BA498799356}" presName="text" presStyleLbl="fgAcc0" presStyleIdx="0" presStyleCnt="1">
        <dgm:presLayoutVars>
          <dgm:chPref val="3"/>
        </dgm:presLayoutVars>
      </dgm:prSet>
      <dgm:spPr/>
      <dgm:t>
        <a:bodyPr/>
        <a:lstStyle/>
        <a:p>
          <a:endParaRPr lang="en-US"/>
        </a:p>
      </dgm:t>
    </dgm:pt>
    <dgm:pt modelId="{21B7E6C0-8F9A-48F9-BDB8-27EF2181E2FE}" type="pres">
      <dgm:prSet presAssocID="{93D40CEE-1151-4015-8341-1BA498799356}" presName="hierChild2" presStyleCnt="0"/>
      <dgm:spPr/>
    </dgm:pt>
    <dgm:pt modelId="{56D26345-8B45-4EE6-8A0F-EC9367664BF0}" type="pres">
      <dgm:prSet presAssocID="{A176A3AD-F16C-4AEF-B5C1-983763B071C4}" presName="Name10" presStyleLbl="parChTrans1D2" presStyleIdx="0" presStyleCnt="2"/>
      <dgm:spPr/>
      <dgm:t>
        <a:bodyPr/>
        <a:lstStyle/>
        <a:p>
          <a:endParaRPr lang="en-US"/>
        </a:p>
      </dgm:t>
    </dgm:pt>
    <dgm:pt modelId="{9C1772BF-13EB-4E07-9F4C-DBEE8064894B}" type="pres">
      <dgm:prSet presAssocID="{F742069F-C4E1-46FA-96E6-D7BFFE491EE5}" presName="hierRoot2" presStyleCnt="0"/>
      <dgm:spPr/>
    </dgm:pt>
    <dgm:pt modelId="{E6147439-C1D1-42D1-BAD7-0ED771EC734C}" type="pres">
      <dgm:prSet presAssocID="{F742069F-C4E1-46FA-96E6-D7BFFE491EE5}" presName="composite2" presStyleCnt="0"/>
      <dgm:spPr/>
    </dgm:pt>
    <dgm:pt modelId="{66D05F96-1A50-4ACF-AAE4-F1B76A71FBF9}" type="pres">
      <dgm:prSet presAssocID="{F742069F-C4E1-46FA-96E6-D7BFFE491EE5}" presName="background2" presStyleLbl="node2" presStyleIdx="0" presStyleCnt="2"/>
      <dgm:spPr>
        <a:solidFill>
          <a:srgbClr val="C00000"/>
        </a:solidFill>
        <a:ln>
          <a:solidFill>
            <a:srgbClr val="C00000"/>
          </a:solidFill>
        </a:ln>
      </dgm:spPr>
      <dgm:t>
        <a:bodyPr/>
        <a:lstStyle/>
        <a:p>
          <a:endParaRPr lang="en-US"/>
        </a:p>
      </dgm:t>
    </dgm:pt>
    <dgm:pt modelId="{CB940864-1837-4989-AD5A-A78DF9C081D4}" type="pres">
      <dgm:prSet presAssocID="{F742069F-C4E1-46FA-96E6-D7BFFE491EE5}" presName="text2" presStyleLbl="fgAcc2" presStyleIdx="0" presStyleCnt="2">
        <dgm:presLayoutVars>
          <dgm:chPref val="3"/>
        </dgm:presLayoutVars>
      </dgm:prSet>
      <dgm:spPr/>
      <dgm:t>
        <a:bodyPr/>
        <a:lstStyle/>
        <a:p>
          <a:endParaRPr lang="en-US"/>
        </a:p>
      </dgm:t>
    </dgm:pt>
    <dgm:pt modelId="{A1408F5F-9DC4-481D-ACD2-EE2DF09917F8}" type="pres">
      <dgm:prSet presAssocID="{F742069F-C4E1-46FA-96E6-D7BFFE491EE5}" presName="hierChild3" presStyleCnt="0"/>
      <dgm:spPr/>
    </dgm:pt>
    <dgm:pt modelId="{310D6CC7-C871-4640-8CCC-1AAB9F11DA3F}" type="pres">
      <dgm:prSet presAssocID="{B571A697-8759-40CF-A982-8C007EB1F8DC}" presName="Name17" presStyleLbl="parChTrans1D3" presStyleIdx="0" presStyleCnt="6"/>
      <dgm:spPr/>
      <dgm:t>
        <a:bodyPr/>
        <a:lstStyle/>
        <a:p>
          <a:endParaRPr lang="en-US"/>
        </a:p>
      </dgm:t>
    </dgm:pt>
    <dgm:pt modelId="{085646FA-4D54-44BA-982A-E4B5C288345B}" type="pres">
      <dgm:prSet presAssocID="{9E83A90B-8E16-4D8F-B9D9-622FEEEC6980}" presName="hierRoot3" presStyleCnt="0"/>
      <dgm:spPr/>
    </dgm:pt>
    <dgm:pt modelId="{C1D828C2-A095-4B13-B83B-4A87DD96A3D8}" type="pres">
      <dgm:prSet presAssocID="{9E83A90B-8E16-4D8F-B9D9-622FEEEC6980}" presName="composite3" presStyleCnt="0"/>
      <dgm:spPr/>
    </dgm:pt>
    <dgm:pt modelId="{A4F81F7E-9566-40A8-8BB2-0AD382175E14}" type="pres">
      <dgm:prSet presAssocID="{9E83A90B-8E16-4D8F-B9D9-622FEEEC6980}" presName="background3" presStyleLbl="node3" presStyleIdx="0" presStyleCnt="6"/>
      <dgm:spPr>
        <a:solidFill>
          <a:srgbClr val="C00000"/>
        </a:solidFill>
        <a:ln>
          <a:solidFill>
            <a:srgbClr val="C00000"/>
          </a:solidFill>
        </a:ln>
      </dgm:spPr>
      <dgm:t>
        <a:bodyPr/>
        <a:lstStyle/>
        <a:p>
          <a:endParaRPr lang="en-US"/>
        </a:p>
      </dgm:t>
    </dgm:pt>
    <dgm:pt modelId="{15242204-09E6-4492-9C72-D942FDFFB1AA}" type="pres">
      <dgm:prSet presAssocID="{9E83A90B-8E16-4D8F-B9D9-622FEEEC6980}" presName="text3" presStyleLbl="fgAcc3" presStyleIdx="0" presStyleCnt="6">
        <dgm:presLayoutVars>
          <dgm:chPref val="3"/>
        </dgm:presLayoutVars>
      </dgm:prSet>
      <dgm:spPr/>
      <dgm:t>
        <a:bodyPr/>
        <a:lstStyle/>
        <a:p>
          <a:endParaRPr lang="en-US"/>
        </a:p>
      </dgm:t>
    </dgm:pt>
    <dgm:pt modelId="{8C6984BF-7010-4BA3-8AAA-E4DD6E8345CC}" type="pres">
      <dgm:prSet presAssocID="{9E83A90B-8E16-4D8F-B9D9-622FEEEC6980}" presName="hierChild4" presStyleCnt="0"/>
      <dgm:spPr/>
    </dgm:pt>
    <dgm:pt modelId="{9ED7099B-0797-41D8-93A5-573284BDC4F0}" type="pres">
      <dgm:prSet presAssocID="{924DA213-67A4-4F8E-9640-7945A26EDD18}" presName="Name17" presStyleLbl="parChTrans1D3" presStyleIdx="1" presStyleCnt="6"/>
      <dgm:spPr/>
      <dgm:t>
        <a:bodyPr/>
        <a:lstStyle/>
        <a:p>
          <a:endParaRPr lang="en-US"/>
        </a:p>
      </dgm:t>
    </dgm:pt>
    <dgm:pt modelId="{E16A45C9-44BF-4D1E-B2A3-83AD55CB152E}" type="pres">
      <dgm:prSet presAssocID="{3B1BD18E-939C-487A-81C0-8E67241A1407}" presName="hierRoot3" presStyleCnt="0"/>
      <dgm:spPr/>
    </dgm:pt>
    <dgm:pt modelId="{EF54FD57-BE08-4FEB-B33D-E47185B34FA3}" type="pres">
      <dgm:prSet presAssocID="{3B1BD18E-939C-487A-81C0-8E67241A1407}" presName="composite3" presStyleCnt="0"/>
      <dgm:spPr/>
    </dgm:pt>
    <dgm:pt modelId="{BA0ECB95-9BBD-4EE4-900C-ADF486B6CAAB}" type="pres">
      <dgm:prSet presAssocID="{3B1BD18E-939C-487A-81C0-8E67241A1407}" presName="background3" presStyleLbl="node3" presStyleIdx="1" presStyleCnt="6"/>
      <dgm:spPr>
        <a:solidFill>
          <a:srgbClr val="C00000"/>
        </a:solidFill>
        <a:ln>
          <a:solidFill>
            <a:srgbClr val="C00000"/>
          </a:solidFill>
        </a:ln>
      </dgm:spPr>
      <dgm:t>
        <a:bodyPr/>
        <a:lstStyle/>
        <a:p>
          <a:endParaRPr lang="en-US"/>
        </a:p>
      </dgm:t>
    </dgm:pt>
    <dgm:pt modelId="{5D13D934-487D-412A-B6E7-4D07B73E53FD}" type="pres">
      <dgm:prSet presAssocID="{3B1BD18E-939C-487A-81C0-8E67241A1407}" presName="text3" presStyleLbl="fgAcc3" presStyleIdx="1" presStyleCnt="6">
        <dgm:presLayoutVars>
          <dgm:chPref val="3"/>
        </dgm:presLayoutVars>
      </dgm:prSet>
      <dgm:spPr/>
      <dgm:t>
        <a:bodyPr/>
        <a:lstStyle/>
        <a:p>
          <a:endParaRPr lang="en-US"/>
        </a:p>
      </dgm:t>
    </dgm:pt>
    <dgm:pt modelId="{832E9DE5-2B4E-4F85-884A-4BF46CEE6547}" type="pres">
      <dgm:prSet presAssocID="{3B1BD18E-939C-487A-81C0-8E67241A1407}" presName="hierChild4" presStyleCnt="0"/>
      <dgm:spPr/>
    </dgm:pt>
    <dgm:pt modelId="{ED5380FA-3E36-4364-BC58-87D31304C47A}" type="pres">
      <dgm:prSet presAssocID="{2793EAF2-1DA8-4ACA-83CB-16636F8934F2}" presName="Name17" presStyleLbl="parChTrans1D3" presStyleIdx="2" presStyleCnt="6"/>
      <dgm:spPr/>
      <dgm:t>
        <a:bodyPr/>
        <a:lstStyle/>
        <a:p>
          <a:endParaRPr lang="en-US"/>
        </a:p>
      </dgm:t>
    </dgm:pt>
    <dgm:pt modelId="{BAA861FF-BDC8-4414-A062-F0CBDD22939E}" type="pres">
      <dgm:prSet presAssocID="{77DAFC71-A9CF-4408-B77A-228E8283386E}" presName="hierRoot3" presStyleCnt="0"/>
      <dgm:spPr/>
    </dgm:pt>
    <dgm:pt modelId="{BF457FCB-CE4B-47CC-A713-33BC7A53AFEE}" type="pres">
      <dgm:prSet presAssocID="{77DAFC71-A9CF-4408-B77A-228E8283386E}" presName="composite3" presStyleCnt="0"/>
      <dgm:spPr/>
    </dgm:pt>
    <dgm:pt modelId="{0DE4D91C-5FB7-4468-9277-85E48B1869BE}" type="pres">
      <dgm:prSet presAssocID="{77DAFC71-A9CF-4408-B77A-228E8283386E}" presName="background3" presStyleLbl="node3" presStyleIdx="2" presStyleCnt="6"/>
      <dgm:spPr>
        <a:solidFill>
          <a:srgbClr val="C00000"/>
        </a:solidFill>
        <a:ln>
          <a:solidFill>
            <a:srgbClr val="C00000"/>
          </a:solidFill>
        </a:ln>
      </dgm:spPr>
      <dgm:t>
        <a:bodyPr/>
        <a:lstStyle/>
        <a:p>
          <a:endParaRPr lang="en-US"/>
        </a:p>
      </dgm:t>
    </dgm:pt>
    <dgm:pt modelId="{D3A851CC-32A6-487C-B914-C5A554DA9BFA}" type="pres">
      <dgm:prSet presAssocID="{77DAFC71-A9CF-4408-B77A-228E8283386E}" presName="text3" presStyleLbl="fgAcc3" presStyleIdx="2" presStyleCnt="6">
        <dgm:presLayoutVars>
          <dgm:chPref val="3"/>
        </dgm:presLayoutVars>
      </dgm:prSet>
      <dgm:spPr/>
      <dgm:t>
        <a:bodyPr/>
        <a:lstStyle/>
        <a:p>
          <a:endParaRPr lang="en-US"/>
        </a:p>
      </dgm:t>
    </dgm:pt>
    <dgm:pt modelId="{31A9DE38-74D2-4AC7-85E9-97149CA1875C}" type="pres">
      <dgm:prSet presAssocID="{77DAFC71-A9CF-4408-B77A-228E8283386E}" presName="hierChild4" presStyleCnt="0"/>
      <dgm:spPr/>
    </dgm:pt>
    <dgm:pt modelId="{49937A70-2F3F-4FC4-B0B1-0716ACD47830}" type="pres">
      <dgm:prSet presAssocID="{D9337A6E-3AC5-4E2E-AB25-5C5D5FE4D749}" presName="Name10" presStyleLbl="parChTrans1D2" presStyleIdx="1" presStyleCnt="2"/>
      <dgm:spPr/>
      <dgm:t>
        <a:bodyPr/>
        <a:lstStyle/>
        <a:p>
          <a:endParaRPr lang="en-US"/>
        </a:p>
      </dgm:t>
    </dgm:pt>
    <dgm:pt modelId="{078199A9-317D-4C2E-9BB4-7BE5204B7C27}" type="pres">
      <dgm:prSet presAssocID="{BF286B3D-7150-4DB1-90BE-D8FA65E07043}" presName="hierRoot2" presStyleCnt="0"/>
      <dgm:spPr/>
    </dgm:pt>
    <dgm:pt modelId="{316464B9-8551-4F11-8C44-4094B7AA489A}" type="pres">
      <dgm:prSet presAssocID="{BF286B3D-7150-4DB1-90BE-D8FA65E07043}" presName="composite2" presStyleCnt="0"/>
      <dgm:spPr/>
    </dgm:pt>
    <dgm:pt modelId="{AFDBA5FF-1261-4607-AA98-5B238E5849C2}" type="pres">
      <dgm:prSet presAssocID="{BF286B3D-7150-4DB1-90BE-D8FA65E07043}" presName="background2" presStyleLbl="node2" presStyleIdx="1" presStyleCnt="2"/>
      <dgm:spPr>
        <a:solidFill>
          <a:srgbClr val="00B050"/>
        </a:solidFill>
        <a:ln>
          <a:solidFill>
            <a:srgbClr val="00B050"/>
          </a:solidFill>
        </a:ln>
      </dgm:spPr>
      <dgm:t>
        <a:bodyPr/>
        <a:lstStyle/>
        <a:p>
          <a:endParaRPr lang="en-US"/>
        </a:p>
      </dgm:t>
    </dgm:pt>
    <dgm:pt modelId="{DD70E67A-6B7D-47C7-990E-323EA184A9E9}" type="pres">
      <dgm:prSet presAssocID="{BF286B3D-7150-4DB1-90BE-D8FA65E07043}" presName="text2" presStyleLbl="fgAcc2" presStyleIdx="1" presStyleCnt="2">
        <dgm:presLayoutVars>
          <dgm:chPref val="3"/>
        </dgm:presLayoutVars>
      </dgm:prSet>
      <dgm:spPr/>
      <dgm:t>
        <a:bodyPr/>
        <a:lstStyle/>
        <a:p>
          <a:endParaRPr lang="en-US"/>
        </a:p>
      </dgm:t>
    </dgm:pt>
    <dgm:pt modelId="{1200DB23-F93F-4800-8B28-E927DC88C6AA}" type="pres">
      <dgm:prSet presAssocID="{BF286B3D-7150-4DB1-90BE-D8FA65E07043}" presName="hierChild3" presStyleCnt="0"/>
      <dgm:spPr/>
    </dgm:pt>
    <dgm:pt modelId="{109AB53E-C2ED-4FC4-B00E-D53C612E5BDB}" type="pres">
      <dgm:prSet presAssocID="{9032018E-4FF4-45DD-8C82-2E42AFFEE9F0}" presName="Name17" presStyleLbl="parChTrans1D3" presStyleIdx="3" presStyleCnt="6"/>
      <dgm:spPr/>
      <dgm:t>
        <a:bodyPr/>
        <a:lstStyle/>
        <a:p>
          <a:endParaRPr lang="en-US"/>
        </a:p>
      </dgm:t>
    </dgm:pt>
    <dgm:pt modelId="{EA439E39-C3EE-4E9E-B634-F42014056AAD}" type="pres">
      <dgm:prSet presAssocID="{71E4C478-16C5-4232-B321-7F184DAD5162}" presName="hierRoot3" presStyleCnt="0"/>
      <dgm:spPr/>
    </dgm:pt>
    <dgm:pt modelId="{B6F2CA16-4ACF-4917-A296-DB812E1BB35C}" type="pres">
      <dgm:prSet presAssocID="{71E4C478-16C5-4232-B321-7F184DAD5162}" presName="composite3" presStyleCnt="0"/>
      <dgm:spPr/>
    </dgm:pt>
    <dgm:pt modelId="{4EF46B72-B14F-48BE-9B20-9E88917884BF}" type="pres">
      <dgm:prSet presAssocID="{71E4C478-16C5-4232-B321-7F184DAD5162}" presName="background3" presStyleLbl="node3" presStyleIdx="3" presStyleCnt="6"/>
      <dgm:spPr>
        <a:solidFill>
          <a:srgbClr val="00B050"/>
        </a:solidFill>
        <a:ln>
          <a:solidFill>
            <a:srgbClr val="00B050"/>
          </a:solidFill>
        </a:ln>
      </dgm:spPr>
      <dgm:t>
        <a:bodyPr/>
        <a:lstStyle/>
        <a:p>
          <a:endParaRPr lang="en-US"/>
        </a:p>
      </dgm:t>
    </dgm:pt>
    <dgm:pt modelId="{1C993788-9013-4AF6-8243-E9067310DAE9}" type="pres">
      <dgm:prSet presAssocID="{71E4C478-16C5-4232-B321-7F184DAD5162}" presName="text3" presStyleLbl="fgAcc3" presStyleIdx="3" presStyleCnt="6">
        <dgm:presLayoutVars>
          <dgm:chPref val="3"/>
        </dgm:presLayoutVars>
      </dgm:prSet>
      <dgm:spPr/>
      <dgm:t>
        <a:bodyPr/>
        <a:lstStyle/>
        <a:p>
          <a:endParaRPr lang="en-US"/>
        </a:p>
      </dgm:t>
    </dgm:pt>
    <dgm:pt modelId="{762DF72D-48D8-46C1-9C62-CBE2AB52F584}" type="pres">
      <dgm:prSet presAssocID="{71E4C478-16C5-4232-B321-7F184DAD5162}" presName="hierChild4" presStyleCnt="0"/>
      <dgm:spPr/>
    </dgm:pt>
    <dgm:pt modelId="{BCCA8849-7FBB-4059-BA44-E861E534BF26}" type="pres">
      <dgm:prSet presAssocID="{A8588F1E-AF94-49ED-AE7C-0D797E881643}" presName="Name17" presStyleLbl="parChTrans1D3" presStyleIdx="4" presStyleCnt="6"/>
      <dgm:spPr/>
      <dgm:t>
        <a:bodyPr/>
        <a:lstStyle/>
        <a:p>
          <a:endParaRPr lang="en-US"/>
        </a:p>
      </dgm:t>
    </dgm:pt>
    <dgm:pt modelId="{141A4252-430E-4788-8691-4CBA08FF3179}" type="pres">
      <dgm:prSet presAssocID="{25950153-69B4-43DC-818E-A095B57377B0}" presName="hierRoot3" presStyleCnt="0"/>
      <dgm:spPr/>
    </dgm:pt>
    <dgm:pt modelId="{CD912D3C-498D-47C7-977F-DBA564918CFB}" type="pres">
      <dgm:prSet presAssocID="{25950153-69B4-43DC-818E-A095B57377B0}" presName="composite3" presStyleCnt="0"/>
      <dgm:spPr/>
    </dgm:pt>
    <dgm:pt modelId="{C76A2BE9-A8EF-4480-9690-6FF3DE31D914}" type="pres">
      <dgm:prSet presAssocID="{25950153-69B4-43DC-818E-A095B57377B0}" presName="background3" presStyleLbl="node3" presStyleIdx="4" presStyleCnt="6"/>
      <dgm:spPr>
        <a:solidFill>
          <a:srgbClr val="00B050"/>
        </a:solidFill>
        <a:ln>
          <a:solidFill>
            <a:srgbClr val="00B050"/>
          </a:solidFill>
        </a:ln>
      </dgm:spPr>
      <dgm:t>
        <a:bodyPr/>
        <a:lstStyle/>
        <a:p>
          <a:endParaRPr lang="en-US"/>
        </a:p>
      </dgm:t>
    </dgm:pt>
    <dgm:pt modelId="{221B8878-6B97-488A-A291-71A0783EC602}" type="pres">
      <dgm:prSet presAssocID="{25950153-69B4-43DC-818E-A095B57377B0}" presName="text3" presStyleLbl="fgAcc3" presStyleIdx="4" presStyleCnt="6">
        <dgm:presLayoutVars>
          <dgm:chPref val="3"/>
        </dgm:presLayoutVars>
      </dgm:prSet>
      <dgm:spPr/>
      <dgm:t>
        <a:bodyPr/>
        <a:lstStyle/>
        <a:p>
          <a:endParaRPr lang="en-US"/>
        </a:p>
      </dgm:t>
    </dgm:pt>
    <dgm:pt modelId="{F0BBB9A8-F0E4-4CC7-81D3-0FEC41BB708D}" type="pres">
      <dgm:prSet presAssocID="{25950153-69B4-43DC-818E-A095B57377B0}" presName="hierChild4" presStyleCnt="0"/>
      <dgm:spPr/>
    </dgm:pt>
    <dgm:pt modelId="{9DFBF309-A071-402F-8133-74E8294ABC98}" type="pres">
      <dgm:prSet presAssocID="{A3A223AF-9C3C-453A-9A34-DF8E571049B5}" presName="Name17" presStyleLbl="parChTrans1D3" presStyleIdx="5" presStyleCnt="6"/>
      <dgm:spPr/>
      <dgm:t>
        <a:bodyPr/>
        <a:lstStyle/>
        <a:p>
          <a:endParaRPr lang="en-US"/>
        </a:p>
      </dgm:t>
    </dgm:pt>
    <dgm:pt modelId="{567B0DE5-E297-4A24-8E20-41A1CEB5B7F7}" type="pres">
      <dgm:prSet presAssocID="{9779F2B8-0B66-4771-A8D0-476CFB13FC82}" presName="hierRoot3" presStyleCnt="0"/>
      <dgm:spPr/>
    </dgm:pt>
    <dgm:pt modelId="{F79ADC5D-5506-4F81-BDEE-BA4AF9F796CA}" type="pres">
      <dgm:prSet presAssocID="{9779F2B8-0B66-4771-A8D0-476CFB13FC82}" presName="composite3" presStyleCnt="0"/>
      <dgm:spPr/>
    </dgm:pt>
    <dgm:pt modelId="{5F2442CA-C52E-432D-BD2D-BB8ED7215C35}" type="pres">
      <dgm:prSet presAssocID="{9779F2B8-0B66-4771-A8D0-476CFB13FC82}" presName="background3" presStyleLbl="node3" presStyleIdx="5" presStyleCnt="6"/>
      <dgm:spPr>
        <a:solidFill>
          <a:srgbClr val="00B050"/>
        </a:solidFill>
        <a:ln>
          <a:solidFill>
            <a:srgbClr val="00B050"/>
          </a:solidFill>
        </a:ln>
      </dgm:spPr>
      <dgm:t>
        <a:bodyPr/>
        <a:lstStyle/>
        <a:p>
          <a:endParaRPr lang="en-US"/>
        </a:p>
      </dgm:t>
    </dgm:pt>
    <dgm:pt modelId="{C6C558BB-295F-4C91-9816-A10CB2698101}" type="pres">
      <dgm:prSet presAssocID="{9779F2B8-0B66-4771-A8D0-476CFB13FC82}" presName="text3" presStyleLbl="fgAcc3" presStyleIdx="5" presStyleCnt="6">
        <dgm:presLayoutVars>
          <dgm:chPref val="3"/>
        </dgm:presLayoutVars>
      </dgm:prSet>
      <dgm:spPr/>
      <dgm:t>
        <a:bodyPr/>
        <a:lstStyle/>
        <a:p>
          <a:endParaRPr lang="en-US"/>
        </a:p>
      </dgm:t>
    </dgm:pt>
    <dgm:pt modelId="{120302E0-65CF-4419-8E46-EA68198F0853}" type="pres">
      <dgm:prSet presAssocID="{9779F2B8-0B66-4771-A8D0-476CFB13FC82}" presName="hierChild4" presStyleCnt="0"/>
      <dgm:spPr/>
    </dgm:pt>
  </dgm:ptLst>
  <dgm:cxnLst>
    <dgm:cxn modelId="{9AC25F8A-D36B-4322-9D11-732842338F5D}" type="presOf" srcId="{A3A223AF-9C3C-453A-9A34-DF8E571049B5}" destId="{9DFBF309-A071-402F-8133-74E8294ABC98}" srcOrd="0" destOrd="0" presId="urn:microsoft.com/office/officeart/2005/8/layout/hierarchy1"/>
    <dgm:cxn modelId="{0A92FD4C-6804-4072-9703-B3EADE0054DE}" type="presOf" srcId="{F742069F-C4E1-46FA-96E6-D7BFFE491EE5}" destId="{CB940864-1837-4989-AD5A-A78DF9C081D4}" srcOrd="0" destOrd="0" presId="urn:microsoft.com/office/officeart/2005/8/layout/hierarchy1"/>
    <dgm:cxn modelId="{A241E7EF-AB3F-46E3-8116-7F2B0BFF8A82}" type="presOf" srcId="{71E4C478-16C5-4232-B321-7F184DAD5162}" destId="{1C993788-9013-4AF6-8243-E9067310DAE9}" srcOrd="0" destOrd="0" presId="urn:microsoft.com/office/officeart/2005/8/layout/hierarchy1"/>
    <dgm:cxn modelId="{344E8792-3450-457F-B4AD-59B4F755D2E2}" type="presOf" srcId="{BF286B3D-7150-4DB1-90BE-D8FA65E07043}" destId="{DD70E67A-6B7D-47C7-990E-323EA184A9E9}" srcOrd="0" destOrd="0" presId="urn:microsoft.com/office/officeart/2005/8/layout/hierarchy1"/>
    <dgm:cxn modelId="{D66E7A6B-8DFA-4DAF-BD87-004CCBF9BCE3}" type="presOf" srcId="{B571A697-8759-40CF-A982-8C007EB1F8DC}" destId="{310D6CC7-C871-4640-8CCC-1AAB9F11DA3F}" srcOrd="0" destOrd="0" presId="urn:microsoft.com/office/officeart/2005/8/layout/hierarchy1"/>
    <dgm:cxn modelId="{BF1E4397-F2E1-456E-81ED-3A75FBE8F68C}" srcId="{93D40CEE-1151-4015-8341-1BA498799356}" destId="{F742069F-C4E1-46FA-96E6-D7BFFE491EE5}" srcOrd="0" destOrd="0" parTransId="{A176A3AD-F16C-4AEF-B5C1-983763B071C4}" sibTransId="{5E41F649-ABB5-4AD6-A64A-838BE06CF246}"/>
    <dgm:cxn modelId="{F0AC4414-6BE4-472F-8929-AB880491E2CF}" type="presOf" srcId="{3B1BD18E-939C-487A-81C0-8E67241A1407}" destId="{5D13D934-487D-412A-B6E7-4D07B73E53FD}" srcOrd="0" destOrd="0" presId="urn:microsoft.com/office/officeart/2005/8/layout/hierarchy1"/>
    <dgm:cxn modelId="{AD432F64-5B3A-414F-801B-C67401DAA7D3}" type="presOf" srcId="{9779F2B8-0B66-4771-A8D0-476CFB13FC82}" destId="{C6C558BB-295F-4C91-9816-A10CB2698101}" srcOrd="0" destOrd="0" presId="urn:microsoft.com/office/officeart/2005/8/layout/hierarchy1"/>
    <dgm:cxn modelId="{299535E6-8C2F-46BE-B196-C5BBF737A5F3}" type="presOf" srcId="{52665367-67E7-4163-8450-30586E4FB9B3}" destId="{E505C5E8-E4A3-4463-9AD9-691E737F4FA2}" srcOrd="0" destOrd="0" presId="urn:microsoft.com/office/officeart/2005/8/layout/hierarchy1"/>
    <dgm:cxn modelId="{F0BD2B34-6905-4275-93C0-FCF1B54C2B78}" srcId="{BF286B3D-7150-4DB1-90BE-D8FA65E07043}" destId="{71E4C478-16C5-4232-B321-7F184DAD5162}" srcOrd="0" destOrd="0" parTransId="{9032018E-4FF4-45DD-8C82-2E42AFFEE9F0}" sibTransId="{6502B802-F2DE-4ADD-B072-0402AF61AC0E}"/>
    <dgm:cxn modelId="{D79E790C-AEAD-48AD-9318-F6F98ECC16CC}" type="presOf" srcId="{D9337A6E-3AC5-4E2E-AB25-5C5D5FE4D749}" destId="{49937A70-2F3F-4FC4-B0B1-0716ACD47830}" srcOrd="0" destOrd="0" presId="urn:microsoft.com/office/officeart/2005/8/layout/hierarchy1"/>
    <dgm:cxn modelId="{4684637E-4B6C-4795-B4D9-C67F7D84F807}" type="presOf" srcId="{924DA213-67A4-4F8E-9640-7945A26EDD18}" destId="{9ED7099B-0797-41D8-93A5-573284BDC4F0}" srcOrd="0" destOrd="0" presId="urn:microsoft.com/office/officeart/2005/8/layout/hierarchy1"/>
    <dgm:cxn modelId="{EEEE5C85-147F-47C5-AEC4-634833513E1D}" type="presOf" srcId="{93D40CEE-1151-4015-8341-1BA498799356}" destId="{3FF00DE8-B8E2-4AEC-B100-95C3F203C8CA}" srcOrd="0" destOrd="0" presId="urn:microsoft.com/office/officeart/2005/8/layout/hierarchy1"/>
    <dgm:cxn modelId="{FE32D6F0-A78A-4996-8EF5-59AD1138A894}" srcId="{F742069F-C4E1-46FA-96E6-D7BFFE491EE5}" destId="{77DAFC71-A9CF-4408-B77A-228E8283386E}" srcOrd="2" destOrd="0" parTransId="{2793EAF2-1DA8-4ACA-83CB-16636F8934F2}" sibTransId="{7A57846F-4002-4A0D-AA40-DFE90A2E3DD3}"/>
    <dgm:cxn modelId="{BC8A21F9-74B5-41E8-BBB7-498E506CF0DF}" srcId="{BF286B3D-7150-4DB1-90BE-D8FA65E07043}" destId="{9779F2B8-0B66-4771-A8D0-476CFB13FC82}" srcOrd="2" destOrd="0" parTransId="{A3A223AF-9C3C-453A-9A34-DF8E571049B5}" sibTransId="{23B371E5-BCC3-4A8C-A855-89F1CAA22087}"/>
    <dgm:cxn modelId="{84CB1A68-C3BB-458D-94D9-E0971CF6B67F}" srcId="{93D40CEE-1151-4015-8341-1BA498799356}" destId="{BF286B3D-7150-4DB1-90BE-D8FA65E07043}" srcOrd="1" destOrd="0" parTransId="{D9337A6E-3AC5-4E2E-AB25-5C5D5FE4D749}" sibTransId="{70355E6D-958A-45EB-804D-57856A0857E3}"/>
    <dgm:cxn modelId="{5196F9BF-22EA-4266-8911-4F2389028E1F}" srcId="{F742069F-C4E1-46FA-96E6-D7BFFE491EE5}" destId="{3B1BD18E-939C-487A-81C0-8E67241A1407}" srcOrd="1" destOrd="0" parTransId="{924DA213-67A4-4F8E-9640-7945A26EDD18}" sibTransId="{05AA789F-3DD6-49D5-9695-A692340EBD18}"/>
    <dgm:cxn modelId="{87C1934E-E3E7-4D90-AE1D-6711B2A0C339}" type="presOf" srcId="{9E83A90B-8E16-4D8F-B9D9-622FEEEC6980}" destId="{15242204-09E6-4492-9C72-D942FDFFB1AA}" srcOrd="0" destOrd="0" presId="urn:microsoft.com/office/officeart/2005/8/layout/hierarchy1"/>
    <dgm:cxn modelId="{5F8C76E6-13AB-40E7-B70C-E0D90566F849}" srcId="{BF286B3D-7150-4DB1-90BE-D8FA65E07043}" destId="{25950153-69B4-43DC-818E-A095B57377B0}" srcOrd="1" destOrd="0" parTransId="{A8588F1E-AF94-49ED-AE7C-0D797E881643}" sibTransId="{4FB279BB-EC82-4842-8645-D93F3EA52959}"/>
    <dgm:cxn modelId="{D24E0887-BC0D-48F3-8A3C-ABEBF3365BA6}" type="presOf" srcId="{2793EAF2-1DA8-4ACA-83CB-16636F8934F2}" destId="{ED5380FA-3E36-4364-BC58-87D31304C47A}" srcOrd="0" destOrd="0" presId="urn:microsoft.com/office/officeart/2005/8/layout/hierarchy1"/>
    <dgm:cxn modelId="{00F102B8-EF5B-45CB-899C-179D0070E8A5}" type="presOf" srcId="{A176A3AD-F16C-4AEF-B5C1-983763B071C4}" destId="{56D26345-8B45-4EE6-8A0F-EC9367664BF0}" srcOrd="0" destOrd="0" presId="urn:microsoft.com/office/officeart/2005/8/layout/hierarchy1"/>
    <dgm:cxn modelId="{00AB79B2-B86E-4922-AD7D-D4FCF156C35E}" type="presOf" srcId="{77DAFC71-A9CF-4408-B77A-228E8283386E}" destId="{D3A851CC-32A6-487C-B914-C5A554DA9BFA}" srcOrd="0" destOrd="0" presId="urn:microsoft.com/office/officeart/2005/8/layout/hierarchy1"/>
    <dgm:cxn modelId="{18FA25FC-F40C-4C88-86FC-E72EA0758107}" type="presOf" srcId="{9032018E-4FF4-45DD-8C82-2E42AFFEE9F0}" destId="{109AB53E-C2ED-4FC4-B00E-D53C612E5BDB}" srcOrd="0" destOrd="0" presId="urn:microsoft.com/office/officeart/2005/8/layout/hierarchy1"/>
    <dgm:cxn modelId="{48ABBDED-FF44-4072-9318-C4C1B9EB6BD2}" srcId="{52665367-67E7-4163-8450-30586E4FB9B3}" destId="{93D40CEE-1151-4015-8341-1BA498799356}" srcOrd="0" destOrd="0" parTransId="{EE622772-F9F2-430C-871C-3B6258E70A1B}" sibTransId="{EA4FDCEA-CD24-4A21-8F73-0E786FD2D2EE}"/>
    <dgm:cxn modelId="{16D5CD99-E4AD-4EB0-94F8-9602314E4B17}" type="presOf" srcId="{25950153-69B4-43DC-818E-A095B57377B0}" destId="{221B8878-6B97-488A-A291-71A0783EC602}" srcOrd="0" destOrd="0" presId="urn:microsoft.com/office/officeart/2005/8/layout/hierarchy1"/>
    <dgm:cxn modelId="{479CDADD-709A-4519-949E-7F73817C857A}" srcId="{F742069F-C4E1-46FA-96E6-D7BFFE491EE5}" destId="{9E83A90B-8E16-4D8F-B9D9-622FEEEC6980}" srcOrd="0" destOrd="0" parTransId="{B571A697-8759-40CF-A982-8C007EB1F8DC}" sibTransId="{9364D3AF-5AB7-48A4-B84F-A66E26E85D6A}"/>
    <dgm:cxn modelId="{1C59AA4E-3A01-4FB9-91B2-3EC7740F2348}" type="presOf" srcId="{A8588F1E-AF94-49ED-AE7C-0D797E881643}" destId="{BCCA8849-7FBB-4059-BA44-E861E534BF26}" srcOrd="0" destOrd="0" presId="urn:microsoft.com/office/officeart/2005/8/layout/hierarchy1"/>
    <dgm:cxn modelId="{0EE67CCE-E37F-4A8B-BA69-98A1459D1CAD}" type="presParOf" srcId="{E505C5E8-E4A3-4463-9AD9-691E737F4FA2}" destId="{0605032A-9490-4E2B-ACAD-AC4E01BDC722}" srcOrd="0" destOrd="0" presId="urn:microsoft.com/office/officeart/2005/8/layout/hierarchy1"/>
    <dgm:cxn modelId="{5DF1AB44-C94E-4952-87BA-ACAED26A78CC}" type="presParOf" srcId="{0605032A-9490-4E2B-ACAD-AC4E01BDC722}" destId="{14AB40D2-8861-4E83-B5CC-192B94EE0BBC}" srcOrd="0" destOrd="0" presId="urn:microsoft.com/office/officeart/2005/8/layout/hierarchy1"/>
    <dgm:cxn modelId="{A82D7994-0382-4C97-9FA8-62FFE6912F80}" type="presParOf" srcId="{14AB40D2-8861-4E83-B5CC-192B94EE0BBC}" destId="{4D42FA01-6FB8-4670-8AD0-D17062447600}" srcOrd="0" destOrd="0" presId="urn:microsoft.com/office/officeart/2005/8/layout/hierarchy1"/>
    <dgm:cxn modelId="{F5C72DA0-C94B-4AFD-9736-A9B949A65C5D}" type="presParOf" srcId="{14AB40D2-8861-4E83-B5CC-192B94EE0BBC}" destId="{3FF00DE8-B8E2-4AEC-B100-95C3F203C8CA}" srcOrd="1" destOrd="0" presId="urn:microsoft.com/office/officeart/2005/8/layout/hierarchy1"/>
    <dgm:cxn modelId="{D2026480-4208-426F-B5E9-73446C6426A6}" type="presParOf" srcId="{0605032A-9490-4E2B-ACAD-AC4E01BDC722}" destId="{21B7E6C0-8F9A-48F9-BDB8-27EF2181E2FE}" srcOrd="1" destOrd="0" presId="urn:microsoft.com/office/officeart/2005/8/layout/hierarchy1"/>
    <dgm:cxn modelId="{428B1379-8A10-405E-9B66-0D04750838D5}" type="presParOf" srcId="{21B7E6C0-8F9A-48F9-BDB8-27EF2181E2FE}" destId="{56D26345-8B45-4EE6-8A0F-EC9367664BF0}" srcOrd="0" destOrd="0" presId="urn:microsoft.com/office/officeart/2005/8/layout/hierarchy1"/>
    <dgm:cxn modelId="{2988FDF3-1E33-41EF-86EE-B62B643C5E96}" type="presParOf" srcId="{21B7E6C0-8F9A-48F9-BDB8-27EF2181E2FE}" destId="{9C1772BF-13EB-4E07-9F4C-DBEE8064894B}" srcOrd="1" destOrd="0" presId="urn:microsoft.com/office/officeart/2005/8/layout/hierarchy1"/>
    <dgm:cxn modelId="{1621A290-226A-42F7-ABAA-A3EDF0F499CF}" type="presParOf" srcId="{9C1772BF-13EB-4E07-9F4C-DBEE8064894B}" destId="{E6147439-C1D1-42D1-BAD7-0ED771EC734C}" srcOrd="0" destOrd="0" presId="urn:microsoft.com/office/officeart/2005/8/layout/hierarchy1"/>
    <dgm:cxn modelId="{33E86A84-5A16-416E-A2F7-8AB9653F5E89}" type="presParOf" srcId="{E6147439-C1D1-42D1-BAD7-0ED771EC734C}" destId="{66D05F96-1A50-4ACF-AAE4-F1B76A71FBF9}" srcOrd="0" destOrd="0" presId="urn:microsoft.com/office/officeart/2005/8/layout/hierarchy1"/>
    <dgm:cxn modelId="{D5F83489-F3BA-4C0C-9732-1F3BEFC5F4D5}" type="presParOf" srcId="{E6147439-C1D1-42D1-BAD7-0ED771EC734C}" destId="{CB940864-1837-4989-AD5A-A78DF9C081D4}" srcOrd="1" destOrd="0" presId="urn:microsoft.com/office/officeart/2005/8/layout/hierarchy1"/>
    <dgm:cxn modelId="{A10849A1-48A6-4BB2-88BA-84BA0DD52096}" type="presParOf" srcId="{9C1772BF-13EB-4E07-9F4C-DBEE8064894B}" destId="{A1408F5F-9DC4-481D-ACD2-EE2DF09917F8}" srcOrd="1" destOrd="0" presId="urn:microsoft.com/office/officeart/2005/8/layout/hierarchy1"/>
    <dgm:cxn modelId="{282BC4AB-8439-40A5-851C-33E7615E0208}" type="presParOf" srcId="{A1408F5F-9DC4-481D-ACD2-EE2DF09917F8}" destId="{310D6CC7-C871-4640-8CCC-1AAB9F11DA3F}" srcOrd="0" destOrd="0" presId="urn:microsoft.com/office/officeart/2005/8/layout/hierarchy1"/>
    <dgm:cxn modelId="{BAAB7545-F1CF-48C0-9E4F-747AE8CAAE2A}" type="presParOf" srcId="{A1408F5F-9DC4-481D-ACD2-EE2DF09917F8}" destId="{085646FA-4D54-44BA-982A-E4B5C288345B}" srcOrd="1" destOrd="0" presId="urn:microsoft.com/office/officeart/2005/8/layout/hierarchy1"/>
    <dgm:cxn modelId="{25822EBC-1567-4A59-B7FD-34B5C7AEF024}" type="presParOf" srcId="{085646FA-4D54-44BA-982A-E4B5C288345B}" destId="{C1D828C2-A095-4B13-B83B-4A87DD96A3D8}" srcOrd="0" destOrd="0" presId="urn:microsoft.com/office/officeart/2005/8/layout/hierarchy1"/>
    <dgm:cxn modelId="{C65CA10F-B231-4A53-BC76-90C2F4CCD434}" type="presParOf" srcId="{C1D828C2-A095-4B13-B83B-4A87DD96A3D8}" destId="{A4F81F7E-9566-40A8-8BB2-0AD382175E14}" srcOrd="0" destOrd="0" presId="urn:microsoft.com/office/officeart/2005/8/layout/hierarchy1"/>
    <dgm:cxn modelId="{9810E34C-FC49-4073-9F8C-1D74357E6032}" type="presParOf" srcId="{C1D828C2-A095-4B13-B83B-4A87DD96A3D8}" destId="{15242204-09E6-4492-9C72-D942FDFFB1AA}" srcOrd="1" destOrd="0" presId="urn:microsoft.com/office/officeart/2005/8/layout/hierarchy1"/>
    <dgm:cxn modelId="{E25D9C06-DB2D-4956-95F0-81FB31FFE633}" type="presParOf" srcId="{085646FA-4D54-44BA-982A-E4B5C288345B}" destId="{8C6984BF-7010-4BA3-8AAA-E4DD6E8345CC}" srcOrd="1" destOrd="0" presId="urn:microsoft.com/office/officeart/2005/8/layout/hierarchy1"/>
    <dgm:cxn modelId="{64C5BF42-5CEA-471C-BC7C-FAAE6C0A8424}" type="presParOf" srcId="{A1408F5F-9DC4-481D-ACD2-EE2DF09917F8}" destId="{9ED7099B-0797-41D8-93A5-573284BDC4F0}" srcOrd="2" destOrd="0" presId="urn:microsoft.com/office/officeart/2005/8/layout/hierarchy1"/>
    <dgm:cxn modelId="{EB5A11F7-A407-4250-BDE3-128539084A71}" type="presParOf" srcId="{A1408F5F-9DC4-481D-ACD2-EE2DF09917F8}" destId="{E16A45C9-44BF-4D1E-B2A3-83AD55CB152E}" srcOrd="3" destOrd="0" presId="urn:microsoft.com/office/officeart/2005/8/layout/hierarchy1"/>
    <dgm:cxn modelId="{E09B5CC5-1F5A-4298-8483-0269CAAC4287}" type="presParOf" srcId="{E16A45C9-44BF-4D1E-B2A3-83AD55CB152E}" destId="{EF54FD57-BE08-4FEB-B33D-E47185B34FA3}" srcOrd="0" destOrd="0" presId="urn:microsoft.com/office/officeart/2005/8/layout/hierarchy1"/>
    <dgm:cxn modelId="{C363E936-9AB0-4AC4-971F-DAABA89BA683}" type="presParOf" srcId="{EF54FD57-BE08-4FEB-B33D-E47185B34FA3}" destId="{BA0ECB95-9BBD-4EE4-900C-ADF486B6CAAB}" srcOrd="0" destOrd="0" presId="urn:microsoft.com/office/officeart/2005/8/layout/hierarchy1"/>
    <dgm:cxn modelId="{DC4E665A-406D-4F8D-A309-7BBFDA9F6A47}" type="presParOf" srcId="{EF54FD57-BE08-4FEB-B33D-E47185B34FA3}" destId="{5D13D934-487D-412A-B6E7-4D07B73E53FD}" srcOrd="1" destOrd="0" presId="urn:microsoft.com/office/officeart/2005/8/layout/hierarchy1"/>
    <dgm:cxn modelId="{DEC47311-66E9-4645-843D-5D893A785C9F}" type="presParOf" srcId="{E16A45C9-44BF-4D1E-B2A3-83AD55CB152E}" destId="{832E9DE5-2B4E-4F85-884A-4BF46CEE6547}" srcOrd="1" destOrd="0" presId="urn:microsoft.com/office/officeart/2005/8/layout/hierarchy1"/>
    <dgm:cxn modelId="{9273D3A6-3B72-42FE-A7D7-9E62B372ADA1}" type="presParOf" srcId="{A1408F5F-9DC4-481D-ACD2-EE2DF09917F8}" destId="{ED5380FA-3E36-4364-BC58-87D31304C47A}" srcOrd="4" destOrd="0" presId="urn:microsoft.com/office/officeart/2005/8/layout/hierarchy1"/>
    <dgm:cxn modelId="{E52C15D7-776A-4AE8-B9D9-B95548EE3F6A}" type="presParOf" srcId="{A1408F5F-9DC4-481D-ACD2-EE2DF09917F8}" destId="{BAA861FF-BDC8-4414-A062-F0CBDD22939E}" srcOrd="5" destOrd="0" presId="urn:microsoft.com/office/officeart/2005/8/layout/hierarchy1"/>
    <dgm:cxn modelId="{553047B2-DE51-4952-B3F2-2FBF510B1027}" type="presParOf" srcId="{BAA861FF-BDC8-4414-A062-F0CBDD22939E}" destId="{BF457FCB-CE4B-47CC-A713-33BC7A53AFEE}" srcOrd="0" destOrd="0" presId="urn:microsoft.com/office/officeart/2005/8/layout/hierarchy1"/>
    <dgm:cxn modelId="{9BD2BFDA-113B-4F5B-9B69-3798373DE484}" type="presParOf" srcId="{BF457FCB-CE4B-47CC-A713-33BC7A53AFEE}" destId="{0DE4D91C-5FB7-4468-9277-85E48B1869BE}" srcOrd="0" destOrd="0" presId="urn:microsoft.com/office/officeart/2005/8/layout/hierarchy1"/>
    <dgm:cxn modelId="{382870A5-5A6F-460B-92FE-4051CD94CDDB}" type="presParOf" srcId="{BF457FCB-CE4B-47CC-A713-33BC7A53AFEE}" destId="{D3A851CC-32A6-487C-B914-C5A554DA9BFA}" srcOrd="1" destOrd="0" presId="urn:microsoft.com/office/officeart/2005/8/layout/hierarchy1"/>
    <dgm:cxn modelId="{88A3238B-BBC1-40C9-9F7B-48EEAB5265EA}" type="presParOf" srcId="{BAA861FF-BDC8-4414-A062-F0CBDD22939E}" destId="{31A9DE38-74D2-4AC7-85E9-97149CA1875C}" srcOrd="1" destOrd="0" presId="urn:microsoft.com/office/officeart/2005/8/layout/hierarchy1"/>
    <dgm:cxn modelId="{C44CCF61-4FA8-4C9D-9982-A245D9175735}" type="presParOf" srcId="{21B7E6C0-8F9A-48F9-BDB8-27EF2181E2FE}" destId="{49937A70-2F3F-4FC4-B0B1-0716ACD47830}" srcOrd="2" destOrd="0" presId="urn:microsoft.com/office/officeart/2005/8/layout/hierarchy1"/>
    <dgm:cxn modelId="{BFC1256F-A73A-423D-A0DA-BEFE11AD042E}" type="presParOf" srcId="{21B7E6C0-8F9A-48F9-BDB8-27EF2181E2FE}" destId="{078199A9-317D-4C2E-9BB4-7BE5204B7C27}" srcOrd="3" destOrd="0" presId="urn:microsoft.com/office/officeart/2005/8/layout/hierarchy1"/>
    <dgm:cxn modelId="{3FF6BCC0-4BC5-43BE-83F2-586E53DFE579}" type="presParOf" srcId="{078199A9-317D-4C2E-9BB4-7BE5204B7C27}" destId="{316464B9-8551-4F11-8C44-4094B7AA489A}" srcOrd="0" destOrd="0" presId="urn:microsoft.com/office/officeart/2005/8/layout/hierarchy1"/>
    <dgm:cxn modelId="{A4F0FBCF-CAFA-4EFF-ABA1-CB82ADCE6200}" type="presParOf" srcId="{316464B9-8551-4F11-8C44-4094B7AA489A}" destId="{AFDBA5FF-1261-4607-AA98-5B238E5849C2}" srcOrd="0" destOrd="0" presId="urn:microsoft.com/office/officeart/2005/8/layout/hierarchy1"/>
    <dgm:cxn modelId="{14727E2C-4248-467B-8403-0AD84A5504DB}" type="presParOf" srcId="{316464B9-8551-4F11-8C44-4094B7AA489A}" destId="{DD70E67A-6B7D-47C7-990E-323EA184A9E9}" srcOrd="1" destOrd="0" presId="urn:microsoft.com/office/officeart/2005/8/layout/hierarchy1"/>
    <dgm:cxn modelId="{C8512EC6-5552-4F7F-A577-3657AD2493ED}" type="presParOf" srcId="{078199A9-317D-4C2E-9BB4-7BE5204B7C27}" destId="{1200DB23-F93F-4800-8B28-E927DC88C6AA}" srcOrd="1" destOrd="0" presId="urn:microsoft.com/office/officeart/2005/8/layout/hierarchy1"/>
    <dgm:cxn modelId="{D1171453-8597-49B6-9B60-CD38BEC7B748}" type="presParOf" srcId="{1200DB23-F93F-4800-8B28-E927DC88C6AA}" destId="{109AB53E-C2ED-4FC4-B00E-D53C612E5BDB}" srcOrd="0" destOrd="0" presId="urn:microsoft.com/office/officeart/2005/8/layout/hierarchy1"/>
    <dgm:cxn modelId="{2400FDF2-5792-40FC-8423-8DB2D3A60191}" type="presParOf" srcId="{1200DB23-F93F-4800-8B28-E927DC88C6AA}" destId="{EA439E39-C3EE-4E9E-B634-F42014056AAD}" srcOrd="1" destOrd="0" presId="urn:microsoft.com/office/officeart/2005/8/layout/hierarchy1"/>
    <dgm:cxn modelId="{DFFE8E46-6D2D-4836-A04C-6F1931FB9E43}" type="presParOf" srcId="{EA439E39-C3EE-4E9E-B634-F42014056AAD}" destId="{B6F2CA16-4ACF-4917-A296-DB812E1BB35C}" srcOrd="0" destOrd="0" presId="urn:microsoft.com/office/officeart/2005/8/layout/hierarchy1"/>
    <dgm:cxn modelId="{6301A7C8-BF07-460B-9254-C69B79F34A6A}" type="presParOf" srcId="{B6F2CA16-4ACF-4917-A296-DB812E1BB35C}" destId="{4EF46B72-B14F-48BE-9B20-9E88917884BF}" srcOrd="0" destOrd="0" presId="urn:microsoft.com/office/officeart/2005/8/layout/hierarchy1"/>
    <dgm:cxn modelId="{9F019967-5F85-4B19-A306-E703C4ABE179}" type="presParOf" srcId="{B6F2CA16-4ACF-4917-A296-DB812E1BB35C}" destId="{1C993788-9013-4AF6-8243-E9067310DAE9}" srcOrd="1" destOrd="0" presId="urn:microsoft.com/office/officeart/2005/8/layout/hierarchy1"/>
    <dgm:cxn modelId="{D7AEF77C-2723-4344-B1EE-BCA57E18958D}" type="presParOf" srcId="{EA439E39-C3EE-4E9E-B634-F42014056AAD}" destId="{762DF72D-48D8-46C1-9C62-CBE2AB52F584}" srcOrd="1" destOrd="0" presId="urn:microsoft.com/office/officeart/2005/8/layout/hierarchy1"/>
    <dgm:cxn modelId="{6998AA08-7EE1-48DA-A51E-5EE7C12CEF0D}" type="presParOf" srcId="{1200DB23-F93F-4800-8B28-E927DC88C6AA}" destId="{BCCA8849-7FBB-4059-BA44-E861E534BF26}" srcOrd="2" destOrd="0" presId="urn:microsoft.com/office/officeart/2005/8/layout/hierarchy1"/>
    <dgm:cxn modelId="{FB381655-937B-4648-88F7-A8AD16A5E566}" type="presParOf" srcId="{1200DB23-F93F-4800-8B28-E927DC88C6AA}" destId="{141A4252-430E-4788-8691-4CBA08FF3179}" srcOrd="3" destOrd="0" presId="urn:microsoft.com/office/officeart/2005/8/layout/hierarchy1"/>
    <dgm:cxn modelId="{50F0D2FA-8B46-43FB-84B3-527E2C78A22C}" type="presParOf" srcId="{141A4252-430E-4788-8691-4CBA08FF3179}" destId="{CD912D3C-498D-47C7-977F-DBA564918CFB}" srcOrd="0" destOrd="0" presId="urn:microsoft.com/office/officeart/2005/8/layout/hierarchy1"/>
    <dgm:cxn modelId="{7757B961-0D4C-4A34-9E5E-90EC7360C1A8}" type="presParOf" srcId="{CD912D3C-498D-47C7-977F-DBA564918CFB}" destId="{C76A2BE9-A8EF-4480-9690-6FF3DE31D914}" srcOrd="0" destOrd="0" presId="urn:microsoft.com/office/officeart/2005/8/layout/hierarchy1"/>
    <dgm:cxn modelId="{5BA31048-AC0F-4FA7-AF21-D0D44CBB323D}" type="presParOf" srcId="{CD912D3C-498D-47C7-977F-DBA564918CFB}" destId="{221B8878-6B97-488A-A291-71A0783EC602}" srcOrd="1" destOrd="0" presId="urn:microsoft.com/office/officeart/2005/8/layout/hierarchy1"/>
    <dgm:cxn modelId="{11ED053C-BD88-4823-8987-F688E3A9AFEB}" type="presParOf" srcId="{141A4252-430E-4788-8691-4CBA08FF3179}" destId="{F0BBB9A8-F0E4-4CC7-81D3-0FEC41BB708D}" srcOrd="1" destOrd="0" presId="urn:microsoft.com/office/officeart/2005/8/layout/hierarchy1"/>
    <dgm:cxn modelId="{495CD7AE-B671-4D77-A4F5-B124600432C7}" type="presParOf" srcId="{1200DB23-F93F-4800-8B28-E927DC88C6AA}" destId="{9DFBF309-A071-402F-8133-74E8294ABC98}" srcOrd="4" destOrd="0" presId="urn:microsoft.com/office/officeart/2005/8/layout/hierarchy1"/>
    <dgm:cxn modelId="{97251DFE-CDDC-4036-98BE-12E363939196}" type="presParOf" srcId="{1200DB23-F93F-4800-8B28-E927DC88C6AA}" destId="{567B0DE5-E297-4A24-8E20-41A1CEB5B7F7}" srcOrd="5" destOrd="0" presId="urn:microsoft.com/office/officeart/2005/8/layout/hierarchy1"/>
    <dgm:cxn modelId="{D160E2BE-96B6-4D3C-9F7A-34A96B3DFD81}" type="presParOf" srcId="{567B0DE5-E297-4A24-8E20-41A1CEB5B7F7}" destId="{F79ADC5D-5506-4F81-BDEE-BA4AF9F796CA}" srcOrd="0" destOrd="0" presId="urn:microsoft.com/office/officeart/2005/8/layout/hierarchy1"/>
    <dgm:cxn modelId="{D84BAFD2-3559-4E4D-B0A2-30BF98223F88}" type="presParOf" srcId="{F79ADC5D-5506-4F81-BDEE-BA4AF9F796CA}" destId="{5F2442CA-C52E-432D-BD2D-BB8ED7215C35}" srcOrd="0" destOrd="0" presId="urn:microsoft.com/office/officeart/2005/8/layout/hierarchy1"/>
    <dgm:cxn modelId="{E54D6352-6002-41B5-ACD9-0EE17A95D678}" type="presParOf" srcId="{F79ADC5D-5506-4F81-BDEE-BA4AF9F796CA}" destId="{C6C558BB-295F-4C91-9816-A10CB2698101}" srcOrd="1" destOrd="0" presId="urn:microsoft.com/office/officeart/2005/8/layout/hierarchy1"/>
    <dgm:cxn modelId="{B8331218-9559-490C-BC51-1873311AB330}" type="presParOf" srcId="{567B0DE5-E297-4A24-8E20-41A1CEB5B7F7}" destId="{120302E0-65CF-4419-8E46-EA68198F0853}" srcOrd="1" destOrd="0" presId="urn:microsoft.com/office/officeart/2005/8/layout/hierarchy1"/>
  </dgm:cxnLst>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FBF309-A071-402F-8133-74E8294ABC98}">
      <dsp:nvSpPr>
        <dsp:cNvPr id="0" name=""/>
        <dsp:cNvSpPr/>
      </dsp:nvSpPr>
      <dsp:spPr>
        <a:xfrm>
          <a:off x="6140053" y="2587588"/>
          <a:ext cx="1392361" cy="331318"/>
        </a:xfrm>
        <a:custGeom>
          <a:avLst/>
          <a:gdLst/>
          <a:ahLst/>
          <a:cxnLst/>
          <a:rect l="0" t="0" r="0" b="0"/>
          <a:pathLst>
            <a:path>
              <a:moveTo>
                <a:pt x="0" y="0"/>
              </a:moveTo>
              <a:lnTo>
                <a:pt x="0" y="225784"/>
              </a:lnTo>
              <a:lnTo>
                <a:pt x="1392361" y="225784"/>
              </a:lnTo>
              <a:lnTo>
                <a:pt x="1392361" y="331318"/>
              </a:lnTo>
            </a:path>
          </a:pathLst>
        </a:custGeom>
        <a:noFill/>
        <a:ln w="25400" cap="flat" cmpd="sng" algn="ctr">
          <a:solidFill>
            <a:srgbClr val="00B050"/>
          </a:solidFill>
          <a:prstDash val="solid"/>
        </a:ln>
        <a:effectLst/>
      </dsp:spPr>
      <dsp:style>
        <a:lnRef idx="2">
          <a:scrgbClr r="0" g="0" b="0"/>
        </a:lnRef>
        <a:fillRef idx="0">
          <a:scrgbClr r="0" g="0" b="0"/>
        </a:fillRef>
        <a:effectRef idx="0">
          <a:scrgbClr r="0" g="0" b="0"/>
        </a:effectRef>
        <a:fontRef idx="minor"/>
      </dsp:style>
    </dsp:sp>
    <dsp:sp modelId="{BCCA8849-7FBB-4059-BA44-E861E534BF26}">
      <dsp:nvSpPr>
        <dsp:cNvPr id="0" name=""/>
        <dsp:cNvSpPr/>
      </dsp:nvSpPr>
      <dsp:spPr>
        <a:xfrm>
          <a:off x="6094333" y="2587588"/>
          <a:ext cx="91440" cy="331318"/>
        </a:xfrm>
        <a:custGeom>
          <a:avLst/>
          <a:gdLst/>
          <a:ahLst/>
          <a:cxnLst/>
          <a:rect l="0" t="0" r="0" b="0"/>
          <a:pathLst>
            <a:path>
              <a:moveTo>
                <a:pt x="45720" y="0"/>
              </a:moveTo>
              <a:lnTo>
                <a:pt x="45720" y="331318"/>
              </a:lnTo>
            </a:path>
          </a:pathLst>
        </a:custGeom>
        <a:noFill/>
        <a:ln w="25400" cap="flat" cmpd="sng" algn="ctr">
          <a:solidFill>
            <a:srgbClr val="00B050"/>
          </a:solidFill>
          <a:prstDash val="solid"/>
        </a:ln>
        <a:effectLst/>
      </dsp:spPr>
      <dsp:style>
        <a:lnRef idx="2">
          <a:scrgbClr r="0" g="0" b="0"/>
        </a:lnRef>
        <a:fillRef idx="0">
          <a:scrgbClr r="0" g="0" b="0"/>
        </a:fillRef>
        <a:effectRef idx="0">
          <a:scrgbClr r="0" g="0" b="0"/>
        </a:effectRef>
        <a:fontRef idx="minor"/>
      </dsp:style>
    </dsp:sp>
    <dsp:sp modelId="{109AB53E-C2ED-4FC4-B00E-D53C612E5BDB}">
      <dsp:nvSpPr>
        <dsp:cNvPr id="0" name=""/>
        <dsp:cNvSpPr/>
      </dsp:nvSpPr>
      <dsp:spPr>
        <a:xfrm>
          <a:off x="4747691" y="2587588"/>
          <a:ext cx="1392361" cy="331318"/>
        </a:xfrm>
        <a:custGeom>
          <a:avLst/>
          <a:gdLst/>
          <a:ahLst/>
          <a:cxnLst/>
          <a:rect l="0" t="0" r="0" b="0"/>
          <a:pathLst>
            <a:path>
              <a:moveTo>
                <a:pt x="1392361" y="0"/>
              </a:moveTo>
              <a:lnTo>
                <a:pt x="1392361" y="225784"/>
              </a:lnTo>
              <a:lnTo>
                <a:pt x="0" y="225784"/>
              </a:lnTo>
              <a:lnTo>
                <a:pt x="0" y="331318"/>
              </a:lnTo>
            </a:path>
          </a:pathLst>
        </a:custGeom>
        <a:noFill/>
        <a:ln w="25400" cap="flat" cmpd="sng" algn="ctr">
          <a:solidFill>
            <a:srgbClr val="00B050"/>
          </a:solidFill>
          <a:prstDash val="solid"/>
        </a:ln>
        <a:effectLst/>
      </dsp:spPr>
      <dsp:style>
        <a:lnRef idx="2">
          <a:scrgbClr r="0" g="0" b="0"/>
        </a:lnRef>
        <a:fillRef idx="0">
          <a:scrgbClr r="0" g="0" b="0"/>
        </a:fillRef>
        <a:effectRef idx="0">
          <a:scrgbClr r="0" g="0" b="0"/>
        </a:effectRef>
        <a:fontRef idx="minor"/>
      </dsp:style>
    </dsp:sp>
    <dsp:sp modelId="{49937A70-2F3F-4FC4-B0B1-0716ACD47830}">
      <dsp:nvSpPr>
        <dsp:cNvPr id="0" name=""/>
        <dsp:cNvSpPr/>
      </dsp:nvSpPr>
      <dsp:spPr>
        <a:xfrm>
          <a:off x="4051510" y="1532874"/>
          <a:ext cx="2088542" cy="331318"/>
        </a:xfrm>
        <a:custGeom>
          <a:avLst/>
          <a:gdLst/>
          <a:ahLst/>
          <a:cxnLst/>
          <a:rect l="0" t="0" r="0" b="0"/>
          <a:pathLst>
            <a:path>
              <a:moveTo>
                <a:pt x="0" y="0"/>
              </a:moveTo>
              <a:lnTo>
                <a:pt x="0" y="225784"/>
              </a:lnTo>
              <a:lnTo>
                <a:pt x="2088542" y="225784"/>
              </a:lnTo>
              <a:lnTo>
                <a:pt x="2088542" y="33131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D5380FA-3E36-4364-BC58-87D31304C47A}">
      <dsp:nvSpPr>
        <dsp:cNvPr id="0" name=""/>
        <dsp:cNvSpPr/>
      </dsp:nvSpPr>
      <dsp:spPr>
        <a:xfrm>
          <a:off x="1962968" y="2587588"/>
          <a:ext cx="1392361" cy="331318"/>
        </a:xfrm>
        <a:custGeom>
          <a:avLst/>
          <a:gdLst/>
          <a:ahLst/>
          <a:cxnLst/>
          <a:rect l="0" t="0" r="0" b="0"/>
          <a:pathLst>
            <a:path>
              <a:moveTo>
                <a:pt x="0" y="0"/>
              </a:moveTo>
              <a:lnTo>
                <a:pt x="0" y="225784"/>
              </a:lnTo>
              <a:lnTo>
                <a:pt x="1392361" y="225784"/>
              </a:lnTo>
              <a:lnTo>
                <a:pt x="1392361" y="331318"/>
              </a:lnTo>
            </a:path>
          </a:pathLst>
        </a:custGeom>
        <a:noFill/>
        <a:ln w="25400" cap="flat" cmpd="sng" algn="ctr">
          <a:solidFill>
            <a:srgbClr val="C00000"/>
          </a:solidFill>
          <a:prstDash val="solid"/>
        </a:ln>
        <a:effectLst/>
      </dsp:spPr>
      <dsp:style>
        <a:lnRef idx="2">
          <a:scrgbClr r="0" g="0" b="0"/>
        </a:lnRef>
        <a:fillRef idx="0">
          <a:scrgbClr r="0" g="0" b="0"/>
        </a:fillRef>
        <a:effectRef idx="0">
          <a:scrgbClr r="0" g="0" b="0"/>
        </a:effectRef>
        <a:fontRef idx="minor"/>
      </dsp:style>
    </dsp:sp>
    <dsp:sp modelId="{9ED7099B-0797-41D8-93A5-573284BDC4F0}">
      <dsp:nvSpPr>
        <dsp:cNvPr id="0" name=""/>
        <dsp:cNvSpPr/>
      </dsp:nvSpPr>
      <dsp:spPr>
        <a:xfrm>
          <a:off x="1917248" y="2587588"/>
          <a:ext cx="91440" cy="331318"/>
        </a:xfrm>
        <a:custGeom>
          <a:avLst/>
          <a:gdLst/>
          <a:ahLst/>
          <a:cxnLst/>
          <a:rect l="0" t="0" r="0" b="0"/>
          <a:pathLst>
            <a:path>
              <a:moveTo>
                <a:pt x="45720" y="0"/>
              </a:moveTo>
              <a:lnTo>
                <a:pt x="45720" y="331318"/>
              </a:lnTo>
            </a:path>
          </a:pathLst>
        </a:custGeom>
        <a:noFill/>
        <a:ln w="25400" cap="flat" cmpd="sng" algn="ctr">
          <a:solidFill>
            <a:srgbClr val="C00000"/>
          </a:solidFill>
          <a:prstDash val="solid"/>
        </a:ln>
        <a:effectLst/>
      </dsp:spPr>
      <dsp:style>
        <a:lnRef idx="2">
          <a:scrgbClr r="0" g="0" b="0"/>
        </a:lnRef>
        <a:fillRef idx="0">
          <a:scrgbClr r="0" g="0" b="0"/>
        </a:fillRef>
        <a:effectRef idx="0">
          <a:scrgbClr r="0" g="0" b="0"/>
        </a:effectRef>
        <a:fontRef idx="minor"/>
      </dsp:style>
    </dsp:sp>
    <dsp:sp modelId="{310D6CC7-C871-4640-8CCC-1AAB9F11DA3F}">
      <dsp:nvSpPr>
        <dsp:cNvPr id="0" name=""/>
        <dsp:cNvSpPr/>
      </dsp:nvSpPr>
      <dsp:spPr>
        <a:xfrm>
          <a:off x="570607" y="2587588"/>
          <a:ext cx="1392361" cy="331318"/>
        </a:xfrm>
        <a:custGeom>
          <a:avLst/>
          <a:gdLst/>
          <a:ahLst/>
          <a:cxnLst/>
          <a:rect l="0" t="0" r="0" b="0"/>
          <a:pathLst>
            <a:path>
              <a:moveTo>
                <a:pt x="1392361" y="0"/>
              </a:moveTo>
              <a:lnTo>
                <a:pt x="1392361" y="225784"/>
              </a:lnTo>
              <a:lnTo>
                <a:pt x="0" y="225784"/>
              </a:lnTo>
              <a:lnTo>
                <a:pt x="0" y="331318"/>
              </a:lnTo>
            </a:path>
          </a:pathLst>
        </a:custGeom>
        <a:noFill/>
        <a:ln w="25400" cap="flat" cmpd="sng" algn="ctr">
          <a:solidFill>
            <a:srgbClr val="C00000"/>
          </a:solidFill>
          <a:prstDash val="solid"/>
        </a:ln>
        <a:effectLst/>
      </dsp:spPr>
      <dsp:style>
        <a:lnRef idx="2">
          <a:scrgbClr r="0" g="0" b="0"/>
        </a:lnRef>
        <a:fillRef idx="0">
          <a:scrgbClr r="0" g="0" b="0"/>
        </a:fillRef>
        <a:effectRef idx="0">
          <a:scrgbClr r="0" g="0" b="0"/>
        </a:effectRef>
        <a:fontRef idx="minor"/>
      </dsp:style>
    </dsp:sp>
    <dsp:sp modelId="{56D26345-8B45-4EE6-8A0F-EC9367664BF0}">
      <dsp:nvSpPr>
        <dsp:cNvPr id="0" name=""/>
        <dsp:cNvSpPr/>
      </dsp:nvSpPr>
      <dsp:spPr>
        <a:xfrm>
          <a:off x="1962968" y="1532874"/>
          <a:ext cx="2088542" cy="331318"/>
        </a:xfrm>
        <a:custGeom>
          <a:avLst/>
          <a:gdLst/>
          <a:ahLst/>
          <a:cxnLst/>
          <a:rect l="0" t="0" r="0" b="0"/>
          <a:pathLst>
            <a:path>
              <a:moveTo>
                <a:pt x="2088542" y="0"/>
              </a:moveTo>
              <a:lnTo>
                <a:pt x="2088542" y="225784"/>
              </a:lnTo>
              <a:lnTo>
                <a:pt x="0" y="225784"/>
              </a:lnTo>
              <a:lnTo>
                <a:pt x="0" y="33131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D42FA01-6FB8-4670-8AD0-D17062447600}">
      <dsp:nvSpPr>
        <dsp:cNvPr id="0" name=""/>
        <dsp:cNvSpPr/>
      </dsp:nvSpPr>
      <dsp:spPr>
        <a:xfrm>
          <a:off x="3481908" y="809479"/>
          <a:ext cx="1139204" cy="72339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FF00DE8-B8E2-4AEC-B100-95C3F203C8CA}">
      <dsp:nvSpPr>
        <dsp:cNvPr id="0" name=""/>
        <dsp:cNvSpPr/>
      </dsp:nvSpPr>
      <dsp:spPr>
        <a:xfrm>
          <a:off x="3608486" y="929729"/>
          <a:ext cx="1139204" cy="72339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ar-SA" sz="2400" b="1" kern="1200" dirty="0" smtClean="0">
              <a:solidFill>
                <a:schemeClr val="tx2"/>
              </a:solidFill>
            </a:rPr>
            <a:t>السياسة المالية</a:t>
          </a:r>
          <a:endParaRPr lang="en-US" sz="2400" b="1" kern="1200" dirty="0">
            <a:solidFill>
              <a:schemeClr val="tx2"/>
            </a:solidFill>
          </a:endParaRPr>
        </a:p>
      </dsp:txBody>
      <dsp:txXfrm>
        <a:off x="3629674" y="950917"/>
        <a:ext cx="1096828" cy="681019"/>
      </dsp:txXfrm>
    </dsp:sp>
    <dsp:sp modelId="{66D05F96-1A50-4ACF-AAE4-F1B76A71FBF9}">
      <dsp:nvSpPr>
        <dsp:cNvPr id="0" name=""/>
        <dsp:cNvSpPr/>
      </dsp:nvSpPr>
      <dsp:spPr>
        <a:xfrm>
          <a:off x="1393366" y="1864193"/>
          <a:ext cx="1139204" cy="723395"/>
        </a:xfrm>
        <a:prstGeom prst="roundRect">
          <a:avLst>
            <a:gd name="adj" fmla="val 10000"/>
          </a:avLst>
        </a:prstGeom>
        <a:solidFill>
          <a:srgbClr val="C00000"/>
        </a:solid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sp>
    <dsp:sp modelId="{CB940864-1837-4989-AD5A-A78DF9C081D4}">
      <dsp:nvSpPr>
        <dsp:cNvPr id="0" name=""/>
        <dsp:cNvSpPr/>
      </dsp:nvSpPr>
      <dsp:spPr>
        <a:xfrm>
          <a:off x="1519944" y="1984443"/>
          <a:ext cx="1139204" cy="723395"/>
        </a:xfrm>
        <a:prstGeom prst="roundRect">
          <a:avLst>
            <a:gd name="adj" fmla="val 10000"/>
          </a:avLst>
        </a:prstGeom>
        <a:solidFill>
          <a:schemeClr val="lt1">
            <a:alpha val="90000"/>
            <a:hueOff val="0"/>
            <a:satOff val="0"/>
            <a:lumOff val="0"/>
            <a:alphaOff val="0"/>
          </a:schemeClr>
        </a:solidFill>
        <a:ln w="25400" cap="flat" cmpd="sng" algn="ctr">
          <a:solidFill>
            <a:srgbClr val="C00000"/>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ar-SA" sz="2400" b="1" kern="1200" dirty="0" smtClean="0">
              <a:solidFill>
                <a:srgbClr val="C00000"/>
              </a:solidFill>
            </a:rPr>
            <a:t>سياسة انكماشية</a:t>
          </a:r>
          <a:endParaRPr lang="en-US" sz="2400" b="1" kern="1200" dirty="0">
            <a:solidFill>
              <a:srgbClr val="C00000"/>
            </a:solidFill>
          </a:endParaRPr>
        </a:p>
      </dsp:txBody>
      <dsp:txXfrm>
        <a:off x="1541132" y="2005631"/>
        <a:ext cx="1096828" cy="681019"/>
      </dsp:txXfrm>
    </dsp:sp>
    <dsp:sp modelId="{A4F81F7E-9566-40A8-8BB2-0AD382175E14}">
      <dsp:nvSpPr>
        <dsp:cNvPr id="0" name=""/>
        <dsp:cNvSpPr/>
      </dsp:nvSpPr>
      <dsp:spPr>
        <a:xfrm>
          <a:off x="1004" y="2918907"/>
          <a:ext cx="1139204" cy="723395"/>
        </a:xfrm>
        <a:prstGeom prst="roundRect">
          <a:avLst>
            <a:gd name="adj" fmla="val 10000"/>
          </a:avLst>
        </a:prstGeom>
        <a:solidFill>
          <a:srgbClr val="C00000"/>
        </a:solid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sp>
    <dsp:sp modelId="{15242204-09E6-4492-9C72-D942FDFFB1AA}">
      <dsp:nvSpPr>
        <dsp:cNvPr id="0" name=""/>
        <dsp:cNvSpPr/>
      </dsp:nvSpPr>
      <dsp:spPr>
        <a:xfrm>
          <a:off x="127582" y="3039157"/>
          <a:ext cx="1139204" cy="723395"/>
        </a:xfrm>
        <a:prstGeom prst="roundRect">
          <a:avLst>
            <a:gd name="adj" fmla="val 10000"/>
          </a:avLst>
        </a:prstGeom>
        <a:solidFill>
          <a:schemeClr val="lt1">
            <a:alpha val="90000"/>
            <a:hueOff val="0"/>
            <a:satOff val="0"/>
            <a:lumOff val="0"/>
            <a:alphaOff val="0"/>
          </a:schemeClr>
        </a:solidFill>
        <a:ln w="25400" cap="flat" cmpd="sng" algn="ctr">
          <a:solidFill>
            <a:srgbClr val="C00000"/>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ar-SA" sz="1800" kern="1200" dirty="0" smtClean="0"/>
            <a:t>زيادة الضرائب</a:t>
          </a:r>
          <a:endParaRPr lang="en-US" sz="1800" kern="1200" dirty="0"/>
        </a:p>
      </dsp:txBody>
      <dsp:txXfrm>
        <a:off x="148770" y="3060345"/>
        <a:ext cx="1096828" cy="681019"/>
      </dsp:txXfrm>
    </dsp:sp>
    <dsp:sp modelId="{BA0ECB95-9BBD-4EE4-900C-ADF486B6CAAB}">
      <dsp:nvSpPr>
        <dsp:cNvPr id="0" name=""/>
        <dsp:cNvSpPr/>
      </dsp:nvSpPr>
      <dsp:spPr>
        <a:xfrm>
          <a:off x="1393366" y="2918907"/>
          <a:ext cx="1139204" cy="723395"/>
        </a:xfrm>
        <a:prstGeom prst="roundRect">
          <a:avLst>
            <a:gd name="adj" fmla="val 10000"/>
          </a:avLst>
        </a:prstGeom>
        <a:solidFill>
          <a:srgbClr val="C00000"/>
        </a:solid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sp>
    <dsp:sp modelId="{5D13D934-487D-412A-B6E7-4D07B73E53FD}">
      <dsp:nvSpPr>
        <dsp:cNvPr id="0" name=""/>
        <dsp:cNvSpPr/>
      </dsp:nvSpPr>
      <dsp:spPr>
        <a:xfrm>
          <a:off x="1519944" y="3039157"/>
          <a:ext cx="1139204" cy="723395"/>
        </a:xfrm>
        <a:prstGeom prst="roundRect">
          <a:avLst>
            <a:gd name="adj" fmla="val 10000"/>
          </a:avLst>
        </a:prstGeom>
        <a:solidFill>
          <a:schemeClr val="lt1">
            <a:alpha val="90000"/>
            <a:hueOff val="0"/>
            <a:satOff val="0"/>
            <a:lumOff val="0"/>
            <a:alphaOff val="0"/>
          </a:schemeClr>
        </a:solidFill>
        <a:ln w="25400" cap="flat" cmpd="sng" algn="ctr">
          <a:solidFill>
            <a:srgbClr val="C00000"/>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ar-SA" sz="1800" kern="1200" dirty="0" smtClean="0"/>
            <a:t>خفض الانفاق الحكومي</a:t>
          </a:r>
          <a:endParaRPr lang="en-US" sz="1800" kern="1200" dirty="0"/>
        </a:p>
      </dsp:txBody>
      <dsp:txXfrm>
        <a:off x="1541132" y="3060345"/>
        <a:ext cx="1096828" cy="681019"/>
      </dsp:txXfrm>
    </dsp:sp>
    <dsp:sp modelId="{0DE4D91C-5FB7-4468-9277-85E48B1869BE}">
      <dsp:nvSpPr>
        <dsp:cNvPr id="0" name=""/>
        <dsp:cNvSpPr/>
      </dsp:nvSpPr>
      <dsp:spPr>
        <a:xfrm>
          <a:off x="2785727" y="2918907"/>
          <a:ext cx="1139204" cy="723395"/>
        </a:xfrm>
        <a:prstGeom prst="roundRect">
          <a:avLst>
            <a:gd name="adj" fmla="val 10000"/>
          </a:avLst>
        </a:prstGeom>
        <a:solidFill>
          <a:srgbClr val="C00000"/>
        </a:solid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sp>
    <dsp:sp modelId="{D3A851CC-32A6-487C-B914-C5A554DA9BFA}">
      <dsp:nvSpPr>
        <dsp:cNvPr id="0" name=""/>
        <dsp:cNvSpPr/>
      </dsp:nvSpPr>
      <dsp:spPr>
        <a:xfrm>
          <a:off x="2912305" y="3039157"/>
          <a:ext cx="1139204" cy="723395"/>
        </a:xfrm>
        <a:prstGeom prst="roundRect">
          <a:avLst>
            <a:gd name="adj" fmla="val 10000"/>
          </a:avLst>
        </a:prstGeom>
        <a:solidFill>
          <a:schemeClr val="lt1">
            <a:alpha val="90000"/>
            <a:hueOff val="0"/>
            <a:satOff val="0"/>
            <a:lumOff val="0"/>
            <a:alphaOff val="0"/>
          </a:schemeClr>
        </a:solidFill>
        <a:ln w="25400" cap="flat" cmpd="sng" algn="ctr">
          <a:solidFill>
            <a:srgbClr val="C00000"/>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ar-SA" sz="1800" kern="1200" dirty="0" smtClean="0"/>
            <a:t>خفض المدفوعات التحويلية</a:t>
          </a:r>
          <a:endParaRPr lang="en-US" sz="1800" kern="1200" dirty="0"/>
        </a:p>
      </dsp:txBody>
      <dsp:txXfrm>
        <a:off x="2933493" y="3060345"/>
        <a:ext cx="1096828" cy="681019"/>
      </dsp:txXfrm>
    </dsp:sp>
    <dsp:sp modelId="{AFDBA5FF-1261-4607-AA98-5B238E5849C2}">
      <dsp:nvSpPr>
        <dsp:cNvPr id="0" name=""/>
        <dsp:cNvSpPr/>
      </dsp:nvSpPr>
      <dsp:spPr>
        <a:xfrm>
          <a:off x="5570450" y="1864193"/>
          <a:ext cx="1139204" cy="723395"/>
        </a:xfrm>
        <a:prstGeom prst="roundRect">
          <a:avLst>
            <a:gd name="adj" fmla="val 10000"/>
          </a:avLst>
        </a:prstGeom>
        <a:solidFill>
          <a:srgbClr val="00B050"/>
        </a:solidFill>
        <a:ln w="25400" cap="flat" cmpd="sng" algn="ctr">
          <a:solidFill>
            <a:srgbClr val="00B050"/>
          </a:solidFill>
          <a:prstDash val="solid"/>
        </a:ln>
        <a:effectLst/>
      </dsp:spPr>
      <dsp:style>
        <a:lnRef idx="2">
          <a:scrgbClr r="0" g="0" b="0"/>
        </a:lnRef>
        <a:fillRef idx="1">
          <a:scrgbClr r="0" g="0" b="0"/>
        </a:fillRef>
        <a:effectRef idx="0">
          <a:scrgbClr r="0" g="0" b="0"/>
        </a:effectRef>
        <a:fontRef idx="minor">
          <a:schemeClr val="lt1"/>
        </a:fontRef>
      </dsp:style>
    </dsp:sp>
    <dsp:sp modelId="{DD70E67A-6B7D-47C7-990E-323EA184A9E9}">
      <dsp:nvSpPr>
        <dsp:cNvPr id="0" name=""/>
        <dsp:cNvSpPr/>
      </dsp:nvSpPr>
      <dsp:spPr>
        <a:xfrm>
          <a:off x="5697029" y="1984443"/>
          <a:ext cx="1139204" cy="723395"/>
        </a:xfrm>
        <a:prstGeom prst="roundRect">
          <a:avLst>
            <a:gd name="adj" fmla="val 10000"/>
          </a:avLst>
        </a:prstGeom>
        <a:solidFill>
          <a:schemeClr val="lt1">
            <a:alpha val="90000"/>
            <a:hueOff val="0"/>
            <a:satOff val="0"/>
            <a:lumOff val="0"/>
            <a:alphaOff val="0"/>
          </a:schemeClr>
        </a:solidFill>
        <a:ln w="25400" cap="flat" cmpd="sng" algn="ctr">
          <a:solidFill>
            <a:srgbClr val="00B050"/>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ar-SA" sz="2400" b="1" kern="1200" dirty="0" smtClean="0">
              <a:solidFill>
                <a:srgbClr val="00B050"/>
              </a:solidFill>
            </a:rPr>
            <a:t>سياسة توسعية</a:t>
          </a:r>
          <a:endParaRPr lang="en-US" sz="2400" b="1" kern="1200" dirty="0">
            <a:solidFill>
              <a:srgbClr val="00B050"/>
            </a:solidFill>
          </a:endParaRPr>
        </a:p>
      </dsp:txBody>
      <dsp:txXfrm>
        <a:off x="5718217" y="2005631"/>
        <a:ext cx="1096828" cy="681019"/>
      </dsp:txXfrm>
    </dsp:sp>
    <dsp:sp modelId="{4EF46B72-B14F-48BE-9B20-9E88917884BF}">
      <dsp:nvSpPr>
        <dsp:cNvPr id="0" name=""/>
        <dsp:cNvSpPr/>
      </dsp:nvSpPr>
      <dsp:spPr>
        <a:xfrm>
          <a:off x="4178089" y="2918907"/>
          <a:ext cx="1139204" cy="723395"/>
        </a:xfrm>
        <a:prstGeom prst="roundRect">
          <a:avLst>
            <a:gd name="adj" fmla="val 10000"/>
          </a:avLst>
        </a:prstGeom>
        <a:solidFill>
          <a:srgbClr val="00B050"/>
        </a:solidFill>
        <a:ln w="25400" cap="flat" cmpd="sng" algn="ctr">
          <a:solidFill>
            <a:srgbClr val="00B050"/>
          </a:solidFill>
          <a:prstDash val="solid"/>
        </a:ln>
        <a:effectLst/>
      </dsp:spPr>
      <dsp:style>
        <a:lnRef idx="2">
          <a:scrgbClr r="0" g="0" b="0"/>
        </a:lnRef>
        <a:fillRef idx="1">
          <a:scrgbClr r="0" g="0" b="0"/>
        </a:fillRef>
        <a:effectRef idx="0">
          <a:scrgbClr r="0" g="0" b="0"/>
        </a:effectRef>
        <a:fontRef idx="minor">
          <a:schemeClr val="lt1"/>
        </a:fontRef>
      </dsp:style>
    </dsp:sp>
    <dsp:sp modelId="{1C993788-9013-4AF6-8243-E9067310DAE9}">
      <dsp:nvSpPr>
        <dsp:cNvPr id="0" name=""/>
        <dsp:cNvSpPr/>
      </dsp:nvSpPr>
      <dsp:spPr>
        <a:xfrm>
          <a:off x="4304667" y="3039157"/>
          <a:ext cx="1139204" cy="723395"/>
        </a:xfrm>
        <a:prstGeom prst="roundRect">
          <a:avLst>
            <a:gd name="adj" fmla="val 10000"/>
          </a:avLst>
        </a:prstGeom>
        <a:solidFill>
          <a:schemeClr val="lt1">
            <a:alpha val="90000"/>
            <a:hueOff val="0"/>
            <a:satOff val="0"/>
            <a:lumOff val="0"/>
            <a:alphaOff val="0"/>
          </a:schemeClr>
        </a:solidFill>
        <a:ln w="25400" cap="flat" cmpd="sng" algn="ctr">
          <a:solidFill>
            <a:srgbClr val="00B050"/>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ar-SA" sz="1800" kern="1200" dirty="0" smtClean="0"/>
            <a:t>خفض الضرائب</a:t>
          </a:r>
          <a:endParaRPr lang="en-US" sz="1800" kern="1200" dirty="0"/>
        </a:p>
      </dsp:txBody>
      <dsp:txXfrm>
        <a:off x="4325855" y="3060345"/>
        <a:ext cx="1096828" cy="681019"/>
      </dsp:txXfrm>
    </dsp:sp>
    <dsp:sp modelId="{C76A2BE9-A8EF-4480-9690-6FF3DE31D914}">
      <dsp:nvSpPr>
        <dsp:cNvPr id="0" name=""/>
        <dsp:cNvSpPr/>
      </dsp:nvSpPr>
      <dsp:spPr>
        <a:xfrm>
          <a:off x="5570450" y="2918907"/>
          <a:ext cx="1139204" cy="723395"/>
        </a:xfrm>
        <a:prstGeom prst="roundRect">
          <a:avLst>
            <a:gd name="adj" fmla="val 10000"/>
          </a:avLst>
        </a:prstGeom>
        <a:solidFill>
          <a:srgbClr val="00B050"/>
        </a:solidFill>
        <a:ln w="25400" cap="flat" cmpd="sng" algn="ctr">
          <a:solidFill>
            <a:srgbClr val="00B050"/>
          </a:solidFill>
          <a:prstDash val="solid"/>
        </a:ln>
        <a:effectLst/>
      </dsp:spPr>
      <dsp:style>
        <a:lnRef idx="2">
          <a:scrgbClr r="0" g="0" b="0"/>
        </a:lnRef>
        <a:fillRef idx="1">
          <a:scrgbClr r="0" g="0" b="0"/>
        </a:fillRef>
        <a:effectRef idx="0">
          <a:scrgbClr r="0" g="0" b="0"/>
        </a:effectRef>
        <a:fontRef idx="minor">
          <a:schemeClr val="lt1"/>
        </a:fontRef>
      </dsp:style>
    </dsp:sp>
    <dsp:sp modelId="{221B8878-6B97-488A-A291-71A0783EC602}">
      <dsp:nvSpPr>
        <dsp:cNvPr id="0" name=""/>
        <dsp:cNvSpPr/>
      </dsp:nvSpPr>
      <dsp:spPr>
        <a:xfrm>
          <a:off x="5697029" y="3039157"/>
          <a:ext cx="1139204" cy="723395"/>
        </a:xfrm>
        <a:prstGeom prst="roundRect">
          <a:avLst>
            <a:gd name="adj" fmla="val 10000"/>
          </a:avLst>
        </a:prstGeom>
        <a:solidFill>
          <a:schemeClr val="lt1">
            <a:alpha val="90000"/>
            <a:hueOff val="0"/>
            <a:satOff val="0"/>
            <a:lumOff val="0"/>
            <a:alphaOff val="0"/>
          </a:schemeClr>
        </a:solidFill>
        <a:ln w="25400" cap="flat" cmpd="sng" algn="ctr">
          <a:solidFill>
            <a:srgbClr val="00B050"/>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ar-SA" sz="1800" kern="1200" dirty="0" smtClean="0"/>
            <a:t>زيادة الانفاق الحكومي</a:t>
          </a:r>
          <a:endParaRPr lang="en-US" sz="1800" kern="1200" dirty="0"/>
        </a:p>
      </dsp:txBody>
      <dsp:txXfrm>
        <a:off x="5718217" y="3060345"/>
        <a:ext cx="1096828" cy="681019"/>
      </dsp:txXfrm>
    </dsp:sp>
    <dsp:sp modelId="{5F2442CA-C52E-432D-BD2D-BB8ED7215C35}">
      <dsp:nvSpPr>
        <dsp:cNvPr id="0" name=""/>
        <dsp:cNvSpPr/>
      </dsp:nvSpPr>
      <dsp:spPr>
        <a:xfrm>
          <a:off x="6962812" y="2918907"/>
          <a:ext cx="1139204" cy="723395"/>
        </a:xfrm>
        <a:prstGeom prst="roundRect">
          <a:avLst>
            <a:gd name="adj" fmla="val 10000"/>
          </a:avLst>
        </a:prstGeom>
        <a:solidFill>
          <a:srgbClr val="00B050"/>
        </a:solidFill>
        <a:ln w="25400" cap="flat" cmpd="sng" algn="ctr">
          <a:solidFill>
            <a:srgbClr val="00B050"/>
          </a:solidFill>
          <a:prstDash val="solid"/>
        </a:ln>
        <a:effectLst/>
      </dsp:spPr>
      <dsp:style>
        <a:lnRef idx="2">
          <a:scrgbClr r="0" g="0" b="0"/>
        </a:lnRef>
        <a:fillRef idx="1">
          <a:scrgbClr r="0" g="0" b="0"/>
        </a:fillRef>
        <a:effectRef idx="0">
          <a:scrgbClr r="0" g="0" b="0"/>
        </a:effectRef>
        <a:fontRef idx="minor">
          <a:schemeClr val="lt1"/>
        </a:fontRef>
      </dsp:style>
    </dsp:sp>
    <dsp:sp modelId="{C6C558BB-295F-4C91-9816-A10CB2698101}">
      <dsp:nvSpPr>
        <dsp:cNvPr id="0" name=""/>
        <dsp:cNvSpPr/>
      </dsp:nvSpPr>
      <dsp:spPr>
        <a:xfrm>
          <a:off x="7089390" y="3039157"/>
          <a:ext cx="1139204" cy="723395"/>
        </a:xfrm>
        <a:prstGeom prst="roundRect">
          <a:avLst>
            <a:gd name="adj" fmla="val 10000"/>
          </a:avLst>
        </a:prstGeom>
        <a:solidFill>
          <a:schemeClr val="lt1">
            <a:alpha val="90000"/>
            <a:hueOff val="0"/>
            <a:satOff val="0"/>
            <a:lumOff val="0"/>
            <a:alphaOff val="0"/>
          </a:schemeClr>
        </a:solidFill>
        <a:ln w="25400" cap="flat" cmpd="sng" algn="ctr">
          <a:solidFill>
            <a:srgbClr val="00B050"/>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ar-SA" sz="1800" kern="1200" dirty="0" smtClean="0"/>
            <a:t>زيادة المدفوعات التحويلية</a:t>
          </a:r>
          <a:endParaRPr lang="en-US" sz="1800" kern="1200" dirty="0"/>
        </a:p>
      </dsp:txBody>
      <dsp:txXfrm>
        <a:off x="7110578" y="3060345"/>
        <a:ext cx="1096828" cy="681019"/>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14B1BB4-E6E7-4AA9-87A7-0B2135B8DC97}" type="datetimeFigureOut">
              <a:rPr lang="en-GB" smtClean="0"/>
              <a:pPr/>
              <a:t>13/02/2017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D2356EA-8623-456F-AB4A-A5CD6143343D}" type="slidenum">
              <a:rPr lang="en-GB" smtClean="0"/>
              <a:pPr/>
              <a:t>‹#›</a:t>
            </a:fld>
            <a:endParaRPr lang="en-GB"/>
          </a:p>
        </p:txBody>
      </p:sp>
    </p:spTree>
    <p:extLst>
      <p:ext uri="{BB962C8B-B14F-4D97-AF65-F5344CB8AC3E}">
        <p14:creationId xmlns:p14="http://schemas.microsoft.com/office/powerpoint/2010/main" val="8112082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99566867-2C41-473B-B3A0-847A55E48302}" type="datetime1">
              <a:rPr lang="en-GB" smtClean="0"/>
              <a:t>13/02/2017</a:t>
            </a:fld>
            <a:endParaRPr lang="en-GB"/>
          </a:p>
        </p:txBody>
      </p:sp>
      <p:sp>
        <p:nvSpPr>
          <p:cNvPr id="19" name="Footer Placeholder 18"/>
          <p:cNvSpPr>
            <a:spLocks noGrp="1"/>
          </p:cNvSpPr>
          <p:nvPr>
            <p:ph type="ftr" sz="quarter" idx="11"/>
          </p:nvPr>
        </p:nvSpPr>
        <p:spPr/>
        <p:txBody>
          <a:bodyPr/>
          <a:lstStyle/>
          <a:p>
            <a:endParaRPr lang="en-GB"/>
          </a:p>
        </p:txBody>
      </p:sp>
      <p:sp>
        <p:nvSpPr>
          <p:cNvPr id="27" name="Slide Number Placeholder 26"/>
          <p:cNvSpPr>
            <a:spLocks noGrp="1"/>
          </p:cNvSpPr>
          <p:nvPr>
            <p:ph type="sldNum" sz="quarter" idx="12"/>
          </p:nvPr>
        </p:nvSpPr>
        <p:spPr/>
        <p:txBody>
          <a:bodyPr/>
          <a:lstStyle/>
          <a:p>
            <a:fld id="{2BEA63EE-A8AD-474D-9FA5-EF52D7DB14FC}"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3A0415B-A27D-42CC-8633-100CBDB24004}" type="datetime1">
              <a:rPr lang="en-GB" smtClean="0"/>
              <a:t>13/02/2017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EA63EE-A8AD-474D-9FA5-EF52D7DB14FC}"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CE76A6D-D7D4-4DCA-9A4E-C674A0B78D18}" type="datetime1">
              <a:rPr lang="en-GB" smtClean="0"/>
              <a:t>13/02/2017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EA63EE-A8AD-474D-9FA5-EF52D7DB14FC}"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3122B13-E07E-4BBB-BE05-041CD97BC199}" type="datetime1">
              <a:rPr lang="en-GB" smtClean="0"/>
              <a:t>13/02/2017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EA63EE-A8AD-474D-9FA5-EF52D7DB14FC}"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8D1C050-9BC0-4F55-AFA1-24F3C429CC49}" type="datetime1">
              <a:rPr lang="en-GB" smtClean="0"/>
              <a:t>13/02/2017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EA63EE-A8AD-474D-9FA5-EF52D7DB14FC}"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521083A-A74D-426A-8A23-BCFE2738EF2E}" type="datetime1">
              <a:rPr lang="en-GB" smtClean="0"/>
              <a:t>13/02/2017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BEA63EE-A8AD-474D-9FA5-EF52D7DB14FC}"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4D4D4C1-BDE7-4779-B30F-A1FA8B7BA85E}" type="datetime1">
              <a:rPr lang="en-GB" smtClean="0"/>
              <a:t>13/02/2017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BEA63EE-A8AD-474D-9FA5-EF52D7DB14FC}"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EC8DBE0-FED1-47A5-BA1A-252979FBD7FB}" type="datetime1">
              <a:rPr lang="en-GB" smtClean="0"/>
              <a:t>13/02/2017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BEA63EE-A8AD-474D-9FA5-EF52D7DB14FC}"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17516C-6A9D-47A0-8194-7633A2B3D042}" type="datetime1">
              <a:rPr lang="en-GB" smtClean="0"/>
              <a:t>13/02/2017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BEA63EE-A8AD-474D-9FA5-EF52D7DB14FC}"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1839F34-8F92-4BBD-8F3D-D3F9DA6B80B3}" type="datetime1">
              <a:rPr lang="en-GB" smtClean="0"/>
              <a:t>13/02/2017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BEA63EE-A8AD-474D-9FA5-EF52D7DB14FC}"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D756EB9-9068-4550-A84E-FA295B44810E}" type="datetime1">
              <a:rPr lang="en-GB" smtClean="0"/>
              <a:t>13/02/2017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8077200" y="6356350"/>
            <a:ext cx="609600" cy="365125"/>
          </a:xfrm>
        </p:spPr>
        <p:txBody>
          <a:bodyPr/>
          <a:lstStyle/>
          <a:p>
            <a:fld id="{2BEA63EE-A8AD-474D-9FA5-EF52D7DB14FC}" type="slidenum">
              <a:rPr lang="en-GB" smtClean="0"/>
              <a:pPr/>
              <a:t>‹#›</a:t>
            </a:fld>
            <a:endParaRPr lang="en-GB"/>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E90AA36-562D-43AB-948C-055CC59C4992}" type="datetime1">
              <a:rPr lang="en-GB" smtClean="0"/>
              <a:t>13/02/2017</a:t>
            </a:fld>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BEA63EE-A8AD-474D-9FA5-EF52D7DB14FC}" type="slidenum">
              <a:rPr lang="en-GB" smtClean="0"/>
              <a:pPr/>
              <a:t>‹#›</a:t>
            </a:fld>
            <a:endParaRPr lang="en-GB"/>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071678"/>
            <a:ext cx="7851648" cy="1828800"/>
          </a:xfrm>
        </p:spPr>
        <p:txBody>
          <a:bodyPr/>
          <a:lstStyle/>
          <a:p>
            <a:pPr algn="ctr" rtl="1"/>
            <a:r>
              <a:rPr lang="ar-SA" dirty="0" smtClean="0">
                <a:solidFill>
                  <a:schemeClr val="tx1"/>
                </a:solidFill>
              </a:rPr>
              <a:t>الفصل الثامن: السياسة المالية</a:t>
            </a:r>
            <a:endParaRPr lang="en-GB" dirty="0">
              <a:solidFill>
                <a:schemeClr val="tx1"/>
              </a:solidFill>
            </a:endParaRPr>
          </a:p>
        </p:txBody>
      </p:sp>
    </p:spTree>
    <p:extLst>
      <p:ext uri="{BB962C8B-B14F-4D97-AF65-F5344CB8AC3E}">
        <p14:creationId xmlns:p14="http://schemas.microsoft.com/office/powerpoint/2010/main" val="12814515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b="1" dirty="0" smtClean="0"/>
              <a:t>ضريبة الدخل و المضاعف:</a:t>
            </a:r>
            <a:endParaRPr lang="en-GB" b="1" dirty="0"/>
          </a:p>
        </p:txBody>
      </p:sp>
      <p:sp>
        <p:nvSpPr>
          <p:cNvPr id="3" name="Content Placeholder 2"/>
          <p:cNvSpPr>
            <a:spLocks noGrp="1"/>
          </p:cNvSpPr>
          <p:nvPr>
            <p:ph idx="1"/>
          </p:nvPr>
        </p:nvSpPr>
        <p:spPr/>
        <p:txBody>
          <a:bodyPr/>
          <a:lstStyle/>
          <a:p>
            <a:pPr algn="r" rtl="1"/>
            <a:r>
              <a:rPr lang="ar-SA" dirty="0" smtClean="0"/>
              <a:t>إذا قامت شركة سابك بصرف مليون ريال رواتب لموظفينها والعاملين بها وكان الميل الحدي للاستهلاك لهؤلاء العاملين يساوي 0.75فإن:</a:t>
            </a:r>
            <a:endParaRPr lang="en-US" dirty="0" smtClean="0"/>
          </a:p>
        </p:txBody>
      </p:sp>
      <p:sp>
        <p:nvSpPr>
          <p:cNvPr id="4" name="Footer Placeholder 3"/>
          <p:cNvSpPr>
            <a:spLocks noGrp="1"/>
          </p:cNvSpPr>
          <p:nvPr>
            <p:ph type="ftr" sz="quarter" idx="11"/>
          </p:nvPr>
        </p:nvSpPr>
        <p:spPr/>
        <p:txBody>
          <a:bodyPr/>
          <a:lstStyle/>
          <a:p>
            <a:endParaRPr lang="en-GB"/>
          </a:p>
        </p:txBody>
      </p:sp>
      <p:sp>
        <p:nvSpPr>
          <p:cNvPr id="8" name="Rectangle 7"/>
          <p:cNvSpPr/>
          <p:nvPr/>
        </p:nvSpPr>
        <p:spPr>
          <a:xfrm>
            <a:off x="1285852" y="1000108"/>
            <a:ext cx="1572995" cy="707886"/>
          </a:xfrm>
          <a:prstGeom prst="rect">
            <a:avLst/>
          </a:prstGeom>
          <a:ln w="38100">
            <a:solidFill>
              <a:schemeClr val="tx2"/>
            </a:solidFill>
          </a:ln>
        </p:spPr>
        <p:txBody>
          <a:bodyPr wrap="none">
            <a:spAutoFit/>
          </a:bodyPr>
          <a:lstStyle/>
          <a:p>
            <a:r>
              <a:rPr lang="en-US" sz="2000" dirty="0" smtClean="0">
                <a:solidFill>
                  <a:prstClr val="black"/>
                </a:solidFill>
              </a:rPr>
              <a:t>Y = 1000,000</a:t>
            </a:r>
          </a:p>
          <a:p>
            <a:pPr algn="ctr"/>
            <a:r>
              <a:rPr lang="en-US" sz="2000" dirty="0" smtClean="0">
                <a:solidFill>
                  <a:prstClr val="black"/>
                </a:solidFill>
              </a:rPr>
              <a:t>b = 0.75</a:t>
            </a:r>
          </a:p>
        </p:txBody>
      </p:sp>
      <p:graphicFrame>
        <p:nvGraphicFramePr>
          <p:cNvPr id="6" name="Table 5"/>
          <p:cNvGraphicFramePr>
            <a:graphicFrameLocks noGrp="1"/>
          </p:cNvGraphicFramePr>
          <p:nvPr/>
        </p:nvGraphicFramePr>
        <p:xfrm>
          <a:off x="500034" y="2928934"/>
          <a:ext cx="8143931" cy="3108960"/>
        </p:xfrm>
        <a:graphic>
          <a:graphicData uri="http://schemas.openxmlformats.org/drawingml/2006/table">
            <a:tbl>
              <a:tblPr firstRow="1" bandRow="1">
                <a:tableStyleId>{5C22544A-7EE6-4342-B048-85BDC9FD1C3A}</a:tableStyleId>
              </a:tblPr>
              <a:tblGrid>
                <a:gridCol w="4071966"/>
                <a:gridCol w="2928958"/>
                <a:gridCol w="1143007"/>
              </a:tblGrid>
              <a:tr h="370840">
                <a:tc>
                  <a:txBody>
                    <a:bodyPr/>
                    <a:lstStyle/>
                    <a:p>
                      <a:pPr algn="ctr" rtl="1"/>
                      <a:r>
                        <a:rPr lang="ar-SA" dirty="0" smtClean="0"/>
                        <a:t>حالة وجود ضريبة دخل</a:t>
                      </a:r>
                    </a:p>
                    <a:p>
                      <a:pPr algn="ctr" rtl="1"/>
                      <a:r>
                        <a:rPr lang="en-US" dirty="0" smtClean="0"/>
                        <a:t>T = 20% = 0.2Y </a:t>
                      </a:r>
                      <a:r>
                        <a:rPr lang="ar-SA" dirty="0" smtClean="0"/>
                        <a:t> </a:t>
                      </a:r>
                      <a:endParaRPr lang="en-US" dirty="0"/>
                    </a:p>
                  </a:txBody>
                  <a:tcPr/>
                </a:tc>
                <a:tc>
                  <a:txBody>
                    <a:bodyPr/>
                    <a:lstStyle/>
                    <a:p>
                      <a:pPr algn="ctr" rtl="1"/>
                      <a:r>
                        <a:rPr lang="ar-SA" dirty="0" smtClean="0"/>
                        <a:t>حالة عدم وجود ضرائب</a:t>
                      </a:r>
                      <a:endParaRPr lang="en-US" dirty="0"/>
                    </a:p>
                  </a:txBody>
                  <a:tcPr/>
                </a:tc>
                <a:tc>
                  <a:txBody>
                    <a:bodyPr/>
                    <a:lstStyle/>
                    <a:p>
                      <a:pPr algn="ctr" rtl="1"/>
                      <a:endParaRPr lang="en-US" dirty="0"/>
                    </a:p>
                  </a:txBody>
                  <a:tcPr/>
                </a:tc>
              </a:tr>
              <a:tr h="370840">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en-US" dirty="0" smtClean="0"/>
                        <a:t>Yd = Y – T = 1000,000 – 0.2(1000,000) Yd</a:t>
                      </a:r>
                      <a:r>
                        <a:rPr lang="en-US" baseline="0" dirty="0" smtClean="0"/>
                        <a:t> = </a:t>
                      </a:r>
                      <a:r>
                        <a:rPr lang="en-US" dirty="0" smtClean="0"/>
                        <a:t>800,000</a:t>
                      </a:r>
                    </a:p>
                  </a:txBody>
                  <a:tcPr/>
                </a:tc>
                <a:tc>
                  <a:txBody>
                    <a:bodyPr/>
                    <a:lstStyle/>
                    <a:p>
                      <a:pPr algn="ctr" rtl="1"/>
                      <a:r>
                        <a:rPr lang="en-US" dirty="0" smtClean="0"/>
                        <a:t>Yd = Y = 1000,000 </a:t>
                      </a:r>
                      <a:endParaRPr lang="en-US" dirty="0"/>
                    </a:p>
                  </a:txBody>
                  <a:tcPr/>
                </a:tc>
                <a:tc>
                  <a:txBody>
                    <a:bodyPr/>
                    <a:lstStyle/>
                    <a:p>
                      <a:pPr algn="ctr" rtl="1"/>
                      <a:r>
                        <a:rPr lang="ar-SA" dirty="0" smtClean="0"/>
                        <a:t>الدخل المتاح للإنفاق</a:t>
                      </a:r>
                      <a:endParaRPr lang="en-US" dirty="0"/>
                    </a:p>
                  </a:txBody>
                  <a:tcPr/>
                </a:tc>
              </a:tr>
              <a:tr h="370840">
                <a:tc>
                  <a:txBody>
                    <a:bodyPr/>
                    <a:lstStyle/>
                    <a:p>
                      <a:pPr algn="ctr" rtl="1"/>
                      <a:r>
                        <a:rPr lang="en-US" dirty="0" smtClean="0"/>
                        <a:t>∆C</a:t>
                      </a:r>
                      <a:r>
                        <a:rPr lang="en-US" baseline="0" dirty="0" smtClean="0"/>
                        <a:t> = 0.75(800,000)</a:t>
                      </a:r>
                    </a:p>
                    <a:p>
                      <a:pPr algn="ctr" rtl="1"/>
                      <a:r>
                        <a:rPr lang="en-US" dirty="0" smtClean="0"/>
                        <a:t>∆C = 600,000</a:t>
                      </a:r>
                      <a:endParaRPr lang="en-US" dirty="0"/>
                    </a:p>
                  </a:txBody>
                  <a:tcPr/>
                </a:tc>
                <a:tc>
                  <a:txBody>
                    <a:bodyPr/>
                    <a:lstStyle/>
                    <a:p>
                      <a:pPr algn="ctr" rtl="1"/>
                      <a:r>
                        <a:rPr lang="en-US" dirty="0" smtClean="0"/>
                        <a:t>∆C</a:t>
                      </a:r>
                      <a:r>
                        <a:rPr lang="en-US" baseline="0" dirty="0" smtClean="0"/>
                        <a:t> = 0.75(1000,000)</a:t>
                      </a:r>
                    </a:p>
                    <a:p>
                      <a:pPr algn="ctr" rtl="1"/>
                      <a:r>
                        <a:rPr lang="en-US" dirty="0" smtClean="0"/>
                        <a:t>∆C = 750,000</a:t>
                      </a:r>
                      <a:endParaRPr lang="en-US" dirty="0"/>
                    </a:p>
                  </a:txBody>
                  <a:tcPr/>
                </a:tc>
                <a:tc>
                  <a:txBody>
                    <a:bodyPr/>
                    <a:lstStyle/>
                    <a:p>
                      <a:pPr algn="ctr" rtl="1"/>
                      <a:r>
                        <a:rPr lang="ar-SA" dirty="0" smtClean="0"/>
                        <a:t>الانفاق الاستهلاكي</a:t>
                      </a:r>
                      <a:endParaRPr lang="en-US" dirty="0"/>
                    </a:p>
                  </a:txBody>
                  <a:tcPr/>
                </a:tc>
              </a:tr>
              <a:tr h="370840">
                <a:tc>
                  <a:txBody>
                    <a:bodyPr/>
                    <a:lstStyle/>
                    <a:p>
                      <a:pPr algn="ctr" rtl="1"/>
                      <a:endParaRPr lang="en-US" dirty="0"/>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endParaRPr kumimoji="0" lang="en-US" sz="1800" kern="1200" dirty="0" smtClean="0">
                        <a:solidFill>
                          <a:schemeClr val="dk1"/>
                        </a:solidFill>
                        <a:latin typeface="+mn-lt"/>
                        <a:ea typeface="+mn-ea"/>
                        <a:cs typeface="+mn-cs"/>
                      </a:endParaRPr>
                    </a:p>
                    <a:p>
                      <a:pPr marL="0" marR="0" indent="0" algn="ctr" defTabSz="914400" rtl="1" eaLnBrk="1" fontAlgn="auto" latinLnBrk="0" hangingPunct="1">
                        <a:lnSpc>
                          <a:spcPct val="100000"/>
                        </a:lnSpc>
                        <a:spcBef>
                          <a:spcPts val="0"/>
                        </a:spcBef>
                        <a:spcAft>
                          <a:spcPts val="0"/>
                        </a:spcAft>
                        <a:buClrTx/>
                        <a:buSzTx/>
                        <a:buFontTx/>
                        <a:buNone/>
                        <a:tabLst/>
                        <a:defRPr/>
                      </a:pPr>
                      <a:endParaRPr kumimoji="0" lang="en-US" sz="1800" kern="1200" dirty="0" smtClean="0">
                        <a:solidFill>
                          <a:schemeClr val="dk1"/>
                        </a:solidFill>
                        <a:latin typeface="+mn-lt"/>
                        <a:ea typeface="+mn-ea"/>
                        <a:cs typeface="+mn-cs"/>
                      </a:endParaRPr>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kumimoji="0" lang="ar-SA" sz="1800" kern="1200" dirty="0" smtClean="0">
                          <a:solidFill>
                            <a:schemeClr val="dk1"/>
                          </a:solidFill>
                          <a:latin typeface="+mn-lt"/>
                          <a:ea typeface="+mn-ea"/>
                          <a:cs typeface="+mn-cs"/>
                        </a:rPr>
                        <a:t>المضاعف</a:t>
                      </a:r>
                      <a:endParaRPr kumimoji="0" lang="en-US" sz="1800" kern="1200" dirty="0" smtClean="0">
                        <a:solidFill>
                          <a:schemeClr val="dk1"/>
                        </a:solidFill>
                        <a:latin typeface="+mn-lt"/>
                        <a:ea typeface="+mn-ea"/>
                        <a:cs typeface="+mn-cs"/>
                      </a:endParaRPr>
                    </a:p>
                    <a:p>
                      <a:pPr marL="0" marR="0" indent="0" algn="ctr" defTabSz="914400" rtl="1" eaLnBrk="1" fontAlgn="auto" latinLnBrk="0" hangingPunct="1">
                        <a:lnSpc>
                          <a:spcPct val="100000"/>
                        </a:lnSpc>
                        <a:spcBef>
                          <a:spcPts val="0"/>
                        </a:spcBef>
                        <a:spcAft>
                          <a:spcPts val="0"/>
                        </a:spcAft>
                        <a:buClrTx/>
                        <a:buSzTx/>
                        <a:buFontTx/>
                        <a:buNone/>
                        <a:tabLst/>
                        <a:defRPr/>
                      </a:pPr>
                      <a:endParaRPr kumimoji="0" lang="en-US" sz="1800" kern="1200" dirty="0" smtClean="0">
                        <a:solidFill>
                          <a:schemeClr val="dk1"/>
                        </a:solidFill>
                        <a:latin typeface="+mn-lt"/>
                        <a:ea typeface="+mn-ea"/>
                        <a:cs typeface="+mn-cs"/>
                      </a:endParaRPr>
                    </a:p>
                    <a:p>
                      <a:pPr marL="0" marR="0" indent="0" algn="ctr" defTabSz="914400" rtl="1" eaLnBrk="1" fontAlgn="auto" latinLnBrk="0" hangingPunct="1">
                        <a:lnSpc>
                          <a:spcPct val="100000"/>
                        </a:lnSpc>
                        <a:spcBef>
                          <a:spcPts val="0"/>
                        </a:spcBef>
                        <a:spcAft>
                          <a:spcPts val="0"/>
                        </a:spcAft>
                        <a:buClrTx/>
                        <a:buSzTx/>
                        <a:buFontTx/>
                        <a:buNone/>
                        <a:tabLst/>
                        <a:defRPr/>
                      </a:pPr>
                      <a:endParaRPr kumimoji="0" lang="en-US" sz="1800" kern="1200" dirty="0" smtClean="0">
                        <a:solidFill>
                          <a:schemeClr val="dk1"/>
                        </a:solidFill>
                        <a:latin typeface="+mn-lt"/>
                        <a:ea typeface="+mn-ea"/>
                        <a:cs typeface="+mn-cs"/>
                      </a:endParaRPr>
                    </a:p>
                    <a:p>
                      <a:pPr marL="0" marR="0" indent="0" algn="ctr" defTabSz="914400" rtl="1" eaLnBrk="1" fontAlgn="auto" latinLnBrk="0" hangingPunct="1">
                        <a:lnSpc>
                          <a:spcPct val="100000"/>
                        </a:lnSpc>
                        <a:spcBef>
                          <a:spcPts val="0"/>
                        </a:spcBef>
                        <a:spcAft>
                          <a:spcPts val="0"/>
                        </a:spcAft>
                        <a:buClrTx/>
                        <a:buSzTx/>
                        <a:buFontTx/>
                        <a:buNone/>
                        <a:tabLst/>
                        <a:defRPr/>
                      </a:pPr>
                      <a:endParaRPr kumimoji="0" lang="en-US" sz="1800" kern="1200" dirty="0" smtClean="0">
                        <a:solidFill>
                          <a:schemeClr val="dk1"/>
                        </a:solidFill>
                        <a:latin typeface="+mn-lt"/>
                        <a:ea typeface="+mn-ea"/>
                        <a:cs typeface="+mn-cs"/>
                      </a:endParaRPr>
                    </a:p>
                  </a:txBody>
                  <a:tcPr/>
                </a:tc>
              </a:tr>
            </a:tbl>
          </a:graphicData>
        </a:graphic>
      </p:graphicFrame>
      <p:sp>
        <p:nvSpPr>
          <p:cNvPr id="512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5123" name="Rectangle 3"/>
          <p:cNvSpPr>
            <a:spLocks noChangeArrowheads="1"/>
          </p:cNvSpPr>
          <p:nvPr/>
        </p:nvSpPr>
        <p:spPr bwMode="auto">
          <a:xfrm>
            <a:off x="0" y="8001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125"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5124" name="Picture 4"/>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4929190" y="4997345"/>
            <a:ext cx="2291560" cy="431917"/>
          </a:xfrm>
          <a:prstGeom prst="rect">
            <a:avLst/>
          </a:prstGeom>
          <a:noFill/>
        </p:spPr>
      </p:pic>
      <p:sp>
        <p:nvSpPr>
          <p:cNvPr id="5126" name="Rectangle 6"/>
          <p:cNvSpPr>
            <a:spLocks noChangeArrowheads="1"/>
          </p:cNvSpPr>
          <p:nvPr/>
        </p:nvSpPr>
        <p:spPr bwMode="auto">
          <a:xfrm>
            <a:off x="0" y="8001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128"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5127" name="Picture 7"/>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5786446" y="5602538"/>
            <a:ext cx="642942" cy="273593"/>
          </a:xfrm>
          <a:prstGeom prst="rect">
            <a:avLst/>
          </a:prstGeom>
          <a:noFill/>
        </p:spPr>
      </p:pic>
      <p:sp>
        <p:nvSpPr>
          <p:cNvPr id="5130"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5129" name="Picture 9"/>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928662" y="5000636"/>
            <a:ext cx="2857520" cy="435325"/>
          </a:xfrm>
          <a:prstGeom prst="rect">
            <a:avLst/>
          </a:prstGeom>
          <a:noFill/>
        </p:spPr>
      </p:pic>
      <p:sp>
        <p:nvSpPr>
          <p:cNvPr id="5132" name="Rectangle 1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5131" name="Picture 11"/>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1785918" y="5500702"/>
            <a:ext cx="1143008" cy="428628"/>
          </a:xfrm>
          <a:prstGeom prst="rect">
            <a:avLst/>
          </a:prstGeom>
          <a:noFill/>
        </p:spPr>
      </p:pic>
      <p:sp>
        <p:nvSpPr>
          <p:cNvPr id="5133" name="Rectangle 13"/>
          <p:cNvSpPr>
            <a:spLocks noChangeArrowheads="1"/>
          </p:cNvSpPr>
          <p:nvPr/>
        </p:nvSpPr>
        <p:spPr bwMode="auto">
          <a:xfrm>
            <a:off x="0" y="8001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2276221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b="1" dirty="0" smtClean="0"/>
              <a:t>ضريبة الدخل و المضاعف:</a:t>
            </a:r>
            <a:endParaRPr lang="en-GB" b="1" dirty="0"/>
          </a:p>
        </p:txBody>
      </p:sp>
      <p:sp>
        <p:nvSpPr>
          <p:cNvPr id="3" name="Content Placeholder 2"/>
          <p:cNvSpPr>
            <a:spLocks noGrp="1"/>
          </p:cNvSpPr>
          <p:nvPr>
            <p:ph idx="1"/>
          </p:nvPr>
        </p:nvSpPr>
        <p:spPr>
          <a:xfrm>
            <a:off x="457200" y="2214554"/>
            <a:ext cx="8229600" cy="4110046"/>
          </a:xfrm>
        </p:spPr>
        <p:txBody>
          <a:bodyPr/>
          <a:lstStyle/>
          <a:p>
            <a:pPr algn="r" rtl="1"/>
            <a:r>
              <a:rPr lang="ar-SA" b="1" dirty="0" smtClean="0">
                <a:solidFill>
                  <a:schemeClr val="tx2"/>
                </a:solidFill>
              </a:rPr>
              <a:t>مما سبق، فإن فرض ضريبة </a:t>
            </a:r>
            <a:r>
              <a:rPr lang="ar-SA" b="1" u="sng" dirty="0" smtClean="0">
                <a:solidFill>
                  <a:schemeClr val="tx2"/>
                </a:solidFill>
              </a:rPr>
              <a:t>نسبية</a:t>
            </a:r>
            <a:r>
              <a:rPr lang="ar-SA" b="1" dirty="0" smtClean="0">
                <a:solidFill>
                  <a:schemeClr val="tx2"/>
                </a:solidFill>
              </a:rPr>
              <a:t> (ضريبة مرتبطة بالدخل):</a:t>
            </a:r>
          </a:p>
          <a:p>
            <a:pPr algn="r" rtl="1"/>
            <a:endParaRPr lang="ar-SA" b="1" dirty="0" smtClean="0">
              <a:solidFill>
                <a:schemeClr val="tx2"/>
              </a:solidFill>
            </a:endParaRPr>
          </a:p>
          <a:p>
            <a:pPr marL="514350" indent="-514350" algn="r" rtl="1">
              <a:buFont typeface="+mj-lt"/>
              <a:buAutoNum type="arabicPeriod"/>
            </a:pPr>
            <a:r>
              <a:rPr lang="ar-SA" dirty="0" smtClean="0"/>
              <a:t>يقلل الدخل المتاح للانفاق.</a:t>
            </a:r>
          </a:p>
          <a:p>
            <a:pPr marL="514350" indent="-514350" algn="r" rtl="1">
              <a:buFont typeface="+mj-lt"/>
              <a:buAutoNum type="arabicPeriod"/>
            </a:pPr>
            <a:r>
              <a:rPr lang="ar-SA" dirty="0" smtClean="0"/>
              <a:t>يقلل ميل خط الاستهلاك (</a:t>
            </a:r>
            <a:r>
              <a:rPr lang="en-US" dirty="0" smtClean="0"/>
              <a:t>C</a:t>
            </a:r>
            <a:r>
              <a:rPr lang="ar-SA" dirty="0" smtClean="0"/>
              <a:t>) ومن ثم يقل ميل خط الانفاق الكلي (</a:t>
            </a:r>
            <a:r>
              <a:rPr lang="en-US" dirty="0" smtClean="0"/>
              <a:t>AD</a:t>
            </a:r>
            <a:r>
              <a:rPr lang="ar-SA" dirty="0" smtClean="0"/>
              <a:t>).</a:t>
            </a:r>
          </a:p>
          <a:p>
            <a:pPr marL="514350" indent="-514350" algn="r" rtl="1">
              <a:buFont typeface="+mj-lt"/>
              <a:buAutoNum type="arabicPeriod"/>
            </a:pPr>
            <a:r>
              <a:rPr lang="ar-SA" dirty="0" smtClean="0"/>
              <a:t>يقلل المضاعف.</a:t>
            </a:r>
          </a:p>
        </p:txBody>
      </p:sp>
      <p:sp>
        <p:nvSpPr>
          <p:cNvPr id="4" name="Footer Placeholder 3"/>
          <p:cNvSpPr>
            <a:spLocks noGrp="1"/>
          </p:cNvSpPr>
          <p:nvPr>
            <p:ph type="ftr" sz="quarter" idx="11"/>
          </p:nvPr>
        </p:nvSpPr>
        <p:spPr/>
        <p:txBody>
          <a:bodyPr/>
          <a:lstStyle/>
          <a:p>
            <a:endParaRPr lang="en-GB"/>
          </a:p>
        </p:txBody>
      </p:sp>
      <p:sp>
        <p:nvSpPr>
          <p:cNvPr id="717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10470568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rtl="1"/>
            <a:r>
              <a:rPr lang="ar-SA" b="1" dirty="0" smtClean="0"/>
              <a:t>1) تأثير التغير في الانفاق الحكومي على المضاعف:</a:t>
            </a:r>
            <a:endParaRPr lang="en-GB" b="1" dirty="0"/>
          </a:p>
        </p:txBody>
      </p:sp>
      <p:sp>
        <p:nvSpPr>
          <p:cNvPr id="3" name="Content Placeholder 2"/>
          <p:cNvSpPr>
            <a:spLocks noGrp="1"/>
          </p:cNvSpPr>
          <p:nvPr>
            <p:ph idx="1"/>
          </p:nvPr>
        </p:nvSpPr>
        <p:spPr/>
        <p:txBody>
          <a:bodyPr/>
          <a:lstStyle/>
          <a:p>
            <a:pPr algn="r" rtl="1"/>
            <a:endParaRPr lang="ar-SA" dirty="0" smtClean="0"/>
          </a:p>
          <a:p>
            <a:pPr algn="r" rtl="1"/>
            <a:r>
              <a:rPr lang="ar-SA" dirty="0" smtClean="0"/>
              <a:t>إذا زاد الانفاق الحكومي بمقدار 400 مليون ريال ينتقل خط الانفاق الكلي لأعلى بنفس المقدار (400 مليون ريال) ،</a:t>
            </a:r>
          </a:p>
          <a:p>
            <a:pPr algn="r" rtl="1">
              <a:buNone/>
            </a:pPr>
            <a:r>
              <a:rPr lang="ar-SA" b="1" dirty="0" smtClean="0">
                <a:solidFill>
                  <a:schemeClr val="tx2"/>
                </a:solidFill>
              </a:rPr>
              <a:t>و الناتج المحلي الإجمالي سيزداد بمقدار 1000 مليون:</a:t>
            </a:r>
          </a:p>
          <a:p>
            <a:pPr algn="r" rtl="1">
              <a:buNone/>
            </a:pPr>
            <a:r>
              <a:rPr lang="ar-SA" dirty="0" smtClean="0"/>
              <a:t>             </a:t>
            </a:r>
            <a:r>
              <a:rPr lang="en-US" dirty="0" smtClean="0"/>
              <a:t>∆Y = </a:t>
            </a:r>
            <a:r>
              <a:rPr lang="en-US" dirty="0" err="1" smtClean="0"/>
              <a:t>Mr</a:t>
            </a:r>
            <a:r>
              <a:rPr lang="en-US" dirty="0" smtClean="0"/>
              <a:t>(∆G) = 2.5 (400) = 1000</a:t>
            </a:r>
            <a:endParaRPr lang="ar-SA" dirty="0" smtClean="0"/>
          </a:p>
          <a:p>
            <a:pPr algn="r" rtl="1">
              <a:buNone/>
            </a:pPr>
            <a:endParaRPr lang="ar-SA" dirty="0" smtClean="0"/>
          </a:p>
          <a:p>
            <a:pPr algn="r" rtl="1">
              <a:buNone/>
            </a:pPr>
            <a:r>
              <a:rPr lang="ar-SA" b="1" dirty="0" smtClean="0">
                <a:solidFill>
                  <a:schemeClr val="tx2"/>
                </a:solidFill>
              </a:rPr>
              <a:t>حيث مضاعف الانفاق الحكومي:</a:t>
            </a:r>
          </a:p>
        </p:txBody>
      </p:sp>
      <p:sp>
        <p:nvSpPr>
          <p:cNvPr id="4" name="Footer Placeholder 3"/>
          <p:cNvSpPr>
            <a:spLocks noGrp="1"/>
          </p:cNvSpPr>
          <p:nvPr>
            <p:ph type="ftr" sz="quarter" idx="11"/>
          </p:nvPr>
        </p:nvSpPr>
        <p:spPr/>
        <p:txBody>
          <a:bodyPr/>
          <a:lstStyle/>
          <a:p>
            <a:endParaRPr lang="en-GB"/>
          </a:p>
        </p:txBody>
      </p:sp>
      <p:sp>
        <p:nvSpPr>
          <p:cNvPr id="717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7169"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786050" y="5429264"/>
            <a:ext cx="1714512" cy="642942"/>
          </a:xfrm>
          <a:prstGeom prst="rect">
            <a:avLst/>
          </a:prstGeom>
          <a:noFill/>
        </p:spPr>
      </p:pic>
      <p:sp>
        <p:nvSpPr>
          <p:cNvPr id="8" name="Rectangle 7"/>
          <p:cNvSpPr/>
          <p:nvPr/>
        </p:nvSpPr>
        <p:spPr>
          <a:xfrm>
            <a:off x="2643174" y="5357826"/>
            <a:ext cx="1928826" cy="78581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470568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rtl="1"/>
            <a:r>
              <a:rPr lang="ar-SA" b="1" dirty="0" smtClean="0"/>
              <a:t>1) تأثير التغير في الانفاق الحكومي على المضاعف:</a:t>
            </a:r>
            <a:endParaRPr lang="en-US" dirty="0"/>
          </a:p>
        </p:txBody>
      </p:sp>
      <p:sp>
        <p:nvSpPr>
          <p:cNvPr id="4" name="Footer Placeholder 3"/>
          <p:cNvSpPr>
            <a:spLocks noGrp="1"/>
          </p:cNvSpPr>
          <p:nvPr>
            <p:ph type="ftr" sz="quarter" idx="11"/>
          </p:nvPr>
        </p:nvSpPr>
        <p:spPr/>
        <p:txBody>
          <a:bodyPr/>
          <a:lstStyle/>
          <a:p>
            <a:endParaRPr lang="en-GB"/>
          </a:p>
        </p:txBody>
      </p:sp>
      <p:pic>
        <p:nvPicPr>
          <p:cNvPr id="25602" name="Picture 2"/>
          <p:cNvPicPr>
            <a:picLocks noChangeAspect="1" noChangeArrowheads="1"/>
          </p:cNvPicPr>
          <p:nvPr/>
        </p:nvPicPr>
        <p:blipFill>
          <a:blip r:embed="rId2">
            <a:lum bright="31000" contrast="32000"/>
          </a:blip>
          <a:srcRect/>
          <a:stretch>
            <a:fillRect/>
          </a:stretch>
        </p:blipFill>
        <p:spPr bwMode="auto">
          <a:xfrm rot="5210837">
            <a:off x="2283778" y="1369039"/>
            <a:ext cx="3990995" cy="5415343"/>
          </a:xfrm>
          <a:prstGeom prst="rect">
            <a:avLst/>
          </a:prstGeom>
          <a:noFill/>
          <a:ln w="9525">
            <a:noFill/>
            <a:miter lim="800000"/>
            <a:headEnd/>
            <a:tailEnd/>
          </a:ln>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2) تأثير التغير الضريبي على المضاعف:</a:t>
            </a:r>
            <a:endParaRPr lang="en-US" b="1" dirty="0"/>
          </a:p>
        </p:txBody>
      </p:sp>
      <p:sp>
        <p:nvSpPr>
          <p:cNvPr id="3" name="Content Placeholder 2"/>
          <p:cNvSpPr>
            <a:spLocks noGrp="1"/>
          </p:cNvSpPr>
          <p:nvPr>
            <p:ph idx="1"/>
          </p:nvPr>
        </p:nvSpPr>
        <p:spPr/>
        <p:txBody>
          <a:bodyPr>
            <a:normAutofit/>
          </a:bodyPr>
          <a:lstStyle/>
          <a:p>
            <a:pPr algn="r" rtl="1"/>
            <a:r>
              <a:rPr lang="ar-SA" dirty="0" smtClean="0"/>
              <a:t>قياس تأثير التغير الضريبي على المضاعف أكثر تعقيداً من التغير في الانفاق الحكومي حيث أن الضرائب تؤثر بشكل </a:t>
            </a:r>
            <a:r>
              <a:rPr lang="ar-SA" dirty="0" smtClean="0">
                <a:solidFill>
                  <a:schemeClr val="tx2"/>
                </a:solidFill>
              </a:rPr>
              <a:t>عكسي وغير مباشر </a:t>
            </a:r>
            <a:r>
              <a:rPr lang="ar-SA" dirty="0" smtClean="0"/>
              <a:t>على المضاعف من خلال التأثير على الدخل المتاح أولاً ثم على الاستهلاك.</a:t>
            </a:r>
            <a:endParaRPr lang="en-US" dirty="0" smtClean="0"/>
          </a:p>
          <a:p>
            <a:pPr algn="r" rtl="1"/>
            <a:endParaRPr lang="ar-SA" dirty="0" smtClean="0"/>
          </a:p>
          <a:p>
            <a:pPr algn="r" rtl="1"/>
            <a:r>
              <a:rPr lang="ar-SA" b="1" dirty="0" smtClean="0">
                <a:solidFill>
                  <a:schemeClr val="tx2"/>
                </a:solidFill>
              </a:rPr>
              <a:t>أثر التغير الضريبي على حجم الاستهلاك:</a:t>
            </a:r>
            <a:r>
              <a:rPr lang="ar-SA" dirty="0" smtClean="0"/>
              <a:t> </a:t>
            </a:r>
            <a:r>
              <a:rPr lang="en-US" dirty="0" smtClean="0"/>
              <a:t>∆C = - b (∆T) </a:t>
            </a:r>
          </a:p>
          <a:p>
            <a:pPr algn="r" rtl="1"/>
            <a:endParaRPr lang="ar-SA" dirty="0" smtClean="0"/>
          </a:p>
          <a:p>
            <a:pPr algn="r" rtl="1"/>
            <a:r>
              <a:rPr lang="ar-SA" b="1" dirty="0" smtClean="0">
                <a:solidFill>
                  <a:schemeClr val="tx2"/>
                </a:solidFill>
              </a:rPr>
              <a:t>أثر التغير الضريبي على الناتج المحلي الإجمالي:</a:t>
            </a:r>
            <a:r>
              <a:rPr lang="ar-SA" dirty="0" smtClean="0"/>
              <a:t> </a:t>
            </a:r>
            <a:r>
              <a:rPr lang="en-US" dirty="0" smtClean="0"/>
              <a:t>∆Y = - b(</a:t>
            </a:r>
            <a:r>
              <a:rPr lang="en-US" dirty="0" err="1" smtClean="0"/>
              <a:t>Mr</a:t>
            </a:r>
            <a:r>
              <a:rPr lang="en-US" dirty="0" smtClean="0"/>
              <a:t>)(∆T) </a:t>
            </a:r>
            <a:endParaRPr lang="ar-SA" dirty="0" smtClean="0"/>
          </a:p>
          <a:p>
            <a:pPr algn="r" rtl="1">
              <a:buNone/>
            </a:pPr>
            <a:endParaRPr lang="en-US" dirty="0" smtClean="0"/>
          </a:p>
        </p:txBody>
      </p:sp>
      <p:sp>
        <p:nvSpPr>
          <p:cNvPr id="4" name="Footer Placeholder 3"/>
          <p:cNvSpPr>
            <a:spLocks noGrp="1"/>
          </p:cNvSpPr>
          <p:nvPr>
            <p:ph type="ftr" sz="quarter" idx="11"/>
          </p:nvPr>
        </p:nvSpPr>
        <p:spPr/>
        <p:txBody>
          <a:bodyPr/>
          <a:lstStyle/>
          <a:p>
            <a:endParaRPr lang="en-GB"/>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2) تأثير التغير الضريبي على المضاعف:</a:t>
            </a:r>
            <a:endParaRPr lang="en-US" b="1" dirty="0"/>
          </a:p>
        </p:txBody>
      </p:sp>
      <p:sp>
        <p:nvSpPr>
          <p:cNvPr id="3" name="Content Placeholder 2"/>
          <p:cNvSpPr>
            <a:spLocks noGrp="1"/>
          </p:cNvSpPr>
          <p:nvPr>
            <p:ph idx="1"/>
          </p:nvPr>
        </p:nvSpPr>
        <p:spPr/>
        <p:txBody>
          <a:bodyPr/>
          <a:lstStyle/>
          <a:p>
            <a:pPr algn="r" rtl="1"/>
            <a:r>
              <a:rPr lang="ar-SA" b="1" dirty="0" smtClean="0">
                <a:solidFill>
                  <a:schemeClr val="tx2"/>
                </a:solidFill>
              </a:rPr>
              <a:t>تابع/ المثال السابق: </a:t>
            </a:r>
            <a:r>
              <a:rPr lang="ar-SA" dirty="0" smtClean="0"/>
              <a:t>إذا خفضت الحكومة الضرائب بمقدار 400 مليون ريال لكل مستوى من مستويات الناتج المحلي الإجمالي (</a:t>
            </a:r>
            <a:r>
              <a:rPr lang="en-US" dirty="0" smtClean="0"/>
              <a:t>T= 0.2Y - 400</a:t>
            </a:r>
            <a:r>
              <a:rPr lang="ar-SA" dirty="0" smtClean="0"/>
              <a:t>) فإن كل من الاستهلاك و الناتج المحلي الإجمالي سيزداد وذلك بمقدار:</a:t>
            </a:r>
          </a:p>
          <a:p>
            <a:pPr algn="ctr" rtl="1">
              <a:buNone/>
            </a:pPr>
            <a:r>
              <a:rPr lang="en-US" dirty="0" smtClean="0"/>
              <a:t>∆C = - b (∆T) = -0.75 (-400) = 300 MR</a:t>
            </a:r>
          </a:p>
          <a:p>
            <a:pPr algn="ctr" rtl="1">
              <a:buNone/>
            </a:pPr>
            <a:r>
              <a:rPr lang="en-US" dirty="0" smtClean="0"/>
              <a:t>∆Y = - b(</a:t>
            </a:r>
            <a:r>
              <a:rPr lang="en-US" dirty="0" err="1" smtClean="0"/>
              <a:t>Mr</a:t>
            </a:r>
            <a:r>
              <a:rPr lang="en-US" dirty="0" smtClean="0"/>
              <a:t>)(∆T) = -0.75 (2.5) (-400) = 750 MR</a:t>
            </a:r>
            <a:endParaRPr lang="ar-SA" dirty="0" smtClean="0"/>
          </a:p>
          <a:p>
            <a:pPr algn="r" rtl="1">
              <a:buNone/>
            </a:pPr>
            <a:endParaRPr lang="ar-SA" dirty="0" smtClean="0"/>
          </a:p>
          <a:p>
            <a:pPr algn="r" rtl="1">
              <a:buNone/>
            </a:pPr>
            <a:r>
              <a:rPr lang="ar-SA" b="1" dirty="0" smtClean="0">
                <a:solidFill>
                  <a:schemeClr val="tx2"/>
                </a:solidFill>
              </a:rPr>
              <a:t>وبناء على ذلك فإن قيمة مضاعف الضريبة:</a:t>
            </a:r>
          </a:p>
          <a:p>
            <a:pPr algn="r" rtl="1">
              <a:buNone/>
            </a:pPr>
            <a:r>
              <a:rPr lang="ar-SA" dirty="0" smtClean="0"/>
              <a:t> </a:t>
            </a:r>
            <a:endParaRPr lang="en-US" dirty="0"/>
          </a:p>
        </p:txBody>
      </p:sp>
      <p:sp>
        <p:nvSpPr>
          <p:cNvPr id="4" name="Footer Placeholder 3"/>
          <p:cNvSpPr>
            <a:spLocks noGrp="1"/>
          </p:cNvSpPr>
          <p:nvPr>
            <p:ph type="ftr" sz="quarter" idx="11"/>
          </p:nvPr>
        </p:nvSpPr>
        <p:spPr/>
        <p:txBody>
          <a:bodyPr/>
          <a:lstStyle/>
          <a:p>
            <a:endParaRPr lang="en-GB"/>
          </a:p>
        </p:txBody>
      </p:sp>
      <p:sp>
        <p:nvSpPr>
          <p:cNvPr id="6" name="Rectangle 5"/>
          <p:cNvSpPr/>
          <p:nvPr/>
        </p:nvSpPr>
        <p:spPr>
          <a:xfrm>
            <a:off x="6072198" y="3214686"/>
            <a:ext cx="1285884" cy="50006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6715140" y="3714752"/>
            <a:ext cx="1285884" cy="50006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2049"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214545" y="5214950"/>
            <a:ext cx="2464611" cy="642942"/>
          </a:xfrm>
          <a:prstGeom prst="rect">
            <a:avLst/>
          </a:prstGeom>
          <a:noFill/>
        </p:spPr>
      </p:pic>
      <p:sp>
        <p:nvSpPr>
          <p:cNvPr id="10" name="Rectangle 9"/>
          <p:cNvSpPr/>
          <p:nvPr/>
        </p:nvSpPr>
        <p:spPr>
          <a:xfrm>
            <a:off x="2143108" y="5143512"/>
            <a:ext cx="2643206" cy="84773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2) تأثير التغير الضريبي على المضاعف:</a:t>
            </a:r>
            <a:endParaRPr lang="en-US" b="1" dirty="0"/>
          </a:p>
        </p:txBody>
      </p:sp>
      <p:sp>
        <p:nvSpPr>
          <p:cNvPr id="3" name="Content Placeholder 2"/>
          <p:cNvSpPr>
            <a:spLocks noGrp="1"/>
          </p:cNvSpPr>
          <p:nvPr>
            <p:ph idx="1"/>
          </p:nvPr>
        </p:nvSpPr>
        <p:spPr/>
        <p:txBody>
          <a:bodyPr/>
          <a:lstStyle/>
          <a:p>
            <a:pPr algn="r" rtl="1"/>
            <a:endParaRPr lang="en-US" dirty="0"/>
          </a:p>
        </p:txBody>
      </p:sp>
      <p:sp>
        <p:nvSpPr>
          <p:cNvPr id="4" name="Footer Placeholder 3"/>
          <p:cNvSpPr>
            <a:spLocks noGrp="1"/>
          </p:cNvSpPr>
          <p:nvPr>
            <p:ph type="ftr" sz="quarter" idx="11"/>
          </p:nvPr>
        </p:nvSpPr>
        <p:spPr/>
        <p:txBody>
          <a:bodyPr/>
          <a:lstStyle/>
          <a:p>
            <a:endParaRPr lang="en-GB"/>
          </a:p>
        </p:txBody>
      </p:sp>
      <p:pic>
        <p:nvPicPr>
          <p:cNvPr id="3073" name="Picture 1"/>
          <p:cNvPicPr>
            <a:picLocks noChangeAspect="1" noChangeArrowheads="1"/>
          </p:cNvPicPr>
          <p:nvPr/>
        </p:nvPicPr>
        <p:blipFill>
          <a:blip r:embed="rId2">
            <a:lum bright="31000" contrast="25000"/>
          </a:blip>
          <a:srcRect/>
          <a:stretch>
            <a:fillRect/>
          </a:stretch>
        </p:blipFill>
        <p:spPr bwMode="auto">
          <a:xfrm rot="5400000">
            <a:off x="2344611" y="1484419"/>
            <a:ext cx="3814780" cy="5217917"/>
          </a:xfrm>
          <a:prstGeom prst="rect">
            <a:avLst/>
          </a:prstGeom>
          <a:noFill/>
          <a:ln w="9525">
            <a:noFill/>
            <a:miter lim="800000"/>
            <a:headEnd/>
            <a:tailEnd/>
          </a:ln>
          <a:effec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ملاحظات:</a:t>
            </a:r>
            <a:endParaRPr lang="en-US" b="1" dirty="0"/>
          </a:p>
        </p:txBody>
      </p:sp>
      <p:sp>
        <p:nvSpPr>
          <p:cNvPr id="3" name="Content Placeholder 2"/>
          <p:cNvSpPr>
            <a:spLocks noGrp="1"/>
          </p:cNvSpPr>
          <p:nvPr>
            <p:ph idx="1"/>
          </p:nvPr>
        </p:nvSpPr>
        <p:spPr/>
        <p:txBody>
          <a:bodyPr/>
          <a:lstStyle/>
          <a:p>
            <a:pPr marL="514350" indent="-514350" algn="r" rtl="1"/>
            <a:r>
              <a:rPr lang="ar-SA" dirty="0" smtClean="0"/>
              <a:t>قيمة المضاعف نتيجة زيادة الانفاق الحكومي بمقدار 400 مليون أكبر من القيمة المطلقة للمضاعف نتيجة تخفيض الضريبة بنفس المقدار.</a:t>
            </a:r>
          </a:p>
          <a:p>
            <a:pPr marL="514350" indent="-514350" algn="r" rtl="1">
              <a:buFont typeface="+mj-lt"/>
              <a:buAutoNum type="arabicPeriod"/>
            </a:pPr>
            <a:endParaRPr lang="ar-SA" dirty="0" smtClean="0"/>
          </a:p>
          <a:p>
            <a:pPr marL="514350" indent="-514350" algn="r" rtl="1">
              <a:buNone/>
            </a:pPr>
            <a:r>
              <a:rPr lang="ar-SA" b="1" dirty="0" smtClean="0">
                <a:solidFill>
                  <a:schemeClr val="tx2"/>
                </a:solidFill>
              </a:rPr>
              <a:t>السبب: </a:t>
            </a:r>
            <a:r>
              <a:rPr lang="ar-SA" dirty="0" smtClean="0">
                <a:solidFill>
                  <a:schemeClr val="tx2"/>
                </a:solidFill>
              </a:rPr>
              <a:t>الضرائب</a:t>
            </a:r>
            <a:r>
              <a:rPr lang="ar-SA" dirty="0" smtClean="0"/>
              <a:t> تؤثر في الانفاق الكلي بشكل </a:t>
            </a:r>
            <a:r>
              <a:rPr lang="ar-SA" dirty="0" smtClean="0">
                <a:solidFill>
                  <a:schemeClr val="tx2"/>
                </a:solidFill>
              </a:rPr>
              <a:t>عكسي وغير مباشر </a:t>
            </a:r>
            <a:r>
              <a:rPr lang="ar-SA" dirty="0" smtClean="0"/>
              <a:t>من خلال التأثير على الدخل المتاح (المتوزع بين ادخار واستهلاك) ثم على الاستهلاك وذلك بمقدار أقل، أما </a:t>
            </a:r>
            <a:r>
              <a:rPr lang="ar-SA" dirty="0" smtClean="0">
                <a:solidFill>
                  <a:schemeClr val="tx2"/>
                </a:solidFill>
              </a:rPr>
              <a:t>الانفاق الحكومي </a:t>
            </a:r>
            <a:r>
              <a:rPr lang="ar-SA" dirty="0" smtClean="0"/>
              <a:t>فيؤثر بشكل </a:t>
            </a:r>
            <a:r>
              <a:rPr lang="ar-SA" dirty="0" smtClean="0">
                <a:solidFill>
                  <a:schemeClr val="tx2"/>
                </a:solidFill>
              </a:rPr>
              <a:t>مباشر و بنفس المقدار </a:t>
            </a:r>
            <a:r>
              <a:rPr lang="ar-SA" dirty="0" smtClean="0"/>
              <a:t>على الانفاق الكلي لأنه أحد مكوناته.</a:t>
            </a:r>
          </a:p>
          <a:p>
            <a:pPr marL="514350" indent="-514350" algn="r" rtl="1"/>
            <a:r>
              <a:rPr lang="ar-SA" dirty="0" smtClean="0"/>
              <a:t>إذا ارتفع (انخفض) كل من الانفاق الحكومي والضرائب بنفس المقدار فإن الناتج المحلي الإجمالي سيرتفع (ينخفض) بنفس مقدار تغير الانفاق الحكومي.  </a:t>
            </a:r>
            <a:r>
              <a:rPr lang="en-US" dirty="0" smtClean="0"/>
              <a:t>∆G =∆T     ∆Y = ∆G                  </a:t>
            </a:r>
            <a:endParaRPr lang="ar-SA" dirty="0" smtClean="0"/>
          </a:p>
          <a:p>
            <a:pPr marL="514350" indent="-514350" algn="r" rtl="1"/>
            <a:endParaRPr lang="en-US" dirty="0"/>
          </a:p>
        </p:txBody>
      </p:sp>
      <p:sp>
        <p:nvSpPr>
          <p:cNvPr id="4" name="Footer Placeholder 3"/>
          <p:cNvSpPr>
            <a:spLocks noGrp="1"/>
          </p:cNvSpPr>
          <p:nvPr>
            <p:ph type="ftr" sz="quarter" idx="11"/>
          </p:nvPr>
        </p:nvSpPr>
        <p:spPr/>
        <p:txBody>
          <a:bodyPr/>
          <a:lstStyle/>
          <a:p>
            <a:endParaRPr lang="en-GB"/>
          </a:p>
        </p:txBody>
      </p:sp>
      <p:sp>
        <p:nvSpPr>
          <p:cNvPr id="409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4097"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016239" y="2786058"/>
            <a:ext cx="2555893" cy="571504"/>
          </a:xfrm>
          <a:prstGeom prst="rect">
            <a:avLst/>
          </a:prstGeom>
          <a:noFill/>
        </p:spPr>
      </p:pic>
      <p:cxnSp>
        <p:nvCxnSpPr>
          <p:cNvPr id="9" name="Straight Arrow Connector 8"/>
          <p:cNvCxnSpPr/>
          <p:nvPr/>
        </p:nvCxnSpPr>
        <p:spPr>
          <a:xfrm>
            <a:off x="3786182" y="6000768"/>
            <a:ext cx="428628"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10" name="Right Arrow Callout 9"/>
          <p:cNvSpPr/>
          <p:nvPr/>
        </p:nvSpPr>
        <p:spPr>
          <a:xfrm rot="10800000">
            <a:off x="8143900" y="4786321"/>
            <a:ext cx="857224" cy="1571636"/>
          </a:xfrm>
          <a:prstGeom prst="rightArrowCallou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rot="16200000">
            <a:off x="7767510" y="5122051"/>
            <a:ext cx="1928826" cy="400110"/>
          </a:xfrm>
          <a:prstGeom prst="rect">
            <a:avLst/>
          </a:prstGeom>
          <a:noFill/>
        </p:spPr>
        <p:txBody>
          <a:bodyPr wrap="square" rtlCol="0">
            <a:spAutoFit/>
          </a:bodyPr>
          <a:lstStyle/>
          <a:p>
            <a:r>
              <a:rPr lang="ar-SA" sz="2000" b="1" dirty="0" smtClean="0">
                <a:solidFill>
                  <a:srgbClr val="FF0000"/>
                </a:solidFill>
              </a:rPr>
              <a:t>ميزانية متوازنة</a:t>
            </a:r>
            <a:endParaRPr lang="en-US" sz="2000" b="1" dirty="0">
              <a:solidFill>
                <a:srgbClr val="FF0000"/>
              </a:solidFill>
            </a:endParaRPr>
          </a:p>
        </p:txBody>
      </p:sp>
      <p:sp>
        <p:nvSpPr>
          <p:cNvPr id="12" name="Rectangle 11"/>
          <p:cNvSpPr/>
          <p:nvPr/>
        </p:nvSpPr>
        <p:spPr>
          <a:xfrm>
            <a:off x="642910" y="4929198"/>
            <a:ext cx="7500990" cy="135732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b="1" dirty="0" smtClean="0"/>
              <a:t>3) المدفوعات التحويلية الحكومية:</a:t>
            </a:r>
            <a:endParaRPr lang="en-US" b="1" dirty="0"/>
          </a:p>
        </p:txBody>
      </p:sp>
      <p:sp>
        <p:nvSpPr>
          <p:cNvPr id="3" name="Content Placeholder 2"/>
          <p:cNvSpPr>
            <a:spLocks noGrp="1"/>
          </p:cNvSpPr>
          <p:nvPr>
            <p:ph idx="1"/>
          </p:nvPr>
        </p:nvSpPr>
        <p:spPr>
          <a:xfrm>
            <a:off x="214282" y="1935480"/>
            <a:ext cx="8472518" cy="4389120"/>
          </a:xfrm>
        </p:spPr>
        <p:txBody>
          <a:bodyPr/>
          <a:lstStyle/>
          <a:p>
            <a:pPr algn="r" rtl="1"/>
            <a:r>
              <a:rPr lang="ar-SA" b="1" dirty="0" smtClean="0">
                <a:solidFill>
                  <a:schemeClr val="tx2"/>
                </a:solidFill>
              </a:rPr>
              <a:t>المدفوعات التحويلية الحكومية: </a:t>
            </a:r>
            <a:r>
              <a:rPr lang="ar-SA" sz="2000" dirty="0" smtClean="0"/>
              <a:t>(إحدى أدوات السياسة المالية)</a:t>
            </a:r>
            <a:endParaRPr lang="ar-SA" dirty="0" smtClean="0"/>
          </a:p>
          <a:p>
            <a:pPr algn="r" rtl="1">
              <a:buNone/>
            </a:pPr>
            <a:r>
              <a:rPr lang="ar-SA" dirty="0" smtClean="0"/>
              <a:t>          هي مدفوعات حكومية نقدية لفئة محددة من الأفراد دون أن يطالبوا بتقديم مساهمة مباشرة في الإنتاج المحلي.</a:t>
            </a:r>
          </a:p>
          <a:p>
            <a:pPr algn="r" rtl="1"/>
            <a:r>
              <a:rPr lang="ar-SA" dirty="0" smtClean="0"/>
              <a:t>المدفوعات التحويلية الحكومية تضاف للدخل القومي لأنها تمثل دخل للأفراد (يتوزع ما بين ادخار و استهلاك) وبالتالي يزداد مستوى توازن الناتج المحلي الإجمالي ولكن بمقدار أقل.</a:t>
            </a:r>
          </a:p>
          <a:p>
            <a:pPr algn="r" rtl="1"/>
            <a:r>
              <a:rPr lang="ar-SA" b="1" dirty="0" smtClean="0">
                <a:solidFill>
                  <a:schemeClr val="tx2"/>
                </a:solidFill>
              </a:rPr>
              <a:t>تابع/ المثال السابق: </a:t>
            </a:r>
            <a:r>
              <a:rPr lang="ar-SA" dirty="0" smtClean="0"/>
              <a:t>إذا تم صرف مدفوعات تحويلية (أو تأمينات اجتماعية أو تأمين ضد البطالة) بمقدار 400 مليون ريال لمستحقيها فإن منحنى الانفاق الكلي سينتقل لأعلى بمقدار أقل و هو 300 مليون ريال (كما في حالة تخفيض الضرائب).</a:t>
            </a:r>
          </a:p>
        </p:txBody>
      </p:sp>
      <p:sp>
        <p:nvSpPr>
          <p:cNvPr id="4" name="Footer Placeholder 3"/>
          <p:cNvSpPr>
            <a:spLocks noGrp="1"/>
          </p:cNvSpPr>
          <p:nvPr>
            <p:ph type="ftr" sz="quarter" idx="11"/>
          </p:nvPr>
        </p:nvSpPr>
        <p:spPr/>
        <p:txBody>
          <a:bodyPr/>
          <a:lstStyle/>
          <a:p>
            <a:endParaRPr lang="en-GB"/>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b="1" dirty="0" smtClean="0"/>
              <a:t>3) المدفوعات التحويلية الحكومية:</a:t>
            </a:r>
            <a:endParaRPr lang="en-US" b="1" dirty="0"/>
          </a:p>
        </p:txBody>
      </p:sp>
      <p:sp>
        <p:nvSpPr>
          <p:cNvPr id="3" name="Content Placeholder 2"/>
          <p:cNvSpPr>
            <a:spLocks noGrp="1"/>
          </p:cNvSpPr>
          <p:nvPr>
            <p:ph idx="1"/>
          </p:nvPr>
        </p:nvSpPr>
        <p:spPr/>
        <p:txBody>
          <a:bodyPr/>
          <a:lstStyle/>
          <a:p>
            <a:pPr algn="r" rtl="1"/>
            <a:endParaRPr lang="en-US" dirty="0"/>
          </a:p>
        </p:txBody>
      </p:sp>
      <p:sp>
        <p:nvSpPr>
          <p:cNvPr id="4" name="Footer Placeholder 3"/>
          <p:cNvSpPr>
            <a:spLocks noGrp="1"/>
          </p:cNvSpPr>
          <p:nvPr>
            <p:ph type="ftr" sz="quarter" idx="11"/>
          </p:nvPr>
        </p:nvSpPr>
        <p:spPr/>
        <p:txBody>
          <a:bodyPr/>
          <a:lstStyle/>
          <a:p>
            <a:endParaRPr lang="en-GB"/>
          </a:p>
        </p:txBody>
      </p:sp>
      <p:pic>
        <p:nvPicPr>
          <p:cNvPr id="6" name="Picture 1"/>
          <p:cNvPicPr>
            <a:picLocks noChangeAspect="1" noChangeArrowheads="1"/>
          </p:cNvPicPr>
          <p:nvPr/>
        </p:nvPicPr>
        <p:blipFill>
          <a:blip r:embed="rId2">
            <a:lum bright="31000" contrast="25000"/>
          </a:blip>
          <a:srcRect/>
          <a:stretch>
            <a:fillRect/>
          </a:stretch>
        </p:blipFill>
        <p:spPr bwMode="auto">
          <a:xfrm rot="5400000">
            <a:off x="2344611" y="1484419"/>
            <a:ext cx="3814780" cy="5217917"/>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مقدمة:</a:t>
            </a:r>
            <a:endParaRPr lang="en-GB" b="1" dirty="0"/>
          </a:p>
        </p:txBody>
      </p:sp>
      <p:sp>
        <p:nvSpPr>
          <p:cNvPr id="3" name="Content Placeholder 2"/>
          <p:cNvSpPr>
            <a:spLocks noGrp="1"/>
          </p:cNvSpPr>
          <p:nvPr>
            <p:ph idx="1"/>
          </p:nvPr>
        </p:nvSpPr>
        <p:spPr/>
        <p:txBody>
          <a:bodyPr/>
          <a:lstStyle/>
          <a:p>
            <a:pPr algn="r" rtl="1"/>
            <a:r>
              <a:rPr lang="ar-SA" b="1" dirty="0" smtClean="0">
                <a:solidFill>
                  <a:schemeClr val="tx2"/>
                </a:solidFill>
              </a:rPr>
              <a:t>هناك خلاف حول حجم الدور الذي يمكن أن تلعبه الحكومة في الاقتصاد:</a:t>
            </a:r>
          </a:p>
          <a:p>
            <a:pPr marL="514350" indent="-514350" algn="r" rtl="1">
              <a:buFont typeface="+mj-lt"/>
              <a:buAutoNum type="arabicPeriod"/>
            </a:pPr>
            <a:r>
              <a:rPr lang="ar-SA" dirty="0" smtClean="0"/>
              <a:t>المدرسة الكينزية (نسبة لمؤسسها جون كينز) ترى أن الحكومة تلعب دوراً رئيسياً في تحقيق الاستقرار.</a:t>
            </a:r>
          </a:p>
          <a:p>
            <a:pPr marL="514350" indent="-514350" algn="r" rtl="1">
              <a:buFont typeface="+mj-lt"/>
              <a:buAutoNum type="arabicPeriod"/>
            </a:pPr>
            <a:r>
              <a:rPr lang="ar-SA" dirty="0" smtClean="0"/>
              <a:t>آخرون يرون أن الحكومة غير قادرة على تحقيق الاستقرار، بل أن الانفاق الحكومي قد يؤدي لتذبذبات ضارة في الاقتصاد.</a:t>
            </a:r>
          </a:p>
          <a:p>
            <a:pPr marL="514350" indent="-514350" algn="r" rtl="1">
              <a:buNone/>
            </a:pPr>
            <a:endParaRPr lang="ar-SA" dirty="0" smtClean="0"/>
          </a:p>
          <a:p>
            <a:pPr marL="514350" indent="-514350" algn="r" rtl="1"/>
            <a:r>
              <a:rPr lang="ar-SA" dirty="0" smtClean="0"/>
              <a:t>على الرغم من هذا الخلاف، إلا أن الغالبية يتفق على أهمية الدور الذي يلعبه الانفاق الحكومي في اقتصاديات دول العالم.</a:t>
            </a:r>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18864349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b="1" dirty="0" smtClean="0"/>
              <a:t>التخطيط للسياسة المالية التوسعية:</a:t>
            </a:r>
            <a:endParaRPr lang="en-US" b="1" dirty="0"/>
          </a:p>
        </p:txBody>
      </p:sp>
      <p:sp>
        <p:nvSpPr>
          <p:cNvPr id="3" name="Content Placeholder 2"/>
          <p:cNvSpPr>
            <a:spLocks noGrp="1"/>
          </p:cNvSpPr>
          <p:nvPr>
            <p:ph idx="1"/>
          </p:nvPr>
        </p:nvSpPr>
        <p:spPr/>
        <p:txBody>
          <a:bodyPr/>
          <a:lstStyle/>
          <a:p>
            <a:pPr algn="r" rtl="1"/>
            <a:r>
              <a:rPr lang="ar-SA" dirty="0" smtClean="0"/>
              <a:t>إذا كانت الدولة تعاني من </a:t>
            </a:r>
            <a:r>
              <a:rPr lang="ar-SA" dirty="0" smtClean="0">
                <a:solidFill>
                  <a:schemeClr val="tx2"/>
                </a:solidFill>
              </a:rPr>
              <a:t>ركود اقتصادي (فجوة انكماشية) </a:t>
            </a:r>
            <a:r>
              <a:rPr lang="ar-SA" dirty="0" smtClean="0"/>
              <a:t>و تنوي حكومتها انعاش الاقتصاد عن طريق تنفيذ </a:t>
            </a:r>
            <a:r>
              <a:rPr lang="ar-SA" dirty="0" smtClean="0">
                <a:solidFill>
                  <a:schemeClr val="tx2"/>
                </a:solidFill>
              </a:rPr>
              <a:t>سياسة مالية توسعية </a:t>
            </a:r>
            <a:r>
              <a:rPr lang="ar-SA" dirty="0" smtClean="0"/>
              <a:t>لزيادة الناتج المحلي الإجمالي و الوصول لتوظيف كامل قوة العمل، بافتراض </a:t>
            </a:r>
            <a:r>
              <a:rPr lang="ar-SA" dirty="0" smtClean="0">
                <a:solidFill>
                  <a:schemeClr val="tx2"/>
                </a:solidFill>
              </a:rPr>
              <a:t>ثبات المستوى العام للأسعار</a:t>
            </a:r>
            <a:r>
              <a:rPr lang="ar-SA" dirty="0" smtClean="0"/>
              <a:t> فإن الحكومة يمكنها تحقيق هدف زيادة الناتج المحلي الإجمالي من خلال:</a:t>
            </a:r>
          </a:p>
          <a:p>
            <a:pPr marL="514350" indent="-514350" algn="r" rtl="1">
              <a:buFont typeface="+mj-lt"/>
              <a:buAutoNum type="arabicPeriod"/>
            </a:pPr>
            <a:r>
              <a:rPr lang="ar-SA" dirty="0" smtClean="0"/>
              <a:t>زيادة الانفاق الحكومي.</a:t>
            </a:r>
          </a:p>
          <a:p>
            <a:pPr marL="514350" indent="-514350" algn="r" rtl="1">
              <a:buFont typeface="+mj-lt"/>
              <a:buAutoNum type="arabicPeriod"/>
            </a:pPr>
            <a:r>
              <a:rPr lang="ar-SA" dirty="0" smtClean="0"/>
              <a:t>تخفيض الضرائب.</a:t>
            </a:r>
          </a:p>
          <a:p>
            <a:pPr marL="514350" indent="-514350" algn="r" rtl="1">
              <a:buFont typeface="+mj-lt"/>
              <a:buAutoNum type="arabicPeriod"/>
            </a:pPr>
            <a:r>
              <a:rPr lang="ar-SA" dirty="0" smtClean="0"/>
              <a:t>زيادة المدفوعات التحويلية.</a:t>
            </a:r>
          </a:p>
          <a:p>
            <a:pPr algn="r" rtl="1">
              <a:buNone/>
            </a:pPr>
            <a:r>
              <a:rPr lang="ar-SA" dirty="0" smtClean="0"/>
              <a:t>وذلك بالقدر الكافي لسد الفجوة.</a:t>
            </a:r>
            <a:endParaRPr lang="en-US" dirty="0"/>
          </a:p>
        </p:txBody>
      </p:sp>
      <p:sp>
        <p:nvSpPr>
          <p:cNvPr id="4" name="Footer Placeholder 3"/>
          <p:cNvSpPr>
            <a:spLocks noGrp="1"/>
          </p:cNvSpPr>
          <p:nvPr>
            <p:ph type="ftr" sz="quarter" idx="11"/>
          </p:nvPr>
        </p:nvSpPr>
        <p:spPr/>
        <p:txBody>
          <a:bodyPr/>
          <a:lstStyle/>
          <a:p>
            <a:endParaRPr lang="en-GB"/>
          </a:p>
        </p:txBody>
      </p:sp>
      <p:pic>
        <p:nvPicPr>
          <p:cNvPr id="30722" name="Picture 2"/>
          <p:cNvPicPr>
            <a:picLocks noChangeAspect="1" noChangeArrowheads="1"/>
          </p:cNvPicPr>
          <p:nvPr/>
        </p:nvPicPr>
        <p:blipFill>
          <a:blip r:embed="rId2">
            <a:lum bright="24000" contrast="27000"/>
          </a:blip>
          <a:srcRect/>
          <a:stretch>
            <a:fillRect/>
          </a:stretch>
        </p:blipFill>
        <p:spPr bwMode="auto">
          <a:xfrm rot="5400000">
            <a:off x="1180113" y="2391762"/>
            <a:ext cx="2928957" cy="528918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b="1" dirty="0" smtClean="0"/>
              <a:t>التخطيط للسياسة المالية التوسعية:</a:t>
            </a:r>
            <a:endParaRPr lang="en-US" b="1" dirty="0"/>
          </a:p>
        </p:txBody>
      </p:sp>
      <p:sp>
        <p:nvSpPr>
          <p:cNvPr id="3" name="Content Placeholder 2"/>
          <p:cNvSpPr>
            <a:spLocks noGrp="1"/>
          </p:cNvSpPr>
          <p:nvPr>
            <p:ph idx="1"/>
          </p:nvPr>
        </p:nvSpPr>
        <p:spPr>
          <a:xfrm>
            <a:off x="142844" y="1935480"/>
            <a:ext cx="8543956" cy="4389120"/>
          </a:xfrm>
        </p:spPr>
        <p:txBody>
          <a:bodyPr/>
          <a:lstStyle/>
          <a:p>
            <a:pPr algn="r" rtl="1"/>
            <a:r>
              <a:rPr lang="ar-SA" b="1" dirty="0" smtClean="0">
                <a:solidFill>
                  <a:schemeClr val="tx2"/>
                </a:solidFill>
              </a:rPr>
              <a:t>من خلال الرسم السابق:</a:t>
            </a:r>
          </a:p>
          <a:p>
            <a:pPr marL="514350" indent="-514350" algn="r" rtl="1">
              <a:buFont typeface="+mj-lt"/>
              <a:buAutoNum type="arabicPeriod"/>
            </a:pPr>
            <a:r>
              <a:rPr lang="ar-SA" dirty="0" smtClean="0"/>
              <a:t>الناتج المحلي الإجمالي الفعلي 6000 مليون ريال، بينما الناتج المحلي الذي يحقق التوظف الكامل 7000 مليون ريال.    </a:t>
            </a:r>
            <a:r>
              <a:rPr lang="en-US" dirty="0" smtClean="0"/>
              <a:t>Y=6000 &lt; Y=YF=7000</a:t>
            </a:r>
          </a:p>
          <a:p>
            <a:pPr marL="514350" indent="-514350" algn="r" rtl="1">
              <a:buFont typeface="+mj-lt"/>
              <a:buAutoNum type="arabicPeriod"/>
            </a:pPr>
            <a:r>
              <a:rPr lang="ar-SA" dirty="0" smtClean="0"/>
              <a:t>هناك فجوة انكماشية مقدارها 1000 مليون، وبالتالي لابد من زيادة الناتج المحلي الإجمالي بنفس المقدار.   </a:t>
            </a:r>
            <a:r>
              <a:rPr lang="en-US" dirty="0" smtClean="0"/>
              <a:t>∆Y=1000</a:t>
            </a:r>
            <a:endParaRPr lang="ar-SA" dirty="0" smtClean="0"/>
          </a:p>
          <a:p>
            <a:pPr marL="514350" indent="-514350" algn="r" rtl="1">
              <a:buFont typeface="+mj-lt"/>
              <a:buAutoNum type="arabicPeriod"/>
            </a:pPr>
            <a:r>
              <a:rPr lang="ar-SA" dirty="0" smtClean="0"/>
              <a:t>يتم معالجة الفجوة والوصول للنقطة </a:t>
            </a:r>
            <a:r>
              <a:rPr lang="en-US" dirty="0" smtClean="0"/>
              <a:t>F</a:t>
            </a:r>
            <a:r>
              <a:rPr lang="ar-SA" dirty="0" smtClean="0"/>
              <a:t> باتباع سياسة مالية توسعية من خلال:</a:t>
            </a:r>
          </a:p>
          <a:p>
            <a:pPr marL="880110" lvl="1" indent="-514350" algn="r" rtl="1">
              <a:buFont typeface="Wingdings" pitchFamily="2" charset="2"/>
              <a:buChar char="v"/>
            </a:pPr>
            <a:r>
              <a:rPr lang="ar-SA" dirty="0" smtClean="0"/>
              <a:t>زيادة الانفاق الحكومي بمقدار 400 مليون.  </a:t>
            </a:r>
            <a:r>
              <a:rPr lang="en-US" sz="1400" dirty="0" smtClean="0"/>
              <a:t>∆Y=</a:t>
            </a:r>
            <a:r>
              <a:rPr lang="en-US" sz="1400" dirty="0" err="1" smtClean="0"/>
              <a:t>Mr</a:t>
            </a:r>
            <a:r>
              <a:rPr lang="en-US" sz="1400" dirty="0" smtClean="0"/>
              <a:t>(∆G)        ∆G=1000÷2.5=400</a:t>
            </a:r>
            <a:endParaRPr lang="ar-SA" dirty="0" smtClean="0"/>
          </a:p>
          <a:p>
            <a:pPr marL="880110" lvl="1" indent="-514350" algn="r" rtl="1">
              <a:buFont typeface="Wingdings" pitchFamily="2" charset="2"/>
              <a:buChar char="v"/>
            </a:pPr>
            <a:r>
              <a:rPr lang="ar-SA" dirty="0" smtClean="0"/>
              <a:t>تخفيض الضرائب بمقدار 533.3 مليون</a:t>
            </a:r>
            <a:r>
              <a:rPr lang="ar-SA" sz="1400" dirty="0" smtClean="0"/>
              <a:t>. </a:t>
            </a:r>
            <a:r>
              <a:rPr lang="en-US" sz="1400" dirty="0" smtClean="0"/>
              <a:t> ∆Y=-b(</a:t>
            </a:r>
            <a:r>
              <a:rPr lang="en-US" sz="1400" dirty="0" err="1" smtClean="0"/>
              <a:t>Mr</a:t>
            </a:r>
            <a:r>
              <a:rPr lang="en-US" sz="1400" dirty="0" smtClean="0"/>
              <a:t>)(∆T)       ∆T=1000÷-0.75(2.5)=533.3</a:t>
            </a:r>
            <a:endParaRPr lang="ar-SA" dirty="0" smtClean="0"/>
          </a:p>
          <a:p>
            <a:pPr marL="880110" lvl="1" indent="-514350" algn="r" rtl="1">
              <a:buFont typeface="Wingdings" pitchFamily="2" charset="2"/>
              <a:buChar char="v"/>
            </a:pPr>
            <a:r>
              <a:rPr lang="ar-SA" dirty="0" smtClean="0"/>
              <a:t>زيادة المدفوعات التحويلية الحكومية بمقدار 533.3 مليون.</a:t>
            </a:r>
          </a:p>
          <a:p>
            <a:pPr marL="880110" lvl="1" indent="-514350" algn="r" rtl="1">
              <a:buFont typeface="Wingdings" pitchFamily="2" charset="2"/>
              <a:buChar char="v"/>
            </a:pPr>
            <a:endParaRPr lang="en-US" dirty="0"/>
          </a:p>
        </p:txBody>
      </p:sp>
      <p:sp>
        <p:nvSpPr>
          <p:cNvPr id="4" name="Footer Placeholder 3"/>
          <p:cNvSpPr>
            <a:spLocks noGrp="1"/>
          </p:cNvSpPr>
          <p:nvPr>
            <p:ph type="ftr" sz="quarter" idx="11"/>
          </p:nvPr>
        </p:nvSpPr>
        <p:spPr/>
        <p:txBody>
          <a:bodyPr/>
          <a:lstStyle/>
          <a:p>
            <a:endParaRPr lang="en-GB"/>
          </a:p>
        </p:txBody>
      </p:sp>
      <p:cxnSp>
        <p:nvCxnSpPr>
          <p:cNvPr id="7" name="Straight Connector 6"/>
          <p:cNvCxnSpPr/>
          <p:nvPr/>
        </p:nvCxnSpPr>
        <p:spPr>
          <a:xfrm>
            <a:off x="1857356" y="2857496"/>
            <a:ext cx="21431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857224" y="1006602"/>
            <a:ext cx="1143008" cy="707886"/>
          </a:xfrm>
          <a:prstGeom prst="rect">
            <a:avLst/>
          </a:prstGeom>
          <a:noFill/>
          <a:ln w="28575">
            <a:solidFill>
              <a:schemeClr val="tx2"/>
            </a:solidFill>
          </a:ln>
        </p:spPr>
        <p:txBody>
          <a:bodyPr wrap="square" rtlCol="0">
            <a:spAutoFit/>
          </a:bodyPr>
          <a:lstStyle/>
          <a:p>
            <a:pPr algn="ctr"/>
            <a:r>
              <a:rPr lang="en-US" sz="2000" dirty="0" smtClean="0"/>
              <a:t>b = 0.75</a:t>
            </a:r>
          </a:p>
          <a:p>
            <a:pPr algn="ctr"/>
            <a:r>
              <a:rPr lang="en-US" sz="2000" dirty="0" err="1" smtClean="0"/>
              <a:t>Mr</a:t>
            </a:r>
            <a:r>
              <a:rPr lang="en-US" sz="2000" dirty="0" smtClean="0"/>
              <a:t> = 2.5</a:t>
            </a:r>
            <a:endParaRPr lang="en-US" sz="2000" dirty="0"/>
          </a:p>
        </p:txBody>
      </p:sp>
      <p:cxnSp>
        <p:nvCxnSpPr>
          <p:cNvPr id="10" name="Straight Arrow Connector 9"/>
          <p:cNvCxnSpPr/>
          <p:nvPr/>
        </p:nvCxnSpPr>
        <p:spPr>
          <a:xfrm>
            <a:off x="1785918" y="4929198"/>
            <a:ext cx="285752"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1571604" y="5356238"/>
            <a:ext cx="285752"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b="1" dirty="0" smtClean="0"/>
              <a:t>التخطيط للسياسة المالية الانكماشية:</a:t>
            </a:r>
            <a:endParaRPr lang="en-US" b="1" dirty="0"/>
          </a:p>
        </p:txBody>
      </p:sp>
      <p:sp>
        <p:nvSpPr>
          <p:cNvPr id="3" name="Content Placeholder 2"/>
          <p:cNvSpPr>
            <a:spLocks noGrp="1"/>
          </p:cNvSpPr>
          <p:nvPr>
            <p:ph idx="1"/>
          </p:nvPr>
        </p:nvSpPr>
        <p:spPr/>
        <p:txBody>
          <a:bodyPr/>
          <a:lstStyle/>
          <a:p>
            <a:pPr algn="r" rtl="1"/>
            <a:r>
              <a:rPr lang="ar-SA" dirty="0" smtClean="0"/>
              <a:t>إذا كانت الدولة تعاني من </a:t>
            </a:r>
            <a:r>
              <a:rPr lang="ar-SA" dirty="0" smtClean="0">
                <a:solidFill>
                  <a:schemeClr val="tx2"/>
                </a:solidFill>
              </a:rPr>
              <a:t>تضخم اقتصادي (فجوة تضخمية) </a:t>
            </a:r>
            <a:r>
              <a:rPr lang="ar-SA" dirty="0" smtClean="0"/>
              <a:t>و تنوي حكومتها تنفيذ </a:t>
            </a:r>
            <a:r>
              <a:rPr lang="ar-SA" dirty="0" smtClean="0">
                <a:solidFill>
                  <a:schemeClr val="tx2"/>
                </a:solidFill>
              </a:rPr>
              <a:t>سياسة مالية انكماشة </a:t>
            </a:r>
            <a:r>
              <a:rPr lang="ar-SA" dirty="0" smtClean="0"/>
              <a:t>لتخفيض الناتج المحلي الإجمالي و الوصول لتوظيف كامل قوة العمل، بافتراض </a:t>
            </a:r>
            <a:r>
              <a:rPr lang="ar-SA" dirty="0" smtClean="0">
                <a:solidFill>
                  <a:schemeClr val="tx2"/>
                </a:solidFill>
              </a:rPr>
              <a:t>ثبات المستوى العام للأسعار</a:t>
            </a:r>
            <a:r>
              <a:rPr lang="ar-SA" dirty="0" smtClean="0"/>
              <a:t> فإن الحكومة يمكنها تحقيق هدف تخفيض الناتج المحلي الإجمالي من خلال:</a:t>
            </a:r>
          </a:p>
          <a:p>
            <a:pPr marL="514350" indent="-514350" algn="r" rtl="1">
              <a:buFont typeface="+mj-lt"/>
              <a:buAutoNum type="arabicPeriod"/>
            </a:pPr>
            <a:r>
              <a:rPr lang="ar-SA" dirty="0" smtClean="0"/>
              <a:t>تخفيض الانفاق الحكومي.</a:t>
            </a:r>
          </a:p>
          <a:p>
            <a:pPr marL="514350" indent="-514350" algn="r" rtl="1">
              <a:buFont typeface="+mj-lt"/>
              <a:buAutoNum type="arabicPeriod"/>
            </a:pPr>
            <a:r>
              <a:rPr lang="ar-SA" dirty="0" smtClean="0"/>
              <a:t>زيادة الضرائب.</a:t>
            </a:r>
          </a:p>
          <a:p>
            <a:pPr marL="514350" indent="-514350" algn="r" rtl="1">
              <a:buFont typeface="+mj-lt"/>
              <a:buAutoNum type="arabicPeriod"/>
            </a:pPr>
            <a:r>
              <a:rPr lang="ar-SA" dirty="0" smtClean="0"/>
              <a:t>كلا السياستين معاً.</a:t>
            </a:r>
          </a:p>
          <a:p>
            <a:pPr algn="r" rtl="1">
              <a:buNone/>
            </a:pPr>
            <a:r>
              <a:rPr lang="ar-SA" dirty="0" smtClean="0"/>
              <a:t>وذلك بالقدر الكافي لسد الفجوة.</a:t>
            </a:r>
            <a:endParaRPr lang="en-US" dirty="0"/>
          </a:p>
        </p:txBody>
      </p:sp>
      <p:sp>
        <p:nvSpPr>
          <p:cNvPr id="4" name="Footer Placeholder 3"/>
          <p:cNvSpPr>
            <a:spLocks noGrp="1"/>
          </p:cNvSpPr>
          <p:nvPr>
            <p:ph type="ftr" sz="quarter" idx="11"/>
          </p:nvPr>
        </p:nvSpPr>
        <p:spPr/>
        <p:txBody>
          <a:bodyPr/>
          <a:lstStyle/>
          <a:p>
            <a:endParaRPr lang="en-GB"/>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b="1" dirty="0" smtClean="0"/>
              <a:t>التخطيط للسياسة المالية الانكماشية:</a:t>
            </a:r>
            <a:endParaRPr lang="en-US" b="1" dirty="0"/>
          </a:p>
        </p:txBody>
      </p:sp>
      <p:sp>
        <p:nvSpPr>
          <p:cNvPr id="3" name="Content Placeholder 2"/>
          <p:cNvSpPr>
            <a:spLocks noGrp="1"/>
          </p:cNvSpPr>
          <p:nvPr>
            <p:ph idx="1"/>
          </p:nvPr>
        </p:nvSpPr>
        <p:spPr>
          <a:xfrm>
            <a:off x="142844" y="1935480"/>
            <a:ext cx="8543956" cy="4389120"/>
          </a:xfrm>
        </p:spPr>
        <p:txBody>
          <a:bodyPr/>
          <a:lstStyle/>
          <a:p>
            <a:pPr algn="r" rtl="1"/>
            <a:r>
              <a:rPr lang="ar-SA" b="1" dirty="0" smtClean="0">
                <a:solidFill>
                  <a:schemeClr val="tx2"/>
                </a:solidFill>
              </a:rPr>
              <a:t>مما سبق:</a:t>
            </a:r>
          </a:p>
          <a:p>
            <a:pPr marL="514350" indent="-514350" algn="r" rtl="1">
              <a:buFont typeface="+mj-lt"/>
              <a:buAutoNum type="arabicPeriod"/>
            </a:pPr>
            <a:r>
              <a:rPr lang="ar-SA" dirty="0" smtClean="0"/>
              <a:t>الناتج المحلي الإجمالي الفعلي أكبر من الناتج المحلي الذي يحقق التوظف الكامل.    </a:t>
            </a:r>
            <a:r>
              <a:rPr lang="en-US" dirty="0" smtClean="0"/>
              <a:t>Y &gt; Y=YF</a:t>
            </a:r>
          </a:p>
          <a:p>
            <a:pPr marL="514350" indent="-514350" algn="r" rtl="1">
              <a:buFont typeface="+mj-lt"/>
              <a:buAutoNum type="arabicPeriod"/>
            </a:pPr>
            <a:r>
              <a:rPr lang="ar-SA" dirty="0" smtClean="0"/>
              <a:t>هناك فجوة تضخمية، وبالتالي لابد من تخفيض الناتج المحلي الإجمالي بنفس مقدار الفجوة عن طريق اتباع سياسة مالية انكماشية وبالتالي ينتقل خط الانفاق الكلي لأسفل وتحقيق التوازن عند مستوى التوظف الكامل.</a:t>
            </a:r>
          </a:p>
          <a:p>
            <a:pPr marL="514350" indent="-514350" algn="r" rtl="1"/>
            <a:r>
              <a:rPr lang="ar-SA" b="1" dirty="0" smtClean="0">
                <a:solidFill>
                  <a:schemeClr val="tx2"/>
                </a:solidFill>
              </a:rPr>
              <a:t>الفرق بين آلية التصحيح الذاتي و السياسة المالية الانكماشية في التخلص من الفجوة التضخمية: </a:t>
            </a:r>
            <a:r>
              <a:rPr lang="ar-SA" dirty="0" smtClean="0"/>
              <a:t>آلية التصحيح الذاتي تستغرق فترة زمنية طويلة نسبياً بينما السياسة المالية الانكماشية تعالج الفجوة بشكل أسرع إلا أنه في حال استمرت هذه السياسة فإنها قد تؤدي إلى بطالة.</a:t>
            </a:r>
          </a:p>
        </p:txBody>
      </p:sp>
      <p:sp>
        <p:nvSpPr>
          <p:cNvPr id="4" name="Footer Placeholder 3"/>
          <p:cNvSpPr>
            <a:spLocks noGrp="1"/>
          </p:cNvSpPr>
          <p:nvPr>
            <p:ph type="ftr" sz="quarter" idx="11"/>
          </p:nvPr>
        </p:nvSpPr>
        <p:spPr/>
        <p:txBody>
          <a:bodyPr/>
          <a:lstStyle/>
          <a:p>
            <a:endParaRPr lang="en-GB"/>
          </a:p>
        </p:txBody>
      </p:sp>
      <p:cxnSp>
        <p:nvCxnSpPr>
          <p:cNvPr id="7" name="Straight Connector 6"/>
          <p:cNvCxnSpPr/>
          <p:nvPr/>
        </p:nvCxnSpPr>
        <p:spPr>
          <a:xfrm>
            <a:off x="6215074" y="2857496"/>
            <a:ext cx="21431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الخيار بين سياسة الانفاق وسياسة الضرائب:</a:t>
            </a:r>
            <a:endParaRPr lang="en-US" b="1" dirty="0"/>
          </a:p>
        </p:txBody>
      </p:sp>
      <p:sp>
        <p:nvSpPr>
          <p:cNvPr id="3" name="Content Placeholder 2"/>
          <p:cNvSpPr>
            <a:spLocks noGrp="1"/>
          </p:cNvSpPr>
          <p:nvPr>
            <p:ph idx="1"/>
          </p:nvPr>
        </p:nvSpPr>
        <p:spPr/>
        <p:txBody>
          <a:bodyPr>
            <a:normAutofit lnSpcReduction="10000"/>
          </a:bodyPr>
          <a:lstStyle/>
          <a:p>
            <a:pPr algn="r" rtl="1"/>
            <a:r>
              <a:rPr lang="ar-SA" dirty="0" smtClean="0"/>
              <a:t>يمكن تحريك الاقتصاد من خلال السياسة المالية وفق الاتجاه المطلوب عن طريق تغيير الانفاق الحكومي أو تغيير الضرائب أو الاثنين معاً.</a:t>
            </a:r>
          </a:p>
          <a:p>
            <a:pPr algn="r" rtl="1">
              <a:buNone/>
            </a:pPr>
            <a:endParaRPr lang="ar-SA" dirty="0" smtClean="0"/>
          </a:p>
          <a:p>
            <a:pPr algn="r" rtl="1">
              <a:buNone/>
            </a:pPr>
            <a:endParaRPr lang="ar-SA" dirty="0" smtClean="0"/>
          </a:p>
          <a:p>
            <a:pPr algn="r" rtl="1"/>
            <a:endParaRPr lang="ar-SA" dirty="0" smtClean="0"/>
          </a:p>
          <a:p>
            <a:pPr algn="r" rtl="1"/>
            <a:r>
              <a:rPr lang="ar-SA" b="1" dirty="0" smtClean="0">
                <a:solidFill>
                  <a:schemeClr val="tx2"/>
                </a:solidFill>
              </a:rPr>
              <a:t>في حالة السياسة المالية التوسعية:</a:t>
            </a:r>
          </a:p>
          <a:p>
            <a:pPr algn="r" rtl="1">
              <a:buNone/>
            </a:pPr>
            <a:r>
              <a:rPr lang="ar-SA" dirty="0" smtClean="0"/>
              <a:t>     زيادة الانفاق الحكومي (خفض الضرائب) يؤدي لتحرك خط الانفاق لأعلى فيرتفع توازن الناتج المحلي في جانب الطلب. هذا سينعكس على تحرك منحنى الطلب الكلي لأعلى والانتقال لتوازن جديد عند ناتج محلي أعلى و أسعار أعلى.</a:t>
            </a:r>
            <a:endParaRPr lang="en-US" dirty="0"/>
          </a:p>
        </p:txBody>
      </p:sp>
      <p:sp>
        <p:nvSpPr>
          <p:cNvPr id="4" name="Footer Placeholder 3"/>
          <p:cNvSpPr>
            <a:spLocks noGrp="1"/>
          </p:cNvSpPr>
          <p:nvPr>
            <p:ph type="ftr" sz="quarter" idx="11"/>
          </p:nvPr>
        </p:nvSpPr>
        <p:spPr/>
        <p:txBody>
          <a:bodyPr/>
          <a:lstStyle/>
          <a:p>
            <a:endParaRPr lang="en-GB"/>
          </a:p>
        </p:txBody>
      </p:sp>
      <p:graphicFrame>
        <p:nvGraphicFramePr>
          <p:cNvPr id="6" name="Table 5"/>
          <p:cNvGraphicFramePr>
            <a:graphicFrameLocks noGrp="1"/>
          </p:cNvGraphicFramePr>
          <p:nvPr/>
        </p:nvGraphicFramePr>
        <p:xfrm>
          <a:off x="642910" y="2857496"/>
          <a:ext cx="7929618" cy="914400"/>
        </p:xfrm>
        <a:graphic>
          <a:graphicData uri="http://schemas.openxmlformats.org/drawingml/2006/table">
            <a:tbl>
              <a:tblPr firstRow="1" bandRow="1">
                <a:tableStyleId>{5C22544A-7EE6-4342-B048-85BDC9FD1C3A}</a:tableStyleId>
              </a:tblPr>
              <a:tblGrid>
                <a:gridCol w="3964809"/>
                <a:gridCol w="3964809"/>
              </a:tblGrid>
              <a:tr h="370840">
                <a:tc>
                  <a:txBody>
                    <a:bodyPr/>
                    <a:lstStyle/>
                    <a:p>
                      <a:pPr algn="ctr" rtl="1"/>
                      <a:r>
                        <a:rPr lang="ar-SA" sz="2400" dirty="0" smtClean="0"/>
                        <a:t>لتحقيق انكماش اقتصادي</a:t>
                      </a:r>
                      <a:endParaRPr lang="en-US" sz="2400" dirty="0"/>
                    </a:p>
                  </a:txBody>
                  <a:tcPr/>
                </a:tc>
                <a:tc>
                  <a:txBody>
                    <a:bodyPr/>
                    <a:lstStyle/>
                    <a:p>
                      <a:pPr algn="ctr" rtl="1"/>
                      <a:r>
                        <a:rPr lang="ar-SA" sz="2400" dirty="0" smtClean="0"/>
                        <a:t>لتحقيق توسع اقتصادي</a:t>
                      </a:r>
                      <a:endParaRPr lang="en-US" sz="2400" dirty="0"/>
                    </a:p>
                  </a:txBody>
                  <a:tcPr/>
                </a:tc>
              </a:tr>
              <a:tr h="370840">
                <a:tc>
                  <a:txBody>
                    <a:bodyPr/>
                    <a:lstStyle/>
                    <a:p>
                      <a:pPr algn="ctr" rtl="1"/>
                      <a:r>
                        <a:rPr lang="ar-SA" sz="2400" dirty="0" smtClean="0"/>
                        <a:t> الانفاق الحكومي أو </a:t>
                      </a:r>
                      <a:r>
                        <a:rPr lang="ar-SA" sz="2400" baseline="0" dirty="0" smtClean="0"/>
                        <a:t>    </a:t>
                      </a:r>
                      <a:r>
                        <a:rPr lang="ar-SA" sz="2400" dirty="0" smtClean="0"/>
                        <a:t>الضرائب</a:t>
                      </a:r>
                      <a:endParaRPr lang="en-US" sz="2400" dirty="0"/>
                    </a:p>
                  </a:txBody>
                  <a:tcPr/>
                </a:tc>
                <a:tc>
                  <a:txBody>
                    <a:bodyPr/>
                    <a:lstStyle/>
                    <a:p>
                      <a:pPr algn="ctr" rtl="1"/>
                      <a:r>
                        <a:rPr lang="ar-SA" sz="2400" dirty="0" smtClean="0"/>
                        <a:t> الانفاق الحكومي أو </a:t>
                      </a:r>
                      <a:r>
                        <a:rPr lang="ar-SA" sz="2400" baseline="0" dirty="0" smtClean="0"/>
                        <a:t>    </a:t>
                      </a:r>
                      <a:r>
                        <a:rPr lang="ar-SA" sz="2400" dirty="0" smtClean="0"/>
                        <a:t>الضرائب</a:t>
                      </a:r>
                      <a:endParaRPr lang="en-US" sz="2400" dirty="0"/>
                    </a:p>
                  </a:txBody>
                  <a:tcPr/>
                </a:tc>
              </a:tr>
            </a:tbl>
          </a:graphicData>
        </a:graphic>
      </p:graphicFrame>
      <p:cxnSp>
        <p:nvCxnSpPr>
          <p:cNvPr id="8" name="Straight Arrow Connector 7"/>
          <p:cNvCxnSpPr/>
          <p:nvPr/>
        </p:nvCxnSpPr>
        <p:spPr>
          <a:xfrm rot="5400000" flipH="1" flipV="1">
            <a:off x="8108181" y="3536157"/>
            <a:ext cx="35719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5400000" flipH="1" flipV="1">
            <a:off x="1893869" y="3535363"/>
            <a:ext cx="35719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5400000">
            <a:off x="5898365" y="3530601"/>
            <a:ext cx="346872" cy="794"/>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rot="5400000">
            <a:off x="4113209" y="3530601"/>
            <a:ext cx="346872" cy="794"/>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الخيار بين سياسة الانفاق وسياسة الضرائب:</a:t>
            </a:r>
            <a:endParaRPr lang="en-US" b="1" dirty="0"/>
          </a:p>
        </p:txBody>
      </p:sp>
      <p:sp>
        <p:nvSpPr>
          <p:cNvPr id="4" name="Footer Placeholder 3"/>
          <p:cNvSpPr>
            <a:spLocks noGrp="1"/>
          </p:cNvSpPr>
          <p:nvPr>
            <p:ph type="ftr" sz="quarter" idx="11"/>
          </p:nvPr>
        </p:nvSpPr>
        <p:spPr/>
        <p:txBody>
          <a:bodyPr/>
          <a:lstStyle/>
          <a:p>
            <a:endParaRPr lang="en-GB"/>
          </a:p>
        </p:txBody>
      </p:sp>
      <p:pic>
        <p:nvPicPr>
          <p:cNvPr id="6" name="Picture 2"/>
          <p:cNvPicPr>
            <a:picLocks noChangeAspect="1" noChangeArrowheads="1"/>
          </p:cNvPicPr>
          <p:nvPr/>
        </p:nvPicPr>
        <p:blipFill>
          <a:blip r:embed="rId2">
            <a:lum bright="29000" contrast="35000"/>
          </a:blip>
          <a:srcRect/>
          <a:stretch>
            <a:fillRect/>
          </a:stretch>
        </p:blipFill>
        <p:spPr bwMode="auto">
          <a:xfrm rot="5400000">
            <a:off x="657677" y="2771292"/>
            <a:ext cx="3256615" cy="2857520"/>
          </a:xfrm>
          <a:prstGeom prst="rect">
            <a:avLst/>
          </a:prstGeom>
          <a:noFill/>
          <a:ln w="9525">
            <a:noFill/>
            <a:miter lim="800000"/>
            <a:headEnd/>
            <a:tailEnd/>
          </a:ln>
          <a:effectLst/>
        </p:spPr>
      </p:pic>
      <p:pic>
        <p:nvPicPr>
          <p:cNvPr id="32770" name="Picture 2"/>
          <p:cNvPicPr>
            <a:picLocks noChangeAspect="1" noChangeArrowheads="1"/>
          </p:cNvPicPr>
          <p:nvPr/>
        </p:nvPicPr>
        <p:blipFill>
          <a:blip r:embed="rId3">
            <a:lum bright="29000" contrast="32000"/>
          </a:blip>
          <a:srcRect/>
          <a:stretch>
            <a:fillRect/>
          </a:stretch>
        </p:blipFill>
        <p:spPr bwMode="auto">
          <a:xfrm rot="5162576">
            <a:off x="4832551" y="2182072"/>
            <a:ext cx="3108192" cy="402398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الخيار بين سياسة الانفاق وسياسة الضرائب:</a:t>
            </a:r>
            <a:endParaRPr lang="en-US" b="1" dirty="0"/>
          </a:p>
        </p:txBody>
      </p:sp>
      <p:sp>
        <p:nvSpPr>
          <p:cNvPr id="3" name="Content Placeholder 2"/>
          <p:cNvSpPr>
            <a:spLocks noGrp="1"/>
          </p:cNvSpPr>
          <p:nvPr>
            <p:ph idx="1"/>
          </p:nvPr>
        </p:nvSpPr>
        <p:spPr/>
        <p:txBody>
          <a:bodyPr/>
          <a:lstStyle/>
          <a:p>
            <a:pPr algn="r" rtl="1"/>
            <a:r>
              <a:rPr lang="ar-SA" dirty="0" smtClean="0"/>
              <a:t>بما أن سياسة زيادة الانفاق أو التخفيض الضريبي يمكن أن يؤديا إلى زيادة الأسعار والناتج معاً، </a:t>
            </a:r>
            <a:r>
              <a:rPr lang="ar-SA" b="1" dirty="0" smtClean="0">
                <a:solidFill>
                  <a:schemeClr val="tx2"/>
                </a:solidFill>
              </a:rPr>
              <a:t>فما هو الخيار الذي يمكن أن يتخذه صناع قرار السياسة المالية؟</a:t>
            </a:r>
          </a:p>
          <a:p>
            <a:pPr algn="r" rtl="1">
              <a:buNone/>
            </a:pPr>
            <a:r>
              <a:rPr lang="ar-SA" dirty="0" smtClean="0"/>
              <a:t>          الجواب يكمن في حجم ومقدار هيمنة القطاع العام في الاقتصاد. في الدول المتقدمة هناك خلاف حاد بين الاقتصاديين حول مدى تدخل القطاع الحكومي في النشاط الاقتصادي للدولة:</a:t>
            </a:r>
          </a:p>
          <a:p>
            <a:pPr marL="514350" indent="-514350" algn="r" rtl="1">
              <a:buFont typeface="+mj-lt"/>
              <a:buAutoNum type="arabicPeriod"/>
            </a:pPr>
            <a:r>
              <a:rPr lang="ar-SA" dirty="0" smtClean="0"/>
              <a:t>البعض يرى أن آلية السوق تعمل بإيجابية كافية و بالتالي يؤيدون تقليص دور الحكومة لأن القطاع الخاص قادر على حل المشكلة بصورة أفضل.</a:t>
            </a:r>
          </a:p>
          <a:p>
            <a:pPr marL="514350" indent="-514350" algn="r" rtl="1">
              <a:buNone/>
            </a:pPr>
            <a:r>
              <a:rPr lang="ar-SA" b="1" dirty="0" smtClean="0">
                <a:solidFill>
                  <a:schemeClr val="tx2"/>
                </a:solidFill>
              </a:rPr>
              <a:t>يؤيد أصحاب هذا الرأي: </a:t>
            </a:r>
            <a:r>
              <a:rPr lang="ar-SA" dirty="0" smtClean="0"/>
              <a:t>تخفيض الضرائب في حالة الحاجة لسياسة مالية توسعية، وتخفيض الانفاق الحكومي عند الحاجة لسياسة مالية انكماشية.</a:t>
            </a:r>
          </a:p>
        </p:txBody>
      </p:sp>
      <p:sp>
        <p:nvSpPr>
          <p:cNvPr id="4" name="Footer Placeholder 3"/>
          <p:cNvSpPr>
            <a:spLocks noGrp="1"/>
          </p:cNvSpPr>
          <p:nvPr>
            <p:ph type="ftr" sz="quarter" idx="11"/>
          </p:nvPr>
        </p:nvSpPr>
        <p:spPr/>
        <p:txBody>
          <a:bodyPr/>
          <a:lstStyle/>
          <a:p>
            <a:endParaRPr lang="en-GB"/>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الخيار بين سياسة الانفاق وسياسة الضرائب:</a:t>
            </a:r>
            <a:endParaRPr lang="en-US" b="1" dirty="0"/>
          </a:p>
        </p:txBody>
      </p:sp>
      <p:sp>
        <p:nvSpPr>
          <p:cNvPr id="3" name="Content Placeholder 2"/>
          <p:cNvSpPr>
            <a:spLocks noGrp="1"/>
          </p:cNvSpPr>
          <p:nvPr>
            <p:ph idx="1"/>
          </p:nvPr>
        </p:nvSpPr>
        <p:spPr/>
        <p:txBody>
          <a:bodyPr>
            <a:normAutofit lnSpcReduction="10000"/>
          </a:bodyPr>
          <a:lstStyle/>
          <a:p>
            <a:pPr marL="514350" indent="-514350" algn="r" rtl="1">
              <a:buFont typeface="+mj-lt"/>
              <a:buAutoNum type="arabicPeriod" startAt="2"/>
            </a:pPr>
            <a:r>
              <a:rPr lang="ar-SA" dirty="0" smtClean="0"/>
              <a:t>البعض يرى أنه في ظل هيمنة القطاع الخاص فإن الدولة بحاجة لمزيد من المدارس، المعاهد، الجامعات، المدن الآمنة و النظيفة ولبنية تحتية أفضل.</a:t>
            </a:r>
          </a:p>
          <a:p>
            <a:pPr marL="514350" indent="-514350" algn="r" rtl="1">
              <a:buNone/>
            </a:pPr>
            <a:r>
              <a:rPr lang="ar-SA" b="1" dirty="0" smtClean="0">
                <a:solidFill>
                  <a:schemeClr val="tx2"/>
                </a:solidFill>
              </a:rPr>
              <a:t>يؤيد أصحاب هذا الرأي: </a:t>
            </a:r>
            <a:r>
              <a:rPr lang="ar-SA" dirty="0" smtClean="0"/>
              <a:t>زيادة الانفاق الحكومي في حالة الحاجة لسياسة مالية توسعية بغرض زيادة النشاط الاقتصادي، وزيادة الضرائب عند الحاجة لسياسة مالية انكماشية بغرض دعم الخدمات العامة التي تسهم في دعم النمو الاقتصادي.</a:t>
            </a:r>
          </a:p>
          <a:p>
            <a:pPr marL="514350" indent="-514350" algn="r" rtl="1"/>
            <a:r>
              <a:rPr lang="ar-SA" dirty="0" smtClean="0"/>
              <a:t>بعض السياسات التي يتم التخطيط لها اليوم لكي تطبق في المستقبل قد لا تكون مناسبة للتنفيذ مع مرور الوقت بسبب التغيرات التي قد تطرأ والتي لم تؤخذ في الحسبان كالتحول في التقنية والتوقعات والأوضاع الاقتصادية العالمية.</a:t>
            </a:r>
            <a:endParaRPr lang="en-US" dirty="0"/>
          </a:p>
        </p:txBody>
      </p:sp>
      <p:sp>
        <p:nvSpPr>
          <p:cNvPr id="4" name="Footer Placeholder 3"/>
          <p:cNvSpPr>
            <a:spLocks noGrp="1"/>
          </p:cNvSpPr>
          <p:nvPr>
            <p:ph type="ftr" sz="quarter" idx="11"/>
          </p:nvPr>
        </p:nvSpPr>
        <p:spPr/>
        <p:txBody>
          <a:bodyPr/>
          <a:lstStyle/>
          <a:p>
            <a:endParaRPr lang="en-GB"/>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الخيار بين سياسة الانفاق وسياسة الضرائب:</a:t>
            </a:r>
            <a:endParaRPr lang="en-US" b="1" dirty="0"/>
          </a:p>
        </p:txBody>
      </p:sp>
      <p:sp>
        <p:nvSpPr>
          <p:cNvPr id="3" name="Content Placeholder 2"/>
          <p:cNvSpPr>
            <a:spLocks noGrp="1"/>
          </p:cNvSpPr>
          <p:nvPr>
            <p:ph idx="1"/>
          </p:nvPr>
        </p:nvSpPr>
        <p:spPr/>
        <p:txBody>
          <a:bodyPr/>
          <a:lstStyle/>
          <a:p>
            <a:pPr algn="r" rtl="1"/>
            <a:r>
              <a:rPr lang="ar-SA" dirty="0" smtClean="0"/>
              <a:t>قيمة المضاعف ليست بالدقة التي يتم عادة افتراضها، مما يعني عدم دقة التنبؤ بتأثير السياسة المالية بالصورة المطلوبة.</a:t>
            </a:r>
          </a:p>
          <a:p>
            <a:pPr algn="r" rtl="1"/>
            <a:r>
              <a:rPr lang="ar-SA" b="1" dirty="0" smtClean="0">
                <a:solidFill>
                  <a:schemeClr val="tx2"/>
                </a:solidFill>
              </a:rPr>
              <a:t>تأثير الانكماش والنمو على البطالة:</a:t>
            </a:r>
          </a:p>
          <a:p>
            <a:pPr algn="r" rtl="1">
              <a:buNone/>
            </a:pPr>
            <a:r>
              <a:rPr lang="ar-SA" dirty="0" smtClean="0"/>
              <a:t>          السياسة المالية التوسعية تقلل حجم الفجوة الانكماشية من خلال زيادة الطلب الكلي ومن ثم خفض معدل البطالة، إلا أنها قد تؤدي لوضع تضخمي غير مرغوب فيه. لهذا لا تفضل الحكومة استخدام السياسة المالية.</a:t>
            </a:r>
          </a:p>
          <a:p>
            <a:pPr algn="r" rtl="1"/>
            <a:r>
              <a:rPr lang="ar-SA" dirty="0" smtClean="0"/>
              <a:t>لحل هذه المشكلة و تقليل البطالة دون زيادة التضخم، الأفضل اتباع سياسات تؤثر على جانب العرض بدلاً من جانب الطلب.</a:t>
            </a:r>
          </a:p>
          <a:p>
            <a:pPr algn="r" rtl="1"/>
            <a:r>
              <a:rPr lang="ar-SA" dirty="0" smtClean="0"/>
              <a:t>حالة الانكماش عكس الحالة السابقة.</a:t>
            </a:r>
          </a:p>
          <a:p>
            <a:pPr algn="r" rtl="1">
              <a:buNone/>
            </a:pPr>
            <a:endParaRPr lang="ar-SA" dirty="0" smtClean="0"/>
          </a:p>
          <a:p>
            <a:pPr algn="r" rtl="1"/>
            <a:endParaRPr lang="en-US" dirty="0"/>
          </a:p>
        </p:txBody>
      </p:sp>
      <p:sp>
        <p:nvSpPr>
          <p:cNvPr id="4" name="Footer Placeholder 3"/>
          <p:cNvSpPr>
            <a:spLocks noGrp="1"/>
          </p:cNvSpPr>
          <p:nvPr>
            <p:ph type="ftr" sz="quarter" idx="11"/>
          </p:nvPr>
        </p:nvSpPr>
        <p:spPr/>
        <p:txBody>
          <a:bodyPr/>
          <a:lstStyle/>
          <a:p>
            <a:endParaRPr lang="en-GB"/>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الخلاصة:</a:t>
            </a:r>
            <a:endParaRPr lang="en-US" b="1" dirty="0"/>
          </a:p>
        </p:txBody>
      </p:sp>
      <p:sp>
        <p:nvSpPr>
          <p:cNvPr id="3" name="Content Placeholder 2"/>
          <p:cNvSpPr>
            <a:spLocks noGrp="1"/>
          </p:cNvSpPr>
          <p:nvPr>
            <p:ph idx="1"/>
          </p:nvPr>
        </p:nvSpPr>
        <p:spPr/>
        <p:txBody>
          <a:bodyPr>
            <a:normAutofit/>
          </a:bodyPr>
          <a:lstStyle/>
          <a:p>
            <a:pPr algn="r" rtl="1"/>
            <a:r>
              <a:rPr lang="ar-SA" dirty="0" smtClean="0"/>
              <a:t>السياسات المالية المتاحة للحكومة هي السياسة الضريبية، الانفاق الحكومي والمدفوعات التحويلية. قد تكون السياسة المالية توسعية أو انكماشية.</a:t>
            </a:r>
          </a:p>
          <a:p>
            <a:pPr algn="r" rtl="1"/>
            <a:r>
              <a:rPr lang="ar-SA" dirty="0" smtClean="0"/>
              <a:t>إذا كانت الدولة تعاني من ركود اقتصادي (فجوة انكماشية): يتم تنفيذ سياسة مالية توسعية (بافتراض ثبات المستوى العام للأسعار) فإن الحكومة يمكنها تحقيق هدف زيادة الناتج المحلي الإجمالي من خلال زيادة الانفاق الحكومي أو تخفيض الضرائب أو زيادة المدفوعات التحويلية بالقدر الكافي لسد الفجوة. والعكس في حالة الفجوة التضخمية.</a:t>
            </a:r>
          </a:p>
          <a:p>
            <a:pPr algn="r" rtl="1"/>
            <a:r>
              <a:rPr lang="ar-SA" dirty="0" smtClean="0"/>
              <a:t>آلية التصحيح الذاتي تستغرق فترة زمنية طويلة نسبياً بينما السياسة المالية تعالج الفجوة بشكل أسرع.</a:t>
            </a:r>
          </a:p>
          <a:p>
            <a:pPr algn="r" rtl="1"/>
            <a:endParaRPr lang="ar-SA" dirty="0" smtClean="0"/>
          </a:p>
          <a:p>
            <a:pPr algn="r" rtl="1"/>
            <a:endParaRPr lang="ar-SA" dirty="0" smtClean="0"/>
          </a:p>
          <a:p>
            <a:pPr algn="r" rtl="1"/>
            <a:endParaRPr lang="ar-SA" dirty="0" smtClean="0"/>
          </a:p>
          <a:p>
            <a:pPr algn="r" rtl="1"/>
            <a:endParaRPr lang="en-US" dirty="0"/>
          </a:p>
        </p:txBody>
      </p:sp>
      <p:sp>
        <p:nvSpPr>
          <p:cNvPr id="4" name="Footer Placeholder 3"/>
          <p:cNvSpPr>
            <a:spLocks noGrp="1"/>
          </p:cNvSpPr>
          <p:nvPr>
            <p:ph type="ftr" sz="quarter" idx="11"/>
          </p:nvPr>
        </p:nvSpPr>
        <p:spPr/>
        <p:txBody>
          <a:bodyPr/>
          <a:lstStyle/>
          <a:p>
            <a:endParaRPr lang="en-GB"/>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b="1" dirty="0" smtClean="0"/>
              <a:t>مقدمة:</a:t>
            </a:r>
            <a:endParaRPr lang="en-GB" b="1" dirty="0"/>
          </a:p>
        </p:txBody>
      </p:sp>
      <p:sp>
        <p:nvSpPr>
          <p:cNvPr id="3" name="Content Placeholder 2"/>
          <p:cNvSpPr>
            <a:spLocks noGrp="1"/>
          </p:cNvSpPr>
          <p:nvPr>
            <p:ph idx="1"/>
          </p:nvPr>
        </p:nvSpPr>
        <p:spPr/>
        <p:txBody>
          <a:bodyPr>
            <a:normAutofit/>
          </a:bodyPr>
          <a:lstStyle/>
          <a:p>
            <a:pPr algn="r" rtl="1"/>
            <a:r>
              <a:rPr lang="ar-SA" b="1" dirty="0" smtClean="0">
                <a:solidFill>
                  <a:schemeClr val="tx2"/>
                </a:solidFill>
              </a:rPr>
              <a:t>السياسات المالية المتاحة للحكومة: </a:t>
            </a:r>
            <a:r>
              <a:rPr lang="ar-SA" dirty="0" smtClean="0"/>
              <a:t>السياسة الضريبية، الانفاق الحكومي، المدفوعات التحويلية.</a:t>
            </a:r>
            <a:endParaRPr lang="en-GB" dirty="0" smtClean="0"/>
          </a:p>
          <a:p>
            <a:pPr algn="r" rtl="1"/>
            <a:endParaRPr lang="ar-SA" b="1" dirty="0" smtClean="0">
              <a:solidFill>
                <a:schemeClr val="tx2"/>
              </a:solidFill>
            </a:endParaRPr>
          </a:p>
          <a:p>
            <a:pPr algn="r" rtl="1"/>
            <a:r>
              <a:rPr lang="ar-SA" b="1" dirty="0" smtClean="0">
                <a:solidFill>
                  <a:schemeClr val="tx2"/>
                </a:solidFill>
              </a:rPr>
              <a:t>أهداف السياسات المالية:</a:t>
            </a:r>
          </a:p>
          <a:p>
            <a:pPr marL="514350" indent="-514350" algn="r" rtl="1">
              <a:buFont typeface="+mj-lt"/>
              <a:buAutoNum type="arabicPeriod"/>
            </a:pPr>
            <a:r>
              <a:rPr lang="ar-SA" dirty="0" smtClean="0"/>
              <a:t>التأثير على الطلب الكلي لتحسين الأداء الاقتصادي وتحقيق الاستقرار السعري في الاقتصاد.</a:t>
            </a:r>
          </a:p>
          <a:p>
            <a:pPr marL="514350" indent="-514350" algn="r" rtl="1">
              <a:buFont typeface="+mj-lt"/>
              <a:buAutoNum type="arabicPeriod"/>
            </a:pPr>
            <a:r>
              <a:rPr lang="ar-SA" dirty="0" smtClean="0"/>
              <a:t>تخفيض عجز الميزانية الحكومية بغرض زيادة الاستثمار الخاص وضمان النمو الاقتصادي في المدى الطويل.</a:t>
            </a:r>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201434080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14628"/>
            <a:ext cx="8229600" cy="1143000"/>
          </a:xfrm>
        </p:spPr>
        <p:txBody>
          <a:bodyPr/>
          <a:lstStyle/>
          <a:p>
            <a:pPr algn="ctr" rtl="1"/>
            <a:r>
              <a:rPr lang="ar-SA" b="1" dirty="0" smtClean="0"/>
              <a:t>أسئلة مراجعة </a:t>
            </a:r>
            <a:r>
              <a:rPr lang="ar-SA" dirty="0" smtClean="0">
                <a:solidFill>
                  <a:schemeClr val="tx1"/>
                </a:solidFill>
              </a:rPr>
              <a:t>ص </a:t>
            </a:r>
            <a:r>
              <a:rPr lang="en-US" dirty="0" smtClean="0">
                <a:solidFill>
                  <a:schemeClr val="tx1"/>
                </a:solidFill>
              </a:rPr>
              <a:t>284</a:t>
            </a:r>
            <a:endParaRPr lang="en-US" dirty="0">
              <a:solidFill>
                <a:schemeClr val="tx1"/>
              </a:solidFill>
            </a:endParaRPr>
          </a:p>
        </p:txBody>
      </p:sp>
      <p:sp>
        <p:nvSpPr>
          <p:cNvPr id="4" name="Footer Placeholder 3"/>
          <p:cNvSpPr>
            <a:spLocks noGrp="1"/>
          </p:cNvSpPr>
          <p:nvPr>
            <p:ph type="ftr" sz="quarter" idx="11"/>
          </p:nvPr>
        </p:nvSpPr>
        <p:spPr/>
        <p:txBody>
          <a:bodyPr/>
          <a:lstStyle/>
          <a:p>
            <a:endParaRPr lang="en-GB"/>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b="1" dirty="0" smtClean="0"/>
              <a:t>مقدمة:</a:t>
            </a:r>
            <a:endParaRPr lang="en-GB" b="1" dirty="0"/>
          </a:p>
        </p:txBody>
      </p:sp>
      <p:graphicFrame>
        <p:nvGraphicFramePr>
          <p:cNvPr id="6" name="Content Placeholder 5"/>
          <p:cNvGraphicFramePr>
            <a:graphicFrameLocks noGrp="1"/>
          </p:cNvGraphicFramePr>
          <p:nvPr>
            <p:ph idx="1"/>
          </p:nvPr>
        </p:nvGraphicFramePr>
        <p:xfrm>
          <a:off x="457200" y="1214422"/>
          <a:ext cx="8229600" cy="45720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42151953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الضرائب والانفاق الاستهلاكي:</a:t>
            </a:r>
            <a:endParaRPr lang="en-GB" b="1" dirty="0"/>
          </a:p>
        </p:txBody>
      </p:sp>
      <p:sp>
        <p:nvSpPr>
          <p:cNvPr id="3" name="Content Placeholder 2"/>
          <p:cNvSpPr>
            <a:spLocks noGrp="1"/>
          </p:cNvSpPr>
          <p:nvPr>
            <p:ph idx="1"/>
          </p:nvPr>
        </p:nvSpPr>
        <p:spPr/>
        <p:txBody>
          <a:bodyPr/>
          <a:lstStyle/>
          <a:p>
            <a:pPr algn="r" rtl="1"/>
            <a:r>
              <a:rPr lang="ar-SA" b="1" dirty="0" smtClean="0">
                <a:solidFill>
                  <a:schemeClr val="tx2"/>
                </a:solidFill>
              </a:rPr>
              <a:t>أنواع الضرائب:</a:t>
            </a:r>
            <a:endParaRPr lang="en-US" b="1" dirty="0" smtClean="0">
              <a:solidFill>
                <a:schemeClr val="tx2"/>
              </a:solidFill>
            </a:endParaRPr>
          </a:p>
          <a:p>
            <a:pPr algn="r" rtl="1"/>
            <a:endParaRPr lang="ar-SA" b="1" dirty="0" smtClean="0">
              <a:solidFill>
                <a:schemeClr val="tx2"/>
              </a:solidFill>
            </a:endParaRPr>
          </a:p>
          <a:p>
            <a:pPr marL="514350" indent="-514350" algn="r" rtl="1">
              <a:buFont typeface="+mj-lt"/>
              <a:buAutoNum type="arabicPeriod"/>
            </a:pPr>
            <a:r>
              <a:rPr lang="ar-SA" b="1" dirty="0" smtClean="0">
                <a:solidFill>
                  <a:schemeClr val="tx2"/>
                </a:solidFill>
              </a:rPr>
              <a:t>ضرائب تتغير بتغير مستوى الدخل: </a:t>
            </a:r>
            <a:r>
              <a:rPr lang="ar-SA" dirty="0" smtClean="0"/>
              <a:t>إما بشكل مباشر كالضرائب النسبية (</a:t>
            </a:r>
            <a:r>
              <a:rPr lang="en-US" dirty="0" smtClean="0"/>
              <a:t>T = t Y</a:t>
            </a:r>
            <a:r>
              <a:rPr lang="ar-SA" dirty="0" smtClean="0"/>
              <a:t>) أو بشكل غير مباشر كضرائب المبيعات (فارتفاع الدخل    زيادة الاستهلاك     ارتفاع الضرائب المحصلة من المبيعات).</a:t>
            </a:r>
            <a:endParaRPr lang="en-US" dirty="0" smtClean="0"/>
          </a:p>
          <a:p>
            <a:pPr marL="514350" indent="-514350" algn="r" rtl="1">
              <a:buFont typeface="+mj-lt"/>
              <a:buAutoNum type="arabicPeriod"/>
            </a:pPr>
            <a:endParaRPr lang="ar-SA" dirty="0" smtClean="0"/>
          </a:p>
          <a:p>
            <a:pPr marL="514350" indent="-514350" algn="r" rtl="1">
              <a:buFont typeface="+mj-lt"/>
              <a:buAutoNum type="arabicPeriod"/>
            </a:pPr>
            <a:r>
              <a:rPr lang="ar-SA" b="1" dirty="0" smtClean="0">
                <a:solidFill>
                  <a:schemeClr val="tx2"/>
                </a:solidFill>
              </a:rPr>
              <a:t>ضرائب لا تتأثر بمستوى الدخل: </a:t>
            </a:r>
            <a:r>
              <a:rPr lang="ar-SA" dirty="0" smtClean="0"/>
              <a:t>هي الضرائب الثابتة (</a:t>
            </a:r>
            <a:r>
              <a:rPr lang="en-US" dirty="0" smtClean="0"/>
              <a:t>T = T</a:t>
            </a:r>
            <a:r>
              <a:rPr lang="en-US" sz="2000" dirty="0" smtClean="0"/>
              <a:t>0</a:t>
            </a:r>
            <a:r>
              <a:rPr lang="ar-SA" dirty="0" smtClean="0"/>
              <a:t>) كالرسوم الحكومية </a:t>
            </a:r>
            <a:r>
              <a:rPr lang="ar-SA" b="1" dirty="0" smtClean="0">
                <a:solidFill>
                  <a:schemeClr val="tx2"/>
                </a:solidFill>
              </a:rPr>
              <a:t>مثل: </a:t>
            </a:r>
            <a:r>
              <a:rPr lang="ar-SA" dirty="0" smtClean="0"/>
              <a:t>رسوم الرخص و الرسوم البلدية.</a:t>
            </a:r>
          </a:p>
          <a:p>
            <a:pPr marL="514350" indent="-514350" algn="r" rtl="1">
              <a:buFont typeface="+mj-lt"/>
              <a:buAutoNum type="arabicPeriod"/>
            </a:pPr>
            <a:endParaRPr lang="ar-SA" dirty="0" smtClean="0"/>
          </a:p>
          <a:p>
            <a:pPr marL="514350" indent="-514350" algn="r" rtl="1">
              <a:buNone/>
            </a:pPr>
            <a:endParaRPr lang="ar-SA" dirty="0"/>
          </a:p>
        </p:txBody>
      </p:sp>
      <p:sp>
        <p:nvSpPr>
          <p:cNvPr id="4" name="Footer Placeholder 3"/>
          <p:cNvSpPr>
            <a:spLocks noGrp="1"/>
          </p:cNvSpPr>
          <p:nvPr>
            <p:ph type="ftr" sz="quarter" idx="11"/>
          </p:nvPr>
        </p:nvSpPr>
        <p:spPr/>
        <p:txBody>
          <a:bodyPr/>
          <a:lstStyle/>
          <a:p>
            <a:endParaRPr lang="en-GB"/>
          </a:p>
        </p:txBody>
      </p:sp>
      <p:cxnSp>
        <p:nvCxnSpPr>
          <p:cNvPr id="7" name="Straight Arrow Connector 6"/>
          <p:cNvCxnSpPr/>
          <p:nvPr/>
        </p:nvCxnSpPr>
        <p:spPr>
          <a:xfrm rot="10800000">
            <a:off x="642910" y="3500438"/>
            <a:ext cx="428628"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10800000">
            <a:off x="6000760" y="3929066"/>
            <a:ext cx="428628"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4037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الضرائب والانفاق الاستهلاكي:</a:t>
            </a:r>
            <a:endParaRPr lang="en-GB" b="1" dirty="0"/>
          </a:p>
        </p:txBody>
      </p:sp>
      <p:sp>
        <p:nvSpPr>
          <p:cNvPr id="3" name="Content Placeholder 2"/>
          <p:cNvSpPr>
            <a:spLocks noGrp="1"/>
          </p:cNvSpPr>
          <p:nvPr>
            <p:ph idx="1"/>
          </p:nvPr>
        </p:nvSpPr>
        <p:spPr/>
        <p:txBody>
          <a:bodyPr>
            <a:normAutofit/>
          </a:bodyPr>
          <a:lstStyle/>
          <a:p>
            <a:pPr algn="r" rtl="1"/>
            <a:r>
              <a:rPr lang="ar-SA" b="1" dirty="0" smtClean="0">
                <a:solidFill>
                  <a:schemeClr val="tx2"/>
                </a:solidFill>
              </a:rPr>
              <a:t>أهمية التفرقة بين نوعي الضريبة: </a:t>
            </a:r>
            <a:r>
              <a:rPr lang="ar-SA" dirty="0" smtClean="0"/>
              <a:t>الدخل المتاح (</a:t>
            </a:r>
            <a:r>
              <a:rPr lang="en-US" dirty="0" smtClean="0"/>
              <a:t>Y</a:t>
            </a:r>
            <a:r>
              <a:rPr lang="en-US" sz="2000" dirty="0" smtClean="0"/>
              <a:t>d</a:t>
            </a:r>
            <a:r>
              <a:rPr lang="en-US" dirty="0" smtClean="0"/>
              <a:t> = Y - T</a:t>
            </a:r>
            <a:r>
              <a:rPr lang="ar-SA" dirty="0" smtClean="0"/>
              <a:t>) ينخفض بزيادة الضرائب حتى لو لم يتغير الناتج المحلي الإجمالي، مما يؤدي لانتقال خط الاستهلاك لأسفل. </a:t>
            </a:r>
            <a:r>
              <a:rPr lang="ar-SA" u="sng" dirty="0" smtClean="0"/>
              <a:t>مقدار و نوعية </a:t>
            </a:r>
            <a:r>
              <a:rPr lang="ar-SA" dirty="0" smtClean="0"/>
              <a:t>الانحراف يعتمد على ما إذا كان التغير في الضرائب الثابتة أم المتغيرة (النسبية):</a:t>
            </a:r>
          </a:p>
          <a:p>
            <a:pPr marL="514350" indent="-514350" algn="r" rtl="1">
              <a:buFont typeface="+mj-lt"/>
              <a:buAutoNum type="arabicPeriod"/>
            </a:pPr>
            <a:r>
              <a:rPr lang="ar-SA" b="1" dirty="0" smtClean="0">
                <a:solidFill>
                  <a:schemeClr val="tx2"/>
                </a:solidFill>
              </a:rPr>
              <a:t>التغير في الضرائب الثابتة: </a:t>
            </a:r>
            <a:r>
              <a:rPr lang="ar-SA" dirty="0" smtClean="0"/>
              <a:t>يؤدي لتغير معاكس للدخل المتاح بنفس المقدار و من ثم الانفاق الاستهلاكي بنفس المقدار. ينتقل خط الاستهلاك بشكل </a:t>
            </a:r>
            <a:r>
              <a:rPr lang="ar-SA" dirty="0" smtClean="0">
                <a:solidFill>
                  <a:schemeClr val="tx2"/>
                </a:solidFill>
              </a:rPr>
              <a:t>موازي</a:t>
            </a:r>
            <a:r>
              <a:rPr lang="ar-SA" dirty="0" smtClean="0"/>
              <a:t> للسابق.</a:t>
            </a:r>
          </a:p>
          <a:p>
            <a:pPr marL="514350" indent="-514350" algn="r" rtl="1">
              <a:buFont typeface="+mj-lt"/>
              <a:buAutoNum type="arabicPeriod"/>
            </a:pPr>
            <a:r>
              <a:rPr lang="ar-SA" b="1" dirty="0" smtClean="0">
                <a:solidFill>
                  <a:schemeClr val="tx2"/>
                </a:solidFill>
              </a:rPr>
              <a:t>التغير في الضرائب النسبية: </a:t>
            </a:r>
            <a:r>
              <a:rPr lang="ar-SA" dirty="0" smtClean="0"/>
              <a:t>معدل الضرائب تكون أعلى عند مستويات الدخل المرتفعة مقارنة بالمستويات المنخفضة، مما يؤدي لانحراف خط الاستهلاك بشكل أكبر عند المستويات العليا للدخل (</a:t>
            </a:r>
            <a:r>
              <a:rPr lang="ar-SA" dirty="0" smtClean="0">
                <a:solidFill>
                  <a:schemeClr val="tx2"/>
                </a:solidFill>
              </a:rPr>
              <a:t>غير متوازي</a:t>
            </a:r>
            <a:r>
              <a:rPr lang="ar-SA" dirty="0" smtClean="0"/>
              <a:t>).</a:t>
            </a:r>
          </a:p>
          <a:p>
            <a:pPr algn="r" rtl="1"/>
            <a:endParaRPr lang="en-GB" dirty="0"/>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6750761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الضرائب والانفاق الاستهلاكي:</a:t>
            </a:r>
            <a:endParaRPr lang="en-GB" b="1" dirty="0"/>
          </a:p>
        </p:txBody>
      </p:sp>
      <p:sp>
        <p:nvSpPr>
          <p:cNvPr id="3" name="Content Placeholder 2"/>
          <p:cNvSpPr>
            <a:spLocks noGrp="1"/>
          </p:cNvSpPr>
          <p:nvPr>
            <p:ph idx="1"/>
          </p:nvPr>
        </p:nvSpPr>
        <p:spPr>
          <a:xfrm>
            <a:off x="6072198" y="2500306"/>
            <a:ext cx="2614602" cy="4389120"/>
          </a:xfrm>
        </p:spPr>
        <p:txBody>
          <a:bodyPr/>
          <a:lstStyle/>
          <a:p>
            <a:pPr algn="r" rtl="1"/>
            <a:r>
              <a:rPr lang="ar-SA" b="1" dirty="0" smtClean="0">
                <a:solidFill>
                  <a:schemeClr val="tx2"/>
                </a:solidFill>
              </a:rPr>
              <a:t>دالة الاستهلاك:</a:t>
            </a:r>
          </a:p>
          <a:p>
            <a:pPr algn="r" rtl="1">
              <a:buNone/>
            </a:pPr>
            <a:r>
              <a:rPr lang="en-US" dirty="0" smtClean="0"/>
              <a:t>C = a + b Y</a:t>
            </a:r>
            <a:r>
              <a:rPr lang="en-US" sz="2000" dirty="0" smtClean="0"/>
              <a:t>d</a:t>
            </a:r>
          </a:p>
          <a:p>
            <a:pPr algn="r" rtl="1">
              <a:buNone/>
            </a:pPr>
            <a:endParaRPr lang="ar-SA" dirty="0" smtClean="0"/>
          </a:p>
          <a:p>
            <a:pPr algn="r" rtl="1"/>
            <a:r>
              <a:rPr lang="ar-SA" b="1" dirty="0" smtClean="0">
                <a:solidFill>
                  <a:schemeClr val="tx2"/>
                </a:solidFill>
              </a:rPr>
              <a:t>ميلها:</a:t>
            </a:r>
            <a:endParaRPr lang="en-US" b="1" dirty="0" smtClean="0">
              <a:solidFill>
                <a:schemeClr val="tx2"/>
              </a:solidFill>
            </a:endParaRPr>
          </a:p>
          <a:p>
            <a:pPr algn="r" rtl="1">
              <a:buNone/>
            </a:pPr>
            <a:r>
              <a:rPr lang="en-US" dirty="0" smtClean="0"/>
              <a:t>   </a:t>
            </a:r>
            <a:r>
              <a:rPr lang="ar-SA" dirty="0" smtClean="0"/>
              <a:t>   </a:t>
            </a:r>
            <a:r>
              <a:rPr lang="en-US" dirty="0" smtClean="0"/>
              <a:t>b = MPC = </a:t>
            </a:r>
            <a:endParaRPr lang="en-GB" dirty="0"/>
          </a:p>
        </p:txBody>
      </p:sp>
      <p:sp>
        <p:nvSpPr>
          <p:cNvPr id="4" name="Footer Placeholder 3"/>
          <p:cNvSpPr>
            <a:spLocks noGrp="1"/>
          </p:cNvSpPr>
          <p:nvPr>
            <p:ph type="ftr" sz="quarter" idx="11"/>
          </p:nvPr>
        </p:nvSpPr>
        <p:spPr/>
        <p:txBody>
          <a:bodyPr/>
          <a:lstStyle/>
          <a:p>
            <a:endParaRPr lang="en-GB"/>
          </a:p>
        </p:txBody>
      </p:sp>
      <p:pic>
        <p:nvPicPr>
          <p:cNvPr id="1026" name="Picture 2"/>
          <p:cNvPicPr>
            <a:picLocks noChangeAspect="1" noChangeArrowheads="1"/>
          </p:cNvPicPr>
          <p:nvPr/>
        </p:nvPicPr>
        <p:blipFill>
          <a:blip r:embed="rId2">
            <a:lum bright="34000" contrast="18000"/>
          </a:blip>
          <a:srcRect/>
          <a:stretch>
            <a:fillRect/>
          </a:stretch>
        </p:blipFill>
        <p:spPr bwMode="auto">
          <a:xfrm rot="5400000">
            <a:off x="1236839" y="1049121"/>
            <a:ext cx="3857652" cy="6331393"/>
          </a:xfrm>
          <a:prstGeom prst="rect">
            <a:avLst/>
          </a:prstGeom>
          <a:noFill/>
          <a:ln w="9525">
            <a:noFill/>
            <a:miter lim="800000"/>
            <a:headEnd/>
            <a:tailEnd/>
          </a:ln>
          <a:effectLst/>
        </p:spPr>
      </p:pic>
      <p:pic>
        <p:nvPicPr>
          <p:cNvPr id="1028" name="Picture 4"/>
          <p:cNvPicPr>
            <a:picLocks noChangeAspect="1" noChangeArrowheads="1"/>
          </p:cNvPicPr>
          <p:nvPr/>
        </p:nvPicPr>
        <p:blipFill>
          <a:blip r:embed="rId3"/>
          <a:srcRect/>
          <a:stretch>
            <a:fillRect/>
          </a:stretch>
        </p:blipFill>
        <p:spPr bwMode="auto">
          <a:xfrm>
            <a:off x="8062941" y="4357699"/>
            <a:ext cx="581025" cy="714375"/>
          </a:xfrm>
          <a:prstGeom prst="rect">
            <a:avLst/>
          </a:prstGeom>
          <a:noFill/>
          <a:ln w="9525">
            <a:noFill/>
            <a:miter lim="800000"/>
            <a:headEnd/>
            <a:tailEnd/>
          </a:ln>
          <a:effectLst/>
        </p:spPr>
      </p:pic>
    </p:spTree>
    <p:extLst>
      <p:ext uri="{BB962C8B-B14F-4D97-AF65-F5344CB8AC3E}">
        <p14:creationId xmlns:p14="http://schemas.microsoft.com/office/powerpoint/2010/main" val="37848286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الضرائب والانفاق الاستهلاكي:</a:t>
            </a:r>
            <a:endParaRPr lang="en-GB" b="1" dirty="0"/>
          </a:p>
        </p:txBody>
      </p:sp>
      <p:sp>
        <p:nvSpPr>
          <p:cNvPr id="3" name="Content Placeholder 2"/>
          <p:cNvSpPr>
            <a:spLocks noGrp="1"/>
          </p:cNvSpPr>
          <p:nvPr>
            <p:ph idx="1"/>
          </p:nvPr>
        </p:nvSpPr>
        <p:spPr>
          <a:xfrm>
            <a:off x="357158" y="1935480"/>
            <a:ext cx="8329642" cy="4389120"/>
          </a:xfrm>
        </p:spPr>
        <p:txBody>
          <a:bodyPr/>
          <a:lstStyle/>
          <a:p>
            <a:pPr marL="514350" indent="-514350" algn="r" rtl="1">
              <a:buFont typeface="+mj-lt"/>
              <a:buAutoNum type="arabicPeriod"/>
            </a:pPr>
            <a:r>
              <a:rPr lang="ar-SA" b="1" dirty="0" smtClean="0">
                <a:solidFill>
                  <a:srgbClr val="C00000"/>
                </a:solidFill>
              </a:rPr>
              <a:t>إذا كانت الضرائب ثابتة (خط الاستهلاك </a:t>
            </a:r>
            <a:r>
              <a:rPr lang="en-US" b="1" dirty="0" smtClean="0">
                <a:solidFill>
                  <a:srgbClr val="C00000"/>
                </a:solidFill>
              </a:rPr>
              <a:t>C1</a:t>
            </a:r>
            <a:r>
              <a:rPr lang="ar-SA" b="1" dirty="0" smtClean="0">
                <a:solidFill>
                  <a:srgbClr val="C00000"/>
                </a:solidFill>
              </a:rPr>
              <a:t>): </a:t>
            </a:r>
            <a:r>
              <a:rPr lang="ar-SA" dirty="0" smtClean="0"/>
              <a:t>زيادة الناتج المحلي الإجمالي بمقدار 1 ريال     زيادة الدخل المتاح بمقدار 1 ريال     زيادة الاستهلاك بمقدار 75 هللة. و العكس.</a:t>
            </a:r>
            <a:endParaRPr lang="en-GB" dirty="0"/>
          </a:p>
        </p:txBody>
      </p:sp>
      <p:sp>
        <p:nvSpPr>
          <p:cNvPr id="4" name="Footer Placeholder 3"/>
          <p:cNvSpPr>
            <a:spLocks noGrp="1"/>
          </p:cNvSpPr>
          <p:nvPr>
            <p:ph type="ftr" sz="quarter" idx="11"/>
          </p:nvPr>
        </p:nvSpPr>
        <p:spPr/>
        <p:txBody>
          <a:bodyPr/>
          <a:lstStyle/>
          <a:p>
            <a:endParaRPr lang="en-GB"/>
          </a:p>
        </p:txBody>
      </p:sp>
      <p:sp>
        <p:nvSpPr>
          <p:cNvPr id="7" name="TextBox 6"/>
          <p:cNvSpPr txBox="1"/>
          <p:nvPr/>
        </p:nvSpPr>
        <p:spPr>
          <a:xfrm>
            <a:off x="428596" y="1181385"/>
            <a:ext cx="2543518" cy="461665"/>
          </a:xfrm>
          <a:prstGeom prst="rect">
            <a:avLst/>
          </a:prstGeom>
          <a:noFill/>
          <a:ln w="28575">
            <a:solidFill>
              <a:schemeClr val="tx2"/>
            </a:solidFill>
          </a:ln>
        </p:spPr>
        <p:txBody>
          <a:bodyPr wrap="none" rtlCol="0">
            <a:spAutoFit/>
          </a:bodyPr>
          <a:lstStyle/>
          <a:p>
            <a:pPr algn="ctr" rtl="1"/>
            <a:r>
              <a:rPr lang="ar-SA" sz="2400" dirty="0" smtClean="0"/>
              <a:t>بافتراض أن: </a:t>
            </a:r>
            <a:r>
              <a:rPr lang="en-US" sz="2400" dirty="0" smtClean="0"/>
              <a:t>b = 0.75</a:t>
            </a:r>
            <a:endParaRPr lang="en-US" sz="2400" dirty="0"/>
          </a:p>
        </p:txBody>
      </p:sp>
      <p:cxnSp>
        <p:nvCxnSpPr>
          <p:cNvPr id="9" name="Straight Arrow Connector 8"/>
          <p:cNvCxnSpPr/>
          <p:nvPr/>
        </p:nvCxnSpPr>
        <p:spPr>
          <a:xfrm rot="10800000">
            <a:off x="5286380" y="2571744"/>
            <a:ext cx="357190" cy="1588"/>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10800000">
            <a:off x="1428728" y="2571744"/>
            <a:ext cx="357190" cy="1588"/>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5214942" y="3357562"/>
            <a:ext cx="3286148" cy="2554545"/>
          </a:xfrm>
          <a:prstGeom prst="rect">
            <a:avLst/>
          </a:prstGeom>
          <a:noFill/>
          <a:ln w="28575">
            <a:solidFill>
              <a:srgbClr val="C00000"/>
            </a:solidFill>
          </a:ln>
        </p:spPr>
        <p:txBody>
          <a:bodyPr wrap="square" rtlCol="0">
            <a:spAutoFit/>
          </a:bodyPr>
          <a:lstStyle/>
          <a:p>
            <a:pPr algn="ctr"/>
            <a:r>
              <a:rPr lang="en-US" sz="2000" b="1" dirty="0" smtClean="0">
                <a:solidFill>
                  <a:srgbClr val="C00000"/>
                </a:solidFill>
              </a:rPr>
              <a:t>C1 = 20 + .075 Yd</a:t>
            </a:r>
          </a:p>
          <a:p>
            <a:pPr algn="ctr"/>
            <a:r>
              <a:rPr lang="en-US" sz="2000" b="1" dirty="0" smtClean="0">
                <a:solidFill>
                  <a:srgbClr val="C00000"/>
                </a:solidFill>
              </a:rPr>
              <a:t>Yd = Y – T  , Y1 = 100 , T = 10</a:t>
            </a:r>
          </a:p>
          <a:p>
            <a:pPr algn="ctr"/>
            <a:r>
              <a:rPr lang="en-US" sz="2000" dirty="0" smtClean="0"/>
              <a:t>Yd1 = 100 – 10 = 90</a:t>
            </a:r>
          </a:p>
          <a:p>
            <a:pPr algn="ctr"/>
            <a:r>
              <a:rPr lang="en-US" sz="2000" dirty="0" smtClean="0"/>
              <a:t>C1 = 20 + 0.75(90) =87.5</a:t>
            </a:r>
          </a:p>
          <a:p>
            <a:pPr algn="ctr"/>
            <a:r>
              <a:rPr lang="en-US" sz="2000" b="1" dirty="0" smtClean="0">
                <a:solidFill>
                  <a:srgbClr val="C00000"/>
                </a:solidFill>
              </a:rPr>
              <a:t>∆Y = 1          </a:t>
            </a:r>
            <a:r>
              <a:rPr lang="en-US" sz="2000" dirty="0" smtClean="0"/>
              <a:t>Y2 = 101</a:t>
            </a:r>
          </a:p>
          <a:p>
            <a:pPr algn="ctr"/>
            <a:r>
              <a:rPr lang="en-US" sz="2000" dirty="0" smtClean="0"/>
              <a:t>Yd2 = 101 – 10 = 91    ∆Yd = 1 </a:t>
            </a:r>
          </a:p>
          <a:p>
            <a:pPr algn="ctr"/>
            <a:r>
              <a:rPr lang="en-US" sz="2000" dirty="0" smtClean="0"/>
              <a:t>C2 = 20 + 0.75(91) =88.25</a:t>
            </a:r>
          </a:p>
          <a:p>
            <a:pPr algn="ctr"/>
            <a:r>
              <a:rPr lang="en-US" sz="2000" dirty="0" smtClean="0"/>
              <a:t>∆C = C2 – C1 = 0.75 = b</a:t>
            </a:r>
          </a:p>
        </p:txBody>
      </p:sp>
      <p:cxnSp>
        <p:nvCxnSpPr>
          <p:cNvPr id="13" name="Straight Arrow Connector 12"/>
          <p:cNvCxnSpPr/>
          <p:nvPr/>
        </p:nvCxnSpPr>
        <p:spPr>
          <a:xfrm>
            <a:off x="6572264" y="4786322"/>
            <a:ext cx="428628" cy="1588"/>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7348558" y="5072074"/>
            <a:ext cx="223838" cy="11112"/>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pic>
        <p:nvPicPr>
          <p:cNvPr id="15" name="Picture 2"/>
          <p:cNvPicPr>
            <a:picLocks noChangeAspect="1" noChangeArrowheads="1"/>
          </p:cNvPicPr>
          <p:nvPr/>
        </p:nvPicPr>
        <p:blipFill>
          <a:blip r:embed="rId2">
            <a:lum bright="29000" contrast="24000"/>
          </a:blip>
          <a:srcRect/>
          <a:stretch>
            <a:fillRect/>
          </a:stretch>
        </p:blipFill>
        <p:spPr bwMode="auto">
          <a:xfrm rot="5400000">
            <a:off x="1168787" y="2188744"/>
            <a:ext cx="2747967" cy="5085604"/>
          </a:xfrm>
          <a:prstGeom prst="rect">
            <a:avLst/>
          </a:prstGeom>
          <a:noFill/>
          <a:ln w="9525">
            <a:noFill/>
            <a:miter lim="800000"/>
            <a:headEnd/>
            <a:tailEnd/>
          </a:ln>
          <a:effectLst/>
        </p:spPr>
      </p:pic>
    </p:spTree>
    <p:extLst>
      <p:ext uri="{BB962C8B-B14F-4D97-AF65-F5344CB8AC3E}">
        <p14:creationId xmlns:p14="http://schemas.microsoft.com/office/powerpoint/2010/main" val="1857750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الضرائب والانفاق الاستهلاكي:</a:t>
            </a:r>
            <a:endParaRPr lang="en-GB" b="1" dirty="0"/>
          </a:p>
        </p:txBody>
      </p:sp>
      <p:sp>
        <p:nvSpPr>
          <p:cNvPr id="3" name="Content Placeholder 2"/>
          <p:cNvSpPr>
            <a:spLocks noGrp="1"/>
          </p:cNvSpPr>
          <p:nvPr>
            <p:ph idx="1"/>
          </p:nvPr>
        </p:nvSpPr>
        <p:spPr>
          <a:xfrm>
            <a:off x="357158" y="1935480"/>
            <a:ext cx="8329642" cy="4389120"/>
          </a:xfrm>
        </p:spPr>
        <p:txBody>
          <a:bodyPr/>
          <a:lstStyle/>
          <a:p>
            <a:pPr marL="514350" indent="-514350" algn="r" rtl="1">
              <a:buFont typeface="+mj-lt"/>
              <a:buAutoNum type="arabicPeriod" startAt="2"/>
            </a:pPr>
            <a:r>
              <a:rPr lang="ar-SA" b="1" dirty="0" smtClean="0">
                <a:solidFill>
                  <a:schemeClr val="tx2"/>
                </a:solidFill>
              </a:rPr>
              <a:t>إذا كانت الضرائب نسبية (خط الاستهلاك </a:t>
            </a:r>
            <a:r>
              <a:rPr lang="en-US" b="1" dirty="0" smtClean="0">
                <a:solidFill>
                  <a:schemeClr val="tx2"/>
                </a:solidFill>
              </a:rPr>
              <a:t>C2</a:t>
            </a:r>
            <a:r>
              <a:rPr lang="ar-SA" b="1" dirty="0" smtClean="0">
                <a:solidFill>
                  <a:schemeClr val="tx2"/>
                </a:solidFill>
              </a:rPr>
              <a:t>): </a:t>
            </a:r>
            <a:r>
              <a:rPr lang="ar-SA" dirty="0" smtClean="0"/>
              <a:t>زيادة الناتج المحلي الإجمالي بمقدار 1 ريال     زيادة الدخل المتاح بمقدار أقل من 1 ريال     زيادة الاستهلاك بمقدار 60 هللة.</a:t>
            </a:r>
            <a:endParaRPr lang="en-GB" dirty="0"/>
          </a:p>
        </p:txBody>
      </p:sp>
      <p:sp>
        <p:nvSpPr>
          <p:cNvPr id="4" name="Footer Placeholder 3"/>
          <p:cNvSpPr>
            <a:spLocks noGrp="1"/>
          </p:cNvSpPr>
          <p:nvPr>
            <p:ph type="ftr" sz="quarter" idx="11"/>
          </p:nvPr>
        </p:nvSpPr>
        <p:spPr/>
        <p:txBody>
          <a:bodyPr/>
          <a:lstStyle/>
          <a:p>
            <a:endParaRPr lang="en-GB"/>
          </a:p>
        </p:txBody>
      </p:sp>
      <p:pic>
        <p:nvPicPr>
          <p:cNvPr id="2050" name="Picture 2"/>
          <p:cNvPicPr>
            <a:picLocks noChangeAspect="1" noChangeArrowheads="1"/>
          </p:cNvPicPr>
          <p:nvPr/>
        </p:nvPicPr>
        <p:blipFill>
          <a:blip r:embed="rId2">
            <a:lum bright="29000" contrast="24000"/>
          </a:blip>
          <a:srcRect/>
          <a:stretch>
            <a:fillRect/>
          </a:stretch>
        </p:blipFill>
        <p:spPr bwMode="auto">
          <a:xfrm rot="5400000">
            <a:off x="1240225" y="2188744"/>
            <a:ext cx="2747967" cy="5085604"/>
          </a:xfrm>
          <a:prstGeom prst="rect">
            <a:avLst/>
          </a:prstGeom>
          <a:noFill/>
          <a:ln w="9525">
            <a:noFill/>
            <a:miter lim="800000"/>
            <a:headEnd/>
            <a:tailEnd/>
          </a:ln>
          <a:effectLst/>
        </p:spPr>
      </p:pic>
      <p:sp>
        <p:nvSpPr>
          <p:cNvPr id="7" name="TextBox 6"/>
          <p:cNvSpPr txBox="1"/>
          <p:nvPr/>
        </p:nvSpPr>
        <p:spPr>
          <a:xfrm>
            <a:off x="428596" y="1181385"/>
            <a:ext cx="2543518" cy="461665"/>
          </a:xfrm>
          <a:prstGeom prst="rect">
            <a:avLst/>
          </a:prstGeom>
          <a:noFill/>
          <a:ln w="28575">
            <a:solidFill>
              <a:schemeClr val="tx2"/>
            </a:solidFill>
          </a:ln>
        </p:spPr>
        <p:txBody>
          <a:bodyPr wrap="none" rtlCol="0">
            <a:spAutoFit/>
          </a:bodyPr>
          <a:lstStyle/>
          <a:p>
            <a:pPr algn="ctr" rtl="1"/>
            <a:r>
              <a:rPr lang="ar-SA" sz="2400" dirty="0" smtClean="0"/>
              <a:t>بافتراض أن: </a:t>
            </a:r>
            <a:r>
              <a:rPr lang="en-US" sz="2400" dirty="0" smtClean="0"/>
              <a:t>b = 0.75</a:t>
            </a:r>
            <a:endParaRPr lang="en-US" sz="2400" dirty="0"/>
          </a:p>
        </p:txBody>
      </p:sp>
      <p:cxnSp>
        <p:nvCxnSpPr>
          <p:cNvPr id="9" name="Straight Arrow Connector 8"/>
          <p:cNvCxnSpPr/>
          <p:nvPr/>
        </p:nvCxnSpPr>
        <p:spPr>
          <a:xfrm rot="10800000">
            <a:off x="5286380" y="2643182"/>
            <a:ext cx="357190" cy="1588"/>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10800000">
            <a:off x="571472" y="2571744"/>
            <a:ext cx="357190" cy="1588"/>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5143504" y="3357562"/>
            <a:ext cx="3500462" cy="2862322"/>
          </a:xfrm>
          <a:prstGeom prst="rect">
            <a:avLst/>
          </a:prstGeom>
          <a:noFill/>
          <a:ln w="28575">
            <a:solidFill>
              <a:schemeClr val="tx2"/>
            </a:solidFill>
          </a:ln>
        </p:spPr>
        <p:txBody>
          <a:bodyPr wrap="square" rtlCol="0">
            <a:spAutoFit/>
          </a:bodyPr>
          <a:lstStyle/>
          <a:p>
            <a:pPr algn="ctr"/>
            <a:r>
              <a:rPr lang="en-US" sz="2000" b="1" dirty="0" smtClean="0">
                <a:solidFill>
                  <a:schemeClr val="tx2"/>
                </a:solidFill>
              </a:rPr>
              <a:t>C1 = 20 + .075 Yd</a:t>
            </a:r>
          </a:p>
          <a:p>
            <a:pPr algn="ctr"/>
            <a:r>
              <a:rPr lang="en-US" sz="2000" b="1" dirty="0" smtClean="0">
                <a:solidFill>
                  <a:schemeClr val="tx2"/>
                </a:solidFill>
              </a:rPr>
              <a:t>Yd = Y – T , Y1 = 100 , T = 0.2Y</a:t>
            </a:r>
          </a:p>
          <a:p>
            <a:pPr algn="ctr"/>
            <a:r>
              <a:rPr lang="en-US" sz="2000" dirty="0" smtClean="0"/>
              <a:t>Yd1 = 100 – 0.2 (100) = 80</a:t>
            </a:r>
          </a:p>
          <a:p>
            <a:pPr algn="ctr"/>
            <a:r>
              <a:rPr lang="en-US" sz="2000" dirty="0" smtClean="0"/>
              <a:t>C1 = 20 + 0.75(80) =80</a:t>
            </a:r>
          </a:p>
          <a:p>
            <a:pPr algn="ctr"/>
            <a:r>
              <a:rPr lang="en-US" sz="2000" b="1" dirty="0" smtClean="0">
                <a:solidFill>
                  <a:schemeClr val="tx2"/>
                </a:solidFill>
              </a:rPr>
              <a:t>∆Y = 1          </a:t>
            </a:r>
            <a:r>
              <a:rPr lang="en-US" sz="2000" dirty="0" smtClean="0"/>
              <a:t>Y2 = 101</a:t>
            </a:r>
          </a:p>
          <a:p>
            <a:pPr algn="ctr"/>
            <a:r>
              <a:rPr lang="en-US" sz="2000" dirty="0" smtClean="0"/>
              <a:t>Yd2 = 101 – 0.2(101) = 80.8   </a:t>
            </a:r>
          </a:p>
          <a:p>
            <a:pPr algn="ctr"/>
            <a:r>
              <a:rPr lang="en-US" sz="2000" dirty="0" smtClean="0"/>
              <a:t> ∆Yd = 0.8 </a:t>
            </a:r>
          </a:p>
          <a:p>
            <a:pPr algn="ctr"/>
            <a:r>
              <a:rPr lang="en-US" sz="2000" dirty="0" smtClean="0"/>
              <a:t>C2 = 20 + 0.75(80.8) =80.6</a:t>
            </a:r>
          </a:p>
          <a:p>
            <a:pPr algn="ctr"/>
            <a:r>
              <a:rPr lang="en-US" sz="2000" dirty="0" smtClean="0"/>
              <a:t>∆C = C2 – C1 = 0.6 &lt; b</a:t>
            </a:r>
            <a:endParaRPr lang="ar-SA" sz="2000" dirty="0" smtClean="0"/>
          </a:p>
        </p:txBody>
      </p:sp>
      <p:cxnSp>
        <p:nvCxnSpPr>
          <p:cNvPr id="13" name="Straight Arrow Connector 12"/>
          <p:cNvCxnSpPr/>
          <p:nvPr/>
        </p:nvCxnSpPr>
        <p:spPr>
          <a:xfrm>
            <a:off x="6572264" y="4786322"/>
            <a:ext cx="428628" cy="1588"/>
          </a:xfrm>
          <a:prstGeom prst="straightConnector1">
            <a:avLst/>
          </a:prstGeom>
          <a:ln w="381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6143636" y="5357826"/>
            <a:ext cx="223838" cy="11112"/>
          </a:xfrm>
          <a:prstGeom prst="straightConnector1">
            <a:avLst/>
          </a:prstGeom>
          <a:ln w="38100">
            <a:solidFill>
              <a:schemeClr val="tx2"/>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577503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778</TotalTime>
  <Words>2047</Words>
  <Application>Microsoft Office PowerPoint</Application>
  <PresentationFormat>عرض على الشاشة (3:4)‏</PresentationFormat>
  <Paragraphs>180</Paragraphs>
  <Slides>30</Slides>
  <Notes>0</Notes>
  <HiddenSlides>0</HiddenSlides>
  <MMClips>0</MMClips>
  <ScaleCrop>false</ScaleCrop>
  <HeadingPairs>
    <vt:vector size="4" baseType="variant">
      <vt:variant>
        <vt:lpstr>نسق</vt:lpstr>
      </vt:variant>
      <vt:variant>
        <vt:i4>1</vt:i4>
      </vt:variant>
      <vt:variant>
        <vt:lpstr>عناوين الشرائح</vt:lpstr>
      </vt:variant>
      <vt:variant>
        <vt:i4>30</vt:i4>
      </vt:variant>
    </vt:vector>
  </HeadingPairs>
  <TitlesOfParts>
    <vt:vector size="31" baseType="lpstr">
      <vt:lpstr>Flow</vt:lpstr>
      <vt:lpstr>الفصل الثامن: السياسة المالية</vt:lpstr>
      <vt:lpstr>مقدمة:</vt:lpstr>
      <vt:lpstr>مقدمة:</vt:lpstr>
      <vt:lpstr>مقدمة:</vt:lpstr>
      <vt:lpstr>الضرائب والانفاق الاستهلاكي:</vt:lpstr>
      <vt:lpstr>الضرائب والانفاق الاستهلاكي:</vt:lpstr>
      <vt:lpstr>الضرائب والانفاق الاستهلاكي:</vt:lpstr>
      <vt:lpstr>الضرائب والانفاق الاستهلاكي:</vt:lpstr>
      <vt:lpstr>الضرائب والانفاق الاستهلاكي:</vt:lpstr>
      <vt:lpstr>ضريبة الدخل و المضاعف:</vt:lpstr>
      <vt:lpstr>ضريبة الدخل و المضاعف:</vt:lpstr>
      <vt:lpstr>1) تأثير التغير في الانفاق الحكومي على المضاعف:</vt:lpstr>
      <vt:lpstr>1) تأثير التغير في الانفاق الحكومي على المضاعف:</vt:lpstr>
      <vt:lpstr>2) تأثير التغير الضريبي على المضاعف:</vt:lpstr>
      <vt:lpstr>2) تأثير التغير الضريبي على المضاعف:</vt:lpstr>
      <vt:lpstr>2) تأثير التغير الضريبي على المضاعف:</vt:lpstr>
      <vt:lpstr>ملاحظات:</vt:lpstr>
      <vt:lpstr>3) المدفوعات التحويلية الحكومية:</vt:lpstr>
      <vt:lpstr>3) المدفوعات التحويلية الحكومية:</vt:lpstr>
      <vt:lpstr>التخطيط للسياسة المالية التوسعية:</vt:lpstr>
      <vt:lpstr>التخطيط للسياسة المالية التوسعية:</vt:lpstr>
      <vt:lpstr>التخطيط للسياسة المالية الانكماشية:</vt:lpstr>
      <vt:lpstr>التخطيط للسياسة المالية الانكماشية:</vt:lpstr>
      <vt:lpstr>الخيار بين سياسة الانفاق وسياسة الضرائب:</vt:lpstr>
      <vt:lpstr>الخيار بين سياسة الانفاق وسياسة الضرائب:</vt:lpstr>
      <vt:lpstr>الخيار بين سياسة الانفاق وسياسة الضرائب:</vt:lpstr>
      <vt:lpstr>الخيار بين سياسة الانفاق وسياسة الضرائب:</vt:lpstr>
      <vt:lpstr>الخيار بين سياسة الانفاق وسياسة الضرائب:</vt:lpstr>
      <vt:lpstr>الخلاصة:</vt:lpstr>
      <vt:lpstr>أسئلة مراجعة ص 284</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Bodour</dc:creator>
  <cp:lastModifiedBy>user</cp:lastModifiedBy>
  <cp:revision>83</cp:revision>
  <dcterms:created xsi:type="dcterms:W3CDTF">2013-06-19T14:31:03Z</dcterms:created>
  <dcterms:modified xsi:type="dcterms:W3CDTF">2017-02-13T07:10:31Z</dcterms:modified>
</cp:coreProperties>
</file>