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91" r:id="rId2"/>
    <p:sldId id="257" r:id="rId3"/>
    <p:sldId id="276" r:id="rId4"/>
    <p:sldId id="260" r:id="rId5"/>
    <p:sldId id="277" r:id="rId6"/>
    <p:sldId id="285" r:id="rId7"/>
    <p:sldId id="286" r:id="rId8"/>
    <p:sldId id="287" r:id="rId9"/>
    <p:sldId id="263" r:id="rId10"/>
    <p:sldId id="288" r:id="rId11"/>
    <p:sldId id="289" r:id="rId12"/>
  </p:sldIdLst>
  <p:sldSz cx="9144000" cy="6858000" type="screen4x3"/>
  <p:notesSz cx="6858000" cy="9144000"/>
  <p:custDataLst>
    <p:tags r:id="rId1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412" autoAdjust="0"/>
    <p:restoredTop sz="86364"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D28AE7A-2F15-4A79-9884-3753E8D360B6}" type="datetimeFigureOut">
              <a:rPr lang="ar-SA" smtClean="0"/>
              <a:pPr/>
              <a:t>07/01/1438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B2803F2-E3A4-4B2C-97D7-35112942DFCB}" type="slidenum">
              <a:rPr lang="ar-SA" smtClean="0"/>
              <a:pPr/>
              <a:t>‹#›</a:t>
            </a:fld>
            <a:endParaRPr lang="ar-SA"/>
          </a:p>
        </p:txBody>
      </p:sp>
    </p:spTree>
    <p:extLst>
      <p:ext uri="{BB962C8B-B14F-4D97-AF65-F5344CB8AC3E}">
        <p14:creationId xmlns:p14="http://schemas.microsoft.com/office/powerpoint/2010/main" xmlns="" val="3199085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209B1B3-33F0-4270-9097-D47D1E2BE454}" type="datetime1">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32353580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577026F-B7BD-4E90-9FA8-85FBA4B0CADE}" type="datetime1">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151123384"/>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7DE4ACB-891C-445C-9FFB-4EF82D5E0D33}" type="datetime1">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257421609"/>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27E2421-C60D-428F-A8CE-A64586B7E030}" type="datetime1">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278807544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177D1-62A6-48E4-B5BF-F3D894902BF9}" type="datetime1">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850816465"/>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82C3E5A-7F6E-45D4-B2F8-E67C8DFA042E}" type="datetime1">
              <a:rPr lang="ar-SA" smtClean="0"/>
              <a:pPr/>
              <a:t>07/01/1438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90373986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7A0ABFED-5313-4923-B813-B7B60F329F81}" type="datetime1">
              <a:rPr lang="ar-SA" smtClean="0"/>
              <a:pPr/>
              <a:t>07/01/1438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851535315"/>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715487B9-6534-4AEC-A89E-D1FB98E14249}" type="datetime1">
              <a:rPr lang="ar-SA" smtClean="0"/>
              <a:pPr/>
              <a:t>07/01/1438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44345457"/>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B2793-3198-4039-B327-0F48332181D2}" type="datetime1">
              <a:rPr lang="ar-SA" smtClean="0"/>
              <a:pPr/>
              <a:t>07/01/1438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455187283"/>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B5ED-E9FE-41FA-869F-CB4B23EDD85E}" type="datetime1">
              <a:rPr lang="ar-SA" smtClean="0"/>
              <a:pPr/>
              <a:t>07/01/1438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909238373"/>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8C0AE5-46C7-4042-AB88-8D1BA91785DB}" type="datetime1">
              <a:rPr lang="ar-SA" smtClean="0"/>
              <a:pPr/>
              <a:t>07/01/1438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191812016"/>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E64FEB-3674-4BE7-87D8-7C5A32160F75}" type="datetime1">
              <a:rPr lang="ar-SA" smtClean="0"/>
              <a:pPr/>
              <a:t>07/01/1438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17118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1412776"/>
            <a:ext cx="7560839" cy="462701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827584" y="404664"/>
            <a:ext cx="7772400" cy="147002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النقود والبنوك والاسواق المالية (211 قصد)</a:t>
            </a:r>
            <a:endParaRPr lang="ar-SA"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4C4AAA60-B5B4-4371-B6B4-21BFE913F1AA}" type="slidenum">
              <a:rPr lang="ar-SA" smtClean="0"/>
              <a:pPr/>
              <a:t>1</a:t>
            </a:fld>
            <a:endParaRPr lang="ar-SA"/>
          </a:p>
        </p:txBody>
      </p:sp>
    </p:spTree>
    <p:extLst>
      <p:ext uri="{BB962C8B-B14F-4D97-AF65-F5344CB8AC3E}">
        <p14:creationId xmlns="" xmlns:p14="http://schemas.microsoft.com/office/powerpoint/2010/main" val="3882440650"/>
      </p:ext>
    </p:extLst>
  </p:cSld>
  <p:clrMapOvr>
    <a:masterClrMapping/>
  </p:clrMapOvr>
  <mc:AlternateContent xmlns:mc="http://schemas.openxmlformats.org/markup-compatibility/2006">
    <mc:Choice xmlns="" xmlns:p14="http://schemas.microsoft.com/office/powerpoint/2010/main" Requires="p14">
      <p:transition spd="slow" p14:dur="1600" advTm="15000">
        <p14:prism dir="r" isContent="1" isInverted="1"/>
      </p:transition>
    </mc:Choice>
    <mc:Fallback>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820688"/>
          </a:xfrm>
        </p:spPr>
        <p:txBody>
          <a:bodyPr>
            <a:normAutofit/>
          </a:bodyPr>
          <a:lstStyle/>
          <a:p>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المتخصصة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بالمملكة:</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85800" y="1752600"/>
            <a:ext cx="8229600" cy="2172072"/>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البنوك المتخصصة هي تلك التي أنشئت للنهوض بقطاع إنتاجي </a:t>
            </a:r>
            <a:r>
              <a:rPr lang="ar-SA" sz="28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معين؛ </a:t>
            </a: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كالزراعة أو الصناعة أو البناء والعقارات، وهذه النوعية من البنوك لا تتشكل مواردها من </a:t>
            </a:r>
            <a:r>
              <a:rPr lang="ar-SA" sz="28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الإيداعات، </a:t>
            </a: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ولكن وبالإضافة لرأس </a:t>
            </a:r>
            <a:r>
              <a:rPr lang="ar-SA" sz="28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المال؛ </a:t>
            </a: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من القروض التي تمنحها الحكومة أو الجهاز المصرفي. </a:t>
            </a:r>
            <a:r>
              <a:rPr lang="ar-SA" sz="28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ومن أهمها:</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165963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381000" y="4191000"/>
            <a:ext cx="8445624" cy="820688"/>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1.	البنك الزراعي: تأسس هذا البنك في عام 1963 لتطوير النمو بالقطاع الزراعي بالمملكة.</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Content Placeholder 2"/>
          <p:cNvSpPr txBox="1">
            <a:spLocks/>
          </p:cNvSpPr>
          <p:nvPr/>
        </p:nvSpPr>
        <p:spPr>
          <a:xfrm>
            <a:off x="304800" y="5257800"/>
            <a:ext cx="8445624" cy="1126532"/>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2</a:t>
            </a: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صندوق الاستثمارات العامة:  الغرض من تكوينه هو تمويل المشروعات العامة التي تدار علي أساس اقتصادي بالإضافة للمشاركات مع القطاع الخاص.</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fld id="{4C4AAA60-B5B4-4371-B6B4-21BFE913F1AA}" type="slidenum">
              <a:rPr lang="ar-SA" smtClean="0"/>
              <a:pPr/>
              <a:t>10</a:t>
            </a:fld>
            <a:endParaRPr lang="ar-SA"/>
          </a:p>
        </p:txBody>
      </p:sp>
    </p:spTree>
    <p:extLst>
      <p:ext uri="{BB962C8B-B14F-4D97-AF65-F5344CB8AC3E}">
        <p14:creationId xmlns:p14="http://schemas.microsoft.com/office/powerpoint/2010/main" xmlns="" val="1577095103"/>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820688"/>
          </a:xfrm>
        </p:spPr>
        <p:txBody>
          <a:bodyPr>
            <a:normAutofit/>
          </a:bodyPr>
          <a:lstStyle/>
          <a:p>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المتخصصة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بالمملكة:</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165963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698376" y="1752600"/>
            <a:ext cx="8445624" cy="1240160"/>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3</a:t>
            </a: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بنك التسليف السعودي: يهدف هذا </a:t>
            </a: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البنك إلى </a:t>
            </a: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تقديم قروض ميسرة للأغراض الاجتماعية كالزواج وترميم المنازل وتمويل أصحاب المشروعات الصغيرة والمتوسطة.</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Content Placeholder 2"/>
          <p:cNvSpPr txBox="1">
            <a:spLocks/>
          </p:cNvSpPr>
          <p:nvPr/>
        </p:nvSpPr>
        <p:spPr>
          <a:xfrm>
            <a:off x="698376" y="3200400"/>
            <a:ext cx="8445624" cy="1143000"/>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4.	صندوق التنمية الصناعية: أنشئ في 1974 لتمويل المشروعات الصناعية </a:t>
            </a: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بالمملكة، ويشترط </a:t>
            </a: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نظام هذا الصندوق التمويل في حدود 50% فقط من رأسمال المشروعات </a:t>
            </a: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المقدمة.</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Content Placeholder 2"/>
          <p:cNvSpPr txBox="1">
            <a:spLocks/>
          </p:cNvSpPr>
          <p:nvPr/>
        </p:nvSpPr>
        <p:spPr>
          <a:xfrm>
            <a:off x="533400" y="4800600"/>
            <a:ext cx="8445624" cy="1143000"/>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5.	صندوق التنمية العقارية: ويمول هذا الصندوق القروض طويلة الأجل للاستثمارات العقارية، وطبقا لنظام هذا الصندوق يتم التمويل في حدود ما تم إنجازه بالعقار.</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lide Number Placeholder 3"/>
          <p:cNvSpPr>
            <a:spLocks noGrp="1"/>
          </p:cNvSpPr>
          <p:nvPr>
            <p:ph type="sldNum" sz="quarter" idx="12"/>
          </p:nvPr>
        </p:nvSpPr>
        <p:spPr/>
        <p:txBody>
          <a:bodyPr/>
          <a:lstStyle/>
          <a:p>
            <a:fld id="{4C4AAA60-B5B4-4371-B6B4-21BFE913F1AA}" type="slidenum">
              <a:rPr lang="ar-SA" smtClean="0"/>
              <a:pPr/>
              <a:t>11</a:t>
            </a:fld>
            <a:endParaRPr lang="ar-SA"/>
          </a:p>
        </p:txBody>
      </p:sp>
    </p:spTree>
    <p:extLst>
      <p:ext uri="{BB962C8B-B14F-4D97-AF65-F5344CB8AC3E}">
        <p14:creationId xmlns:p14="http://schemas.microsoft.com/office/powerpoint/2010/main" xmlns="" val="2433568151"/>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22884" y="2789312"/>
            <a:ext cx="8229600" cy="820688"/>
          </a:xfrm>
          <a:prstGeom prst="rect">
            <a:avLst/>
          </a:prstGeom>
        </p:spPr>
        <p:txBody>
          <a:bodyPr vert="horz" lIns="91440" tIns="45720" rIns="91440" bIns="45720" rtlCol="1">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SA"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الفصل </a:t>
            </a:r>
            <a:r>
              <a:rPr lang="ar-SA"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الثامن</a:t>
            </a:r>
            <a:r>
              <a:rPr lang="en-US"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SA"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التجارية </a:t>
            </a:r>
            <a:endParaRPr lang="en-US"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indent="0" algn="ctr">
              <a:buNone/>
            </a:pPr>
            <a:r>
              <a:rPr lang="ar-SA"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والمتخصصة </a:t>
            </a:r>
            <a:r>
              <a:rPr lang="ar-SA"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بالمملكة</a:t>
            </a:r>
            <a:endParaRPr lang="ar-SA" b="1" dirty="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4C4AAA60-B5B4-4371-B6B4-21BFE913F1AA}" type="slidenum">
              <a:rPr lang="ar-SA" smtClean="0"/>
              <a:pPr/>
              <a:t>2</a:t>
            </a:fld>
            <a:endParaRPr lang="ar-SA"/>
          </a:p>
        </p:txBody>
      </p:sp>
    </p:spTree>
    <p:extLst>
      <p:ext uri="{BB962C8B-B14F-4D97-AF65-F5344CB8AC3E}">
        <p14:creationId xmlns:p14="http://schemas.microsoft.com/office/powerpoint/2010/main" xmlns="" val="3330155427"/>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779" y="703312"/>
            <a:ext cx="8229600" cy="820688"/>
          </a:xfrm>
        </p:spPr>
        <p:txBody>
          <a:bodyPr>
            <a:normAutofit/>
          </a:bodyPr>
          <a:lstStyle/>
          <a:p>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التجارية</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19911" y="1524000"/>
            <a:ext cx="7920879" cy="60771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 يرجع </a:t>
            </a:r>
            <a:r>
              <a:rPr lang="ar-SA" sz="2800" b="1" dirty="0">
                <a:ln>
                  <a:solidFill>
                    <a:srgbClr val="FF0000"/>
                  </a:solidFill>
                  <a:prstDash val="solid"/>
                </a:ln>
                <a:effectLst>
                  <a:outerShdw blurRad="88000" dist="50800" dir="5040000" algn="tl">
                    <a:schemeClr val="accent4">
                      <a:tint val="80000"/>
                      <a:satMod val="250000"/>
                      <a:alpha val="45000"/>
                    </a:schemeClr>
                  </a:outerShdw>
                </a:effectLst>
              </a:rPr>
              <a:t>البعض الأساس في ظهور البنوك إلي الصاغة وتجار </a:t>
            </a: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الذهب؛</a:t>
            </a:r>
            <a:endParaRPr lang="ar-SA" sz="2800" b="1" dirty="0">
              <a:ln>
                <a:solidFill>
                  <a:srgbClr val="FF0000"/>
                </a:solidFill>
                <a:prstDash val="solid"/>
              </a:ln>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Content Placeholder 2"/>
          <p:cNvSpPr txBox="1">
            <a:spLocks/>
          </p:cNvSpPr>
          <p:nvPr/>
        </p:nvSpPr>
        <p:spPr>
          <a:xfrm>
            <a:off x="685800" y="2164090"/>
            <a:ext cx="7920879" cy="141731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 فنظرا </a:t>
            </a:r>
            <a:r>
              <a:rPr lang="ar-SA" sz="2800" b="1" dirty="0">
                <a:ln>
                  <a:solidFill>
                    <a:srgbClr val="FF0000"/>
                  </a:solidFill>
                  <a:prstDash val="solid"/>
                </a:ln>
                <a:effectLst>
                  <a:outerShdw blurRad="88000" dist="50800" dir="5040000" algn="tl">
                    <a:schemeClr val="accent4">
                      <a:tint val="80000"/>
                      <a:satMod val="250000"/>
                      <a:alpha val="45000"/>
                    </a:schemeClr>
                  </a:outerShdw>
                </a:effectLst>
              </a:rPr>
              <a:t>لطبيعة عملهم التي تطلب وجود خزائن أمنة لحفظ الذهب والمقتنيات الثمينة كان العامة يلجئون أليهم لحفظ أموالهم وثرواتهم وذلك مقابل صكوك أو </a:t>
            </a: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إيصالات؛</a:t>
            </a:r>
            <a:endParaRPr lang="ar-SA" sz="2800" b="1" dirty="0">
              <a:ln>
                <a:solidFill>
                  <a:srgbClr val="FF0000"/>
                </a:solidFill>
                <a:prstDash val="solid"/>
              </a:ln>
              <a:effectLst>
                <a:outerShdw blurRad="88000" dist="50800" dir="5040000" algn="tl">
                  <a:schemeClr val="accent4">
                    <a:tint val="80000"/>
                    <a:satMod val="250000"/>
                    <a:alpha val="45000"/>
                  </a:schemeClr>
                </a:outerShdw>
              </a:effectLst>
            </a:endParaRPr>
          </a:p>
        </p:txBody>
      </p:sp>
      <p:sp>
        <p:nvSpPr>
          <p:cNvPr id="10" name="Content Placeholder 2"/>
          <p:cNvSpPr txBox="1">
            <a:spLocks/>
          </p:cNvSpPr>
          <p:nvPr/>
        </p:nvSpPr>
        <p:spPr>
          <a:xfrm>
            <a:off x="685800" y="3657600"/>
            <a:ext cx="7920879" cy="912312"/>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 ثم </a:t>
            </a:r>
            <a:r>
              <a:rPr lang="ar-SA" sz="2800" b="1" dirty="0">
                <a:ln>
                  <a:solidFill>
                    <a:srgbClr val="FF0000"/>
                  </a:solidFill>
                  <a:prstDash val="solid"/>
                </a:ln>
                <a:effectLst>
                  <a:outerShdw blurRad="88000" dist="50800" dir="5040000" algn="tl">
                    <a:schemeClr val="accent4">
                      <a:tint val="80000"/>
                      <a:satMod val="250000"/>
                      <a:alpha val="45000"/>
                    </a:schemeClr>
                  </a:outerShdw>
                </a:effectLst>
              </a:rPr>
              <a:t>وجد هؤلاء أن هذه الإيصالات تصلح للوفاء بالالتزامات وسداد المدفوعات؛</a:t>
            </a:r>
          </a:p>
        </p:txBody>
      </p:sp>
      <p:sp>
        <p:nvSpPr>
          <p:cNvPr id="12" name="Content Placeholder 2"/>
          <p:cNvSpPr txBox="1">
            <a:spLocks/>
          </p:cNvSpPr>
          <p:nvPr/>
        </p:nvSpPr>
        <p:spPr>
          <a:xfrm>
            <a:off x="685800" y="4648200"/>
            <a:ext cx="7920879" cy="10688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 كما </a:t>
            </a:r>
            <a:r>
              <a:rPr lang="ar-SA" sz="2800" b="1" dirty="0">
                <a:ln>
                  <a:solidFill>
                    <a:srgbClr val="FF0000"/>
                  </a:solidFill>
                  <a:prstDash val="solid"/>
                </a:ln>
                <a:effectLst>
                  <a:outerShdw blurRad="88000" dist="50800" dir="5040000" algn="tl">
                    <a:schemeClr val="accent4">
                      <a:tint val="80000"/>
                      <a:satMod val="250000"/>
                      <a:alpha val="45000"/>
                    </a:schemeClr>
                  </a:outerShdw>
                </a:effectLst>
              </a:rPr>
              <a:t>وجد الصاغة أن بإمكانهم إصدار هذه الإيصالات كقروض - مقابل فائدة- علي ما في حوزتهم من مقتنيات؛</a:t>
            </a:r>
          </a:p>
        </p:txBody>
      </p:sp>
      <p:sp>
        <p:nvSpPr>
          <p:cNvPr id="13" name="Content Placeholder 2"/>
          <p:cNvSpPr txBox="1">
            <a:spLocks/>
          </p:cNvSpPr>
          <p:nvPr/>
        </p:nvSpPr>
        <p:spPr>
          <a:xfrm>
            <a:off x="685673" y="5562600"/>
            <a:ext cx="7920879" cy="10688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effectLst>
                  <a:outerShdw blurRad="88000" dist="50800" dir="5040000" algn="tl">
                    <a:schemeClr val="accent4">
                      <a:tint val="80000"/>
                      <a:satMod val="250000"/>
                      <a:alpha val="45000"/>
                    </a:schemeClr>
                  </a:outerShdw>
                </a:effectLst>
              </a:rPr>
              <a:t>- ثم تطور دور هؤلاء إلي أن تحولت للمصارف التي تطورت هي الأخرى للشكل الذي نراه حاليا.</a:t>
            </a:r>
          </a:p>
        </p:txBody>
      </p:sp>
      <p:sp>
        <p:nvSpPr>
          <p:cNvPr id="6" name="Slide Number Placeholder 5"/>
          <p:cNvSpPr>
            <a:spLocks noGrp="1"/>
          </p:cNvSpPr>
          <p:nvPr>
            <p:ph type="sldNum" sz="quarter" idx="12"/>
          </p:nvPr>
        </p:nvSpPr>
        <p:spPr/>
        <p:txBody>
          <a:bodyPr/>
          <a:lstStyle/>
          <a:p>
            <a:fld id="{4C4AAA60-B5B4-4371-B6B4-21BFE913F1AA}" type="slidenum">
              <a:rPr lang="ar-SA" smtClean="0"/>
              <a:pPr/>
              <a:t>3</a:t>
            </a:fld>
            <a:endParaRPr lang="ar-SA"/>
          </a:p>
        </p:txBody>
      </p:sp>
    </p:spTree>
    <p:extLst>
      <p:ext uri="{BB962C8B-B14F-4D97-AF65-F5344CB8AC3E}">
        <p14:creationId xmlns:p14="http://schemas.microsoft.com/office/powerpoint/2010/main" xmlns="" val="1926230845"/>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9"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229600" cy="820688"/>
          </a:xfrm>
        </p:spPr>
        <p:txBody>
          <a:bodyPr>
            <a:normAutofit/>
          </a:bodyPr>
          <a:lstStyle/>
          <a:p>
            <a:pPr marL="0" indent="0">
              <a:buNone/>
            </a:pP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وظائف البنوك التجارية:</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85800" y="1676400"/>
            <a:ext cx="8229600" cy="2275656"/>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تقوم المصارف بأنشطة عديدة كمنح القروض ودراسة الفرص الاستثمارية وقبول الودائع وتمويل التجارة وضمانها، وتأتي قدرة البنوك علي خلق الائتمان كأحد أهم أنشطة البنك </a:t>
            </a:r>
            <a:r>
              <a:rPr lang="ar-SA"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التجاري، وللتعرف أكثر على وظائفها يجب النظر إلى:</a:t>
            </a:r>
            <a:endPar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685800" y="4343400"/>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أصول البنك التجاري.</a:t>
            </a:r>
            <a:endParaRPr lang="en-US" sz="2800" dirty="0"/>
          </a:p>
          <a:p>
            <a:pPr marL="0" indent="0">
              <a:buNone/>
            </a:pP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Content Placeholder 2"/>
          <p:cNvSpPr txBox="1">
            <a:spLocks/>
          </p:cNvSpPr>
          <p:nvPr/>
        </p:nvSpPr>
        <p:spPr>
          <a:xfrm>
            <a:off x="685800" y="5334000"/>
            <a:ext cx="8229600" cy="820688"/>
          </a:xfrm>
          <a:prstGeom prst="rect">
            <a:avLst/>
          </a:prstGeom>
        </p:spPr>
        <p:txBody>
          <a:bodyPr vert="horz" lIns="91440" tIns="45720" rIns="91440" bIns="45720" rtlCol="1">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خصوم البنك التجاري.</a:t>
            </a:r>
            <a:endParaRPr lang="en-US" sz="2800" dirty="0"/>
          </a:p>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Slide Number Placeholder 7"/>
          <p:cNvSpPr>
            <a:spLocks noGrp="1"/>
          </p:cNvSpPr>
          <p:nvPr>
            <p:ph type="sldNum" sz="quarter" idx="12"/>
          </p:nvPr>
        </p:nvSpPr>
        <p:spPr/>
        <p:txBody>
          <a:bodyPr/>
          <a:lstStyle/>
          <a:p>
            <a:fld id="{4C4AAA60-B5B4-4371-B6B4-21BFE913F1AA}" type="slidenum">
              <a:rPr lang="ar-SA" smtClean="0"/>
              <a:pPr/>
              <a:t>4</a:t>
            </a:fld>
            <a:endParaRPr lang="ar-SA"/>
          </a:p>
        </p:txBody>
      </p:sp>
    </p:spTree>
    <p:extLst>
      <p:ext uri="{BB962C8B-B14F-4D97-AF65-F5344CB8AC3E}">
        <p14:creationId xmlns:p14="http://schemas.microsoft.com/office/powerpoint/2010/main" xmlns="" val="3832116481"/>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685800"/>
            <a:ext cx="8229600" cy="820688"/>
          </a:xfrm>
        </p:spPr>
        <p:txBody>
          <a:bodyPr>
            <a:normAutofit/>
          </a:bodyPr>
          <a:lstStyle/>
          <a:p>
            <a:pPr marL="0" indent="0">
              <a:buNone/>
            </a:pP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أولا: خصوم البنك التجاري:</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22884" y="1600200"/>
            <a:ext cx="8229600" cy="77112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الودائع</a:t>
            </a:r>
            <a:r>
              <a:rPr lang="ar-SA"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533400" y="2590800"/>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الودائع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الجارية: وتعرف أيضا بالحسابات تحت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الطلب. </a:t>
            </a:r>
            <a:endParaRPr lang="en-US" sz="2800" dirty="0"/>
          </a:p>
          <a:p>
            <a:pPr marL="0" indent="0">
              <a:buNone/>
            </a:pP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Content Placeholder 2"/>
          <p:cNvSpPr txBox="1">
            <a:spLocks/>
          </p:cNvSpPr>
          <p:nvPr/>
        </p:nvSpPr>
        <p:spPr>
          <a:xfrm>
            <a:off x="685800" y="3581400"/>
            <a:ext cx="8229600" cy="820688"/>
          </a:xfrm>
          <a:prstGeom prst="rect">
            <a:avLst/>
          </a:prstGeom>
        </p:spPr>
        <p:txBody>
          <a:bodyPr vert="horz" lIns="91440" tIns="45720" rIns="91440" bIns="45720" rtlCol="1">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الودائع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لأجل: تختلف أجال الودائع وتختلف بالتبعية الفائدة الممنوحة عليها.</a:t>
            </a:r>
            <a:r>
              <a:rPr lang="ar-SA" sz="2800" dirty="0" smtClean="0"/>
              <a:t>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a:xfrm>
            <a:off x="609600" y="4724400"/>
            <a:ext cx="8229600" cy="820688"/>
          </a:xfrm>
          <a:prstGeom prst="rect">
            <a:avLst/>
          </a:prstGeom>
        </p:spPr>
        <p:txBody>
          <a:bodyPr vert="horz" lIns="91440" tIns="45720" rIns="91440" bIns="45720" rtlCol="1">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حسابات التوفير: وتحسب الفوائد عليها شهرياً، إلا أنها تصرف سنوياً.</a:t>
            </a:r>
            <a:endParaRPr lang="en-US" sz="2800" dirty="0"/>
          </a:p>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Slide Number Placeholder 8"/>
          <p:cNvSpPr>
            <a:spLocks noGrp="1"/>
          </p:cNvSpPr>
          <p:nvPr>
            <p:ph type="sldNum" sz="quarter" idx="12"/>
          </p:nvPr>
        </p:nvSpPr>
        <p:spPr/>
        <p:txBody>
          <a:bodyPr/>
          <a:lstStyle/>
          <a:p>
            <a:fld id="{4C4AAA60-B5B4-4371-B6B4-21BFE913F1AA}" type="slidenum">
              <a:rPr lang="ar-SA" smtClean="0"/>
              <a:pPr/>
              <a:t>5</a:t>
            </a:fld>
            <a:endParaRPr lang="ar-SA"/>
          </a:p>
        </p:txBody>
      </p:sp>
    </p:spTree>
    <p:extLst>
      <p:ext uri="{BB962C8B-B14F-4D97-AF65-F5344CB8AC3E}">
        <p14:creationId xmlns:p14="http://schemas.microsoft.com/office/powerpoint/2010/main" xmlns="" val="3887770731"/>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820688"/>
          </a:xfrm>
        </p:spPr>
        <p:txBody>
          <a:bodyPr>
            <a:normAutofit/>
          </a:bodyPr>
          <a:lstStyle/>
          <a:p>
            <a:pPr marL="0" indent="0">
              <a:buNone/>
            </a:pP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أولا: خصوم البنك التجاري:</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85800" y="1676400"/>
            <a:ext cx="8229600" cy="77112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القروض</a:t>
            </a:r>
            <a:r>
              <a:rPr lang="ar-SA"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609600" y="2590800"/>
            <a:ext cx="8229600" cy="2091943"/>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قد يلجأ البنك للاقتراض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من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الأخرى </a:t>
            </a:r>
            <a:r>
              <a:rPr lang="en-GB"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Inter-bank  Operations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ويعرف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هذا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بالقروض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المخصومة لان المقترض يحصل علي القيمة الاسمية للقرض مخصوما منها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الفائدة، والفائدة على هذه القروض تعرف في المملكة </a:t>
            </a:r>
            <a:r>
              <a:rPr lang="en-US"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SIBOR</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n-US" sz="2800" dirty="0"/>
          </a:p>
          <a:p>
            <a:pPr marL="0" indent="0">
              <a:buNone/>
            </a:pP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Content Placeholder 2"/>
          <p:cNvSpPr txBox="1">
            <a:spLocks/>
          </p:cNvSpPr>
          <p:nvPr/>
        </p:nvSpPr>
        <p:spPr>
          <a:xfrm>
            <a:off x="685800" y="4876800"/>
            <a:ext cx="8229600" cy="121920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وقد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يلجأ البنك للاقتراض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من مؤسسة النقد من خلال عمليات إعادة الشراء</a:t>
            </a:r>
            <a:r>
              <a:rPr lang="en-US"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Repurchasing</a:t>
            </a:r>
            <a:r>
              <a:rPr lang="en-GB"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GB"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Operations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Repo</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Slide Number Placeholder 6"/>
          <p:cNvSpPr>
            <a:spLocks noGrp="1"/>
          </p:cNvSpPr>
          <p:nvPr>
            <p:ph type="sldNum" sz="quarter" idx="12"/>
          </p:nvPr>
        </p:nvSpPr>
        <p:spPr/>
        <p:txBody>
          <a:bodyPr/>
          <a:lstStyle/>
          <a:p>
            <a:fld id="{4C4AAA60-B5B4-4371-B6B4-21BFE913F1AA}" type="slidenum">
              <a:rPr lang="ar-SA" smtClean="0"/>
              <a:pPr/>
              <a:t>6</a:t>
            </a:fld>
            <a:endParaRPr lang="ar-SA"/>
          </a:p>
        </p:txBody>
      </p:sp>
    </p:spTree>
    <p:extLst>
      <p:ext uri="{BB962C8B-B14F-4D97-AF65-F5344CB8AC3E}">
        <p14:creationId xmlns:p14="http://schemas.microsoft.com/office/powerpoint/2010/main" xmlns="" val="2768566108"/>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1556792"/>
            <a:ext cx="8229600" cy="820688"/>
          </a:xfrm>
        </p:spPr>
        <p:txBody>
          <a:bodyPr>
            <a:normAutofit/>
          </a:bodyPr>
          <a:lstStyle/>
          <a:p>
            <a:pPr marL="0" indent="0">
              <a:buNone/>
            </a:pP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أولا: خصوم البنك التجاري:</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22884" y="2276872"/>
            <a:ext cx="8229600" cy="77112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	راس المال والاحتياطيات: </a:t>
            </a: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640343" y="2868828"/>
            <a:ext cx="8229600" cy="1482344"/>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الاحتياطي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النظامي ( 25% من صافي أرباح السنة يتم ترحيله لسنة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تالية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إلي أن يصبح المُجمع مساوي لراس مال البنك ولا يتم توزيعه قبل ذلك.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Content Placeholder 2"/>
          <p:cNvSpPr txBox="1">
            <a:spLocks/>
          </p:cNvSpPr>
          <p:nvPr/>
        </p:nvSpPr>
        <p:spPr>
          <a:xfrm>
            <a:off x="645848" y="4191000"/>
            <a:ext cx="8229600" cy="121920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الاحتياطي الاتفاقي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وهو ما يقابل زيادة المسحوبات ويتم تحديده داخليا بكل بنك طبقا لظروفه والهدف منه سد الفرق بين الأصول والخصوم في حالة زيادة الديون المعدومة بالبنك.</a:t>
            </a:r>
            <a:endParaRPr lang="ar-SA" sz="28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a:xfrm>
            <a:off x="622884" y="5638800"/>
            <a:ext cx="8229600" cy="121920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الاحتياطي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القانوني المحدد من قبل البنك المركزي لمواجهة زيادة مسحوبات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العملاء، وحالياً نسبته 7% من قيمة الودائع).</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Slide Number Placeholder 6"/>
          <p:cNvSpPr>
            <a:spLocks noGrp="1"/>
          </p:cNvSpPr>
          <p:nvPr>
            <p:ph type="sldNum" sz="quarter" idx="12"/>
          </p:nvPr>
        </p:nvSpPr>
        <p:spPr/>
        <p:txBody>
          <a:bodyPr/>
          <a:lstStyle/>
          <a:p>
            <a:fld id="{4C4AAA60-B5B4-4371-B6B4-21BFE913F1AA}" type="slidenum">
              <a:rPr lang="ar-SA" smtClean="0"/>
              <a:pPr/>
              <a:t>7</a:t>
            </a:fld>
            <a:endParaRPr lang="ar-SA"/>
          </a:p>
        </p:txBody>
      </p:sp>
      <p:sp>
        <p:nvSpPr>
          <p:cNvPr id="10" name="Title 9"/>
          <p:cNvSpPr>
            <a:spLocks noGrp="1"/>
          </p:cNvSpPr>
          <p:nvPr>
            <p:ph type="title"/>
          </p:nvPr>
        </p:nvSpPr>
        <p:spPr/>
        <p:txBody>
          <a:bodyPr/>
          <a:lstStyle/>
          <a:p>
            <a:endParaRPr lang="ar-SA"/>
          </a:p>
        </p:txBody>
      </p:sp>
    </p:spTree>
    <p:extLst>
      <p:ext uri="{BB962C8B-B14F-4D97-AF65-F5344CB8AC3E}">
        <p14:creationId xmlns:p14="http://schemas.microsoft.com/office/powerpoint/2010/main" xmlns="" val="1311551921"/>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9"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820688"/>
          </a:xfrm>
        </p:spPr>
        <p:txBody>
          <a:bodyPr>
            <a:normAutofit/>
          </a:bodyPr>
          <a:lstStyle/>
          <a:p>
            <a:pPr marL="0" indent="0">
              <a:buNone/>
            </a:pP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ثانياً: أصول </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البنك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التجاري</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09600" y="1676400"/>
            <a:ext cx="8229600" cy="77112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	راس المال والاحتياطيات: </a:t>
            </a: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609600" y="2667000"/>
            <a:ext cx="8229600" cy="741172"/>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الأرصدة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النقدية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Content Placeholder 2"/>
          <p:cNvSpPr txBox="1">
            <a:spLocks/>
          </p:cNvSpPr>
          <p:nvPr/>
        </p:nvSpPr>
        <p:spPr>
          <a:xfrm>
            <a:off x="609600" y="3505200"/>
            <a:ext cx="8229600" cy="60960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الإيداعات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لدي البنوك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الأخرى.</a:t>
            </a:r>
            <a:endParaRPr lang="ar-SA" sz="28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a:xfrm>
            <a:off x="685800" y="4343400"/>
            <a:ext cx="8229600" cy="68580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القروض.</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0" name="Content Placeholder 2"/>
          <p:cNvSpPr txBox="1">
            <a:spLocks/>
          </p:cNvSpPr>
          <p:nvPr/>
        </p:nvSpPr>
        <p:spPr>
          <a:xfrm>
            <a:off x="609600" y="5334000"/>
            <a:ext cx="8229600" cy="68580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المحافظ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التجارية والاستثمارية.</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Slide Number Placeholder 6"/>
          <p:cNvSpPr>
            <a:spLocks noGrp="1"/>
          </p:cNvSpPr>
          <p:nvPr>
            <p:ph type="sldNum" sz="quarter" idx="12"/>
          </p:nvPr>
        </p:nvSpPr>
        <p:spPr/>
        <p:txBody>
          <a:bodyPr/>
          <a:lstStyle/>
          <a:p>
            <a:fld id="{4C4AAA60-B5B4-4371-B6B4-21BFE913F1AA}" type="slidenum">
              <a:rPr lang="ar-SA" smtClean="0"/>
              <a:pPr/>
              <a:t>8</a:t>
            </a:fld>
            <a:endParaRPr lang="ar-SA"/>
          </a:p>
        </p:txBody>
      </p:sp>
    </p:spTree>
    <p:extLst>
      <p:ext uri="{BB962C8B-B14F-4D97-AF65-F5344CB8AC3E}">
        <p14:creationId xmlns:p14="http://schemas.microsoft.com/office/powerpoint/2010/main" xmlns="" val="4162113236"/>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9"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820688"/>
          </a:xfrm>
        </p:spPr>
        <p:txBody>
          <a:bodyPr>
            <a:normAutofit/>
          </a:bodyPr>
          <a:lstStyle/>
          <a:p>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التجارية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بالمملكة:</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85800" y="1600200"/>
            <a:ext cx="8229600" cy="2523728"/>
          </a:xfrm>
          <a:prstGeom prst="rect">
            <a:avLst/>
          </a:prstGeom>
        </p:spPr>
        <p:txBody>
          <a:bodyPr vert="horz" lIns="91440" tIns="45720" rIns="91440" bIns="45720" rtlCol="1">
            <a:normAutofit fontScale="7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ar-SA" sz="36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في عام 1926 أنشئ أول بنك بالمملكة وهو بنك هولندا العام الذي تحول لاحقا إلي البنك السعودي الهولندي، إلا أن أقدم البنوك المحلية وأكبرها حاليا من حيث عدد الفروع وحجم التعاملات البنك الأهلي التجاري، ومع توسع اكتشاف وإنتاج النفط زادت أعداد البنوك بالمملكة ولذا صدر أول نظام لمراقبة أنشطة البنوك في عام 1966 </a:t>
            </a:r>
            <a:r>
              <a:rPr lang="ar-SA" sz="36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165963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381000" y="4419600"/>
            <a:ext cx="8445624" cy="820688"/>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تتراوح ملكية البنوك بالمملكة بين </a:t>
            </a: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الملكية الوطنية الكاملة والملكية المشتركة لبنوك وطنية وأجنبية</a:t>
            </a: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fld id="{4C4AAA60-B5B4-4371-B6B4-21BFE913F1AA}" type="slidenum">
              <a:rPr lang="ar-SA" smtClean="0"/>
              <a:pPr/>
              <a:t>9</a:t>
            </a:fld>
            <a:endParaRPr lang="ar-SA"/>
          </a:p>
        </p:txBody>
      </p:sp>
    </p:spTree>
    <p:extLst>
      <p:ext uri="{BB962C8B-B14F-4D97-AF65-F5344CB8AC3E}">
        <p14:creationId xmlns:p14="http://schemas.microsoft.com/office/powerpoint/2010/main" xmlns="" val="1731383302"/>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522</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النقود والبنوك والاسواق المالية (211 قصد)</vt:lpstr>
      <vt:lpstr>Slide 2</vt:lpstr>
      <vt:lpstr>Slide 3</vt:lpstr>
      <vt:lpstr>Slide 4</vt:lpstr>
      <vt:lpstr>Slide 5</vt:lpstr>
      <vt:lpstr>Slide 6</vt:lpstr>
      <vt:lpstr>Slide 7</vt:lpstr>
      <vt:lpstr>Slide 8</vt:lpstr>
      <vt:lpstr>Slide 9</vt:lpstr>
      <vt:lpstr>Slide 10</vt:lpstr>
      <vt:lpstr>Slide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النقود والبنوك والاسواق المالية (211 قصد)</dc:title>
  <dc:creator>AYMAN HENDY</dc:creator>
  <cp:lastModifiedBy>Ahmad</cp:lastModifiedBy>
  <cp:revision>62</cp:revision>
  <dcterms:created xsi:type="dcterms:W3CDTF">2013-03-24T14:02:01Z</dcterms:created>
  <dcterms:modified xsi:type="dcterms:W3CDTF">2016-10-08T16:56:38Z</dcterms:modified>
</cp:coreProperties>
</file>