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26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556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71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340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30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652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4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980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611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97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723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748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C1BCF-90DD-4708-9EC9-CFF3EB1F8DB5}" type="datetimeFigureOut">
              <a:rPr lang="ar-SA" smtClean="0"/>
              <a:t>21/06/38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272E-8C12-4608-9687-3AB1DC12B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218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الثالث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طرق حساب معدلات الفائدة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24228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أسباب اختلاف معدل الفائدة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7030A0"/>
                </a:solidFill>
              </a:rPr>
              <a:t>ثانيا هيكل المدة لمعدلات الفائدة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يتساوى السندان في كل ما سبق ماعدا موعد الاستحقاق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طردية بين مدة الاستحقاق للسند  و معدل الفائدة على السند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7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حساب معدلات الفائدة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 ولا : مقدمة</a:t>
            </a:r>
          </a:p>
          <a:p>
            <a:r>
              <a:rPr lang="ar-SA" dirty="0" smtClean="0"/>
              <a:t>ثانيا : العائد الاسمي </a:t>
            </a:r>
          </a:p>
          <a:p>
            <a:r>
              <a:rPr lang="ar-SA" dirty="0" smtClean="0"/>
              <a:t>ثالثا : العائد الحالي</a:t>
            </a:r>
          </a:p>
          <a:p>
            <a:r>
              <a:rPr lang="ar-SA" dirty="0" smtClean="0"/>
              <a:t>رابعا  : العائد حتى موعد الاستحقاق على السندات طويلة الاجل ( العائد الفعلي)</a:t>
            </a:r>
          </a:p>
          <a:p>
            <a:r>
              <a:rPr lang="ar-SA" dirty="0" smtClean="0"/>
              <a:t>خامسا : العائد على السندات الموحدة </a:t>
            </a:r>
          </a:p>
          <a:p>
            <a:r>
              <a:rPr lang="ar-SA" dirty="0" smtClean="0"/>
              <a:t>سادسا : أسعار السندات و معدلات الفائدة </a:t>
            </a:r>
          </a:p>
          <a:p>
            <a:r>
              <a:rPr lang="ar-SA" dirty="0" smtClean="0"/>
              <a:t>سابعا : حساب معدلات الفائدة على اذونات الخزانة </a:t>
            </a:r>
          </a:p>
          <a:p>
            <a:r>
              <a:rPr lang="ar-SA" dirty="0" smtClean="0"/>
              <a:t>ثامنا : الخلاصة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5179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حساب معدلات الفائدة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اولا : معدل العائد الاسمي </a:t>
            </a:r>
            <a:r>
              <a:rPr lang="en-US" dirty="0" smtClean="0">
                <a:solidFill>
                  <a:srgbClr val="7030A0"/>
                </a:solidFill>
              </a:rPr>
              <a:t>Nominal Yield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تعريفة : هو معدل الفائدة الثابت على السندات و يرمز له بالرمز </a:t>
            </a:r>
            <a:r>
              <a:rPr lang="en-US" dirty="0" err="1" smtClean="0">
                <a:solidFill>
                  <a:srgbClr val="7030A0"/>
                </a:solidFill>
              </a:rPr>
              <a:t>rn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                              وهو نسبة قيمة الفائدة السنوية الى قيمة السند الاسمية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ويعبر عنه رياضيا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rn</a:t>
            </a:r>
            <a:r>
              <a:rPr lang="en-US" dirty="0" smtClean="0">
                <a:solidFill>
                  <a:srgbClr val="7030A0"/>
                </a:solidFill>
              </a:rPr>
              <a:t> = AC/ FB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حيث  </a:t>
            </a:r>
            <a:r>
              <a:rPr lang="en-US" dirty="0" smtClean="0">
                <a:solidFill>
                  <a:srgbClr val="7030A0"/>
                </a:solidFill>
              </a:rPr>
              <a:t>AC </a:t>
            </a:r>
            <a:r>
              <a:rPr lang="ar-SA" dirty="0" smtClean="0">
                <a:solidFill>
                  <a:srgbClr val="7030A0"/>
                </a:solidFill>
              </a:rPr>
              <a:t> قيمة الفائدة السنوية المدفوعة   و </a:t>
            </a:r>
            <a:r>
              <a:rPr lang="en-US" dirty="0" smtClean="0">
                <a:solidFill>
                  <a:srgbClr val="7030A0"/>
                </a:solidFill>
              </a:rPr>
              <a:t>FB</a:t>
            </a:r>
            <a:r>
              <a:rPr lang="ar-SA" dirty="0" smtClean="0">
                <a:solidFill>
                  <a:srgbClr val="7030A0"/>
                </a:solidFill>
              </a:rPr>
              <a:t> القيمة الاسمية للسند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مثال اذا كانت قيمة السند الاسمية  1000 ريال و الفائدة السنوية المدفوعة هي 100 ريال </a:t>
            </a:r>
            <a:r>
              <a:rPr lang="ar-SA" dirty="0" smtClean="0">
                <a:solidFill>
                  <a:srgbClr val="7030A0"/>
                </a:solidFill>
              </a:rPr>
              <a:t>فما هو </a:t>
            </a:r>
            <a:r>
              <a:rPr lang="ar-SA" dirty="0" smtClean="0">
                <a:solidFill>
                  <a:srgbClr val="7030A0"/>
                </a:solidFill>
              </a:rPr>
              <a:t>معد العائد الاسمي السنوي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0.1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= 10%(</a:t>
            </a:r>
            <a:r>
              <a:rPr lang="ar-SA" dirty="0" smtClean="0">
                <a:solidFill>
                  <a:srgbClr val="7030A0"/>
                </a:solidFill>
              </a:rPr>
              <a:t>النسبة المئوية </a:t>
            </a:r>
            <a:r>
              <a:rPr lang="ar-SA" dirty="0" smtClean="0">
                <a:solidFill>
                  <a:srgbClr val="7030A0"/>
                </a:solidFill>
              </a:rPr>
              <a:t>)</a:t>
            </a:r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7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حساب معدلات الفائدة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ثانيا معدل العائد الحالي </a:t>
            </a:r>
            <a:r>
              <a:rPr lang="en-US" dirty="0" smtClean="0">
                <a:solidFill>
                  <a:srgbClr val="7030A0"/>
                </a:solidFill>
              </a:rPr>
              <a:t>Current Yield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تعريفه  هو نسبة قيمة الفائدة السنوية الى سعر السند السوقي ( وليس القيمة الاسمية للسند) و يرمز له بالرمز </a:t>
            </a:r>
            <a:r>
              <a:rPr lang="en-US" dirty="0" err="1" smtClean="0">
                <a:solidFill>
                  <a:srgbClr val="7030A0"/>
                </a:solidFill>
              </a:rPr>
              <a:t>rc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يعبر عنه رياضيا </a:t>
            </a:r>
            <a:r>
              <a:rPr lang="en-US" dirty="0" err="1" smtClean="0">
                <a:solidFill>
                  <a:srgbClr val="7030A0"/>
                </a:solidFill>
              </a:rPr>
              <a:t>rc</a:t>
            </a:r>
            <a:r>
              <a:rPr lang="en-US" dirty="0" smtClean="0">
                <a:solidFill>
                  <a:srgbClr val="7030A0"/>
                </a:solidFill>
              </a:rPr>
              <a:t> = AC /PB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حيث </a:t>
            </a:r>
            <a:r>
              <a:rPr lang="en-US" dirty="0" smtClean="0">
                <a:solidFill>
                  <a:srgbClr val="7030A0"/>
                </a:solidFill>
              </a:rPr>
              <a:t>AC</a:t>
            </a:r>
            <a:r>
              <a:rPr lang="ar-SA" dirty="0" smtClean="0">
                <a:solidFill>
                  <a:srgbClr val="7030A0"/>
                </a:solidFill>
              </a:rPr>
              <a:t> قيمة الفائدة السنوية المدفوعة  و </a:t>
            </a:r>
            <a:r>
              <a:rPr lang="en-US" dirty="0" smtClean="0">
                <a:solidFill>
                  <a:srgbClr val="7030A0"/>
                </a:solidFill>
              </a:rPr>
              <a:t>PB </a:t>
            </a:r>
            <a:r>
              <a:rPr lang="ar-SA" dirty="0" smtClean="0">
                <a:solidFill>
                  <a:srgbClr val="7030A0"/>
                </a:solidFill>
              </a:rPr>
              <a:t> سعر السند السوقي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ملاحظة تباع و تشترى السندات في الأسواق المالية بسعر يختلف عن سعرها الاسمي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مثال اذا كان سعر السند الاسمي 1000 ريال ويدفع عائد سنوي مقداره 60 ريال و يتداول في الأسواق المالية عند سعر  900 ريال احسبي معدل العائد الاسمي و معدل العائد الحالي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rn</a:t>
            </a:r>
            <a:r>
              <a:rPr lang="en-US" dirty="0" smtClean="0">
                <a:solidFill>
                  <a:srgbClr val="7030A0"/>
                </a:solidFill>
              </a:rPr>
              <a:t> = 60 /1000 = 6%                                      </a:t>
            </a:r>
            <a:r>
              <a:rPr lang="en-US" dirty="0" err="1" smtClean="0">
                <a:solidFill>
                  <a:srgbClr val="7030A0"/>
                </a:solidFill>
              </a:rPr>
              <a:t>rc</a:t>
            </a:r>
            <a:r>
              <a:rPr lang="en-US" dirty="0" smtClean="0">
                <a:solidFill>
                  <a:srgbClr val="7030A0"/>
                </a:solidFill>
              </a:rPr>
              <a:t> = 60/ 900 = 6.67%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4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طرق حساب معدلات الفائدة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رابعا : العائد حتى موعد  الاستحقاق ( العائد الفعلي) على السندات الطويلة الاجل    </a:t>
            </a:r>
            <a:r>
              <a:rPr lang="en-US" dirty="0" smtClean="0"/>
              <a:t>Yield –to- Maturity (of Effective Yield) on Long-term Bonds</a:t>
            </a:r>
            <a:endParaRPr lang="ar-SA" dirty="0" smtClean="0"/>
          </a:p>
          <a:p>
            <a:r>
              <a:rPr lang="en-US" dirty="0" smtClean="0"/>
              <a:t> </a:t>
            </a:r>
            <a:r>
              <a:rPr lang="ar-SA" dirty="0" smtClean="0"/>
              <a:t>  الخصم : هو طريقة الحصول على القيمة الحالية للريال المستقبلي</a:t>
            </a:r>
          </a:p>
          <a:p>
            <a:r>
              <a:rPr lang="ar-SA" dirty="0" smtClean="0"/>
              <a:t>معدل الفائدة السائد : هو طريقة لتحويل القيمة المستقبلية للقوة الشرائية الى قوة شرائية حالية ( مفاضلة بين الاستهلاك الحالي و المستقبلي ) </a:t>
            </a:r>
          </a:p>
          <a:p>
            <a:r>
              <a:rPr lang="ar-SA" dirty="0" smtClean="0"/>
              <a:t>هناك علاقة بين الخصم و معدل الفائدة السائد</a:t>
            </a:r>
          </a:p>
          <a:p>
            <a:r>
              <a:rPr lang="ar-SA" dirty="0" smtClean="0"/>
              <a:t> 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16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طرق حساب معدلات الفائدة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>
                <a:solidFill>
                  <a:srgbClr val="7030A0"/>
                </a:solidFill>
              </a:rPr>
              <a:t>حساب القيمة الحالية( السعر السوقي) </a:t>
            </a:r>
            <a:r>
              <a:rPr lang="en-US" dirty="0">
                <a:solidFill>
                  <a:srgbClr val="7030A0"/>
                </a:solidFill>
              </a:rPr>
              <a:t>PB </a:t>
            </a:r>
            <a:r>
              <a:rPr lang="ar-SA" dirty="0" smtClean="0">
                <a:solidFill>
                  <a:srgbClr val="7030A0"/>
                </a:solidFill>
              </a:rPr>
              <a:t> لمبلغ </a:t>
            </a:r>
            <a:r>
              <a:rPr lang="ar-SA" dirty="0">
                <a:solidFill>
                  <a:srgbClr val="7030A0"/>
                </a:solidFill>
              </a:rPr>
              <a:t>نقدي مستقبلي كالتالي  </a:t>
            </a:r>
          </a:p>
          <a:p>
            <a:r>
              <a:rPr lang="ar-SA" dirty="0">
                <a:solidFill>
                  <a:srgbClr val="7030A0"/>
                </a:solidFill>
              </a:rPr>
              <a:t>   </a:t>
            </a:r>
            <a:r>
              <a:rPr lang="en-US" dirty="0">
                <a:solidFill>
                  <a:srgbClr val="7030A0"/>
                </a:solidFill>
              </a:rPr>
              <a:t>PB =(  Rn\(</a:t>
            </a:r>
            <a:r>
              <a:rPr lang="en-US" dirty="0" smtClean="0">
                <a:solidFill>
                  <a:srgbClr val="7030A0"/>
                </a:solidFill>
              </a:rPr>
              <a:t>1+r)  )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PB </a:t>
            </a:r>
            <a:r>
              <a:rPr lang="ar-SA" dirty="0" smtClean="0">
                <a:solidFill>
                  <a:srgbClr val="7030A0"/>
                </a:solidFill>
              </a:rPr>
              <a:t>القيمة الحالية (السعر السوقي للسند) , </a:t>
            </a:r>
            <a:r>
              <a:rPr lang="en-US" dirty="0" smtClean="0">
                <a:solidFill>
                  <a:srgbClr val="7030A0"/>
                </a:solidFill>
              </a:rPr>
              <a:t>Rn </a:t>
            </a:r>
            <a:r>
              <a:rPr lang="ar-SA" dirty="0" smtClean="0">
                <a:solidFill>
                  <a:srgbClr val="7030A0"/>
                </a:solidFill>
              </a:rPr>
              <a:t> العائد بعد </a:t>
            </a:r>
            <a:r>
              <a:rPr lang="en-US" dirty="0" smtClean="0">
                <a:solidFill>
                  <a:srgbClr val="7030A0"/>
                </a:solidFill>
              </a:rPr>
              <a:t>n </a:t>
            </a:r>
            <a:r>
              <a:rPr lang="ar-SA" dirty="0" smtClean="0">
                <a:solidFill>
                  <a:srgbClr val="7030A0"/>
                </a:solidFill>
              </a:rPr>
              <a:t>من الأعوام ,</a:t>
            </a:r>
            <a:r>
              <a:rPr lang="en-US" dirty="0" smtClean="0">
                <a:solidFill>
                  <a:srgbClr val="7030A0"/>
                </a:solidFill>
              </a:rPr>
              <a:t>r                                  </a:t>
            </a:r>
            <a:r>
              <a:rPr lang="ar-SA" dirty="0" smtClean="0">
                <a:solidFill>
                  <a:srgbClr val="7030A0"/>
                </a:solidFill>
              </a:rPr>
              <a:t>معدل الفائدة السائد في السوق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PB = R1\(1+r) + R2\(1+r)² + R3\(1+r)³+……………….+Rn\(1+r)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طردية بين العائد السائد في السوق </a:t>
            </a:r>
            <a:r>
              <a:rPr lang="en-US" dirty="0" smtClean="0">
                <a:solidFill>
                  <a:srgbClr val="7030A0"/>
                </a:solidFill>
              </a:rPr>
              <a:t>R </a:t>
            </a:r>
            <a:r>
              <a:rPr lang="ar-SA" dirty="0" smtClean="0">
                <a:solidFill>
                  <a:srgbClr val="7030A0"/>
                </a:solidFill>
              </a:rPr>
              <a:t> و القيمة الحالية ( السعر السوقي) </a:t>
            </a:r>
            <a:r>
              <a:rPr lang="en-US" dirty="0" smtClean="0">
                <a:solidFill>
                  <a:srgbClr val="7030A0"/>
                </a:solidFill>
              </a:rPr>
              <a:t>PB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زيادة </a:t>
            </a:r>
            <a:r>
              <a:rPr lang="en-US" dirty="0" smtClean="0">
                <a:solidFill>
                  <a:srgbClr val="7030A0"/>
                </a:solidFill>
              </a:rPr>
              <a:t>R </a:t>
            </a:r>
            <a:r>
              <a:rPr lang="ar-SA" dirty="0" smtClean="0">
                <a:solidFill>
                  <a:srgbClr val="7030A0"/>
                </a:solidFill>
              </a:rPr>
              <a:t> تؤدي الى زيادة في </a:t>
            </a:r>
            <a:r>
              <a:rPr lang="en-US" dirty="0" smtClean="0">
                <a:solidFill>
                  <a:srgbClr val="7030A0"/>
                </a:solidFill>
              </a:rPr>
              <a:t>PB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القيمة الحالية ( السعر السوقي) </a:t>
            </a:r>
            <a:r>
              <a:rPr lang="en-US" dirty="0" smtClean="0">
                <a:solidFill>
                  <a:srgbClr val="7030A0"/>
                </a:solidFill>
              </a:rPr>
              <a:t>PB </a:t>
            </a:r>
            <a:r>
              <a:rPr lang="ar-SA" dirty="0" smtClean="0">
                <a:solidFill>
                  <a:srgbClr val="7030A0"/>
                </a:solidFill>
              </a:rPr>
              <a:t> و معدل الفائدة السائد في السوق </a:t>
            </a:r>
            <a:r>
              <a:rPr lang="en-US" dirty="0" smtClean="0">
                <a:solidFill>
                  <a:srgbClr val="7030A0"/>
                </a:solidFill>
              </a:rPr>
              <a:t>r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زيادة  </a:t>
            </a:r>
            <a:r>
              <a:rPr lang="en-US" dirty="0" smtClean="0">
                <a:solidFill>
                  <a:srgbClr val="7030A0"/>
                </a:solidFill>
              </a:rPr>
              <a:t>r </a:t>
            </a:r>
            <a:r>
              <a:rPr lang="ar-SA" dirty="0" smtClean="0">
                <a:solidFill>
                  <a:srgbClr val="7030A0"/>
                </a:solidFill>
              </a:rPr>
              <a:t> تؤدي الى الى انخفاض </a:t>
            </a:r>
            <a:r>
              <a:rPr lang="en-US" dirty="0" smtClean="0">
                <a:solidFill>
                  <a:srgbClr val="7030A0"/>
                </a:solidFill>
              </a:rPr>
              <a:t>PB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ملاحظة مهمة عند حساب </a:t>
            </a:r>
            <a:r>
              <a:rPr lang="en-US" dirty="0" smtClean="0">
                <a:solidFill>
                  <a:srgbClr val="7030A0"/>
                </a:solidFill>
              </a:rPr>
              <a:t>R  </a:t>
            </a:r>
            <a:r>
              <a:rPr lang="ar-SA" dirty="0" smtClean="0">
                <a:solidFill>
                  <a:srgbClr val="7030A0"/>
                </a:solidFill>
              </a:rPr>
              <a:t> للسنة الأخيرة يضاف لها قيمة السند الاسمية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01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طرق حساب معدلات الفائدة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اذا كانت قيمة السند الاسمي</a:t>
            </a:r>
            <a:r>
              <a:rPr lang="en-US" dirty="0" smtClean="0">
                <a:solidFill>
                  <a:srgbClr val="7030A0"/>
                </a:solidFill>
              </a:rPr>
              <a:t> 1000</a:t>
            </a:r>
            <a:r>
              <a:rPr lang="ar-SA" dirty="0" smtClean="0">
                <a:solidFill>
                  <a:srgbClr val="7030A0"/>
                </a:solidFill>
              </a:rPr>
              <a:t> ريال ومعدل العائد السنوي  </a:t>
            </a:r>
            <a:r>
              <a:rPr lang="en-US" dirty="0" smtClean="0">
                <a:solidFill>
                  <a:srgbClr val="7030A0"/>
                </a:solidFill>
              </a:rPr>
              <a:t> 5</a:t>
            </a:r>
            <a:r>
              <a:rPr lang="ar-SA" dirty="0" smtClean="0">
                <a:solidFill>
                  <a:srgbClr val="7030A0"/>
                </a:solidFill>
              </a:rPr>
              <a:t>% يستحق بعد </a:t>
            </a:r>
            <a:r>
              <a:rPr lang="en-US" dirty="0" smtClean="0">
                <a:solidFill>
                  <a:srgbClr val="7030A0"/>
                </a:solidFill>
              </a:rPr>
              <a:t>3 </a:t>
            </a:r>
            <a:r>
              <a:rPr lang="ar-SA" dirty="0" smtClean="0">
                <a:solidFill>
                  <a:srgbClr val="7030A0"/>
                </a:solidFill>
              </a:rPr>
              <a:t>سنوات و كان معدل الفائدة السائد في السوق </a:t>
            </a:r>
            <a:r>
              <a:rPr lang="en-US" dirty="0" smtClean="0">
                <a:solidFill>
                  <a:srgbClr val="7030A0"/>
                </a:solidFill>
              </a:rPr>
              <a:t> 10</a:t>
            </a:r>
            <a:r>
              <a:rPr lang="ar-SA" dirty="0" smtClean="0">
                <a:solidFill>
                  <a:srgbClr val="7030A0"/>
                </a:solidFill>
              </a:rPr>
              <a:t>% فما هو السعر السوقي للسند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1000</a:t>
            </a:r>
            <a:r>
              <a:rPr lang="ar-SA" dirty="0" smtClean="0">
                <a:solidFill>
                  <a:srgbClr val="7030A0"/>
                </a:solidFill>
              </a:rPr>
              <a:t>* </a:t>
            </a:r>
            <a:r>
              <a:rPr lang="en-US" dirty="0" smtClean="0">
                <a:solidFill>
                  <a:srgbClr val="7030A0"/>
                </a:solidFill>
              </a:rPr>
              <a:t>5</a:t>
            </a:r>
            <a:r>
              <a:rPr lang="ar-SA" dirty="0" smtClean="0">
                <a:solidFill>
                  <a:srgbClr val="7030A0"/>
                </a:solidFill>
              </a:rPr>
              <a:t>%</a:t>
            </a:r>
            <a:r>
              <a:rPr lang="en-US" dirty="0" smtClean="0">
                <a:solidFill>
                  <a:srgbClr val="7030A0"/>
                </a:solidFill>
              </a:rPr>
              <a:t>R=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R= 50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PB = 50\(1+0.1) + 50\ (1.1)² +10 50\ (1.1)³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=45.45+41.34 + 788.88 = 875.65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القيمة الحالية هذه تعني  ان وضع شخص لمبلغ </a:t>
            </a:r>
            <a:r>
              <a:rPr lang="en-US" dirty="0" smtClean="0">
                <a:solidFill>
                  <a:srgbClr val="7030A0"/>
                </a:solidFill>
              </a:rPr>
              <a:t> 875.65</a:t>
            </a:r>
            <a:r>
              <a:rPr lang="ar-SA" dirty="0" smtClean="0">
                <a:solidFill>
                  <a:srgbClr val="7030A0"/>
                </a:solidFill>
              </a:rPr>
              <a:t>في الوقت الحاضر في محفظة استثمارية تحقق عائد</a:t>
            </a:r>
            <a:r>
              <a:rPr lang="en-US" dirty="0" smtClean="0">
                <a:solidFill>
                  <a:srgbClr val="7030A0"/>
                </a:solidFill>
              </a:rPr>
              <a:t>10</a:t>
            </a:r>
            <a:r>
              <a:rPr lang="ar-SA" dirty="0" smtClean="0">
                <a:solidFill>
                  <a:srgbClr val="7030A0"/>
                </a:solidFill>
              </a:rPr>
              <a:t>% سنويا فانه قد يحصل على </a:t>
            </a:r>
            <a:r>
              <a:rPr lang="en-US" dirty="0" smtClean="0">
                <a:solidFill>
                  <a:srgbClr val="7030A0"/>
                </a:solidFill>
              </a:rPr>
              <a:t>50</a:t>
            </a:r>
            <a:r>
              <a:rPr lang="ar-SA" dirty="0" smtClean="0">
                <a:solidFill>
                  <a:srgbClr val="7030A0"/>
                </a:solidFill>
              </a:rPr>
              <a:t>ريال في نهاية السنه الأولى و </a:t>
            </a:r>
            <a:r>
              <a:rPr lang="en-US" dirty="0" smtClean="0">
                <a:solidFill>
                  <a:srgbClr val="7030A0"/>
                </a:solidFill>
              </a:rPr>
              <a:t>50</a:t>
            </a:r>
            <a:r>
              <a:rPr lang="ar-SA" dirty="0" smtClean="0">
                <a:solidFill>
                  <a:srgbClr val="7030A0"/>
                </a:solidFill>
              </a:rPr>
              <a:t>ريال في نهاية السنة الثانية و </a:t>
            </a:r>
            <a:r>
              <a:rPr lang="en-US" dirty="0" smtClean="0">
                <a:solidFill>
                  <a:srgbClr val="7030A0"/>
                </a:solidFill>
              </a:rPr>
              <a:t>1050</a:t>
            </a:r>
            <a:r>
              <a:rPr lang="ar-SA" dirty="0" smtClean="0">
                <a:solidFill>
                  <a:srgbClr val="7030A0"/>
                </a:solidFill>
              </a:rPr>
              <a:t>ريال في نهاية السنة الثالثة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5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أسباب اختلاف معدل الفائدة  ص 47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أولا هيكل المخاطرة لمعدلات الفائدة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يقال عن سندين  </a:t>
            </a:r>
            <a:r>
              <a:rPr lang="en-US" b="1" dirty="0" smtClean="0">
                <a:solidFill>
                  <a:srgbClr val="7030A0"/>
                </a:solidFill>
              </a:rPr>
              <a:t>A </a:t>
            </a:r>
            <a:r>
              <a:rPr lang="ar-SA" b="1" dirty="0" smtClean="0">
                <a:solidFill>
                  <a:srgbClr val="7030A0"/>
                </a:solidFill>
              </a:rPr>
              <a:t> و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ar-SA" b="1" dirty="0" smtClean="0">
                <a:solidFill>
                  <a:srgbClr val="7030A0"/>
                </a:solidFill>
              </a:rPr>
              <a:t>  انهما متشابهان اذا كان لهما نفس درجة المخاطرة و </a:t>
            </a:r>
            <a:r>
              <a:rPr lang="ar-SA" b="1" dirty="0" err="1" smtClean="0">
                <a:solidFill>
                  <a:srgbClr val="7030A0"/>
                </a:solidFill>
              </a:rPr>
              <a:t>دررجة</a:t>
            </a:r>
            <a:r>
              <a:rPr lang="ar-SA" b="1" dirty="0" smtClean="0">
                <a:solidFill>
                  <a:srgbClr val="7030A0"/>
                </a:solidFill>
              </a:rPr>
              <a:t> السيولة و موعد الاستحقاق و المعاملة الضريبية والقيمة السوقية هذا يودي الى معدل فائدة متساوي للسندين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1- اختلاف درجة المخاطرة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ان اختلاف درجة المخاطرة بين سندين يتشابهان في كل شيء الا درجة المخاطرة هو السبب في اختلاف معدل الفائدة بين السندين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مثال سندين  </a:t>
            </a:r>
            <a:r>
              <a:rPr lang="en-US" dirty="0" smtClean="0">
                <a:solidFill>
                  <a:srgbClr val="7030A0"/>
                </a:solidFill>
              </a:rPr>
              <a:t>A </a:t>
            </a:r>
            <a:r>
              <a:rPr lang="ar-SA" dirty="0" smtClean="0">
                <a:solidFill>
                  <a:srgbClr val="7030A0"/>
                </a:solidFill>
              </a:rPr>
              <a:t>  و</a:t>
            </a:r>
            <a:r>
              <a:rPr lang="en-US" dirty="0" smtClean="0">
                <a:solidFill>
                  <a:srgbClr val="7030A0"/>
                </a:solidFill>
              </a:rPr>
              <a:t>B </a:t>
            </a:r>
            <a:r>
              <a:rPr lang="ar-SA" dirty="0" smtClean="0">
                <a:solidFill>
                  <a:srgbClr val="7030A0"/>
                </a:solidFill>
              </a:rPr>
              <a:t>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بافتراض ان الجهة المصدرة للسند </a:t>
            </a:r>
            <a:r>
              <a:rPr lang="en-US" dirty="0" smtClean="0">
                <a:solidFill>
                  <a:srgbClr val="7030A0"/>
                </a:solidFill>
              </a:rPr>
              <a:t>B  </a:t>
            </a:r>
            <a:r>
              <a:rPr lang="ar-SA" dirty="0" smtClean="0">
                <a:solidFill>
                  <a:srgbClr val="7030A0"/>
                </a:solidFill>
              </a:rPr>
              <a:t> تعرضت لظرف مالي حرج هذا يعني ان درجة المخاطرة لهذا السند سترتفع &gt;&gt;&gt;انخفاض الطلب عليه &gt;&gt;&gt;انخفاض السعر السوقي له و ارتفاع معدل الفائدة عليه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3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أسباب اختلاف معدل الفائدة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ماذا عن السند </a:t>
            </a:r>
            <a:r>
              <a:rPr lang="en-US" dirty="0" smtClean="0">
                <a:solidFill>
                  <a:srgbClr val="7030A0"/>
                </a:solidFill>
              </a:rPr>
              <a:t>A </a:t>
            </a:r>
            <a:r>
              <a:rPr lang="ar-SA" dirty="0" smtClean="0">
                <a:solidFill>
                  <a:srgbClr val="7030A0"/>
                </a:solidFill>
              </a:rPr>
              <a:t> (في نفس الوقت)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ارتفاع الطلب على السند </a:t>
            </a:r>
            <a:r>
              <a:rPr lang="en-US" dirty="0" smtClean="0">
                <a:solidFill>
                  <a:srgbClr val="7030A0"/>
                </a:solidFill>
              </a:rPr>
              <a:t> A   </a:t>
            </a:r>
            <a:r>
              <a:rPr lang="ar-SA" dirty="0" smtClean="0">
                <a:solidFill>
                  <a:srgbClr val="7030A0"/>
                </a:solidFill>
              </a:rPr>
              <a:t> &gt;&gt;&gt;ارتفاع السعر السوقي له وانخفاض معدل الفائدة عليه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علاوة المخاطرة = الفرق بين معدل الفائدة بين السندين  </a:t>
            </a:r>
          </a:p>
          <a:p>
            <a:r>
              <a:rPr lang="ar-SA" dirty="0" smtClean="0"/>
              <a:t>2</a:t>
            </a:r>
            <a:r>
              <a:rPr lang="ar-SA" b="1" dirty="0" smtClean="0">
                <a:solidFill>
                  <a:srgbClr val="7030A0"/>
                </a:solidFill>
              </a:rPr>
              <a:t> –اختلاف درجة السيولة</a:t>
            </a:r>
          </a:p>
          <a:p>
            <a:r>
              <a:rPr lang="ar-SA" dirty="0" smtClean="0"/>
              <a:t>درجة السيولة هي السرعة في تحويل السند الى نقود بدون خسارة تذكر</a:t>
            </a:r>
          </a:p>
          <a:p>
            <a:r>
              <a:rPr lang="ar-SA" dirty="0" smtClean="0"/>
              <a:t>التشابه و التساوي سيكون بين السندين في كل شيء ما عدا درجة السيولة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درجة السيولة للسند و معدل الفائدة عليه</a:t>
            </a:r>
          </a:p>
          <a:p>
            <a:r>
              <a:rPr lang="ar-SA" dirty="0" smtClean="0"/>
              <a:t>3</a:t>
            </a:r>
            <a:r>
              <a:rPr lang="ar-SA" b="1" dirty="0" smtClean="0"/>
              <a:t>- </a:t>
            </a:r>
            <a:r>
              <a:rPr lang="ar-SA" b="1" dirty="0" smtClean="0">
                <a:solidFill>
                  <a:srgbClr val="7030A0"/>
                </a:solidFill>
              </a:rPr>
              <a:t>اختلاف المعاملة الضريبية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المعدلات الضريبية  المفروضة على عائد السند و الطلب على السند&gt;&gt;انخفاض سعر السند وارتفاع معدل الفائدة عليه( العلاقة طردية بين معدل الضريبة و معدل الفائدة </a:t>
            </a:r>
            <a:r>
              <a:rPr lang="ar-SA" dirty="0" smtClean="0"/>
              <a:t>)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097763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808</Words>
  <Application>Microsoft Office PowerPoint</Application>
  <PresentationFormat>Custom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نسق Office</vt:lpstr>
      <vt:lpstr>الفصل الثالث</vt:lpstr>
      <vt:lpstr>طرق حساب معدلات الفائدة</vt:lpstr>
      <vt:lpstr>طرق حساب معدلات الفائدة</vt:lpstr>
      <vt:lpstr>طرق حساب معدلات الفائدة</vt:lpstr>
      <vt:lpstr>طرق حساب معدلات الفائدة</vt:lpstr>
      <vt:lpstr>طرق حساب معدلات الفائدة</vt:lpstr>
      <vt:lpstr>طرق حساب معدلات الفائدة</vt:lpstr>
      <vt:lpstr>أسباب اختلاف معدل الفائدة  ص 47</vt:lpstr>
      <vt:lpstr>أسباب اختلاف معدل الفائدة </vt:lpstr>
      <vt:lpstr>أسباب اختلاف معدل الفائدة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</dc:title>
  <dc:creator>n</dc:creator>
  <cp:lastModifiedBy>nada</cp:lastModifiedBy>
  <cp:revision>30</cp:revision>
  <dcterms:created xsi:type="dcterms:W3CDTF">2016-08-01T22:46:03Z</dcterms:created>
  <dcterms:modified xsi:type="dcterms:W3CDTF">2017-03-19T04:42:06Z</dcterms:modified>
</cp:coreProperties>
</file>