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sldIdLst>
    <p:sldId id="256" r:id="rId2"/>
    <p:sldId id="257" r:id="rId3"/>
    <p:sldId id="265" r:id="rId4"/>
    <p:sldId id="264" r:id="rId5"/>
    <p:sldId id="263" r:id="rId6"/>
    <p:sldId id="266" r:id="rId7"/>
    <p:sldId id="262" r:id="rId8"/>
    <p:sldId id="271" r:id="rId9"/>
    <p:sldId id="270" r:id="rId10"/>
    <p:sldId id="269" r:id="rId11"/>
    <p:sldId id="268" r:id="rId12"/>
    <p:sldId id="261" r:id="rId13"/>
    <p:sldId id="274" r:id="rId14"/>
    <p:sldId id="273" r:id="rId15"/>
    <p:sldId id="272" r:id="rId16"/>
    <p:sldId id="276" r:id="rId17"/>
    <p:sldId id="275" r:id="rId18"/>
    <p:sldId id="280" r:id="rId19"/>
    <p:sldId id="281" r:id="rId20"/>
    <p:sldId id="279" r:id="rId21"/>
    <p:sldId id="278" r:id="rId22"/>
    <p:sldId id="277" r:id="rId23"/>
    <p:sldId id="260" r:id="rId24"/>
    <p:sldId id="259" r:id="rId25"/>
    <p:sldId id="288" r:id="rId26"/>
    <p:sldId id="287" r:id="rId27"/>
    <p:sldId id="286" r:id="rId28"/>
    <p:sldId id="285" r:id="rId29"/>
    <p:sldId id="291" r:id="rId30"/>
    <p:sldId id="290" r:id="rId31"/>
    <p:sldId id="292" r:id="rId32"/>
    <p:sldId id="289" r:id="rId33"/>
    <p:sldId id="295" r:id="rId34"/>
    <p:sldId id="294" r:id="rId35"/>
    <p:sldId id="293" r:id="rId36"/>
    <p:sldId id="296" r:id="rId37"/>
    <p:sldId id="297" r:id="rId38"/>
    <p:sldId id="284" r:id="rId39"/>
    <p:sldId id="283" r:id="rId40"/>
    <p:sldId id="299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4717" autoAdjust="0"/>
  </p:normalViewPr>
  <p:slideViewPr>
    <p:cSldViewPr>
      <p:cViewPr varScale="1">
        <p:scale>
          <a:sx n="63" d="100"/>
          <a:sy n="63" d="100"/>
        </p:scale>
        <p:origin x="139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B1BB4-E6E7-4AA9-87A7-0B2135B8DC97}" type="datetimeFigureOut">
              <a:rPr lang="en-GB" smtClean="0"/>
              <a:pPr/>
              <a:t>12/09/2020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356EA-8623-456F-AB4A-A5CD6143343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208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1BE69-60AB-4BFC-AC49-831083D63BEA}" type="datetime1">
              <a:rPr lang="en-GB" smtClean="0"/>
              <a:t>12/09/2020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7BE85-0D78-4EC0-B63A-8855BF90609E}" type="datetime1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5E7A8-2FDC-4E72-B80C-5578B1A14699}" type="datetime1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CA19-EE3C-47DA-B4A8-3D7F3522768E}" type="datetime1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7C91A-C8A7-463A-ABF9-3B9AC6959051}" type="datetime1">
              <a:rPr lang="en-GB" smtClean="0"/>
              <a:t>12/09/2020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E6AA-CC3F-4E84-B10B-F7ACE7D0571E}" type="datetime1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D12F1-7A7A-4283-B1A1-8B4376B59D51}" type="datetime1">
              <a:rPr lang="en-GB" smtClean="0"/>
              <a:t>12/09/2020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6404B-B66A-48B2-A153-27FC70B48411}" type="datetime1">
              <a:rPr lang="en-GB" smtClean="0"/>
              <a:t>12/09/2020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7D7D5-9054-4BC0-A61F-891B3EA576D2}" type="datetime1">
              <a:rPr lang="en-GB" smtClean="0"/>
              <a:t>12/09/2020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38FFB-C573-4205-9380-FCC21D08E977}" type="datetime1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CE8F-8742-42BE-BF53-4689635D341C}" type="datetime1">
              <a:rPr lang="en-GB" smtClean="0"/>
              <a:t>12/09/2020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6430ED-2308-4F5B-B5CC-5B54319C9391}" type="datetime1">
              <a:rPr lang="en-GB" smtClean="0"/>
              <a:t>12/09/2020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ar-SA"/>
              <a:t>أ. عايشة العجروش</a:t>
            </a: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EA63EE-A8AD-474D-9FA5-EF52D7DB14FC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960240"/>
            <a:ext cx="7851648" cy="1828800"/>
          </a:xfrm>
        </p:spPr>
        <p:txBody>
          <a:bodyPr/>
          <a:lstStyle/>
          <a:p>
            <a:pPr algn="ctr" rtl="1"/>
            <a:r>
              <a:rPr lang="ar-SA" dirty="0">
                <a:solidFill>
                  <a:schemeClr val="tx1"/>
                </a:solidFill>
              </a:rPr>
              <a:t>الفصل الثالث: الدخل و الإنفاق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51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35480"/>
            <a:ext cx="843528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المؤثرة على منحنى الاستهلاك (غير الدخل):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ثروة المستهلك:</a:t>
            </a:r>
          </a:p>
          <a:p>
            <a:pPr marL="0" indent="0" algn="r" rtl="1">
              <a:buNone/>
            </a:pPr>
            <a:r>
              <a:rPr lang="ar-SA" dirty="0"/>
              <a:t>          هي الموارد المالية التي يحصل عليها المستهلك غير</a:t>
            </a:r>
            <a:r>
              <a:rPr lang="ar-SA" b="1" dirty="0"/>
              <a:t> </a:t>
            </a:r>
            <a:r>
              <a:rPr lang="ar-SA" dirty="0"/>
              <a:t>الدخل</a:t>
            </a:r>
            <a:r>
              <a:rPr lang="ar-SA" b="1" dirty="0"/>
              <a:t>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الأسهم و السندات، الميراث أو أي دخل غير متوقع.</a:t>
            </a:r>
            <a:endParaRPr lang="en-GB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زيادة الثروة تعني زيادة القوة الشرائية للفرد       زيادة الانفاق الاستهلاكي و تحرك دالة الاستهلاك لأعلى 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انخفاض الثروة تعني ضعف القوة الشرائية للفرد       تقليل الانفاق الاستهلاكي و تحرك دالة الاستهلاك لأسفل من </a:t>
            </a:r>
            <a:r>
              <a:rPr lang="ar-SA" dirty="0">
                <a:latin typeface="Arial" pitchFamily="34" charset="0"/>
                <a:cs typeface="Arial" pitchFamily="34" charset="0"/>
              </a:rPr>
              <a:t>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>
                <a:latin typeface="Arial" pitchFamily="34" charset="0"/>
                <a:cs typeface="Arial" pitchFamily="34" charset="0"/>
              </a:rPr>
              <a:t>)</a:t>
            </a:r>
            <a:r>
              <a:rPr lang="ar-SA" dirty="0"/>
              <a:t>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endParaRPr lang="ar-SA" dirty="0"/>
          </a:p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10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370772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3779912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11760" y="6356349"/>
            <a:ext cx="3352800" cy="365125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423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المستوى العام للأسعار: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</a:t>
            </a:r>
            <a:r>
              <a:rPr lang="ar-SA" dirty="0"/>
              <a:t>تأثير المستوى العام للأسعار على الانفاق الاستهلاكي يأتي من تأثيره على الثروة (ليس الدخل).</a:t>
            </a: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dirty="0"/>
              <a:t>ارتفاع المستوى العام للأسعار يعني انخفاض القوة الشرائية        انخفاض الطلب على السلع والخدمات و تحرك منحنى الاستهلاك لأسفل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2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r>
              <a:rPr lang="ar-SA" dirty="0"/>
              <a:t>انخفاض المستوى العام للأسعار يعني ارتفاع القوة الشرائية        ارتفاع الطلب على السلع والخدمات و تحرك منحنى الاستهلاك لأعلى إلى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1</a:t>
            </a:r>
            <a:r>
              <a:rPr lang="ar-SA" dirty="0"/>
              <a:t>). </a:t>
            </a:r>
            <a:endParaRPr lang="en-GB" dirty="0"/>
          </a:p>
          <a:p>
            <a:pPr marL="0" indent="0" algn="r" rtl="1">
              <a:buNone/>
            </a:pPr>
            <a:endParaRPr lang="en-GB" dirty="0"/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11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843808" y="4077072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843808" y="4941168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26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>
                <a:solidFill>
                  <a:schemeClr val="tx2"/>
                </a:solidFill>
              </a:rPr>
              <a:t>معدل سعر الفائدة الحقيقي:</a:t>
            </a:r>
          </a:p>
          <a:p>
            <a:pPr marL="0" indent="0" algn="r" rtl="1">
              <a:buNone/>
            </a:pPr>
            <a:r>
              <a:rPr lang="ar-SA" dirty="0"/>
              <a:t>          رغم أن الكثيرون يعتقدون أن الزيادة في معدلات أسعار الفائدة تشجع على الادخار و بالتالي تقلل من معدلات الانفاق الاستهلاكي، إلا أن معظم الدراسات التطبيقية في الولايات المتحدة وجدت أن التغير في أسعار الفائدة ليس لها أثر واضح على قرارات الاستهلاك.</a:t>
            </a:r>
          </a:p>
          <a:p>
            <a:pPr marL="0" indent="0" algn="r" rtl="1">
              <a:buNone/>
            </a:pPr>
            <a:endParaRPr lang="ar-SA" dirty="0"/>
          </a:p>
          <a:p>
            <a:pPr marL="0" indent="0" algn="r" rtl="1">
              <a:buNone/>
            </a:pPr>
            <a:r>
              <a:rPr lang="ar-SA" dirty="0"/>
              <a:t>التغير في أسعار الفائدة لا يؤدي لتحرك منحنى الاستهلاك.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4828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48" t="-1528" r="-1333" b="-8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635896" y="4509120"/>
            <a:ext cx="1872208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74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0055113"/>
              </p:ext>
            </p:extLst>
          </p:nvPr>
        </p:nvGraphicFramePr>
        <p:xfrm>
          <a:off x="446856" y="2348880"/>
          <a:ext cx="82296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الادخار (</a:t>
                      </a:r>
                      <a:r>
                        <a:rPr lang="en-GB" sz="2400" dirty="0"/>
                        <a:t>S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الاستهلاك (</a:t>
                      </a:r>
                      <a:r>
                        <a:rPr lang="en-GB" sz="2400" dirty="0"/>
                        <a:t>C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الدخل المتاح (</a:t>
                      </a:r>
                      <a:r>
                        <a:rPr lang="en-GB" sz="2400" dirty="0" err="1"/>
                        <a:t>Y</a:t>
                      </a:r>
                      <a:r>
                        <a:rPr lang="en-GB" sz="1800" dirty="0" err="1"/>
                        <a:t>d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5</a:t>
                      </a:r>
                      <a:r>
                        <a:rPr lang="ar-SA" sz="2400" b="1" baseline="0" dirty="0"/>
                        <a:t> -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/>
                        <a:t>390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410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450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450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470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571604" y="3286124"/>
            <a:ext cx="6143668" cy="3571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72396" y="3286124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>
                <a:solidFill>
                  <a:srgbClr val="FF0000"/>
                </a:solidFill>
              </a:rPr>
              <a:t>نقطة تعادل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087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نلاحظ من الجدول السابق: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هناك علاقة طردية بين الاستهلاك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في البداية كان الاستهلاك &gt; الدخل المتاح، الفرق بينهما هو الادخار و قيمته سالبة لأنه يتم السحب منه لتغطية الاستهلاك التلقائي.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هناك علاقة طردية بين الادخار و الدخل المتاح.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نقطة التعادل عندما الدخل = 390 و الادخار = صفر حيث يستحوذ الاستهلاك على كامل الدخل.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204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25021" y="629623"/>
            <a:ext cx="4472136" cy="7046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131" y="1916832"/>
            <a:ext cx="54292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90296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38089">
            <a:off x="3101436" y="1916832"/>
            <a:ext cx="5429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8" y="5085184"/>
            <a:ext cx="155914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435" y="5722962"/>
            <a:ext cx="5429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08851" y="2764358"/>
            <a:ext cx="542925" cy="10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58186">
            <a:off x="6818710" y="1785567"/>
            <a:ext cx="542925" cy="115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9879" y="1582504"/>
            <a:ext cx="36003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017258"/>
            <a:ext cx="161967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استهلاك &gt; الدخل </a:t>
            </a:r>
          </a:p>
          <a:p>
            <a:pPr algn="ctr" rtl="1"/>
            <a:r>
              <a:rPr lang="ar-SA" sz="2000" dirty="0"/>
              <a:t>(ادخار سالب)</a:t>
            </a:r>
            <a:endParaRPr lang="en-GB" sz="20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619672" y="4005064"/>
            <a:ext cx="1099554" cy="366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3808" y="1988840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استهلاك = الدخل </a:t>
            </a:r>
          </a:p>
          <a:p>
            <a:pPr algn="ctr" rtl="1"/>
            <a:r>
              <a:rPr lang="ar-SA" sz="2000" dirty="0"/>
              <a:t>(ادخار = صفر)</a:t>
            </a:r>
            <a:endParaRPr lang="en-GB" sz="2000" dirty="0"/>
          </a:p>
        </p:txBody>
      </p:sp>
      <p:cxnSp>
        <p:nvCxnSpPr>
          <p:cNvPr id="20" name="Straight Arrow Connector 19"/>
          <p:cNvCxnSpPr>
            <a:endCxn id="18" idx="2"/>
          </p:cNvCxnSpPr>
          <p:nvPr/>
        </p:nvCxnSpPr>
        <p:spPr>
          <a:xfrm flipH="1" flipV="1">
            <a:off x="3635896" y="2696726"/>
            <a:ext cx="306966" cy="57168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876256" y="1916832"/>
            <a:ext cx="1584176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SA" sz="2000" dirty="0"/>
              <a:t>استهلاك &lt; الدخل </a:t>
            </a:r>
          </a:p>
          <a:p>
            <a:pPr algn="ctr" rtl="1"/>
            <a:r>
              <a:rPr lang="ar-SA" sz="2000" dirty="0"/>
              <a:t>(ادخار موجب)</a:t>
            </a:r>
            <a:endParaRPr lang="en-GB" sz="2000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5076056" y="2110528"/>
            <a:ext cx="1800200" cy="5141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838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79512" y="1935480"/>
            <a:ext cx="8507288" cy="4589864"/>
          </a:xfrm>
          <a:blipFill rotWithShape="1">
            <a:blip r:embed="rId2" cstate="print"/>
            <a:stretch>
              <a:fillRect t="-1197" r="-1289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17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3979912"/>
            <a:ext cx="3111152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3643306" y="3929066"/>
            <a:ext cx="500066" cy="5715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rot="10800000" flipV="1">
            <a:off x="2000234" y="4286255"/>
            <a:ext cx="1643073" cy="357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4429132"/>
            <a:ext cx="1000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قاطع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4786314" y="3929066"/>
            <a:ext cx="357190" cy="107157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4000496" y="450057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2400" b="1" dirty="0">
                <a:solidFill>
                  <a:srgbClr val="FF0000"/>
                </a:solidFill>
              </a:rPr>
              <a:t>ميل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814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389120"/>
          </a:xfrm>
          <a:blipFill rotWithShape="1">
            <a:blip r:embed="rId2" cstate="print"/>
            <a:stretch>
              <a:fillRect l="-434" t="-1250" r="-1373" b="-1667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03848" y="3284984"/>
            <a:ext cx="2592288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87824" y="4941168"/>
            <a:ext cx="302433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187624" y="580526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9360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51520" y="1935480"/>
            <a:ext cx="8435280" cy="4589864"/>
          </a:xfrm>
          <a:blipFill rotWithShape="1">
            <a:blip r:embed="rId2" cstate="print"/>
            <a:stretch>
              <a:fillRect l="-1012" t="-2261" r="-137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63888" y="3573016"/>
            <a:ext cx="1944216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99592" y="4437112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35" y="2322389"/>
            <a:ext cx="1968500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9742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مقدمة: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توازن النموذج الكينزي البسيط:</a:t>
            </a:r>
          </a:p>
          <a:p>
            <a:pPr marL="0" indent="0" algn="r" rtl="1">
              <a:buNone/>
            </a:pPr>
            <a:r>
              <a:rPr lang="ar-SA" dirty="0"/>
              <a:t>          يتحقق المستوى التوازني للناتج المحلي الإجمالي عندما تتساوى الكمية المنتجة في الاقتصاد مع الطلب الكلي، أي عندما:</a:t>
            </a:r>
          </a:p>
          <a:p>
            <a:pPr marL="0" indent="0" algn="ctr" rtl="1">
              <a:buNone/>
            </a:pPr>
            <a:r>
              <a:rPr lang="ar-SA" dirty="0"/>
              <a:t>الناتج المحلي الإجمالي = الإنفاق الكلي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مكونات الطلب الكلي:</a:t>
            </a:r>
          </a:p>
          <a:p>
            <a:pPr marL="0" indent="0" algn="r" rtl="1">
              <a:buNone/>
            </a:pPr>
            <a:r>
              <a:rPr lang="ar-SA" dirty="0"/>
              <a:t>          الانفاق الاستهلاكي الخاص (</a:t>
            </a:r>
            <a:r>
              <a:rPr lang="en-US" dirty="0"/>
              <a:t>C</a:t>
            </a:r>
            <a:r>
              <a:rPr lang="ar-SA" dirty="0"/>
              <a:t>)، الانفاق الاستثماري (</a:t>
            </a:r>
            <a:r>
              <a:rPr lang="en-US" dirty="0"/>
              <a:t>I</a:t>
            </a:r>
            <a:r>
              <a:rPr lang="ar-SA" dirty="0"/>
              <a:t>)، الانفاق الحكومي (</a:t>
            </a:r>
            <a:r>
              <a:rPr lang="en-US" dirty="0"/>
              <a:t>G</a:t>
            </a:r>
            <a:r>
              <a:rPr lang="ar-SA" dirty="0"/>
              <a:t>) و صافي الصادرات (</a:t>
            </a:r>
            <a:r>
              <a:rPr lang="en-US" dirty="0"/>
              <a:t>X-M</a:t>
            </a:r>
            <a:r>
              <a:rPr lang="ar-SA" dirty="0"/>
              <a:t>).</a:t>
            </a:r>
            <a:endParaRPr lang="en-US" dirty="0"/>
          </a:p>
          <a:p>
            <a:pPr marL="0" indent="0" algn="ctr" rtl="1">
              <a:buNone/>
            </a:pPr>
            <a:r>
              <a:rPr lang="en-US" dirty="0"/>
              <a:t>Y = C + I + G + (X – M)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339752" y="3284984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14546" y="5139522"/>
            <a:ext cx="453650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434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250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20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076056" y="220486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635896" y="3068960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1375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89120"/>
          </a:xfrm>
        </p:spPr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مثال:</a:t>
            </a: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algn="r" rtl="1"/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ماذا يحدث عندما يرتفع الدخل من 410 إلى 430؟</a:t>
            </a:r>
            <a:endParaRPr lang="en-GB" b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5591"/>
              </p:ext>
            </p:extLst>
          </p:nvPr>
        </p:nvGraphicFramePr>
        <p:xfrm>
          <a:off x="780255" y="2420888"/>
          <a:ext cx="72481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3544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MPC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APC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GB" sz="2400" dirty="0" err="1"/>
                        <a:t>Yd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0.01 -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5 -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370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1.00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390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0.01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0.99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410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0.02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0.98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420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0.25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0.03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0.97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435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450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5188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278" r="-1111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123728" y="1916832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411760" y="4005064"/>
            <a:ext cx="3816424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2924944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843808" y="5013176"/>
            <a:ext cx="31683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2742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57200" y="1844824"/>
            <a:ext cx="8229600" cy="4752528"/>
          </a:xfrm>
          <a:blipFill rotWithShape="1">
            <a:blip r:embed="rId2" cstate="print"/>
            <a:stretch>
              <a:fillRect t="-2182" r="-96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963364"/>
              </p:ext>
            </p:extLst>
          </p:nvPr>
        </p:nvGraphicFramePr>
        <p:xfrm>
          <a:off x="1691680" y="2708920"/>
          <a:ext cx="60960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الاستهلاك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/>
                        <a:t>الدخل المتاح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110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290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5724128" y="5157192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699792" y="580526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012160" y="57332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32040" y="6165304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72200" y="4869160"/>
            <a:ext cx="1296144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5364088" y="5949280"/>
            <a:ext cx="108012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775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الاستثمار:</a:t>
            </a:r>
          </a:p>
          <a:p>
            <a:pPr marL="0" indent="0" algn="r" rtl="1">
              <a:buNone/>
            </a:pPr>
            <a:r>
              <a:rPr lang="ar-SA" dirty="0"/>
              <a:t>          هو الإضافات التي تحصل على الأصول الإنتاجية (الرأسمالية) و التغيرات التي تحدث في المخزون السلعي (سلع أولية، وسيطة، نهائية) خلال فترة زمنية معينة.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يقسم الانفاق الاستثماري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التكوين الرأسمالي الثابت: </a:t>
            </a:r>
            <a:r>
              <a:rPr lang="ar-SA" dirty="0"/>
              <a:t>يشمل الآلات و المعدات و المباني و الإنشاءات المستخدمة في العملية الإنتاجية.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التغير في المخزون: </a:t>
            </a:r>
            <a:r>
              <a:rPr lang="ar-SA" dirty="0"/>
              <a:t>يشمل قطع غيار الآلات و المعدات التي لابد من شرائها و تخزينها لحين الحاجة.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7622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إهلاك رأس المال: </a:t>
            </a:r>
            <a:r>
              <a:rPr lang="ar-SA" dirty="0"/>
              <a:t>جزء من إجمالي الاستثمار يخصص لإحلال أصول جديدة محل القديمة التي أصبحت غير صالحة للاستعمال أو إجراء إصلاحات أو ترميمات على القائم منها.</a:t>
            </a:r>
            <a:endParaRPr lang="en-GB" dirty="0"/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صافي الاستثمار: </a:t>
            </a:r>
            <a:r>
              <a:rPr lang="ar-SA" dirty="0"/>
              <a:t>هي الإضافات الجديدة على رأس المال الموجود أصلاً.</a:t>
            </a:r>
          </a:p>
          <a:p>
            <a:pPr algn="ctr" rtl="1">
              <a:buNone/>
            </a:pPr>
            <a:r>
              <a:rPr lang="ar-SA" dirty="0"/>
              <a:t>صافي الاستثمار = إجمالي الاستثمار – اهلاك رأس المال</a:t>
            </a:r>
          </a:p>
          <a:p>
            <a:pPr algn="ctr" rtl="1">
              <a:buNone/>
            </a:pPr>
            <a:endParaRPr lang="ar-SA" dirty="0"/>
          </a:p>
          <a:p>
            <a:pPr marL="0" indent="0" algn="ctr" rtl="1">
              <a:buNone/>
            </a:pPr>
            <a:r>
              <a:rPr lang="ar-SA" dirty="0"/>
              <a:t>إجمالي الاستثمار = التكوين الرأسمالي الثابت + التغير في المخزون</a:t>
            </a:r>
          </a:p>
          <a:p>
            <a:pPr marL="0" indent="0" algn="ctr" rtl="1">
              <a:buNone/>
            </a:pPr>
            <a:r>
              <a:rPr lang="ar-SA" dirty="0"/>
              <a:t>         = صافي الاستثمار + إهلاك رأس المال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57224" y="4572008"/>
            <a:ext cx="7407134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630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قرار الاستثمار: </a:t>
            </a:r>
          </a:p>
          <a:p>
            <a:pPr algn="r" rtl="1">
              <a:buNone/>
            </a:pPr>
            <a:r>
              <a:rPr lang="ar-SA" dirty="0"/>
              <a:t>          يتسم الانفاق الاستثماري (بعكس الانفاق الاستهلاكي) بعدم الاستقرار و كثرة التقلبات بسبب طبيعة العوامل المتعددة التي تؤثر في قرار الاستثمار مما يجعل التنبؤ بحجمه لفترات مستقبلية طويلة أمراً صعباً.</a:t>
            </a:r>
          </a:p>
          <a:p>
            <a:pPr marL="0" indent="0"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مثال: </a:t>
            </a:r>
            <a:r>
              <a:rPr lang="ar-SA" dirty="0"/>
              <a:t>عند الرغبة في شراء آلة ما فإن المستثمر يقارن تكلفة تمويل شراء الآلة من خلال سعر الفائدة و بين العائد من استخدامها في عملية الإنتاج، فإذا كان:</a:t>
            </a:r>
          </a:p>
          <a:p>
            <a:pPr marL="0" indent="0" algn="ctr" rtl="1">
              <a:buNone/>
            </a:pPr>
            <a:r>
              <a:rPr lang="ar-SA" dirty="0"/>
              <a:t>العائد من استخدام الآلة &gt; تكلفة تمويلها      المستثمر يقوم بشراءها.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26</a:t>
            </a:fld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571868" y="5286388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0047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تكلفة تمويل شراء الآلة: </a:t>
            </a:r>
            <a:r>
              <a:rPr lang="ar-SA" dirty="0"/>
              <a:t>إما عن طريق التمويل الذاتي أو الاقتراض و يستدل عليها من سعر الفائدة السائد في السوق.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/>
              <a:t>تكلفة الاقتراض من البنك و هو تكلفة الفرصة البديلة بالنسبة للتمويل الذاتي.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عائد استخدام الآلة: </a:t>
            </a:r>
            <a:r>
              <a:rPr lang="ar-SA" dirty="0"/>
              <a:t>الإيرادات المستقبلية المتوقع الحصول عليها من إنتاج الآلة للسلع خلال فترة حياتها في ظل الظروف الحالية و المتوقعة للتكاليف.</a:t>
            </a:r>
          </a:p>
          <a:p>
            <a:pPr marL="0" indent="0" algn="ctr" rtl="1">
              <a:buNone/>
            </a:pPr>
            <a:r>
              <a:rPr lang="ar-SA" dirty="0"/>
              <a:t>صافي الإيرادات المستقبلية = إجمالي الإيرادات – تكاليف الإنتاج السنوية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الكفاية الحدية لرأس المال (معدل العائد الداخلي): </a:t>
            </a:r>
            <a:r>
              <a:rPr lang="ar-SA" dirty="0"/>
              <a:t>هو سعر الخصم الذي يساوي بين ثمن شراء الآلة حالياً و بين القيمة الحالية للعائدات، و يستخرج من صافي الإيرادات المستقبلية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27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83568" y="4581128"/>
            <a:ext cx="777686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6081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407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28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275856" y="3645024"/>
            <a:ext cx="252028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620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222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29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372200" y="278092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940152" y="303295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32240" y="5445224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300192" y="5697252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0803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العلاقة بين الدخل و الإنفاق الاستهلاكي:</a:t>
            </a:r>
          </a:p>
          <a:p>
            <a:pPr marL="0" indent="0" algn="r" rtl="1">
              <a:buNone/>
            </a:pPr>
            <a:r>
              <a:rPr lang="ar-SA" dirty="0"/>
              <a:t>          تلجأ بعض الحكومات لاستخدام السياسة الضريبية (إحدى أدوات السياسة المالية) للتأثير على الإنفاق الاستهلاكي من خلال التأثير على المباشر على الدخل المتاح للإنفاق، حيث تقوم بـ 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chemeClr val="tx2"/>
                </a:solidFill>
              </a:rPr>
              <a:t>خفض</a:t>
            </a:r>
            <a:r>
              <a:rPr lang="ar-SA" dirty="0"/>
              <a:t> معدل الضريبة في حالة </a:t>
            </a:r>
            <a:r>
              <a:rPr lang="ar-SA" dirty="0">
                <a:solidFill>
                  <a:schemeClr val="tx2"/>
                </a:solidFill>
              </a:rPr>
              <a:t>الركود</a:t>
            </a:r>
            <a:r>
              <a:rPr lang="ar-SA" dirty="0"/>
              <a:t> الاقتصادي.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>
                <a:solidFill>
                  <a:schemeClr val="tx2"/>
                </a:solidFill>
              </a:rPr>
              <a:t>رفع</a:t>
            </a:r>
            <a:r>
              <a:rPr lang="ar-SA" dirty="0"/>
              <a:t> معدل الضريبة في حالة </a:t>
            </a:r>
            <a:r>
              <a:rPr lang="ar-SA" dirty="0">
                <a:solidFill>
                  <a:schemeClr val="tx2"/>
                </a:solidFill>
              </a:rPr>
              <a:t>الانتعاش</a:t>
            </a:r>
            <a:r>
              <a:rPr lang="ar-SA" dirty="0"/>
              <a:t> الاقتصادي.</a:t>
            </a:r>
          </a:p>
          <a:p>
            <a:pPr algn="r" rtl="1"/>
            <a:r>
              <a:rPr lang="ar-SA" dirty="0"/>
              <a:t>هناك علاقة </a:t>
            </a:r>
            <a:r>
              <a:rPr lang="ar-SA" dirty="0">
                <a:solidFill>
                  <a:schemeClr val="tx2"/>
                </a:solidFill>
              </a:rPr>
              <a:t>طردية</a:t>
            </a:r>
            <a:r>
              <a:rPr lang="ar-SA" dirty="0"/>
              <a:t> بين الاستهلاك و الدخل.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في حال عدم وجود ضريبة: </a:t>
            </a:r>
            <a:r>
              <a:rPr lang="ar-SA" dirty="0"/>
              <a:t>الدخل الشخصي = الدخل الشخصي المتاح.</a:t>
            </a:r>
          </a:p>
          <a:p>
            <a:pPr algn="r" rtl="1"/>
            <a:r>
              <a:rPr lang="ar-SA" dirty="0"/>
              <a:t>كلما ارتفع مستوى الدخل قلت النسبة الموجهة منه للاستهلاك و تزداد النسبة الموجهة للادخار.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40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630" t="-1250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516216" y="3140968"/>
            <a:ext cx="1656184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084168" y="3392996"/>
            <a:ext cx="4320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5600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637" y="1384698"/>
            <a:ext cx="4248472" cy="560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1935480"/>
            <a:ext cx="5482952" cy="4589864"/>
          </a:xfrm>
        </p:spPr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منحنى الاستثمار:</a:t>
            </a:r>
          </a:p>
          <a:p>
            <a:pPr marL="0" indent="0" algn="r" rtl="1">
              <a:buNone/>
            </a:pPr>
            <a:r>
              <a:rPr lang="ar-SA" dirty="0"/>
              <a:t>          سعر الفائدة هو المحدد الرئيس للاستثمار و عادة تكون العلاقة </a:t>
            </a:r>
            <a:r>
              <a:rPr lang="ar-SA" dirty="0">
                <a:solidFill>
                  <a:schemeClr val="tx2"/>
                </a:solidFill>
              </a:rPr>
              <a:t>عكسية</a:t>
            </a:r>
            <a:r>
              <a:rPr lang="ar-SA" dirty="0"/>
              <a:t> بين حجم الاستثمار و سعر الفائدة لذا ينحدر منحنى الاستثمار من أعلى لأسفل و من اليسار لليمين.</a:t>
            </a:r>
            <a:endParaRPr lang="ar-SA" b="1" dirty="0">
              <a:solidFill>
                <a:schemeClr val="tx2"/>
              </a:solidFill>
            </a:endParaRP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سعر الفائدة: </a:t>
            </a:r>
            <a:r>
              <a:rPr lang="ar-SA" dirty="0"/>
              <a:t>المبلغ الذي يدفعه المقترض</a:t>
            </a:r>
          </a:p>
          <a:p>
            <a:pPr marL="0" indent="0" algn="r" rtl="1">
              <a:buNone/>
            </a:pPr>
            <a:r>
              <a:rPr lang="ar-SA" dirty="0"/>
              <a:t> مقابل الأموال التي يقترضها.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8071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1852" t="-2222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563888" y="2348880"/>
            <a:ext cx="216024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012160" y="4653136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331640" y="544522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00348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المحددة لحجم الاستثمار: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التوقعات المستقبلية بشأن النشاط الاقتصادي في الدولة:</a:t>
            </a:r>
          </a:p>
          <a:p>
            <a:pPr marL="0" indent="0" algn="r" rtl="1">
              <a:buNone/>
            </a:pPr>
            <a:r>
              <a:rPr lang="ar-SA" dirty="0"/>
              <a:t>          إذا ساد التشاؤم بالمستقبل لدى المستثمرين فإنهم يحجمون عن الاستثمار و ينتقل المنحنى لأسفل حتى لو كان سعر الفائدة &lt; معدل الكفاية الحدية للاستثمار. و العكس في حالة شيوع التفاؤل.</a:t>
            </a:r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مستوى الدخل:</a:t>
            </a:r>
          </a:p>
          <a:p>
            <a:pPr marL="0" indent="0" algn="r" rtl="1">
              <a:buNone/>
            </a:pPr>
            <a:r>
              <a:rPr lang="ar-SA" dirty="0"/>
              <a:t>          في حالة الازدهار يرتفع مستوى الدخل فترتفع المبيعات و تزداد الأرباح فتزيد الاستثمارات و ينتقل منحنى الاستثمار لأعلى. بينما في حالة الكساد يقل مستوى الدخل و تنخفض المبيعات و الأرباح فتنخفض الاستثمارات و ينتقل المنحنى لأسفل.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14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الاستثماري (</a:t>
            </a:r>
            <a:r>
              <a:rPr lang="en-GB" b="1" dirty="0"/>
              <a:t>I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3"/>
            </a:pPr>
            <a:r>
              <a:rPr lang="ar-SA" b="1" dirty="0">
                <a:solidFill>
                  <a:schemeClr val="tx2"/>
                </a:solidFill>
              </a:rPr>
              <a:t>السكان:</a:t>
            </a:r>
          </a:p>
          <a:p>
            <a:pPr marL="0" indent="0" algn="r" rtl="1">
              <a:buNone/>
            </a:pPr>
            <a:r>
              <a:rPr lang="ar-SA" dirty="0"/>
              <a:t>          النمو السكاني يؤدي لزيادة الطلب على السلع و الخدمات الاستهلاكية مما يؤدي لزيادة الطلب على السلع الرأسمالية المستخدمة في إنتاج السلع الاستهلاكية و أيضاً لزيادة الطلب على المساكن فيزداد الاستثمار في السلع الرأسمالية والمباني السكنية و ينتقل منحنى الاستثمار لأعلى باتجاه اليمين.</a:t>
            </a:r>
          </a:p>
          <a:p>
            <a:pPr marL="514350" indent="-514350" algn="r" rtl="1">
              <a:buFont typeface="+mj-lt"/>
              <a:buAutoNum type="arabicPeriod" startAt="4"/>
            </a:pPr>
            <a:r>
              <a:rPr lang="ar-SA" b="1" dirty="0">
                <a:solidFill>
                  <a:schemeClr val="tx2"/>
                </a:solidFill>
              </a:rPr>
              <a:t>التقدم الفني:</a:t>
            </a:r>
          </a:p>
          <a:p>
            <a:pPr marL="0" indent="0" algn="r" rtl="1">
              <a:buNone/>
            </a:pPr>
            <a:r>
              <a:rPr lang="ar-SA" dirty="0"/>
              <a:t>          اكتشاف طرق جديدة للإنتاج يؤدي لزيادة الطلب على السلع الرأسمالية مما يؤدي لزيادة الاستثمار بها و انتقال منحنى الاستثمار لليمين.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3039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الحكومي (</a:t>
            </a:r>
            <a:r>
              <a:rPr lang="en-GB" b="1" dirty="0"/>
              <a:t>G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للإنفاق الحكومي أدوار تنظيمية، رقابية و إنتاجية.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ينقسم الانفاق الحكومي إلى: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مشتريات الحكومة من السلع و الخدمات: </a:t>
            </a:r>
            <a:r>
              <a:rPr lang="ar-SA" dirty="0"/>
              <a:t>هي الجزء من الناتج المحلي الذي تستخدمه الحكومة مباشرة خلال فترة زمنية معينة عادة سنة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مرتبات و أجور موظفي الدولة.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المدفوعات التحويلية: </a:t>
            </a:r>
            <a:r>
              <a:rPr lang="ar-SA" dirty="0"/>
              <a:t>تشمل مستحقات الضمان الاجتماعي و المساعدات و الإعانات التي تقدم للأفراد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إعانات البطالة.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مدفوعات الفائدة: </a:t>
            </a:r>
            <a:r>
              <a:rPr lang="ar-SA" dirty="0"/>
              <a:t>هي مدفوعات نقدية لمن يمتلك السندات الحكومية.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10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الحكومي (</a:t>
            </a:r>
            <a:r>
              <a:rPr lang="en-GB" b="1" dirty="0"/>
              <a:t>G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الانفاق الحكومي يمول عادة عن طريق: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الإيرادات المتحصل عليها من الضرائب المباشرة على دخل الأفراد أو الشركات، أو ضرائب المبيعات، أو الرسوم الجمركية أو رسوم الخدمات.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dirty="0"/>
              <a:t>الإيرادات المتحصل عليها من بيع ما تملكه من موارد طبيعية </a:t>
            </a:r>
            <a:r>
              <a:rPr lang="ar-SA" b="1" dirty="0">
                <a:solidFill>
                  <a:schemeClr val="tx2"/>
                </a:solidFill>
              </a:rPr>
              <a:t>مثل: </a:t>
            </a:r>
            <a:r>
              <a:rPr lang="ar-SA" dirty="0"/>
              <a:t>البترول و الغاز في المملكة العربية السعودية.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يعتمد حجم الإنفاق الحكومي على:</a:t>
            </a:r>
          </a:p>
          <a:p>
            <a:pPr marL="0" indent="0" algn="r" rtl="1">
              <a:buNone/>
            </a:pPr>
            <a:r>
              <a:rPr lang="ar-SA" dirty="0"/>
              <a:t>          مدى حاجات المجتمع من بنية أساسية و أمن و صحة و تعليم.</a:t>
            </a:r>
          </a:p>
          <a:p>
            <a:pPr algn="r" rtl="1"/>
            <a:r>
              <a:rPr lang="ar-SA" dirty="0"/>
              <a:t>الانفاق الحكومي مستقل عن حسابات الأرباح و الخسائر على عكس الانفاق الاستثماري للقطاع الخاص.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7679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الصادرات (</a:t>
            </a:r>
            <a:r>
              <a:rPr lang="en-GB" b="1" dirty="0">
                <a:solidFill>
                  <a:schemeClr val="tx2"/>
                </a:solidFill>
              </a:rPr>
              <a:t>X</a:t>
            </a:r>
            <a:r>
              <a:rPr lang="ar-SA" b="1" dirty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         السلع و الخدمات التي </a:t>
            </a:r>
            <a:r>
              <a:rPr lang="ar-SA" dirty="0">
                <a:solidFill>
                  <a:schemeClr val="tx2"/>
                </a:solidFill>
              </a:rPr>
              <a:t>تنتج محلياً </a:t>
            </a:r>
            <a:r>
              <a:rPr lang="ar-SA" dirty="0"/>
              <a:t>و يتم تصديرها للعالم الخارجي، و تمثل جزءاً من الطلب الخارجي على السلع و الخدمات المحلية.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الواردات (</a:t>
            </a:r>
            <a:r>
              <a:rPr lang="en-GB" b="1" dirty="0">
                <a:solidFill>
                  <a:schemeClr val="tx2"/>
                </a:solidFill>
              </a:rPr>
              <a:t>M</a:t>
            </a:r>
            <a:r>
              <a:rPr lang="ar-SA" b="1" dirty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         الإنفاق المحلي على السلع و الخدمات </a:t>
            </a:r>
            <a:r>
              <a:rPr lang="ar-SA" dirty="0">
                <a:solidFill>
                  <a:schemeClr val="tx2"/>
                </a:solidFill>
              </a:rPr>
              <a:t>الأجنبية</a:t>
            </a:r>
            <a:r>
              <a:rPr lang="ar-SA" dirty="0"/>
              <a:t>.</a:t>
            </a:r>
          </a:p>
          <a:p>
            <a:pPr algn="r" rtl="1"/>
            <a:r>
              <a:rPr lang="ar-SA" b="1" dirty="0">
                <a:solidFill>
                  <a:schemeClr val="tx2"/>
                </a:solidFill>
              </a:rPr>
              <a:t>صافي الصادرات (صافي الإنفاق الخارجي) (</a:t>
            </a:r>
            <a:r>
              <a:rPr lang="en-GB" b="1" dirty="0">
                <a:solidFill>
                  <a:schemeClr val="tx2"/>
                </a:solidFill>
              </a:rPr>
              <a:t>X - M</a:t>
            </a:r>
            <a:r>
              <a:rPr lang="ar-SA" b="1" dirty="0">
                <a:solidFill>
                  <a:schemeClr val="tx2"/>
                </a:solidFill>
              </a:rPr>
              <a:t>):</a:t>
            </a:r>
          </a:p>
          <a:p>
            <a:pPr marL="0" indent="0" algn="r" rtl="1">
              <a:buNone/>
            </a:pPr>
            <a:r>
              <a:rPr lang="ar-SA" dirty="0"/>
              <a:t>          الفرق بين ما نصدره و ما نستورده.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16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العوامل المحددة لحجم الصادرات و الواردات:</a:t>
            </a: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الدخل القومي: </a:t>
            </a:r>
          </a:p>
          <a:p>
            <a:pPr marL="0" indent="0" algn="r" rtl="1">
              <a:buNone/>
            </a:pPr>
            <a:r>
              <a:rPr lang="ar-SA" b="1" dirty="0">
                <a:solidFill>
                  <a:schemeClr val="tx2"/>
                </a:solidFill>
              </a:rPr>
              <a:t>          </a:t>
            </a:r>
            <a:r>
              <a:rPr lang="ar-SA" dirty="0"/>
              <a:t>بزيادة الدخل القومي يزداد الطلب المحلي على السلع و الخدمات و بالتالي تزداد الواردات من الخارج لتلبية جزء من هذا الطلب.</a:t>
            </a:r>
          </a:p>
          <a:p>
            <a:pPr marL="0" indent="0" algn="r" rtl="1">
              <a:buNone/>
            </a:pPr>
            <a:r>
              <a:rPr lang="ar-SA" dirty="0"/>
              <a:t>          عندما ينمو الدخل القومي لدولة ما تعتمد على الواردات لتلبية طلبها المحلي بمعدل أسرع من معدلات نمو شركاءها التجاريين، فإن صافي الصادرات تنخفض بسبب زيادة الواردات.</a:t>
            </a:r>
          </a:p>
          <a:p>
            <a:pPr marL="0" indent="0" algn="r" rtl="1">
              <a:buNone/>
            </a:pPr>
            <a:r>
              <a:rPr lang="ar-SA" dirty="0"/>
              <a:t>          في المقابل عندما ينمو الدخل القومي للشركاء التجاريين بمعدل أسرع من معدلات النمو الاقتصادي في هذه الدولة، فإن صافي الصادرات ترتفع بسبب زيادة الصادرات.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529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صافي الصادرات (</a:t>
            </a:r>
            <a:r>
              <a:rPr lang="en-GB" b="1" dirty="0"/>
              <a:t>X - M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فروقات الأسعار العالمية: </a:t>
            </a:r>
          </a:p>
          <a:p>
            <a:pPr marL="0" indent="0" algn="r" rtl="1">
              <a:buNone/>
            </a:pPr>
            <a:r>
              <a:rPr lang="ar-SA" dirty="0"/>
              <a:t>          انخفاض الأسعار الخارجية للسلع و الخدمات لدولة ما مقارنة بالدول الأخرى يزيد من صافي صادرات تلك الدولة. و العكس صحيح فإن ارتفاع الأسعار الخارجية يقلل صافي صادرات الدولة المعنية.</a:t>
            </a:r>
          </a:p>
          <a:p>
            <a:pPr marL="514350" indent="-514350" algn="r" rtl="1">
              <a:buFont typeface="+mj-lt"/>
              <a:buAutoNum type="arabicPeriod" startAt="3"/>
            </a:pPr>
            <a:r>
              <a:rPr lang="ar-SA" b="1" dirty="0">
                <a:solidFill>
                  <a:schemeClr val="tx2"/>
                </a:solidFill>
              </a:rPr>
              <a:t>سعر صرف العملات:</a:t>
            </a:r>
          </a:p>
          <a:p>
            <a:pPr marL="0" indent="0" algn="r" rtl="1">
              <a:buNone/>
            </a:pPr>
            <a:r>
              <a:rPr lang="ar-SA" dirty="0"/>
              <a:t>          ارتفاع سعر صرف عملة دولة ما يؤدي لارتفاع أسعار منتجاتها و بالتالي انخفاض الطلب على منتجاتها و انخفاض صادراتها و من ثم انخفاض صافي الصادرات. و العكس صحيح.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331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348290" y="629226"/>
            <a:ext cx="4104455" cy="696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72000" y="4581128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chemeClr val="tx2"/>
                </a:solidFill>
              </a:rPr>
              <a:t>الادخار</a:t>
            </a:r>
            <a:endParaRPr lang="en-GB" sz="24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12" y="2500306"/>
            <a:ext cx="100811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>
                <a:solidFill>
                  <a:srgbClr val="FF0000"/>
                </a:solidFill>
              </a:rPr>
              <a:t>الدخل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4714884"/>
            <a:ext cx="115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SA" sz="2400" b="1" dirty="0"/>
              <a:t>الاستهلاك</a:t>
            </a:r>
            <a:endParaRPr lang="en-GB" sz="2400" b="1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953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الخلاصة: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dirty="0"/>
              <a:t>يتكون الطلب الكلي من الانفاق الاستهلاكي الخاص (</a:t>
            </a:r>
            <a:r>
              <a:rPr lang="en-US" dirty="0"/>
              <a:t>C</a:t>
            </a:r>
            <a:r>
              <a:rPr lang="ar-SA" dirty="0"/>
              <a:t>)، الانفاق الاستثماري (</a:t>
            </a:r>
            <a:r>
              <a:rPr lang="en-US" dirty="0"/>
              <a:t>I</a:t>
            </a:r>
            <a:r>
              <a:rPr lang="ar-SA" dirty="0"/>
              <a:t>)، الانفاق الحكومي (</a:t>
            </a:r>
            <a:r>
              <a:rPr lang="en-US" dirty="0"/>
              <a:t>G</a:t>
            </a:r>
            <a:r>
              <a:rPr lang="ar-SA" dirty="0"/>
              <a:t>) و صافي الصادرات (</a:t>
            </a:r>
            <a:r>
              <a:rPr lang="en-US" dirty="0"/>
              <a:t>X-M</a:t>
            </a:r>
            <a:r>
              <a:rPr lang="ar-SA" dirty="0"/>
              <a:t>).</a:t>
            </a:r>
          </a:p>
          <a:p>
            <a:pPr algn="r" rtl="1"/>
            <a:r>
              <a:rPr lang="ar-SA" dirty="0"/>
              <a:t>الدخل المتاح يتوزع ما بين الاستهلاك و الادخار. لكل من الاستهلاك و الادخار متغير تلقائي مستقل عن الدخل و ميل حدي و ميل متوسط مرتبطان بالدخل.</a:t>
            </a:r>
          </a:p>
          <a:p>
            <a:pPr algn="r" rtl="1"/>
            <a:r>
              <a:rPr lang="ar-SA" dirty="0"/>
              <a:t>حجم الاستثمار يعتمد عكسياً على سعر الفائدة ويتكون من استثمار تلقائي و استثمار تبعي.</a:t>
            </a:r>
          </a:p>
          <a:p>
            <a:pPr algn="r" rtl="1"/>
            <a:r>
              <a:rPr lang="ar-SA" dirty="0"/>
              <a:t>يعتمد الميزان التجاري على عدة عوامل منها الدخل القومي، فروقات الأسعار العالمية و سعر صرف العملات.</a:t>
            </a:r>
          </a:p>
          <a:p>
            <a:pPr algn="r" rtl="1"/>
            <a:endParaRPr lang="ar-SA" dirty="0"/>
          </a:p>
          <a:p>
            <a:pPr algn="r" rt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430016"/>
            <a:ext cx="8229600" cy="1143000"/>
          </a:xfrm>
        </p:spPr>
        <p:txBody>
          <a:bodyPr/>
          <a:lstStyle/>
          <a:p>
            <a:pPr algn="ctr" rtl="1"/>
            <a:r>
              <a:rPr lang="ar-SA" b="1" dirty="0"/>
              <a:t>أسئلة المراجعة ص 108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41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200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l="-2148" t="-1250" r="-1333" b="-2639"/>
            </a:stretch>
          </a:blipFill>
        </p:spPr>
        <p:txBody>
          <a:bodyPr/>
          <a:lstStyle/>
          <a:p>
            <a:pPr algn="r" rtl="1"/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419872" y="3645024"/>
            <a:ext cx="230425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4037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 cstate="print"/>
            <a:stretch>
              <a:fillRect t="-1528" r="-1333"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347864" y="2348880"/>
            <a:ext cx="2448272" cy="8640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855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2" cstate="print"/>
            <a:stretch>
              <a:fillRect t="-1528" r="-2968"/>
            </a:stretch>
          </a:blipFill>
        </p:spPr>
        <p:txBody>
          <a:bodyPr/>
          <a:lstStyle/>
          <a:p>
            <a:pPr>
              <a:buNone/>
            </a:pPr>
            <a:r>
              <a:rPr lang="en-GB" dirty="0">
                <a:noFill/>
              </a:rPr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772243"/>
              </p:ext>
            </p:extLst>
          </p:nvPr>
        </p:nvGraphicFramePr>
        <p:xfrm>
          <a:off x="179512" y="2239104"/>
          <a:ext cx="5688632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4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90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الميل الحدي للاستهلاك (</a:t>
                      </a:r>
                      <a:r>
                        <a:rPr lang="en-GB" sz="2400" dirty="0"/>
                        <a:t>b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الدخل المتاح (</a:t>
                      </a:r>
                      <a:r>
                        <a:rPr lang="en-GB" sz="2400" dirty="0" err="1"/>
                        <a:t>Y</a:t>
                      </a:r>
                      <a:r>
                        <a:rPr lang="en-GB" sz="1800" dirty="0" err="1"/>
                        <a:t>d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الاستهلاك (</a:t>
                      </a:r>
                      <a:r>
                        <a:rPr lang="en-GB" sz="2400" dirty="0"/>
                        <a:t>C</a:t>
                      </a:r>
                      <a:r>
                        <a:rPr lang="ar-SA" sz="2400" dirty="0"/>
                        <a:t>)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السنة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-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2700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2001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2002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4000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3300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2003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4400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3600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2004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4800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3900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2005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0.75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5200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4200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2006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8" name="Straight Arrow Connector 7"/>
          <p:cNvCxnSpPr>
            <a:endCxn id="3" idx="1"/>
          </p:cNvCxnSpPr>
          <p:nvPr/>
        </p:nvCxnSpPr>
        <p:spPr>
          <a:xfrm flipV="1">
            <a:off x="5796136" y="4130040"/>
            <a:ext cx="504056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5076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3175" y="1201202"/>
            <a:ext cx="4392488" cy="582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300192" y="1935480"/>
            <a:ext cx="2664296" cy="4389120"/>
          </a:xfrm>
          <a:blipFill rotWithShape="1">
            <a:blip r:embed="rId3" cstate="print"/>
            <a:stretch>
              <a:fillRect/>
            </a:stretch>
          </a:blipFill>
        </p:spPr>
        <p:txBody>
          <a:bodyPr/>
          <a:lstStyle/>
          <a:p>
            <a:pPr>
              <a:buNone/>
            </a:pPr>
            <a:r>
              <a:rPr lang="en-GB">
                <a:noFill/>
              </a:rPr>
              <a:t> </a:t>
            </a:r>
          </a:p>
        </p:txBody>
      </p:sp>
      <p:cxnSp>
        <p:nvCxnSpPr>
          <p:cNvPr id="8" name="Straight Arrow Connector 7"/>
          <p:cNvCxnSpPr>
            <a:endCxn id="7" idx="1"/>
          </p:cNvCxnSpPr>
          <p:nvPr/>
        </p:nvCxnSpPr>
        <p:spPr>
          <a:xfrm flipV="1">
            <a:off x="4499992" y="4130040"/>
            <a:ext cx="1800200" cy="19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300192" y="2636912"/>
            <a:ext cx="2520280" cy="28803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6505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41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697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ar-SA" b="1" dirty="0"/>
              <a:t>الإنفاق الاستهلاكي (</a:t>
            </a:r>
            <a:r>
              <a:rPr lang="en-GB" b="1" dirty="0"/>
              <a:t>C</a:t>
            </a:r>
            <a:r>
              <a:rPr lang="ar-SA" b="1" dirty="0"/>
              <a:t>):</a:t>
            </a:r>
            <a:endParaRPr lang="en-GB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A63EE-A8AD-474D-9FA5-EF52D7DB14F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2034" y="1138326"/>
            <a:ext cx="3411539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>
            <a:off x="6572264" y="507207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57884" y="2928934"/>
            <a:ext cx="504056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122" y="2040276"/>
            <a:ext cx="3394720" cy="4389120"/>
          </a:xfrm>
        </p:spPr>
        <p:txBody>
          <a:bodyPr>
            <a:normAutofit fontScale="92500" lnSpcReduction="20000"/>
          </a:bodyPr>
          <a:lstStyle/>
          <a:p>
            <a:pPr algn="r" rtl="1"/>
            <a:r>
              <a:rPr lang="ar-SA" b="1" dirty="0">
                <a:solidFill>
                  <a:schemeClr val="tx2"/>
                </a:solidFill>
              </a:rPr>
              <a:t>نفرق بين:</a:t>
            </a:r>
          </a:p>
          <a:p>
            <a:pPr algn="r" rtl="1">
              <a:buNone/>
            </a:pPr>
            <a:endParaRPr lang="ar-SA" b="1" dirty="0">
              <a:solidFill>
                <a:schemeClr val="tx2"/>
              </a:solidFill>
            </a:endParaRPr>
          </a:p>
          <a:p>
            <a:pPr marL="514350" indent="-514350" algn="r" rtl="1">
              <a:buFont typeface="+mj-lt"/>
              <a:buAutoNum type="arabicPeriod"/>
            </a:pPr>
            <a:r>
              <a:rPr lang="ar-SA" b="1" dirty="0">
                <a:solidFill>
                  <a:schemeClr val="tx2"/>
                </a:solidFill>
              </a:rPr>
              <a:t>تغير الدخل المتاح       </a:t>
            </a:r>
            <a:r>
              <a:rPr lang="ar-SA" dirty="0"/>
              <a:t>التحرك على نفس منحنى الاستهلاك الأصلي (</a:t>
            </a:r>
            <a:r>
              <a:rPr lang="en-GB" dirty="0">
                <a:latin typeface="Arial" pitchFamily="34" charset="0"/>
                <a:cs typeface="Arial" pitchFamily="34" charset="0"/>
              </a:rPr>
              <a:t>C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0</a:t>
            </a:r>
            <a:r>
              <a:rPr lang="ar-SA" dirty="0"/>
              <a:t>) من نقطة لأخرى.</a:t>
            </a:r>
          </a:p>
          <a:p>
            <a:pPr marL="0" indent="0" algn="r" rtl="1">
              <a:buNone/>
            </a:pPr>
            <a:endParaRPr lang="ar-SA" dirty="0"/>
          </a:p>
          <a:p>
            <a:pPr marL="514350" indent="-514350" algn="r" rtl="1">
              <a:buFont typeface="+mj-lt"/>
              <a:buAutoNum type="arabicPeriod" startAt="2"/>
            </a:pPr>
            <a:r>
              <a:rPr lang="ar-SA" b="1" dirty="0">
                <a:solidFill>
                  <a:schemeClr val="tx2"/>
                </a:solidFill>
              </a:rPr>
              <a:t>تغير العوامل الأخرى المؤثرة على الاستهلاك غير الدخل        </a:t>
            </a:r>
            <a:r>
              <a:rPr lang="ar-SA" dirty="0"/>
              <a:t>منحنى الاستهلاك يتحرك لأعلى أو لأسفل حسب طبيعة العامل المؤثر.</a:t>
            </a:r>
          </a:p>
          <a:p>
            <a:pPr marL="0" indent="0" algn="r" rtl="1">
              <a:buNone/>
            </a:pP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1542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622</TotalTime>
  <Words>1889</Words>
  <Application>Microsoft Office PowerPoint</Application>
  <PresentationFormat>On-screen Show (4:3)</PresentationFormat>
  <Paragraphs>318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Constantia</vt:lpstr>
      <vt:lpstr>Wingdings 2</vt:lpstr>
      <vt:lpstr>Flow</vt:lpstr>
      <vt:lpstr>الفصل الثالث: الدخل و الإنفاق</vt:lpstr>
      <vt:lpstr>مقدمة: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الاستهلاكي (C):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الاستثماري (I):</vt:lpstr>
      <vt:lpstr>الإنفاق الحكومي (G):</vt:lpstr>
      <vt:lpstr>الإنفاق الحكومي (G):</vt:lpstr>
      <vt:lpstr>صافي الصادرات (X - M):</vt:lpstr>
      <vt:lpstr>صافي الصادرات (X - M):</vt:lpstr>
      <vt:lpstr>صافي الصادرات (X - M):</vt:lpstr>
      <vt:lpstr>الخلاصة:</vt:lpstr>
      <vt:lpstr>أسئلة المراجعة ص 108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Bodour</dc:creator>
  <cp:lastModifiedBy>Sara M Aldkhail</cp:lastModifiedBy>
  <cp:revision>76</cp:revision>
  <dcterms:created xsi:type="dcterms:W3CDTF">2013-06-19T14:31:03Z</dcterms:created>
  <dcterms:modified xsi:type="dcterms:W3CDTF">2020-09-12T19:07:07Z</dcterms:modified>
</cp:coreProperties>
</file>