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40" r:id="rId1"/>
  </p:sldMasterIdLst>
  <p:notesMasterIdLst>
    <p:notesMasterId r:id="rId19"/>
  </p:notesMasterIdLst>
  <p:sldIdLst>
    <p:sldId id="256" r:id="rId2"/>
    <p:sldId id="285" r:id="rId3"/>
    <p:sldId id="298" r:id="rId4"/>
    <p:sldId id="286" r:id="rId5"/>
    <p:sldId id="287" r:id="rId6"/>
    <p:sldId id="288" r:id="rId7"/>
    <p:sldId id="289" r:id="rId8"/>
    <p:sldId id="297" r:id="rId9"/>
    <p:sldId id="290" r:id="rId10"/>
    <p:sldId id="292" r:id="rId11"/>
    <p:sldId id="299" r:id="rId12"/>
    <p:sldId id="300" r:id="rId13"/>
    <p:sldId id="301" r:id="rId14"/>
    <p:sldId id="302" r:id="rId15"/>
    <p:sldId id="303" r:id="rId16"/>
    <p:sldId id="304" r:id="rId17"/>
    <p:sldId id="271" r:id="rId18"/>
  </p:sldIdLst>
  <p:sldSz cx="9144000" cy="6858000" type="screen4x3"/>
  <p:notesSz cx="6775450" cy="9906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4633" autoAdjust="0"/>
  </p:normalViewPr>
  <p:slideViewPr>
    <p:cSldViewPr>
      <p:cViewPr varScale="1">
        <p:scale>
          <a:sx n="87" d="100"/>
          <a:sy n="87" d="100"/>
        </p:scale>
        <p:origin x="-10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39422" y="0"/>
            <a:ext cx="2936028" cy="495301"/>
          </a:xfrm>
          <a:prstGeom prst="rect">
            <a:avLst/>
          </a:prstGeom>
        </p:spPr>
        <p:txBody>
          <a:bodyPr vert="horz" lIns="91035" tIns="45517" rIns="91035" bIns="45517"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70" y="0"/>
            <a:ext cx="2936028" cy="495301"/>
          </a:xfrm>
          <a:prstGeom prst="rect">
            <a:avLst/>
          </a:prstGeom>
        </p:spPr>
        <p:txBody>
          <a:bodyPr vert="horz" lIns="91035" tIns="45517" rIns="91035" bIns="45517" rtlCol="1"/>
          <a:lstStyle>
            <a:lvl1pPr algn="l" fontAlgn="auto">
              <a:spcBef>
                <a:spcPts val="0"/>
              </a:spcBef>
              <a:spcAft>
                <a:spcPts val="0"/>
              </a:spcAft>
              <a:defRPr sz="1200">
                <a:latin typeface="+mn-lt"/>
                <a:cs typeface="+mn-cs"/>
              </a:defRPr>
            </a:lvl1pPr>
          </a:lstStyle>
          <a:p>
            <a:pPr>
              <a:defRPr/>
            </a:pPr>
            <a:fld id="{97A4E7E3-D34F-428B-B7B6-0E79B97E9889}" type="datetimeFigureOut">
              <a:rPr lang="ar-SA"/>
              <a:pPr>
                <a:defRPr/>
              </a:pPr>
              <a:t>04/07/1440</a:t>
            </a:fld>
            <a:endParaRPr lang="ar-SA"/>
          </a:p>
        </p:txBody>
      </p:sp>
      <p:sp>
        <p:nvSpPr>
          <p:cNvPr id="4" name="عنصر نائب لصورة الشريحة 3"/>
          <p:cNvSpPr>
            <a:spLocks noGrp="1" noRot="1" noChangeAspect="1"/>
          </p:cNvSpPr>
          <p:nvPr>
            <p:ph type="sldImg" idx="2"/>
          </p:nvPr>
        </p:nvSpPr>
        <p:spPr>
          <a:xfrm>
            <a:off x="911225" y="742950"/>
            <a:ext cx="4953000" cy="3714750"/>
          </a:xfrm>
          <a:prstGeom prst="rect">
            <a:avLst/>
          </a:prstGeom>
          <a:noFill/>
          <a:ln w="12700">
            <a:solidFill>
              <a:prstClr val="black"/>
            </a:solidFill>
          </a:ln>
        </p:spPr>
        <p:txBody>
          <a:bodyPr vert="horz" lIns="91035" tIns="45517" rIns="91035" bIns="45517" rtlCol="1" anchor="ctr"/>
          <a:lstStyle/>
          <a:p>
            <a:pPr lvl="0"/>
            <a:endParaRPr lang="ar-SA" noProof="0" smtClean="0"/>
          </a:p>
        </p:txBody>
      </p:sp>
      <p:sp>
        <p:nvSpPr>
          <p:cNvPr id="5" name="عنصر نائب للملاحظات 4"/>
          <p:cNvSpPr>
            <a:spLocks noGrp="1"/>
          </p:cNvSpPr>
          <p:nvPr>
            <p:ph type="body" sz="quarter" idx="3"/>
          </p:nvPr>
        </p:nvSpPr>
        <p:spPr>
          <a:xfrm>
            <a:off x="677546" y="4705351"/>
            <a:ext cx="5420360" cy="4457700"/>
          </a:xfrm>
          <a:prstGeom prst="rect">
            <a:avLst/>
          </a:prstGeom>
        </p:spPr>
        <p:txBody>
          <a:bodyPr vert="horz" lIns="91035" tIns="45517" rIns="91035" bIns="45517"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39422" y="9408981"/>
            <a:ext cx="2936028" cy="495301"/>
          </a:xfrm>
          <a:prstGeom prst="rect">
            <a:avLst/>
          </a:prstGeom>
        </p:spPr>
        <p:txBody>
          <a:bodyPr vert="horz" lIns="91035" tIns="45517" rIns="91035" bIns="45517"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70" y="9408981"/>
            <a:ext cx="2936028" cy="495301"/>
          </a:xfrm>
          <a:prstGeom prst="rect">
            <a:avLst/>
          </a:prstGeom>
        </p:spPr>
        <p:txBody>
          <a:bodyPr vert="horz" lIns="91035" tIns="45517" rIns="91035" bIns="45517" rtlCol="1" anchor="b"/>
          <a:lstStyle>
            <a:lvl1pPr algn="l" fontAlgn="auto">
              <a:spcBef>
                <a:spcPts val="0"/>
              </a:spcBef>
              <a:spcAft>
                <a:spcPts val="0"/>
              </a:spcAft>
              <a:defRPr sz="1200">
                <a:latin typeface="+mn-lt"/>
                <a:cs typeface="+mn-cs"/>
              </a:defRPr>
            </a:lvl1pPr>
          </a:lstStyle>
          <a:p>
            <a:pPr>
              <a:defRPr/>
            </a:pPr>
            <a:fld id="{CF0A9FDB-6F38-4799-BE80-E7CED8F526D3}" type="slidenum">
              <a:rPr lang="ar-SA"/>
              <a:pPr>
                <a:defRPr/>
              </a:pPr>
              <a:t>‹#›</a:t>
            </a:fld>
            <a:endParaRPr lang="ar-SA"/>
          </a:p>
        </p:txBody>
      </p:sp>
    </p:spTree>
    <p:extLst>
      <p:ext uri="{BB962C8B-B14F-4D97-AF65-F5344CB8AC3E}">
        <p14:creationId xmlns:p14="http://schemas.microsoft.com/office/powerpoint/2010/main" val="5917444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2</a:t>
            </a:fld>
            <a:endParaRPr lang="ar-SA"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11</a:t>
            </a:fld>
            <a:endParaRPr lang="ar-SA"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12</a:t>
            </a:fld>
            <a:endParaRPr lang="ar-SA"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13</a:t>
            </a:fld>
            <a:endParaRPr lang="ar-SA"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14</a:t>
            </a:fld>
            <a:endParaRPr lang="ar-SA"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15</a:t>
            </a:fld>
            <a:endParaRPr lang="ar-SA"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16</a:t>
            </a:fld>
            <a:endParaRPr lang="ar-SA"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17</a:t>
            </a:fld>
            <a:endParaRPr lang="ar-SA"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3</a:t>
            </a:fld>
            <a:endParaRPr lang="ar-SA"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4</a:t>
            </a:fld>
            <a:endParaRPr lang="ar-SA"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5</a:t>
            </a:fld>
            <a:endParaRPr lang="ar-SA"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6</a:t>
            </a:fld>
            <a:endParaRPr lang="ar-SA"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7</a:t>
            </a:fld>
            <a:endParaRPr lang="ar-SA"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8</a:t>
            </a:fld>
            <a:endParaRPr lang="ar-SA"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9</a:t>
            </a:fld>
            <a:endParaRPr lang="ar-SA"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smtClean="0"/>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658" indent="-284484" eaLnBrk="0" hangingPunct="0">
              <a:defRPr>
                <a:solidFill>
                  <a:schemeClr val="tx1"/>
                </a:solidFill>
                <a:latin typeface="Arial" pitchFamily="34" charset="0"/>
                <a:cs typeface="Arial" pitchFamily="34" charset="0"/>
              </a:defRPr>
            </a:lvl2pPr>
            <a:lvl3pPr marL="1137935" indent="-227587" eaLnBrk="0" hangingPunct="0">
              <a:defRPr>
                <a:solidFill>
                  <a:schemeClr val="tx1"/>
                </a:solidFill>
                <a:latin typeface="Arial" pitchFamily="34" charset="0"/>
                <a:cs typeface="Arial" pitchFamily="34" charset="0"/>
              </a:defRPr>
            </a:lvl3pPr>
            <a:lvl4pPr marL="1593109" indent="-227587" eaLnBrk="0" hangingPunct="0">
              <a:defRPr>
                <a:solidFill>
                  <a:schemeClr val="tx1"/>
                </a:solidFill>
                <a:latin typeface="Arial" pitchFamily="34" charset="0"/>
                <a:cs typeface="Arial" pitchFamily="34" charset="0"/>
              </a:defRPr>
            </a:lvl4pPr>
            <a:lvl5pPr marL="2048283" indent="-227587" eaLnBrk="0" hangingPunct="0">
              <a:defRPr>
                <a:solidFill>
                  <a:schemeClr val="tx1"/>
                </a:solidFill>
                <a:latin typeface="Arial" pitchFamily="34" charset="0"/>
                <a:cs typeface="Arial" pitchFamily="34" charset="0"/>
              </a:defRPr>
            </a:lvl5pPr>
            <a:lvl6pPr marL="2503457" indent="-227587" eaLnBrk="0" fontAlgn="base" hangingPunct="0">
              <a:spcBef>
                <a:spcPct val="0"/>
              </a:spcBef>
              <a:spcAft>
                <a:spcPct val="0"/>
              </a:spcAft>
              <a:defRPr>
                <a:solidFill>
                  <a:schemeClr val="tx1"/>
                </a:solidFill>
                <a:latin typeface="Arial" pitchFamily="34" charset="0"/>
                <a:cs typeface="Arial" pitchFamily="34" charset="0"/>
              </a:defRPr>
            </a:lvl6pPr>
            <a:lvl7pPr marL="2958631" indent="-227587" eaLnBrk="0" fontAlgn="base" hangingPunct="0">
              <a:spcBef>
                <a:spcPct val="0"/>
              </a:spcBef>
              <a:spcAft>
                <a:spcPct val="0"/>
              </a:spcAft>
              <a:defRPr>
                <a:solidFill>
                  <a:schemeClr val="tx1"/>
                </a:solidFill>
                <a:latin typeface="Arial" pitchFamily="34" charset="0"/>
                <a:cs typeface="Arial" pitchFamily="34" charset="0"/>
              </a:defRPr>
            </a:lvl7pPr>
            <a:lvl8pPr marL="3413805" indent="-227587" eaLnBrk="0" fontAlgn="base" hangingPunct="0">
              <a:spcBef>
                <a:spcPct val="0"/>
              </a:spcBef>
              <a:spcAft>
                <a:spcPct val="0"/>
              </a:spcAft>
              <a:defRPr>
                <a:solidFill>
                  <a:schemeClr val="tx1"/>
                </a:solidFill>
                <a:latin typeface="Arial" pitchFamily="34" charset="0"/>
                <a:cs typeface="Arial" pitchFamily="34" charset="0"/>
              </a:defRPr>
            </a:lvl8pPr>
            <a:lvl9pPr marL="3868979" indent="-227587"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01A7B82E-05D9-4122-BE86-2EB23F5F4658}" type="slidenum">
              <a:rPr lang="ar-SA" smtClean="0">
                <a:latin typeface="Calibri" pitchFamily="34" charset="0"/>
              </a:rPr>
              <a:pPr eaLnBrk="1" fontAlgn="base" hangingPunct="1">
                <a:spcBef>
                  <a:spcPct val="0"/>
                </a:spcBef>
                <a:spcAft>
                  <a:spcPct val="0"/>
                </a:spcAft>
              </a:pPr>
              <a:t>10</a:t>
            </a:fld>
            <a:endParaRPr lang="ar-SA"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pPr>
              <a:defRPr/>
            </a:pPr>
            <a:fld id="{30B78866-E2CC-4274-85EC-AAD4B52D5B2B}" type="datetimeFigureOut">
              <a:rPr lang="ar-SA" smtClean="0"/>
              <a:pPr>
                <a:defRPr/>
              </a:pPr>
              <a:t>04/07/1440</a:t>
            </a:fld>
            <a:endParaRPr lang="ar-SA"/>
          </a:p>
        </p:txBody>
      </p:sp>
      <p:sp>
        <p:nvSpPr>
          <p:cNvPr id="19" name="Footer Placeholder 18"/>
          <p:cNvSpPr>
            <a:spLocks noGrp="1"/>
          </p:cNvSpPr>
          <p:nvPr>
            <p:ph type="ftr" sz="quarter" idx="11"/>
          </p:nvPr>
        </p:nvSpPr>
        <p:spPr/>
        <p:txBody>
          <a:bodyPr/>
          <a:lstStyle/>
          <a:p>
            <a:pPr>
              <a:defRPr/>
            </a:pPr>
            <a:endParaRPr lang="ar-SA"/>
          </a:p>
        </p:txBody>
      </p:sp>
      <p:sp>
        <p:nvSpPr>
          <p:cNvPr id="27" name="Slide Number Placeholder 26"/>
          <p:cNvSpPr>
            <a:spLocks noGrp="1"/>
          </p:cNvSpPr>
          <p:nvPr>
            <p:ph type="sldNum" sz="quarter" idx="12"/>
          </p:nvPr>
        </p:nvSpPr>
        <p:spPr/>
        <p:txBody>
          <a:bodyPr/>
          <a:lstStyle/>
          <a:p>
            <a:pPr>
              <a:defRPr/>
            </a:pPr>
            <a:fld id="{2BA5736E-9CC0-478F-AC68-6449D95941E2}" type="slidenum">
              <a:rPr lang="ar-SA" smtClean="0"/>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pPr>
              <a:defRPr/>
            </a:pPr>
            <a:fld id="{5801FB7A-D240-448E-8ACA-E1D25FE988E1}" type="datetimeFigureOut">
              <a:rPr lang="ar-SA" smtClean="0"/>
              <a:pPr>
                <a:defRPr/>
              </a:pPr>
              <a:t>04/07/1440</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E0912720-3F74-49DA-8D5E-9BA13397DFE6}" type="slidenum">
              <a:rPr lang="ar-SA" smtClean="0"/>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pPr>
              <a:defRPr/>
            </a:pPr>
            <a:fld id="{9CA634B5-55D5-45CA-A5D2-BC40E4CDF794}" type="datetimeFigureOut">
              <a:rPr lang="ar-SA" smtClean="0"/>
              <a:pPr>
                <a:defRPr/>
              </a:pPr>
              <a:t>04/07/1440</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FAC0FF-EB13-4107-A8A8-EFF2050D5AAA}" type="slidenum">
              <a:rPr lang="ar-SA" smtClean="0"/>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pPr>
              <a:defRPr/>
            </a:pPr>
            <a:fld id="{53EC4621-7D2C-4FFF-B4BB-406D742E3A2A}" type="datetimeFigureOut">
              <a:rPr lang="ar-SA" smtClean="0"/>
              <a:pPr>
                <a:defRPr/>
              </a:pPr>
              <a:t>04/07/1440</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20B59E8B-E56F-4D75-9D9F-4AF44F214876}" type="slidenum">
              <a:rPr lang="ar-SA" smtClean="0"/>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pPr>
              <a:defRPr/>
            </a:pPr>
            <a:fld id="{A5556242-29C9-486F-87AC-629CA1D97C6D}" type="datetimeFigureOut">
              <a:rPr lang="ar-SA" smtClean="0"/>
              <a:pPr>
                <a:defRPr/>
              </a:pPr>
              <a:t>04/07/1440</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7B388801-5B13-44D2-9ACA-9539AB19EE7C}" type="slidenum">
              <a:rPr lang="ar-SA" smtClean="0"/>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pPr>
              <a:defRPr/>
            </a:pPr>
            <a:fld id="{2F2E7B4A-8E10-4EB0-A8CF-53EA0C670D03}" type="datetimeFigureOut">
              <a:rPr lang="ar-SA" smtClean="0"/>
              <a:pPr>
                <a:defRPr/>
              </a:pPr>
              <a:t>04/07/1440</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40126122-681F-4CA5-A0E5-661F283BF7E6}" type="slidenum">
              <a:rPr lang="ar-SA" smtClean="0"/>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pPr>
              <a:defRPr/>
            </a:pPr>
            <a:fld id="{F75A8776-198C-4C8C-9455-E23020265F41}" type="datetimeFigureOut">
              <a:rPr lang="ar-SA" smtClean="0"/>
              <a:pPr>
                <a:defRPr/>
              </a:pPr>
              <a:t>04/07/1440</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pPr>
              <a:defRPr/>
            </a:pPr>
            <a:fld id="{B4A5D99F-4724-4899-B800-E9E3100D528A}" type="slidenum">
              <a:rPr lang="ar-SA" smtClean="0"/>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pPr>
              <a:defRPr/>
            </a:pPr>
            <a:fld id="{64AC0C2F-34E6-41C2-939B-584C78B4CFF3}" type="datetimeFigureOut">
              <a:rPr lang="ar-SA" smtClean="0"/>
              <a:pPr>
                <a:defRPr/>
              </a:pPr>
              <a:t>04/07/1440</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pPr>
              <a:defRPr/>
            </a:pPr>
            <a:fld id="{E62E38D2-4303-4EDF-8CF5-7EC4561E55C5}" type="slidenum">
              <a:rPr lang="ar-SA" smtClean="0"/>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9C92E4E-6A53-4E67-9522-B2FCC5F7E115}" type="datetimeFigureOut">
              <a:rPr lang="ar-SA" smtClean="0"/>
              <a:pPr>
                <a:defRPr/>
              </a:pPr>
              <a:t>04/07/1440</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p:txBody>
          <a:bodyPr/>
          <a:lstStyle/>
          <a:p>
            <a:pPr>
              <a:defRPr/>
            </a:pPr>
            <a:fld id="{603A68DB-1B7A-400A-A584-D45FD6975903}" type="slidenum">
              <a:rPr lang="ar-SA" smtClean="0"/>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pPr>
              <a:defRPr/>
            </a:pPr>
            <a:fld id="{7BD009F0-BA03-41A6-99A0-D04CF45581AB}" type="datetimeFigureOut">
              <a:rPr lang="ar-SA" smtClean="0"/>
              <a:pPr>
                <a:defRPr/>
              </a:pPr>
              <a:t>04/07/1440</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D35B6B36-9C15-49FE-9CE5-ACE80901F99B}" type="slidenum">
              <a:rPr lang="ar-SA" smtClean="0"/>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pPr>
              <a:defRPr/>
            </a:pPr>
            <a:fld id="{59F580D8-CA61-4391-AAE0-FD486893C3DA}" type="datetimeFigureOut">
              <a:rPr lang="ar-SA" smtClean="0"/>
              <a:pPr>
                <a:defRPr/>
              </a:pPr>
              <a:t>04/07/1440</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E46379B-1688-48CC-8445-AD3F0B424B0E}" type="slidenum">
              <a:rPr lang="ar-SA" smtClean="0"/>
              <a:pPr>
                <a:defRPr/>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361CA08-D2B4-43B0-A2BD-FB306A243354}" type="datetimeFigureOut">
              <a:rPr lang="ar-SA" smtClean="0"/>
              <a:pPr>
                <a:defRPr/>
              </a:pPr>
              <a:t>04/07/1440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6B0EDC6-9FDA-43F3-8E76-375E8ED15CEA}" type="slidenum">
              <a:rPr lang="ar-SA" smtClean="0"/>
              <a:pPr>
                <a:defRPr/>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341" r:id="rId1"/>
    <p:sldLayoutId id="2147484342" r:id="rId2"/>
    <p:sldLayoutId id="2147484343" r:id="rId3"/>
    <p:sldLayoutId id="2147484344" r:id="rId4"/>
    <p:sldLayoutId id="2147484345" r:id="rId5"/>
    <p:sldLayoutId id="2147484346" r:id="rId6"/>
    <p:sldLayoutId id="2147484347" r:id="rId7"/>
    <p:sldLayoutId id="2147484348" r:id="rId8"/>
    <p:sldLayoutId id="2147484349" r:id="rId9"/>
    <p:sldLayoutId id="2147484350" r:id="rId10"/>
    <p:sldLayoutId id="21474843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3124200" y="3352800"/>
            <a:ext cx="3168352" cy="1000132"/>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fontAlgn="auto">
              <a:spcBef>
                <a:spcPts val="0"/>
              </a:spcBef>
              <a:spcAft>
                <a:spcPts val="0"/>
              </a:spcAft>
              <a:defRPr/>
            </a:pPr>
            <a:r>
              <a:rPr lang="ar-SA" sz="3600" b="1" dirty="0" smtClean="0">
                <a:latin typeface="Monotype Koufi" pitchFamily="2" charset="-78"/>
                <a:ea typeface="Monotype Koufi" pitchFamily="2" charset="-78"/>
                <a:cs typeface="Monotype Koufi" pitchFamily="2" charset="-78"/>
              </a:rPr>
              <a:t>إعداد الطلاب </a:t>
            </a:r>
            <a:endParaRPr lang="ar-SA" sz="3600" b="1" dirty="0">
              <a:latin typeface="Monotype Koufi" pitchFamily="2" charset="-78"/>
              <a:ea typeface="Monotype Koufi" pitchFamily="2" charset="-78"/>
              <a:cs typeface="Monotype Koufi" pitchFamily="2" charset="-78"/>
            </a:endParaRPr>
          </a:p>
        </p:txBody>
      </p:sp>
      <p:sp>
        <p:nvSpPr>
          <p:cNvPr id="7" name="مستطيل مستدير الزوايا 6"/>
          <p:cNvSpPr/>
          <p:nvPr/>
        </p:nvSpPr>
        <p:spPr>
          <a:xfrm>
            <a:off x="1600200" y="2438400"/>
            <a:ext cx="6084912" cy="91440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dirty="0" smtClean="0"/>
              <a:t>معايير التقييم التجاري للمشروعات</a:t>
            </a:r>
            <a:endParaRPr lang="en-US" sz="3200" dirty="0"/>
          </a:p>
        </p:txBody>
      </p:sp>
      <p:sp>
        <p:nvSpPr>
          <p:cNvPr id="4" name="مستطيل مستدير الزوايا 3"/>
          <p:cNvSpPr/>
          <p:nvPr/>
        </p:nvSpPr>
        <p:spPr>
          <a:xfrm>
            <a:off x="1219200" y="4343400"/>
            <a:ext cx="70866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fontAlgn="auto">
              <a:spcBef>
                <a:spcPts val="0"/>
              </a:spcBef>
              <a:spcAft>
                <a:spcPts val="0"/>
              </a:spcAft>
              <a:defRPr/>
            </a:pPr>
            <a:r>
              <a:rPr lang="ar-EG" sz="3200" b="1" dirty="0" smtClean="0">
                <a:latin typeface="Simplified Arabic" pitchFamily="18" charset="-78"/>
                <a:cs typeface="Simplified Arabic" pitchFamily="18" charset="-78"/>
              </a:rPr>
              <a:t>نواف الظاهري – سعود موسى – سلطان السبيعي </a:t>
            </a:r>
            <a:endParaRPr lang="ar-SA" sz="3200" b="1" dirty="0" smtClean="0">
              <a:latin typeface="Simplified Arabic" pitchFamily="18" charset="-78"/>
              <a:cs typeface="Simplified Arabic" pitchFamily="18" charset="-78"/>
            </a:endParaRPr>
          </a:p>
        </p:txBody>
      </p:sp>
      <p:sp>
        <p:nvSpPr>
          <p:cNvPr id="8" name="مستطيل مستدير الزوايا 7"/>
          <p:cNvSpPr/>
          <p:nvPr/>
        </p:nvSpPr>
        <p:spPr>
          <a:xfrm>
            <a:off x="3635896" y="1442416"/>
            <a:ext cx="1872208" cy="83445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fontAlgn="auto">
              <a:spcBef>
                <a:spcPts val="0"/>
              </a:spcBef>
              <a:spcAft>
                <a:spcPts val="0"/>
              </a:spcAft>
              <a:defRPr/>
            </a:pPr>
            <a:r>
              <a:rPr lang="ar-SA" sz="4000" dirty="0" smtClean="0">
                <a:latin typeface="Monotype Koufi" pitchFamily="2" charset="-78"/>
                <a:ea typeface="Monotype Koufi" pitchFamily="2" charset="-78"/>
                <a:cs typeface="Monotype Koufi" pitchFamily="2" charset="-78"/>
              </a:rPr>
              <a:t>موضوع </a:t>
            </a:r>
            <a:endParaRPr lang="ar-SA" sz="4000" dirty="0">
              <a:latin typeface="Monotype Koufi" pitchFamily="2" charset="-78"/>
              <a:ea typeface="Monotype Koufi" pitchFamily="2" charset="-78"/>
              <a:cs typeface="Monotype Koufi" pitchFamily="2" charset="-78"/>
            </a:endParaRPr>
          </a:p>
        </p:txBody>
      </p:sp>
      <p:sp>
        <p:nvSpPr>
          <p:cNvPr id="12" name="مربع نص 11"/>
          <p:cNvSpPr txBox="1"/>
          <p:nvPr/>
        </p:nvSpPr>
        <p:spPr>
          <a:xfrm>
            <a:off x="5562600" y="304800"/>
            <a:ext cx="3276600" cy="707886"/>
          </a:xfrm>
          <a:prstGeom prst="rect">
            <a:avLst/>
          </a:prstGeom>
          <a:noFill/>
        </p:spPr>
        <p:txBody>
          <a:bodyPr wrap="square" rtlCol="1">
            <a:spAutoFit/>
          </a:bodyPr>
          <a:lstStyle/>
          <a:p>
            <a:pPr algn="ctr"/>
            <a:r>
              <a:rPr lang="ar-EG" sz="2000" dirty="0" smtClean="0"/>
              <a:t>المملكة العربية السعودية </a:t>
            </a:r>
          </a:p>
          <a:p>
            <a:pPr algn="ctr"/>
            <a:r>
              <a:rPr lang="ar-EG" sz="2000" dirty="0" smtClean="0"/>
              <a:t>وزارة التعليم </a:t>
            </a:r>
            <a:endParaRPr lang="ar-EG" sz="2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90600"/>
            <a:ext cx="8497887" cy="5388371"/>
          </a:xfrm>
        </p:spPr>
        <p:txBody>
          <a:bodyPr>
            <a:noAutofit/>
          </a:bodyPr>
          <a:lstStyle/>
          <a:p>
            <a:pPr marL="0" indent="0" algn="justLow">
              <a:lnSpc>
                <a:spcPct val="150000"/>
              </a:lnSpc>
              <a:spcBef>
                <a:spcPts val="600"/>
              </a:spcBef>
              <a:spcAft>
                <a:spcPts val="600"/>
              </a:spcAft>
              <a:buNone/>
            </a:pPr>
            <a:r>
              <a:rPr lang="ar-EG" sz="3200" b="1" dirty="0" smtClean="0">
                <a:cs typeface="Traditional Arabic" pitchFamily="2" charset="-78"/>
              </a:rPr>
              <a:t>أ. معيار القيمة الحالية الصافية. </a:t>
            </a:r>
          </a:p>
          <a:p>
            <a:pPr marL="0" indent="0" algn="justLow">
              <a:lnSpc>
                <a:spcPct val="150000"/>
              </a:lnSpc>
              <a:spcBef>
                <a:spcPts val="600"/>
              </a:spcBef>
              <a:spcAft>
                <a:spcPts val="600"/>
              </a:spcAft>
              <a:buNone/>
            </a:pPr>
            <a:r>
              <a:rPr lang="ar-EG" sz="3200" b="1" dirty="0" smtClean="0">
                <a:cs typeface="Traditional Arabic" pitchFamily="2" charset="-78"/>
              </a:rPr>
              <a:t>يحسب هذا المعيار القيمة الزمنية للتدفقات النقدية الصافية المتوقعة منذ بدء الإنفاق الاستثماري على المشروع وحتى نهاية المشروع. </a:t>
            </a:r>
          </a:p>
          <a:p>
            <a:pPr marL="0" indent="0" algn="justLow">
              <a:lnSpc>
                <a:spcPct val="150000"/>
              </a:lnSpc>
              <a:spcBef>
                <a:spcPts val="600"/>
              </a:spcBef>
              <a:spcAft>
                <a:spcPts val="600"/>
              </a:spcAft>
              <a:buNone/>
            </a:pPr>
            <a:r>
              <a:rPr lang="ar-EG" sz="3200" b="1" dirty="0" smtClean="0">
                <a:cs typeface="Traditional Arabic" pitchFamily="2" charset="-78"/>
              </a:rPr>
              <a:t>ب. طريقة جمع التدفقات النقدية خلال سنوات المشروع بما في ذلك سنة (سنوات) ما قبل التشغيل، حيث أن التدفقات النقدية الصافية تكون في هذه المرحلة في شكل تدفقات نقدية خارجة متمثلة في قيمة الاستثمار المبدئي (التكلفة الرأسمالية). </a:t>
            </a:r>
            <a:endParaRPr lang="ar-SA" sz="3200" b="1" dirty="0" smtClean="0">
              <a:cs typeface="Traditional Arabic" pitchFamily="2" charset="-78"/>
            </a:endParaRPr>
          </a:p>
        </p:txBody>
      </p:sp>
      <p:sp>
        <p:nvSpPr>
          <p:cNvPr id="5" name="مستطيل مستدير الزوايا 4"/>
          <p:cNvSpPr/>
          <p:nvPr/>
        </p:nvSpPr>
        <p:spPr>
          <a:xfrm>
            <a:off x="1371600" y="116632"/>
            <a:ext cx="7520880" cy="95016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المعايير التي تأخذ بالقيمة الصافية المخصومة (الحالية) للتدفقات  النقدية</a:t>
            </a:r>
            <a:endParaRPr lang="ar-SA"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90600"/>
            <a:ext cx="8497887" cy="5388371"/>
          </a:xfrm>
        </p:spPr>
        <p:txBody>
          <a:bodyPr>
            <a:noAutofit/>
          </a:bodyPr>
          <a:lstStyle/>
          <a:p>
            <a:pPr marL="0" indent="0" algn="justLow">
              <a:lnSpc>
                <a:spcPct val="150000"/>
              </a:lnSpc>
              <a:spcBef>
                <a:spcPts val="600"/>
              </a:spcBef>
              <a:spcAft>
                <a:spcPts val="600"/>
              </a:spcAft>
              <a:buNone/>
            </a:pPr>
            <a:r>
              <a:rPr lang="ar-EG" sz="2800" b="1" dirty="0" smtClean="0">
                <a:cs typeface="Traditional Arabic" pitchFamily="2" charset="-78"/>
              </a:rPr>
              <a:t>تخصم التدفقات النقدية الصافية السنوية بسعر الخصم المختار باعتبارها الدخل الصافي للمشروع المتوقع توفره في شكل سيولة في كل سنة من سنوات المشروع بمعنى آخر إن هذا الدخل الصافي المتوقع هو استحقاق نقدي مؤجل. </a:t>
            </a:r>
          </a:p>
          <a:p>
            <a:pPr marL="0" indent="0" algn="justLow">
              <a:lnSpc>
                <a:spcPct val="150000"/>
              </a:lnSpc>
              <a:spcBef>
                <a:spcPts val="600"/>
              </a:spcBef>
              <a:spcAft>
                <a:spcPts val="600"/>
              </a:spcAft>
              <a:buNone/>
            </a:pPr>
            <a:r>
              <a:rPr lang="ar-EG" sz="2800" b="1" dirty="0" smtClean="0">
                <a:cs typeface="Traditional Arabic" pitchFamily="2" charset="-78"/>
              </a:rPr>
              <a:t>فالألف ريال المتوقع تحققها بعد سنة تزيد في أهميتها النقدية ومن ثم الاستثمارية عن الألف الريال المتوقع تحققها بعد سنتين، وهذه الأخيرة تزيد قيمتها النقدية والاستثمارية عن الألف ريال بعد ثلاث سنوات وهكذا كلما تقدمت سنوات المشروع لذا يجب توحيد القاعدة الزمنية التي يمكن الحكم بها على مختلف التدفقات النقدية المتحققة عبر مختلف سنوات المشروع من أجل إجراء المقارنة ومن ثم اتخاذ قرار الاستثمار.</a:t>
            </a:r>
            <a:endParaRPr lang="ar-SA" sz="2800" b="1" dirty="0" smtClean="0">
              <a:cs typeface="Traditional Arabic" pitchFamily="2" charset="-78"/>
            </a:endParaRPr>
          </a:p>
        </p:txBody>
      </p:sp>
      <p:sp>
        <p:nvSpPr>
          <p:cNvPr id="5" name="مستطيل مستدير الزوايا 4"/>
          <p:cNvSpPr/>
          <p:nvPr/>
        </p:nvSpPr>
        <p:spPr>
          <a:xfrm>
            <a:off x="3048000" y="116632"/>
            <a:ext cx="58444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مفهوم خصم التدفقات النقدية الصافية: </a:t>
            </a:r>
            <a:endParaRPr lang="ar-SA"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90600"/>
            <a:ext cx="8497887" cy="5388371"/>
          </a:xfrm>
        </p:spPr>
        <p:txBody>
          <a:bodyPr>
            <a:noAutofit/>
          </a:bodyPr>
          <a:lstStyle/>
          <a:p>
            <a:pPr marL="514350" indent="-514350" algn="justLow">
              <a:buNone/>
            </a:pPr>
            <a:r>
              <a:rPr lang="ar-EG" sz="2800" b="1" dirty="0" smtClean="0">
                <a:cs typeface="Traditional Arabic" pitchFamily="2" charset="-78"/>
              </a:rPr>
              <a:t>أ. يأخذ المعيار في الاعتبار المكاسب النقدية للمشروع، من خلال التدفقات النقدية الصافية السنوية طيلة عمر المشروع. </a:t>
            </a:r>
          </a:p>
          <a:p>
            <a:pPr marL="514350" indent="-514350" algn="justLow">
              <a:buNone/>
            </a:pPr>
            <a:r>
              <a:rPr lang="ar-EG" sz="2800" b="1" dirty="0" smtClean="0">
                <a:cs typeface="Traditional Arabic" pitchFamily="2" charset="-78"/>
              </a:rPr>
              <a:t>ب. يعكس القيمة الزمنية للنقود من خلال خصم التدفقات النقدية الصافية السنوية لإيجاد القيمة الحالية لهذه التدفقات. </a:t>
            </a:r>
          </a:p>
          <a:p>
            <a:pPr marL="514350" indent="-514350" algn="justLow">
              <a:buNone/>
            </a:pPr>
            <a:r>
              <a:rPr lang="ar-EG" sz="2800" b="1" dirty="0" smtClean="0">
                <a:solidFill>
                  <a:srgbClr val="FF0000"/>
                </a:solidFill>
                <a:cs typeface="Traditional Arabic" pitchFamily="2" charset="-78"/>
              </a:rPr>
              <a:t>عيوب المعيار: </a:t>
            </a:r>
          </a:p>
          <a:p>
            <a:pPr marL="514350" indent="-514350" algn="justLow">
              <a:buNone/>
            </a:pPr>
            <a:r>
              <a:rPr lang="ar-EG" sz="2800" b="1" dirty="0" smtClean="0">
                <a:cs typeface="Traditional Arabic" pitchFamily="2" charset="-78"/>
              </a:rPr>
              <a:t>أ. نظراً لأن معيار القيمة الحالية الصافية لا ينسب القيمة الحالية الصافية للمشروع إلى تكلفته الرأسمالية، فإن المعيار لا يفيدنا كثيراً في التعرف على إنتاجية الوحدة النقدية الواحدة من تكلفة الاستثمار. </a:t>
            </a:r>
          </a:p>
          <a:p>
            <a:pPr marL="514350" indent="-514350" algn="justLow">
              <a:buNone/>
            </a:pPr>
            <a:r>
              <a:rPr lang="ar-EG" sz="2800" b="1" dirty="0" smtClean="0">
                <a:cs typeface="Traditional Arabic" pitchFamily="2" charset="-78"/>
              </a:rPr>
              <a:t>ب. مشكلة التفريق الحاسم بين التكلفة الرأسمالية والتكلفة التشغيلية عند حساب التدفقات النقدية الخارجة تصبح أكثر تأثيراً عند استخدام معيار القيمة الحالية الصافية، لأن توزع هذه التكاليف عبر الزمن يؤثر على توقيت خصمها ومن ثم قيمتها الحالية الصافية. </a:t>
            </a:r>
            <a:endParaRPr lang="ar-SA" sz="2800" b="1" dirty="0" smtClean="0">
              <a:cs typeface="Traditional Arabic" pitchFamily="2" charset="-78"/>
            </a:endParaRPr>
          </a:p>
        </p:txBody>
      </p:sp>
      <p:sp>
        <p:nvSpPr>
          <p:cNvPr id="5" name="مستطيل مستدير الزوايا 4"/>
          <p:cNvSpPr/>
          <p:nvPr/>
        </p:nvSpPr>
        <p:spPr>
          <a:xfrm>
            <a:off x="3733800" y="116632"/>
            <a:ext cx="51586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مزايا معيار القيمة الحالية الصافية: </a:t>
            </a:r>
            <a:endParaRPr lang="ar-SA"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90600"/>
            <a:ext cx="8497887" cy="5388371"/>
          </a:xfrm>
        </p:spPr>
        <p:txBody>
          <a:bodyPr>
            <a:noAutofit/>
          </a:bodyPr>
          <a:lstStyle/>
          <a:p>
            <a:pPr marL="514350" indent="-514350" algn="justLow">
              <a:lnSpc>
                <a:spcPct val="150000"/>
              </a:lnSpc>
              <a:spcBef>
                <a:spcPts val="600"/>
              </a:spcBef>
              <a:spcAft>
                <a:spcPts val="600"/>
              </a:spcAft>
              <a:buNone/>
            </a:pPr>
            <a:r>
              <a:rPr lang="ar-EG" sz="2800" b="1" dirty="0" smtClean="0">
                <a:cs typeface="Traditional Arabic" pitchFamily="2" charset="-78"/>
              </a:rPr>
              <a:t> يقيس هذا المعيار العلاقة بين مدخلات المشروع ومخرجاته في شكل نسبة بدلا من قيمة مطلقة. </a:t>
            </a:r>
          </a:p>
          <a:p>
            <a:pPr marL="514350" indent="-514350" algn="justLow">
              <a:lnSpc>
                <a:spcPct val="150000"/>
              </a:lnSpc>
              <a:spcBef>
                <a:spcPts val="600"/>
              </a:spcBef>
              <a:spcAft>
                <a:spcPts val="600"/>
              </a:spcAft>
              <a:buNone/>
            </a:pPr>
            <a:r>
              <a:rPr lang="ar-EG" sz="2800" b="1" dirty="0" smtClean="0">
                <a:solidFill>
                  <a:srgbClr val="FF0000"/>
                </a:solidFill>
                <a:cs typeface="Traditional Arabic" pitchFamily="2" charset="-78"/>
              </a:rPr>
              <a:t>شروط الجدوى: </a:t>
            </a:r>
          </a:p>
          <a:p>
            <a:pPr marL="514350" indent="-514350" algn="justLow">
              <a:lnSpc>
                <a:spcPct val="150000"/>
              </a:lnSpc>
              <a:spcBef>
                <a:spcPts val="600"/>
              </a:spcBef>
              <a:spcAft>
                <a:spcPts val="600"/>
              </a:spcAft>
              <a:buNone/>
            </a:pPr>
            <a:r>
              <a:rPr lang="ar-EG" sz="2800" b="1" dirty="0" smtClean="0">
                <a:cs typeface="Traditional Arabic" pitchFamily="2" charset="-78"/>
              </a:rPr>
              <a:t>أ. إذا كانت قيمة مؤشر الربحية أكبر من العدد واحد فإن المشروع </a:t>
            </a:r>
            <a:r>
              <a:rPr lang="ar-EG" sz="2800" b="1" dirty="0" err="1" smtClean="0">
                <a:cs typeface="Traditional Arabic" pitchFamily="2" charset="-78"/>
              </a:rPr>
              <a:t>مجدى</a:t>
            </a:r>
            <a:r>
              <a:rPr lang="ar-EG" sz="2800" b="1" dirty="0" smtClean="0">
                <a:cs typeface="Traditional Arabic" pitchFamily="2" charset="-78"/>
              </a:rPr>
              <a:t>، في حالة اتخاذ قرار حول مشروع فقط. </a:t>
            </a:r>
          </a:p>
          <a:p>
            <a:pPr marL="514350" indent="-514350" algn="justLow">
              <a:lnSpc>
                <a:spcPct val="150000"/>
              </a:lnSpc>
              <a:spcBef>
                <a:spcPts val="600"/>
              </a:spcBef>
              <a:spcAft>
                <a:spcPts val="600"/>
              </a:spcAft>
              <a:buNone/>
            </a:pPr>
            <a:r>
              <a:rPr lang="ar-EG" sz="2800" b="1" dirty="0" smtClean="0">
                <a:cs typeface="Traditional Arabic" pitchFamily="2" charset="-78"/>
              </a:rPr>
              <a:t>ب. في حالة المفاضلة بين أكثر من مشروع يكون المشروع أكثر جدوى كلما كانت قيم </a:t>
            </a:r>
            <a:r>
              <a:rPr lang="ar-EG" sz="2800" b="1" dirty="0" err="1" smtClean="0">
                <a:cs typeface="Traditional Arabic" pitchFamily="2" charset="-78"/>
              </a:rPr>
              <a:t>م</a:t>
            </a:r>
            <a:r>
              <a:rPr lang="ar-EG" sz="2800" b="1" dirty="0" smtClean="0">
                <a:cs typeface="Traditional Arabic" pitchFamily="2" charset="-78"/>
              </a:rPr>
              <a:t> أكبر، إذا تحقق الشروط السابق. </a:t>
            </a:r>
            <a:endParaRPr lang="ar-SA" sz="2800" b="1" dirty="0" smtClean="0">
              <a:cs typeface="Traditional Arabic" pitchFamily="2" charset="-78"/>
            </a:endParaRPr>
          </a:p>
        </p:txBody>
      </p:sp>
      <p:sp>
        <p:nvSpPr>
          <p:cNvPr id="5" name="مستطيل مستدير الزوايا 4"/>
          <p:cNvSpPr/>
          <p:nvPr/>
        </p:nvSpPr>
        <p:spPr>
          <a:xfrm>
            <a:off x="3657600" y="116632"/>
            <a:ext cx="52348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معيار العائد/ التكلفة (مؤشر الربحية)</a:t>
            </a: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14400"/>
            <a:ext cx="8497887" cy="5464571"/>
          </a:xfrm>
        </p:spPr>
        <p:txBody>
          <a:bodyPr>
            <a:noAutofit/>
          </a:bodyPr>
          <a:lstStyle/>
          <a:p>
            <a:pPr marL="514350" indent="-514350" algn="justLow">
              <a:spcBef>
                <a:spcPts val="600"/>
              </a:spcBef>
              <a:spcAft>
                <a:spcPts val="600"/>
              </a:spcAft>
              <a:buNone/>
            </a:pPr>
            <a:r>
              <a:rPr lang="ar-EG" sz="2400" b="1" dirty="0" smtClean="0">
                <a:cs typeface="Traditional Arabic" pitchFamily="2" charset="-78"/>
              </a:rPr>
              <a:t>أ. يعكس فعالية أو إنتاجية الاستثمار، حيث يقيس العائد الصافي للوحدة النقدية الواحدة من المال المستثمر. </a:t>
            </a:r>
          </a:p>
          <a:p>
            <a:pPr marL="514350" indent="-514350" algn="justLow">
              <a:spcBef>
                <a:spcPts val="600"/>
              </a:spcBef>
              <a:spcAft>
                <a:spcPts val="600"/>
              </a:spcAft>
              <a:buNone/>
            </a:pPr>
            <a:r>
              <a:rPr lang="ar-EG" sz="2400" b="1" dirty="0" smtClean="0">
                <a:cs typeface="Traditional Arabic" pitchFamily="2" charset="-78"/>
              </a:rPr>
              <a:t>ويرجع عدم توافق ترتيب أفضلية المشروعين حسب معيار القيمة الحالية الصافية مع ترتيب أفضليتهما حسب معيار مؤشر الربحية إلى التباين الواضح في التكاليف الرأسمالية لكليهما. </a:t>
            </a:r>
          </a:p>
          <a:p>
            <a:pPr marL="514350" indent="-514350" algn="justLow">
              <a:spcBef>
                <a:spcPts val="600"/>
              </a:spcBef>
              <a:spcAft>
                <a:spcPts val="600"/>
              </a:spcAft>
              <a:buNone/>
            </a:pPr>
            <a:r>
              <a:rPr lang="ar-EG" sz="2400" b="1" dirty="0" smtClean="0">
                <a:cs typeface="Traditional Arabic" pitchFamily="2" charset="-78"/>
              </a:rPr>
              <a:t>غير أن هذه المزية في المفاضلة بين المشروع التي يتمتع بها مؤشر الربحية ليس فعالة إلا فقط عند افتراض إمكانية تنفيذ أكثر من مشروع معاً (أي استقلالية المشروعات)</a:t>
            </a:r>
          </a:p>
          <a:p>
            <a:pPr marL="514350" indent="-514350" algn="justLow">
              <a:spcBef>
                <a:spcPts val="600"/>
              </a:spcBef>
              <a:spcAft>
                <a:spcPts val="600"/>
              </a:spcAft>
              <a:buNone/>
            </a:pPr>
            <a:r>
              <a:rPr lang="ar-EG" sz="2400" b="1" dirty="0" smtClean="0">
                <a:solidFill>
                  <a:srgbClr val="FF0000"/>
                </a:solidFill>
                <a:cs typeface="Traditional Arabic" pitchFamily="2" charset="-78"/>
              </a:rPr>
              <a:t>العيوب: </a:t>
            </a:r>
          </a:p>
          <a:p>
            <a:pPr marL="514350" indent="-514350" algn="justLow">
              <a:spcBef>
                <a:spcPts val="600"/>
              </a:spcBef>
              <a:spcAft>
                <a:spcPts val="600"/>
              </a:spcAft>
              <a:buNone/>
            </a:pPr>
            <a:r>
              <a:rPr lang="ar-EG" sz="2400" b="1" dirty="0" smtClean="0">
                <a:cs typeface="Traditional Arabic" pitchFamily="2" charset="-78"/>
              </a:rPr>
              <a:t>أ. يشترك معيار مؤشر الربحية مع معيار القيمة الحالية الصافية فيما يتعلق بالمشكلات المتعلقة بصعوبة تحديد أو تقدير سعر الخصم والمخاطر المرتبطة بسوء تقديم سعر الخصم. </a:t>
            </a:r>
          </a:p>
          <a:p>
            <a:pPr marL="514350" indent="-514350" algn="justLow">
              <a:spcBef>
                <a:spcPts val="600"/>
              </a:spcBef>
              <a:spcAft>
                <a:spcPts val="600"/>
              </a:spcAft>
              <a:buNone/>
            </a:pPr>
            <a:r>
              <a:rPr lang="ar-EG" sz="2400" b="1" dirty="0" smtClean="0">
                <a:cs typeface="Traditional Arabic" pitchFamily="2" charset="-78"/>
              </a:rPr>
              <a:t>ب. خلافاً للقيم الحالية الصافية، فإن مؤشرات الربحية لا يمكن جمعها معاً لأكثر من مشروع للحكم على جدوى هذه المشروعات كمجموعة حسب معيار مؤشر الربحية، وإنما يحتاج الأمر إلى جمع القيم الحالية لتدفقاتها النقدية الصافية السنوية وقسمة حاصل الجمع على التكلفة الرأسمالية للوصول إلى مؤشر الربحية للمجموعة. </a:t>
            </a:r>
          </a:p>
          <a:p>
            <a:pPr marL="514350" indent="-514350" algn="justLow">
              <a:spcBef>
                <a:spcPts val="600"/>
              </a:spcBef>
              <a:spcAft>
                <a:spcPts val="600"/>
              </a:spcAft>
              <a:buNone/>
            </a:pPr>
            <a:endParaRPr lang="ar-EG" sz="2400" b="1" dirty="0" smtClean="0">
              <a:cs typeface="Traditional Arabic" pitchFamily="2" charset="-78"/>
            </a:endParaRPr>
          </a:p>
        </p:txBody>
      </p:sp>
      <p:sp>
        <p:nvSpPr>
          <p:cNvPr id="5" name="مستطيل مستدير الزوايا 4"/>
          <p:cNvSpPr/>
          <p:nvPr/>
        </p:nvSpPr>
        <p:spPr>
          <a:xfrm>
            <a:off x="2819400" y="116632"/>
            <a:ext cx="60730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مزايا معيار العائد/ التكلفة (مؤشر الربحية)</a:t>
            </a: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914400"/>
            <a:ext cx="8763000" cy="5715000"/>
          </a:xfrm>
        </p:spPr>
        <p:txBody>
          <a:bodyPr>
            <a:noAutofit/>
          </a:bodyPr>
          <a:lstStyle/>
          <a:p>
            <a:pPr algn="justLow">
              <a:buNone/>
            </a:pPr>
            <a:r>
              <a:rPr lang="ar-EG" sz="2800" b="1" dirty="0" smtClean="0">
                <a:cs typeface="Traditional Arabic" pitchFamily="2" charset="-78"/>
              </a:rPr>
              <a:t>معدل العائد الداخلي هو سعر الخصم الذي تكون عنده القيمة الحالية الصافية للمشروع مساوية للصفر أي سعر الخصم. </a:t>
            </a:r>
          </a:p>
          <a:p>
            <a:pPr algn="justLow">
              <a:buNone/>
            </a:pPr>
            <a:r>
              <a:rPr lang="ar-EG" sz="2800" b="1" dirty="0" smtClean="0">
                <a:solidFill>
                  <a:srgbClr val="FF0000"/>
                </a:solidFill>
                <a:cs typeface="Traditional Arabic" pitchFamily="2" charset="-78"/>
              </a:rPr>
              <a:t>شروط الجدوى: </a:t>
            </a:r>
          </a:p>
          <a:p>
            <a:pPr algn="justLow">
              <a:buNone/>
            </a:pPr>
            <a:r>
              <a:rPr lang="ar-EG" sz="2800" b="1" dirty="0" smtClean="0">
                <a:cs typeface="Traditional Arabic" pitchFamily="2" charset="-78"/>
              </a:rPr>
              <a:t>أ. في حالة مشروع واحد فقط إذا تساوى معدل العائد الداخلي مع أو تجاوز تكلفته الحصول على رأس المال (تكلفة التمويل). </a:t>
            </a:r>
          </a:p>
          <a:p>
            <a:pPr algn="justLow">
              <a:buNone/>
            </a:pPr>
            <a:r>
              <a:rPr lang="ar-EG" sz="2800" b="1" dirty="0" smtClean="0">
                <a:cs typeface="Traditional Arabic" pitchFamily="2" charset="-78"/>
              </a:rPr>
              <a:t>ب. في حالة المفاضلة بين أكثر من مشروع كلما كان الفرق بين معدل العائد الداخلي وتكلفة الحصول على رأس المال (تكلفة التمويل) أكبر كان المشروع أكثر أفضلية، إذا تحقق الشروط الأول. </a:t>
            </a:r>
          </a:p>
          <a:p>
            <a:pPr algn="justLow">
              <a:buNone/>
            </a:pPr>
            <a:r>
              <a:rPr lang="ar-EG" sz="2800" b="1" dirty="0" smtClean="0">
                <a:solidFill>
                  <a:srgbClr val="FF0000"/>
                </a:solidFill>
                <a:cs typeface="Traditional Arabic" pitchFamily="2" charset="-78"/>
              </a:rPr>
              <a:t>معنى معدل العائد الداخلي: </a:t>
            </a:r>
          </a:p>
          <a:p>
            <a:pPr algn="justLow">
              <a:buNone/>
            </a:pPr>
            <a:r>
              <a:rPr lang="ar-EG" sz="2800" b="1" dirty="0" smtClean="0">
                <a:cs typeface="Traditional Arabic" pitchFamily="2" charset="-78"/>
              </a:rPr>
              <a:t>يعبر معدل العائد الداخلي عن الحد الأدنى من العائد على رأس المال الذي يحقق للمنشأة قيمة حالية صافية للتدفقات النقدية الداخلي مساوية لتكلفة المشروع الرأسمالية. </a:t>
            </a:r>
            <a:endParaRPr lang="ar-SA" sz="2800" b="1" dirty="0" smtClean="0">
              <a:cs typeface="Traditional Arabic" pitchFamily="2" charset="-78"/>
            </a:endParaRPr>
          </a:p>
        </p:txBody>
      </p:sp>
      <p:sp>
        <p:nvSpPr>
          <p:cNvPr id="5" name="مستطيل مستدير الزوايا 4"/>
          <p:cNvSpPr/>
          <p:nvPr/>
        </p:nvSpPr>
        <p:spPr>
          <a:xfrm>
            <a:off x="4114800" y="116632"/>
            <a:ext cx="47776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معيار معدل العائد الداخلي: </a:t>
            </a: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914400"/>
            <a:ext cx="8763000" cy="5715000"/>
          </a:xfrm>
        </p:spPr>
        <p:txBody>
          <a:bodyPr>
            <a:noAutofit/>
          </a:bodyPr>
          <a:lstStyle/>
          <a:p>
            <a:pPr algn="justLow">
              <a:lnSpc>
                <a:spcPct val="150000"/>
              </a:lnSpc>
              <a:buNone/>
            </a:pPr>
            <a:r>
              <a:rPr lang="ar-EG" sz="2800" b="1" dirty="0" smtClean="0">
                <a:cs typeface="Traditional Arabic" pitchFamily="2" charset="-78"/>
              </a:rPr>
              <a:t>  أ. يعكس فعالية المشروع الاستثماري، إذ أنه يعطينا معدل العائد الذي يمكن مقارنته بتكلفة التمويل أو بعوائد الاستثمار البديل. </a:t>
            </a:r>
          </a:p>
          <a:p>
            <a:pPr algn="justLow">
              <a:lnSpc>
                <a:spcPct val="150000"/>
              </a:lnSpc>
              <a:buNone/>
            </a:pPr>
            <a:r>
              <a:rPr lang="ar-EG" sz="2800" b="1" dirty="0" smtClean="0">
                <a:cs typeface="Traditional Arabic" pitchFamily="2" charset="-78"/>
              </a:rPr>
              <a:t>ب. يعكس مدى المخاطر من خلال مدى الفرق بين معدل العائد الداخلي وتكلفة التمويل. </a:t>
            </a:r>
          </a:p>
          <a:p>
            <a:pPr algn="justLow">
              <a:lnSpc>
                <a:spcPct val="150000"/>
              </a:lnSpc>
              <a:buNone/>
            </a:pPr>
            <a:r>
              <a:rPr lang="ar-EG" sz="2800" b="1" dirty="0" smtClean="0">
                <a:solidFill>
                  <a:srgbClr val="FF0000"/>
                </a:solidFill>
                <a:cs typeface="Traditional Arabic" pitchFamily="2" charset="-78"/>
              </a:rPr>
              <a:t>عيوبه: </a:t>
            </a:r>
          </a:p>
          <a:p>
            <a:pPr algn="justLow">
              <a:lnSpc>
                <a:spcPct val="150000"/>
              </a:lnSpc>
              <a:buNone/>
            </a:pPr>
            <a:r>
              <a:rPr lang="ar-EG" sz="2800" b="1" dirty="0" smtClean="0">
                <a:cs typeface="Traditional Arabic" pitchFamily="2" charset="-78"/>
              </a:rPr>
              <a:t>أ. حساباته صعبة نسبيا ومطولة، خاصة في حالة عدم تساوي التدفقات النقدية خلال سنوات المشروع. </a:t>
            </a:r>
          </a:p>
          <a:p>
            <a:pPr algn="justLow">
              <a:lnSpc>
                <a:spcPct val="150000"/>
              </a:lnSpc>
              <a:buNone/>
            </a:pPr>
            <a:r>
              <a:rPr lang="ar-EG" sz="2800" b="1" dirty="0" smtClean="0">
                <a:cs typeface="Traditional Arabic" pitchFamily="2" charset="-78"/>
              </a:rPr>
              <a:t>ب. احتمال الحصول على أكثر من قيمة لمعدل العائد الداخلي. </a:t>
            </a:r>
            <a:endParaRPr lang="ar-SA" sz="2800" b="1" dirty="0" smtClean="0">
              <a:cs typeface="Traditional Arabic" pitchFamily="2" charset="-78"/>
            </a:endParaRPr>
          </a:p>
        </p:txBody>
      </p:sp>
      <p:sp>
        <p:nvSpPr>
          <p:cNvPr id="5" name="مستطيل مستدير الزوايا 4"/>
          <p:cNvSpPr/>
          <p:nvPr/>
        </p:nvSpPr>
        <p:spPr>
          <a:xfrm>
            <a:off x="4038600" y="116632"/>
            <a:ext cx="48538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مزايا معيار معدل العائد الداخلي: </a:t>
            </a: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942711" y="1844824"/>
            <a:ext cx="5258579" cy="3168352"/>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ar-SA" sz="8000" b="1" spc="150" dirty="0" smtClean="0">
                <a:ln w="11430"/>
                <a:solidFill>
                  <a:srgbClr val="F8F8F8"/>
                </a:solidFill>
                <a:effectLst>
                  <a:outerShdw blurRad="25400" algn="tl" rotWithShape="0">
                    <a:srgbClr val="000000">
                      <a:alpha val="43000"/>
                    </a:srgbClr>
                  </a:outerShdw>
                </a:effectLst>
                <a:latin typeface="Monotype Koufi" pitchFamily="2" charset="-78"/>
                <a:ea typeface="Monotype Koufi" pitchFamily="2" charset="-78"/>
                <a:cs typeface="Monotype Koufi" pitchFamily="2" charset="-78"/>
              </a:rPr>
              <a:t>وشكراً</a:t>
            </a:r>
            <a:endParaRPr lang="ar-SA" sz="8000" b="1" spc="150" dirty="0">
              <a:ln w="11430"/>
              <a:solidFill>
                <a:srgbClr val="F8F8F8"/>
              </a:solidFill>
              <a:effectLst>
                <a:outerShdw blurRad="25400" algn="tl" rotWithShape="0">
                  <a:srgbClr val="000000">
                    <a:alpha val="43000"/>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64569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942711" y="1844824"/>
            <a:ext cx="5258579" cy="3168352"/>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ar-SA" sz="4800" b="1" spc="150" dirty="0" smtClean="0">
                <a:ln w="11430"/>
                <a:solidFill>
                  <a:srgbClr val="F8F8F8"/>
                </a:solidFill>
                <a:effectLst>
                  <a:outerShdw blurRad="25400" algn="tl" rotWithShape="0">
                    <a:srgbClr val="000000">
                      <a:alpha val="43000"/>
                    </a:srgbClr>
                  </a:outerShdw>
                </a:effectLst>
                <a:latin typeface="Monotype Koufi" pitchFamily="2" charset="-78"/>
                <a:ea typeface="Monotype Koufi" pitchFamily="2" charset="-78"/>
                <a:cs typeface="Monotype Koufi" pitchFamily="2" charset="-78"/>
              </a:rPr>
              <a:t>السلام عليكم ورحمة الله وبركاته </a:t>
            </a:r>
            <a:endParaRPr lang="ar-SA" sz="4800" b="1" spc="150" dirty="0">
              <a:ln w="11430"/>
              <a:solidFill>
                <a:srgbClr val="F8F8F8"/>
              </a:solidFill>
              <a:effectLst>
                <a:outerShdw blurRad="25400" algn="tl" rotWithShape="0">
                  <a:srgbClr val="000000">
                    <a:alpha val="43000"/>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158721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9863" y="1052389"/>
            <a:ext cx="8650287" cy="5616971"/>
          </a:xfrm>
        </p:spPr>
        <p:txBody>
          <a:bodyPr>
            <a:noAutofit/>
          </a:bodyPr>
          <a:lstStyle/>
          <a:p>
            <a:pPr marL="0" indent="0" algn="justLow">
              <a:lnSpc>
                <a:spcPct val="150000"/>
              </a:lnSpc>
              <a:spcBef>
                <a:spcPts val="600"/>
              </a:spcBef>
              <a:spcAft>
                <a:spcPts val="600"/>
              </a:spcAft>
              <a:buNone/>
            </a:pPr>
            <a:r>
              <a:rPr lang="ar-EG" sz="3600" b="1" dirty="0" smtClean="0">
                <a:cs typeface="Traditional Arabic" pitchFamily="2" charset="-78"/>
              </a:rPr>
              <a:t>المقصود بالتقييم التجاري للمشروعات دراسة مدى إمكانية تحقيق المشروع للأهداف المباشرة (المالية) من وجه  نظر صاحب (أو أصحاب) المشروع الخاص وهو بهذا يختلف عن التقييم الاجتماعي (القومي) للمشروعات التي تدرس إمكانية تحقيق المشروع للأهداف المباشرة وغاير المباشرة من وجهة نظر المجتمع. </a:t>
            </a:r>
            <a:endParaRPr lang="ar-SA" sz="2800" b="1" dirty="0" smtClean="0">
              <a:cs typeface="Traditional Arabic" pitchFamily="2" charset="-78"/>
            </a:endParaRPr>
          </a:p>
        </p:txBody>
      </p:sp>
      <p:sp>
        <p:nvSpPr>
          <p:cNvPr id="5" name="مستطيل مستدير الزوايا 4"/>
          <p:cNvSpPr/>
          <p:nvPr/>
        </p:nvSpPr>
        <p:spPr>
          <a:xfrm>
            <a:off x="2971800" y="116632"/>
            <a:ext cx="59206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معنى التقييم التجاري للمشروعات</a:t>
            </a:r>
            <a:endParaRPr lang="ar-SA"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93841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9863" y="1052389"/>
            <a:ext cx="8650287" cy="5616971"/>
          </a:xfrm>
        </p:spPr>
        <p:txBody>
          <a:bodyPr>
            <a:noAutofit/>
          </a:bodyPr>
          <a:lstStyle/>
          <a:p>
            <a:pPr marL="0" indent="0" algn="justLow">
              <a:lnSpc>
                <a:spcPct val="150000"/>
              </a:lnSpc>
              <a:spcBef>
                <a:spcPts val="600"/>
              </a:spcBef>
              <a:spcAft>
                <a:spcPts val="600"/>
              </a:spcAft>
              <a:buNone/>
            </a:pPr>
            <a:r>
              <a:rPr lang="ar-EG" sz="3200" b="1" dirty="0" smtClean="0">
                <a:cs typeface="Traditional Arabic" pitchFamily="2" charset="-78"/>
              </a:rPr>
              <a:t>يستند المفهوم المحاسبي لعائد المشروع السنوي على الربح الصافي السنوي والذي ينطلق من مبدأ الاستحقاق في تقدير الإيرادات والتكاليف ومن ثم الربح الصحافي، وبحسب كالتالي: </a:t>
            </a:r>
          </a:p>
          <a:p>
            <a:pPr marL="0" indent="0" algn="justLow">
              <a:lnSpc>
                <a:spcPct val="150000"/>
              </a:lnSpc>
              <a:spcBef>
                <a:spcPts val="600"/>
              </a:spcBef>
              <a:spcAft>
                <a:spcPts val="600"/>
              </a:spcAft>
            </a:pPr>
            <a:r>
              <a:rPr lang="ar-EG" sz="3200" b="1" dirty="0" smtClean="0">
                <a:cs typeface="Traditional Arabic" pitchFamily="2" charset="-78"/>
              </a:rPr>
              <a:t>ناقصا التكاليف المستحقة على المشروع خلال السنة. </a:t>
            </a:r>
          </a:p>
          <a:p>
            <a:pPr marL="0" indent="0" algn="justLow">
              <a:lnSpc>
                <a:spcPct val="150000"/>
              </a:lnSpc>
              <a:spcBef>
                <a:spcPts val="600"/>
              </a:spcBef>
              <a:spcAft>
                <a:spcPts val="600"/>
              </a:spcAft>
            </a:pPr>
            <a:r>
              <a:rPr lang="ar-EG" sz="3200" b="1" dirty="0" smtClean="0">
                <a:cs typeface="Traditional Arabic" pitchFamily="2" charset="-78"/>
              </a:rPr>
              <a:t>يساوي الربح الإجمالي السنوي. </a:t>
            </a:r>
          </a:p>
          <a:p>
            <a:pPr marL="0" indent="0" algn="justLow">
              <a:lnSpc>
                <a:spcPct val="150000"/>
              </a:lnSpc>
              <a:spcBef>
                <a:spcPts val="600"/>
              </a:spcBef>
              <a:spcAft>
                <a:spcPts val="600"/>
              </a:spcAft>
            </a:pPr>
            <a:r>
              <a:rPr lang="ar-EG" sz="3200" b="1" dirty="0" smtClean="0">
                <a:cs typeface="Traditional Arabic" pitchFamily="2" charset="-78"/>
              </a:rPr>
              <a:t>ناقصا الاهتلاكات. </a:t>
            </a:r>
          </a:p>
          <a:p>
            <a:pPr marL="0" indent="0" algn="justLow">
              <a:lnSpc>
                <a:spcPct val="150000"/>
              </a:lnSpc>
              <a:spcBef>
                <a:spcPts val="600"/>
              </a:spcBef>
              <a:spcAft>
                <a:spcPts val="600"/>
              </a:spcAft>
            </a:pPr>
            <a:r>
              <a:rPr lang="ar-EG" sz="3200" b="1" dirty="0" smtClean="0">
                <a:cs typeface="Traditional Arabic" pitchFamily="2" charset="-78"/>
              </a:rPr>
              <a:t>يساوي الربح الصافي السنوي (الخاضع للضريبة أو الزكاة). </a:t>
            </a:r>
            <a:endParaRPr lang="ar-SA" sz="3200" b="1" dirty="0" smtClean="0">
              <a:cs typeface="Traditional Arabic" pitchFamily="2" charset="-78"/>
            </a:endParaRPr>
          </a:p>
        </p:txBody>
      </p:sp>
      <p:sp>
        <p:nvSpPr>
          <p:cNvPr id="5" name="مستطيل مستدير الزوايا 4"/>
          <p:cNvSpPr/>
          <p:nvPr/>
        </p:nvSpPr>
        <p:spPr>
          <a:xfrm>
            <a:off x="1295400" y="116632"/>
            <a:ext cx="75970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الفرق بين المفهوم المحاسبي والمفهوم الاقتصادي لعائد المشروع</a:t>
            </a:r>
          </a:p>
        </p:txBody>
      </p:sp>
    </p:spTree>
    <p:extLst>
      <p:ext uri="{BB962C8B-B14F-4D97-AF65-F5344CB8AC3E}">
        <p14:creationId xmlns:p14="http://schemas.microsoft.com/office/powerpoint/2010/main" val="1938412734"/>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8913" y="631429"/>
            <a:ext cx="8650287" cy="5388371"/>
          </a:xfrm>
        </p:spPr>
        <p:txBody>
          <a:bodyPr>
            <a:noAutofit/>
          </a:bodyPr>
          <a:lstStyle/>
          <a:p>
            <a:pPr marL="0" indent="0" algn="justLow">
              <a:spcBef>
                <a:spcPts val="600"/>
              </a:spcBef>
              <a:spcAft>
                <a:spcPts val="600"/>
              </a:spcAft>
              <a:buNone/>
            </a:pPr>
            <a:r>
              <a:rPr lang="ar-EG" sz="2800" b="1" dirty="0" smtClean="0">
                <a:cs typeface="Traditional Arabic" pitchFamily="2" charset="-78"/>
              </a:rPr>
              <a:t>أما المفهوم الاقتصادي لعائد المشروع السنوي فيستند على التدفق النقدي الصافي السنوي الذي ينطلق من مبدأ الدفع في تقدير التدفقات النقدية الداخلية والتدفقات النقدية الخارجية ومن ثم التدفق النقدي الصافي ويحسب كالتالي: </a:t>
            </a:r>
          </a:p>
          <a:p>
            <a:pPr marL="514350" indent="-514350" algn="justLow">
              <a:spcBef>
                <a:spcPts val="600"/>
              </a:spcBef>
              <a:spcAft>
                <a:spcPts val="600"/>
              </a:spcAft>
              <a:buAutoNum type="arabicPeriod"/>
            </a:pPr>
            <a:r>
              <a:rPr lang="ar-EG" sz="2800" b="1" dirty="0" smtClean="0">
                <a:cs typeface="Traditional Arabic" pitchFamily="2" charset="-78"/>
              </a:rPr>
              <a:t>التدفقات النقدية الداخلية. </a:t>
            </a:r>
          </a:p>
          <a:p>
            <a:pPr marL="514350" indent="-514350" algn="justLow">
              <a:spcBef>
                <a:spcPts val="600"/>
              </a:spcBef>
              <a:spcAft>
                <a:spcPts val="600"/>
              </a:spcAft>
              <a:buAutoNum type="arabicPeriod"/>
            </a:pPr>
            <a:r>
              <a:rPr lang="ar-EG" sz="2800" b="1" dirty="0" smtClean="0">
                <a:cs typeface="Traditional Arabic" pitchFamily="2" charset="-78"/>
              </a:rPr>
              <a:t>التدفقات النقدية الخارجية. </a:t>
            </a:r>
          </a:p>
          <a:p>
            <a:pPr marL="514350" indent="-514350" algn="justLow">
              <a:spcBef>
                <a:spcPts val="600"/>
              </a:spcBef>
              <a:spcAft>
                <a:spcPts val="600"/>
              </a:spcAft>
              <a:buAutoNum type="arabicPeriod"/>
            </a:pPr>
            <a:r>
              <a:rPr lang="ar-EG" sz="2800" b="1" dirty="0" smtClean="0">
                <a:cs typeface="Traditional Arabic" pitchFamily="2" charset="-78"/>
              </a:rPr>
              <a:t>التدفق النقدي الصافي السنوي.</a:t>
            </a:r>
          </a:p>
          <a:p>
            <a:pPr marL="514350" indent="-514350" algn="justLow">
              <a:spcBef>
                <a:spcPts val="600"/>
              </a:spcBef>
              <a:spcAft>
                <a:spcPts val="600"/>
              </a:spcAft>
              <a:buNone/>
            </a:pPr>
            <a:r>
              <a:rPr lang="ar-EG" sz="2800" b="1" dirty="0" smtClean="0">
                <a:solidFill>
                  <a:srgbClr val="FF0000"/>
                </a:solidFill>
                <a:cs typeface="Traditional Arabic" pitchFamily="2" charset="-78"/>
              </a:rPr>
              <a:t>أهمية التدفقات النقدية في تقييم المشروعات:</a:t>
            </a:r>
          </a:p>
          <a:p>
            <a:pPr marL="514350" indent="-514350" algn="justLow">
              <a:buAutoNum type="arabicPeriod"/>
            </a:pPr>
            <a:r>
              <a:rPr lang="ar-EG" sz="2800" b="1" dirty="0" smtClean="0">
                <a:cs typeface="Traditional Arabic" pitchFamily="2" charset="-78"/>
              </a:rPr>
              <a:t>العبرة في حساب الدخل الصافي للمشروع بالتدفقات النقدية الداخلية والخارجية المدفوعة فعلا في كل سنة من سنوات المشروع. </a:t>
            </a:r>
          </a:p>
          <a:p>
            <a:pPr marL="514350" indent="-514350" algn="justLow">
              <a:buAutoNum type="arabicPeriod"/>
            </a:pPr>
            <a:r>
              <a:rPr lang="ar-EG" sz="2800" b="1" dirty="0" smtClean="0">
                <a:cs typeface="Traditional Arabic" pitchFamily="2" charset="-78"/>
              </a:rPr>
              <a:t>تمكننا طريقة التدفقات النقدية من حساب القيمة الحالية لهذه التدفقات عن طريق خصمها بسعر الخصم المناسب في كل سنة من سنوات تحقيقها، أي القيمة الزمنية للنقود.</a:t>
            </a:r>
            <a:endParaRPr lang="ar-SA" sz="2800" b="1" dirty="0" smtClean="0">
              <a:cs typeface="Traditional Arabic" pitchFamily="2" charset="-78"/>
            </a:endParaRPr>
          </a:p>
          <a:p>
            <a:pPr marL="514350" indent="-514350" algn="justLow">
              <a:spcBef>
                <a:spcPts val="600"/>
              </a:spcBef>
              <a:spcAft>
                <a:spcPts val="600"/>
              </a:spcAft>
              <a:buNone/>
            </a:pPr>
            <a:endParaRPr lang="ar-EG" sz="2800" b="1" dirty="0" smtClean="0">
              <a:cs typeface="Traditional Arabic" pitchFamily="2" charset="-78"/>
            </a:endParaRPr>
          </a:p>
          <a:p>
            <a:pPr marL="514350" indent="-514350" algn="justLow">
              <a:spcBef>
                <a:spcPts val="600"/>
              </a:spcBef>
              <a:spcAft>
                <a:spcPts val="600"/>
              </a:spcAft>
              <a:buNone/>
            </a:pPr>
            <a:r>
              <a:rPr lang="ar-EG" sz="2800" b="1" dirty="0" smtClean="0">
                <a:cs typeface="Traditional Arabic" pitchFamily="2" charset="-78"/>
              </a:rPr>
              <a:t> </a:t>
            </a:r>
            <a:endParaRPr lang="ar-SA" sz="2800" b="1" dirty="0" smtClean="0">
              <a:cs typeface="Traditional Arabic" pitchFamily="2" charset="-78"/>
            </a:endParaRPr>
          </a:p>
        </p:txBody>
      </p:sp>
    </p:spTree>
    <p:extLst>
      <p:ext uri="{BB962C8B-B14F-4D97-AF65-F5344CB8AC3E}">
        <p14:creationId xmlns:p14="http://schemas.microsoft.com/office/powerpoint/2010/main" val="1938412734"/>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393429"/>
            <a:ext cx="8497887" cy="5159771"/>
          </a:xfrm>
        </p:spPr>
        <p:txBody>
          <a:bodyPr>
            <a:noAutofit/>
          </a:bodyPr>
          <a:lstStyle/>
          <a:p>
            <a:pPr marL="514350" indent="-514350" algn="justLow">
              <a:buNone/>
            </a:pPr>
            <a:r>
              <a:rPr lang="ar-EG" sz="2800" b="1" dirty="0" smtClean="0">
                <a:cs typeface="Traditional Arabic" pitchFamily="2" charset="-78"/>
              </a:rPr>
              <a:t>الاهتلاكات هي تكاليف دفترية محاسبية مقابل إهلاك الأصول الرأسمالية المستخدمة في المشروع وعند حساب التدفقات النقدية الصافية للمشروع لا تضاف الاهتلاكات إلى التكاليف (التدفقات النقدية الخارجية)</a:t>
            </a:r>
          </a:p>
          <a:p>
            <a:pPr marL="514350" indent="-514350" algn="justLow">
              <a:buNone/>
            </a:pPr>
            <a:r>
              <a:rPr lang="ar-EG" sz="2800" b="1" dirty="0" smtClean="0">
                <a:cs typeface="Traditional Arabic" pitchFamily="2" charset="-78"/>
              </a:rPr>
              <a:t>أ. الاهتلاكات لا تعتبر تكاليف مدفوعة وإنما هي تكاليف دفترية، أو بمعنى آخر ليست تكاليف فعلية. </a:t>
            </a:r>
          </a:p>
          <a:p>
            <a:pPr marL="514350" indent="-514350" algn="justLow">
              <a:buNone/>
            </a:pPr>
            <a:r>
              <a:rPr lang="ar-EG" sz="2800" b="1" dirty="0" smtClean="0">
                <a:cs typeface="Traditional Arabic" pitchFamily="2" charset="-78"/>
              </a:rPr>
              <a:t>ب. عند حساب التدفقات النقدية الصافية إذ حسبت الاهتلاكات ضمن التكاليف التشغلية إضافة إلى التكاليف الرأسمالية (الاستثمارية </a:t>
            </a:r>
            <a:r>
              <a:rPr lang="ar-EG" sz="2800" b="1" dirty="0" err="1" smtClean="0">
                <a:cs typeface="Traditional Arabic" pitchFamily="2" charset="-78"/>
              </a:rPr>
              <a:t>المبدائية</a:t>
            </a:r>
            <a:r>
              <a:rPr lang="ar-EG" sz="2800" b="1" dirty="0" smtClean="0">
                <a:cs typeface="Traditional Arabic" pitchFamily="2" charset="-78"/>
              </a:rPr>
              <a:t>. </a:t>
            </a:r>
          </a:p>
          <a:p>
            <a:pPr marL="514350" indent="-514350" algn="justLow">
              <a:buNone/>
            </a:pPr>
            <a:r>
              <a:rPr lang="ar-EG" sz="2800" b="1" dirty="0" smtClean="0">
                <a:cs typeface="Traditional Arabic" pitchFamily="2" charset="-78"/>
              </a:rPr>
              <a:t>ج. إن الاهتلاك ينتج عنها تناقص في القيمة الإنتاجية للأصول الرأسمالية عبر سنوات التشغيل، مما ينتج عنه انخفاض في إيرادات المشروع. </a:t>
            </a:r>
            <a:endParaRPr lang="ar-SA" sz="2800" b="1" dirty="0" smtClean="0">
              <a:cs typeface="Traditional Arabic" pitchFamily="2" charset="-78"/>
            </a:endParaRPr>
          </a:p>
        </p:txBody>
      </p:sp>
      <p:sp>
        <p:nvSpPr>
          <p:cNvPr id="5" name="مستطيل مستدير الزوايا 4"/>
          <p:cNvSpPr/>
          <p:nvPr/>
        </p:nvSpPr>
        <p:spPr>
          <a:xfrm>
            <a:off x="2362200" y="116632"/>
            <a:ext cx="6530280" cy="102636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معالجة الاهتلاكات في حساب التدفقات النقدية الصافية السنوية للمشروع: </a:t>
            </a:r>
          </a:p>
        </p:txBody>
      </p:sp>
    </p:spTree>
    <p:extLst>
      <p:ext uri="{BB962C8B-B14F-4D97-AF65-F5344CB8AC3E}">
        <p14:creationId xmlns:p14="http://schemas.microsoft.com/office/powerpoint/2010/main" val="193841273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90600"/>
            <a:ext cx="8497887" cy="5388371"/>
          </a:xfrm>
        </p:spPr>
        <p:txBody>
          <a:bodyPr>
            <a:noAutofit/>
          </a:bodyPr>
          <a:lstStyle/>
          <a:p>
            <a:pPr algn="justLow">
              <a:lnSpc>
                <a:spcPct val="150000"/>
              </a:lnSpc>
              <a:buNone/>
            </a:pPr>
            <a:r>
              <a:rPr lang="ar-EG" sz="2800" b="1" dirty="0" smtClean="0">
                <a:cs typeface="Traditional Arabic" pitchFamily="2" charset="-78"/>
              </a:rPr>
              <a:t>تحسب الاهتلاكات على الأصول العينية وغير العينية القابلة للاهلاك (بصورة عامة تكاليف الأصول الثابتة، فيما عدا الأرض، والتكاليف التأسيسية ضمن التكاليف الرأسمالية). </a:t>
            </a:r>
          </a:p>
          <a:p>
            <a:pPr algn="justLow">
              <a:lnSpc>
                <a:spcPct val="150000"/>
              </a:lnSpc>
              <a:buNone/>
            </a:pPr>
            <a:r>
              <a:rPr lang="ar-EG" sz="2800" b="1" dirty="0" smtClean="0">
                <a:cs typeface="Traditional Arabic" pitchFamily="2" charset="-78"/>
              </a:rPr>
              <a:t>وهناك طريقتان شائعتنا في حساب </a:t>
            </a:r>
            <a:r>
              <a:rPr lang="ar-EG" sz="2800" b="1" dirty="0" err="1" smtClean="0">
                <a:cs typeface="Traditional Arabic" pitchFamily="2" charset="-78"/>
              </a:rPr>
              <a:t>اهتلاك</a:t>
            </a:r>
            <a:r>
              <a:rPr lang="ar-EG" sz="2800" b="1" dirty="0" smtClean="0">
                <a:cs typeface="Traditional Arabic" pitchFamily="2" charset="-78"/>
              </a:rPr>
              <a:t> الأصول الرأسمالية: </a:t>
            </a:r>
          </a:p>
          <a:p>
            <a:pPr algn="justLow">
              <a:lnSpc>
                <a:spcPct val="150000"/>
              </a:lnSpc>
              <a:buNone/>
            </a:pPr>
            <a:r>
              <a:rPr lang="ar-EG" sz="2800" b="1" dirty="0" smtClean="0">
                <a:cs typeface="Traditional Arabic" pitchFamily="2" charset="-78"/>
              </a:rPr>
              <a:t>أ. طريقة القسط الثابت. </a:t>
            </a:r>
          </a:p>
          <a:p>
            <a:pPr algn="justLow">
              <a:lnSpc>
                <a:spcPct val="150000"/>
              </a:lnSpc>
              <a:buNone/>
            </a:pPr>
            <a:r>
              <a:rPr lang="ar-EG" sz="2800" b="1" dirty="0" smtClean="0">
                <a:cs typeface="Traditional Arabic" pitchFamily="2" charset="-78"/>
              </a:rPr>
              <a:t>ب. طريقة القسط </a:t>
            </a:r>
            <a:r>
              <a:rPr lang="ar-EG" sz="2800" b="1" dirty="0" err="1" smtClean="0">
                <a:cs typeface="Traditional Arabic" pitchFamily="2" charset="-78"/>
              </a:rPr>
              <a:t>المتسارع</a:t>
            </a:r>
            <a:r>
              <a:rPr lang="ar-EG" sz="2800" b="1" dirty="0" smtClean="0">
                <a:cs typeface="Traditional Arabic" pitchFamily="2" charset="-78"/>
              </a:rPr>
              <a:t>. </a:t>
            </a:r>
          </a:p>
          <a:p>
            <a:pPr algn="justLow">
              <a:lnSpc>
                <a:spcPct val="150000"/>
              </a:lnSpc>
              <a:buNone/>
            </a:pPr>
            <a:r>
              <a:rPr lang="ar-EG" sz="2800" b="1" dirty="0" smtClean="0">
                <a:cs typeface="Traditional Arabic" pitchFamily="2" charset="-78"/>
              </a:rPr>
              <a:t>وتتحمل السنوات المبكرة في عمر الأصل أقساطا أعلى من الاهتلاك مقارنة بالسنوات المتأخرة. </a:t>
            </a:r>
            <a:endParaRPr lang="ar-SA" sz="2800" b="1" dirty="0" smtClean="0">
              <a:cs typeface="Traditional Arabic" pitchFamily="2" charset="-78"/>
            </a:endParaRPr>
          </a:p>
        </p:txBody>
      </p:sp>
      <p:sp>
        <p:nvSpPr>
          <p:cNvPr id="5" name="مستطيل مستدير الزوايا 4"/>
          <p:cNvSpPr/>
          <p:nvPr/>
        </p:nvSpPr>
        <p:spPr>
          <a:xfrm>
            <a:off x="5105400" y="116632"/>
            <a:ext cx="37870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طرق حساب الاهتلاكات:</a:t>
            </a:r>
          </a:p>
        </p:txBody>
      </p:sp>
    </p:spTree>
    <p:extLst>
      <p:ext uri="{BB962C8B-B14F-4D97-AF65-F5344CB8AC3E}">
        <p14:creationId xmlns:p14="http://schemas.microsoft.com/office/powerpoint/2010/main" val="19384127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90600"/>
            <a:ext cx="8497887" cy="5388371"/>
          </a:xfrm>
        </p:spPr>
        <p:txBody>
          <a:bodyPr>
            <a:noAutofit/>
          </a:bodyPr>
          <a:lstStyle/>
          <a:p>
            <a:pPr marL="0" indent="0" algn="justLow">
              <a:spcBef>
                <a:spcPts val="600"/>
              </a:spcBef>
              <a:spcAft>
                <a:spcPts val="600"/>
              </a:spcAft>
              <a:buNone/>
            </a:pPr>
            <a:r>
              <a:rPr lang="ar-EG" sz="2800" b="1" dirty="0" smtClean="0">
                <a:cs typeface="Traditional Arabic" pitchFamily="2" charset="-78"/>
              </a:rPr>
              <a:t>يعبر معدل القائد السنوي عن متوسط الربحية التجارية للمشروع خلال عمره التشغيلي والمقصود بمتوسط الربح الصافي السنوي بعد الضريبة أو الزكاة حاصل قسمة مجموعة الأرباح الصافية السنوية بعد الضريبة أو الزكاة في كل سنوات تشغيل المشروع. </a:t>
            </a:r>
          </a:p>
          <a:p>
            <a:pPr marL="0" indent="0" algn="justLow">
              <a:spcBef>
                <a:spcPts val="600"/>
              </a:spcBef>
              <a:spcAft>
                <a:spcPts val="600"/>
              </a:spcAft>
              <a:buNone/>
            </a:pPr>
            <a:r>
              <a:rPr lang="ar-EG" sz="2800" b="1" dirty="0" smtClean="0">
                <a:cs typeface="Traditional Arabic" pitchFamily="2" charset="-78"/>
              </a:rPr>
              <a:t>شرط الجدوى: </a:t>
            </a:r>
          </a:p>
          <a:p>
            <a:pPr marL="0" indent="0" algn="justLow">
              <a:spcBef>
                <a:spcPts val="600"/>
              </a:spcBef>
              <a:spcAft>
                <a:spcPts val="600"/>
              </a:spcAft>
              <a:buFontTx/>
              <a:buChar char="-"/>
            </a:pPr>
            <a:r>
              <a:rPr lang="ar-EG" sz="2800" b="1" dirty="0" smtClean="0">
                <a:cs typeface="Traditional Arabic" pitchFamily="2" charset="-78"/>
              </a:rPr>
              <a:t>في حالة مشروع واحد: إذا كان معدل العائد السنوي المتوقع أعلى من تكلفة التمويل. </a:t>
            </a:r>
          </a:p>
          <a:p>
            <a:pPr marL="0" indent="0" algn="justLow">
              <a:spcBef>
                <a:spcPts val="600"/>
              </a:spcBef>
              <a:spcAft>
                <a:spcPts val="600"/>
              </a:spcAft>
              <a:buNone/>
            </a:pPr>
            <a:r>
              <a:rPr lang="ar-EG" sz="2800" b="1" dirty="0" smtClean="0">
                <a:cs typeface="Traditional Arabic" pitchFamily="2" charset="-78"/>
              </a:rPr>
              <a:t>مزايا معيار معدل العائد: </a:t>
            </a:r>
          </a:p>
          <a:p>
            <a:pPr marL="0" indent="0" algn="justLow">
              <a:spcBef>
                <a:spcPts val="600"/>
              </a:spcBef>
              <a:spcAft>
                <a:spcPts val="600"/>
              </a:spcAft>
              <a:buNone/>
            </a:pPr>
            <a:r>
              <a:rPr lang="ar-EG" sz="2800" b="1" dirty="0" smtClean="0">
                <a:cs typeface="Traditional Arabic" pitchFamily="2" charset="-78"/>
              </a:rPr>
              <a:t>أ. البساطة والسهولة في الحساب. </a:t>
            </a:r>
          </a:p>
          <a:p>
            <a:pPr marL="0" indent="0" algn="justLow">
              <a:spcBef>
                <a:spcPts val="600"/>
              </a:spcBef>
              <a:spcAft>
                <a:spcPts val="600"/>
              </a:spcAft>
              <a:buNone/>
            </a:pPr>
            <a:r>
              <a:rPr lang="ar-EG" sz="2800" b="1" dirty="0" smtClean="0">
                <a:cs typeface="Traditional Arabic" pitchFamily="2" charset="-78"/>
              </a:rPr>
              <a:t>ب. يفيد في تقييم جدوى المشروع من خلال العائد (الربحية) للوحدة الواحدة من رأس المال المستثمر مقارنة بتكلفة الواحدة من رأس المال المستثمر. </a:t>
            </a:r>
          </a:p>
        </p:txBody>
      </p:sp>
      <p:sp>
        <p:nvSpPr>
          <p:cNvPr id="5" name="مستطيل مستدير الزوايا 4"/>
          <p:cNvSpPr/>
          <p:nvPr/>
        </p:nvSpPr>
        <p:spPr>
          <a:xfrm>
            <a:off x="3429000" y="116632"/>
            <a:ext cx="54634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المعايير الرئيسية لتقييم المشروعات</a:t>
            </a:r>
          </a:p>
        </p:txBody>
      </p:sp>
    </p:spTree>
    <p:extLst>
      <p:ext uri="{BB962C8B-B14F-4D97-AF65-F5344CB8AC3E}">
        <p14:creationId xmlns:p14="http://schemas.microsoft.com/office/powerpoint/2010/main" val="193841273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90600"/>
            <a:ext cx="8497887" cy="5388371"/>
          </a:xfrm>
        </p:spPr>
        <p:txBody>
          <a:bodyPr>
            <a:noAutofit/>
          </a:bodyPr>
          <a:lstStyle/>
          <a:p>
            <a:pPr algn="justLow">
              <a:buNone/>
            </a:pPr>
            <a:r>
              <a:rPr lang="ar-EG" sz="2400" b="1" dirty="0" smtClean="0">
                <a:cs typeface="Traditional Arabic" pitchFamily="2" charset="-78"/>
              </a:rPr>
              <a:t>المقصود بفترة الاستيراد المدة الزمنية اللازمة لاسترجاع قيمة الاستثمار المبدئية أي التكلفة الرأسمالية، للمشروع. </a:t>
            </a:r>
          </a:p>
          <a:p>
            <a:pPr algn="justLow">
              <a:buNone/>
            </a:pPr>
            <a:r>
              <a:rPr lang="ar-EG" sz="2400" b="1" dirty="0" smtClean="0">
                <a:solidFill>
                  <a:srgbClr val="FF0000"/>
                </a:solidFill>
                <a:cs typeface="Traditional Arabic" pitchFamily="2" charset="-78"/>
              </a:rPr>
              <a:t>شروط الجدوى: </a:t>
            </a:r>
          </a:p>
          <a:p>
            <a:pPr algn="justLow">
              <a:buNone/>
            </a:pPr>
            <a:r>
              <a:rPr lang="ar-EG" sz="2400" b="1" dirty="0" smtClean="0">
                <a:cs typeface="Traditional Arabic" pitchFamily="2" charset="-78"/>
              </a:rPr>
              <a:t>أ. في حالة المشروع الواحد. </a:t>
            </a:r>
          </a:p>
          <a:p>
            <a:pPr algn="justLow">
              <a:buNone/>
            </a:pPr>
            <a:r>
              <a:rPr lang="ar-EG" sz="2400" b="1" dirty="0" smtClean="0">
                <a:cs typeface="Traditional Arabic" pitchFamily="2" charset="-78"/>
              </a:rPr>
              <a:t>ب. في حالة أكثر من شروع بديل. </a:t>
            </a:r>
          </a:p>
          <a:p>
            <a:pPr algn="justLow">
              <a:buNone/>
            </a:pPr>
            <a:r>
              <a:rPr lang="ar-EG" sz="2400" b="1" dirty="0" smtClean="0">
                <a:cs typeface="Traditional Arabic" pitchFamily="2" charset="-78"/>
              </a:rPr>
              <a:t>مزايا معيار فترة الاستيراد: </a:t>
            </a:r>
          </a:p>
          <a:p>
            <a:pPr algn="justLow">
              <a:buNone/>
            </a:pPr>
            <a:r>
              <a:rPr lang="ar-EG" sz="2400" b="1" dirty="0" smtClean="0">
                <a:cs typeface="Traditional Arabic" pitchFamily="2" charset="-78"/>
              </a:rPr>
              <a:t>أ. البساطة والسهولة في الحساب. </a:t>
            </a:r>
          </a:p>
          <a:p>
            <a:pPr algn="justLow">
              <a:buNone/>
            </a:pPr>
            <a:r>
              <a:rPr lang="ar-EG" sz="2400" b="1" dirty="0" smtClean="0">
                <a:cs typeface="Traditional Arabic" pitchFamily="2" charset="-78"/>
              </a:rPr>
              <a:t>ب. الأهمية الرئيسية لهذا المعيار هو أنه يحدد مستوى السيولة المتدفق للمشروع في كل من سنوات تشغليه قبل استرداد كامل قيمة الاستثمار. </a:t>
            </a:r>
          </a:p>
          <a:p>
            <a:pPr algn="justLow">
              <a:buNone/>
            </a:pPr>
            <a:r>
              <a:rPr lang="ar-EG" sz="2400" b="1" dirty="0" smtClean="0">
                <a:solidFill>
                  <a:srgbClr val="FF0000"/>
                </a:solidFill>
                <a:cs typeface="Traditional Arabic" pitchFamily="2" charset="-78"/>
              </a:rPr>
              <a:t>العيوب: </a:t>
            </a:r>
          </a:p>
          <a:p>
            <a:pPr algn="justLow">
              <a:buNone/>
            </a:pPr>
            <a:r>
              <a:rPr lang="ar-EG" sz="2400" b="1" dirty="0" smtClean="0">
                <a:cs typeface="Traditional Arabic" pitchFamily="2" charset="-78"/>
              </a:rPr>
              <a:t>أ. يتجاهل المعيار التدفقات النقدية للمشروع بعد فترة الاسترداد ومن ثم فإنه لا يعد مقياسا جيدا للربح. </a:t>
            </a:r>
          </a:p>
          <a:p>
            <a:pPr algn="justLow">
              <a:buNone/>
            </a:pPr>
            <a:r>
              <a:rPr lang="ar-EG" sz="2400" b="1" dirty="0" smtClean="0">
                <a:cs typeface="Traditional Arabic" pitchFamily="2" charset="-78"/>
              </a:rPr>
              <a:t>ب. لا يأخذ في الاعتبار القيمة الزمنية للنقود من خلال خصم التدفقات النقدية الصافية السنوية للوصول إلى القيمة الحالية لهذه التدفقات. </a:t>
            </a:r>
          </a:p>
          <a:p>
            <a:pPr algn="justLow">
              <a:buNone/>
            </a:pPr>
            <a:endParaRPr lang="ar-SA" sz="2400" b="1" dirty="0" smtClean="0">
              <a:cs typeface="Traditional Arabic" pitchFamily="2" charset="-78"/>
            </a:endParaRPr>
          </a:p>
        </p:txBody>
      </p:sp>
      <p:sp>
        <p:nvSpPr>
          <p:cNvPr id="5" name="مستطيل مستدير الزوايا 4"/>
          <p:cNvSpPr/>
          <p:nvPr/>
        </p:nvSpPr>
        <p:spPr>
          <a:xfrm>
            <a:off x="5029200" y="116632"/>
            <a:ext cx="386328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fontAlgn="auto">
              <a:spcBef>
                <a:spcPts val="0"/>
              </a:spcBef>
              <a:spcAft>
                <a:spcPts val="0"/>
              </a:spcAft>
              <a:defRPr/>
            </a:pPr>
            <a:r>
              <a:rPr lang="ar-EG"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معايير فترة الاسترداد</a:t>
            </a:r>
          </a:p>
        </p:txBody>
      </p:sp>
    </p:spTree>
    <p:extLst>
      <p:ext uri="{BB962C8B-B14F-4D97-AF65-F5344CB8AC3E}">
        <p14:creationId xmlns:p14="http://schemas.microsoft.com/office/powerpoint/2010/main" val="193841273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circle(in)">
                                      <p:cBhvr>
                                        <p:cTn id="5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w">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raw</Template>
  <TotalTime>1900</TotalTime>
  <Words>1385</Words>
  <Application>Microsoft Office PowerPoint</Application>
  <PresentationFormat>On-screen Show (4:3)</PresentationFormat>
  <Paragraphs>108</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User</cp:lastModifiedBy>
  <cp:revision>156</cp:revision>
  <cp:lastPrinted>2012-03-27T16:02:15Z</cp:lastPrinted>
  <dcterms:created xsi:type="dcterms:W3CDTF">2014-10-21T13:09:23Z</dcterms:created>
  <dcterms:modified xsi:type="dcterms:W3CDTF">2019-03-10T12:52:08Z</dcterms:modified>
</cp:coreProperties>
</file>