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النمط المتوس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48" d="100"/>
          <a:sy n="48" d="100"/>
        </p:scale>
        <p:origin x="-11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0AF41-2ED1-42DD-9421-14790B85C00D}" type="datetimeFigureOut">
              <a:rPr lang="ar-SA" smtClean="0"/>
              <a:t>29/05/1439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18D6A-E05C-47A8-8FAF-E07E74B4963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0AF41-2ED1-42DD-9421-14790B85C00D}" type="datetimeFigureOut">
              <a:rPr lang="ar-SA" smtClean="0"/>
              <a:t>29/05/1439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18D6A-E05C-47A8-8FAF-E07E74B4963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0AF41-2ED1-42DD-9421-14790B85C00D}" type="datetimeFigureOut">
              <a:rPr lang="ar-SA" smtClean="0"/>
              <a:t>29/05/1439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18D6A-E05C-47A8-8FAF-E07E74B4963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0AF41-2ED1-42DD-9421-14790B85C00D}" type="datetimeFigureOut">
              <a:rPr lang="ar-SA" smtClean="0"/>
              <a:t>29/05/1439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18D6A-E05C-47A8-8FAF-E07E74B4963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0AF41-2ED1-42DD-9421-14790B85C00D}" type="datetimeFigureOut">
              <a:rPr lang="ar-SA" smtClean="0"/>
              <a:t>29/05/1439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18D6A-E05C-47A8-8FAF-E07E74B4963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0AF41-2ED1-42DD-9421-14790B85C00D}" type="datetimeFigureOut">
              <a:rPr lang="ar-SA" smtClean="0"/>
              <a:t>29/05/1439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18D6A-E05C-47A8-8FAF-E07E74B4963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0AF41-2ED1-42DD-9421-14790B85C00D}" type="datetimeFigureOut">
              <a:rPr lang="ar-SA" smtClean="0"/>
              <a:t>29/05/1439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18D6A-E05C-47A8-8FAF-E07E74B4963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0AF41-2ED1-42DD-9421-14790B85C00D}" type="datetimeFigureOut">
              <a:rPr lang="ar-SA" smtClean="0"/>
              <a:t>29/05/1439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18D6A-E05C-47A8-8FAF-E07E74B4963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0AF41-2ED1-42DD-9421-14790B85C00D}" type="datetimeFigureOut">
              <a:rPr lang="ar-SA" smtClean="0"/>
              <a:t>29/05/1439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18D6A-E05C-47A8-8FAF-E07E74B4963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0AF41-2ED1-42DD-9421-14790B85C00D}" type="datetimeFigureOut">
              <a:rPr lang="ar-SA" smtClean="0"/>
              <a:t>29/05/1439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18D6A-E05C-47A8-8FAF-E07E74B4963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0AF41-2ED1-42DD-9421-14790B85C00D}" type="datetimeFigureOut">
              <a:rPr lang="ar-SA" smtClean="0"/>
              <a:t>29/05/1439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18D6A-E05C-47A8-8FAF-E07E74B4963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0AF41-2ED1-42DD-9421-14790B85C00D}" type="datetimeFigureOut">
              <a:rPr lang="ar-SA" smtClean="0"/>
              <a:t>29/05/1439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18D6A-E05C-47A8-8FAF-E07E74B49631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39552" y="764704"/>
            <a:ext cx="7772400" cy="1470025"/>
          </a:xfrm>
        </p:spPr>
        <p:txBody>
          <a:bodyPr>
            <a:normAutofit/>
          </a:bodyPr>
          <a:lstStyle/>
          <a:p>
            <a:r>
              <a:rPr lang="ar-SA" sz="4000" b="1" dirty="0" smtClean="0"/>
              <a:t>الفصل الثالث/نموذج تحليل العلاقة بين التكلفة والحجم والربح</a:t>
            </a:r>
            <a:endParaRPr lang="ar-SA" sz="4000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23528" y="2420888"/>
            <a:ext cx="8352928" cy="4437112"/>
          </a:xfrm>
        </p:spPr>
        <p:txBody>
          <a:bodyPr>
            <a:normAutofit/>
          </a:bodyPr>
          <a:lstStyle/>
          <a:p>
            <a:r>
              <a:rPr lang="ar-SA" dirty="0" smtClean="0">
                <a:solidFill>
                  <a:schemeClr val="tx1"/>
                </a:solidFill>
              </a:rPr>
              <a:t>سوف يتم التركيز </a:t>
            </a:r>
            <a:r>
              <a:rPr lang="ar-SA" dirty="0" err="1" smtClean="0">
                <a:solidFill>
                  <a:schemeClr val="tx1"/>
                </a:solidFill>
              </a:rPr>
              <a:t>على :</a:t>
            </a:r>
            <a:endParaRPr lang="ar-SA" dirty="0" smtClean="0">
              <a:solidFill>
                <a:schemeClr val="tx1"/>
              </a:solidFill>
            </a:endParaRPr>
          </a:p>
          <a:p>
            <a:pPr algn="r"/>
            <a:r>
              <a:rPr lang="ar-SA" dirty="0" smtClean="0">
                <a:solidFill>
                  <a:schemeClr val="tx1"/>
                </a:solidFill>
              </a:rPr>
              <a:t>1-المفاهيم والعلاقات </a:t>
            </a:r>
            <a:r>
              <a:rPr lang="ar-SA" dirty="0" err="1" smtClean="0">
                <a:solidFill>
                  <a:schemeClr val="tx1"/>
                </a:solidFill>
              </a:rPr>
              <a:t>الاساسيه</a:t>
            </a:r>
            <a:r>
              <a:rPr lang="ar-SA" dirty="0" smtClean="0">
                <a:solidFill>
                  <a:schemeClr val="tx1"/>
                </a:solidFill>
              </a:rPr>
              <a:t> لتحليل العلاقة بين التكاليف والحجم والربح.</a:t>
            </a:r>
          </a:p>
          <a:p>
            <a:pPr algn="r"/>
            <a:r>
              <a:rPr lang="ar-SA" dirty="0" smtClean="0">
                <a:solidFill>
                  <a:schemeClr val="tx1"/>
                </a:solidFill>
              </a:rPr>
              <a:t>2- بناء نموذج لتحليل التعادل في حالة وجود منتج واحد</a:t>
            </a:r>
          </a:p>
          <a:p>
            <a:pPr algn="r"/>
            <a:r>
              <a:rPr lang="ar-SA" dirty="0" smtClean="0">
                <a:solidFill>
                  <a:schemeClr val="tx1"/>
                </a:solidFill>
              </a:rPr>
              <a:t>3-بناء نموذج لتحليل التعادل في حالة تعدد المنتجات.</a:t>
            </a:r>
          </a:p>
          <a:p>
            <a:pPr algn="r"/>
            <a:r>
              <a:rPr lang="ar-SA" dirty="0" smtClean="0">
                <a:solidFill>
                  <a:schemeClr val="tx1"/>
                </a:solidFill>
              </a:rPr>
              <a:t>4-تدعيم النماذج بالخرائط البيانية.</a:t>
            </a:r>
          </a:p>
          <a:p>
            <a:pPr algn="r"/>
            <a:r>
              <a:rPr lang="ar-SA" dirty="0" smtClean="0">
                <a:solidFill>
                  <a:schemeClr val="tx1"/>
                </a:solidFill>
              </a:rPr>
              <a:t>5-تحليل الحساسية ودراسة البدائل.</a:t>
            </a:r>
          </a:p>
          <a:p>
            <a:pPr algn="r"/>
            <a:endParaRPr lang="ar-S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وكانت التكاليف الثابتة المشتركة 300000 ريال وترغب إدارة المصنع تحقيق أرباح صافية 20000 ريال</a:t>
            </a:r>
          </a:p>
          <a:p>
            <a:r>
              <a:rPr lang="ar-SA" dirty="0" smtClean="0"/>
              <a:t>المطلوب/بناء نموذج لبيان العلاقة بين التكاليف والحجم والأرباح.</a:t>
            </a:r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تحليل العلاقة بين التكلفة والحجم والربح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لمعرفة سلوك التكاليف لابد من الفصل بين</a:t>
            </a:r>
            <a:r>
              <a:rPr lang="ar-SA" dirty="0"/>
              <a:t> </a:t>
            </a:r>
            <a:r>
              <a:rPr lang="ar-SA" dirty="0" smtClean="0"/>
              <a:t>التكاليف الثابتة والتكاليف </a:t>
            </a:r>
            <a:r>
              <a:rPr lang="ar-SA" dirty="0" err="1" smtClean="0"/>
              <a:t>المتغيرة .</a:t>
            </a:r>
            <a:endParaRPr lang="ar-SA" dirty="0" smtClean="0"/>
          </a:p>
          <a:p>
            <a:r>
              <a:rPr lang="ar-SA" dirty="0" smtClean="0"/>
              <a:t>التكاليف التي تتغير مع تغير حجم النشاط يطلق عليها </a:t>
            </a:r>
            <a:r>
              <a:rPr lang="ar-SA" u="sng" dirty="0" smtClean="0">
                <a:solidFill>
                  <a:srgbClr val="FF0000"/>
                </a:solidFill>
              </a:rPr>
              <a:t>تكاليف </a:t>
            </a:r>
            <a:r>
              <a:rPr lang="ar-SA" u="sng" dirty="0" err="1" smtClean="0">
                <a:solidFill>
                  <a:srgbClr val="FF0000"/>
                </a:solidFill>
              </a:rPr>
              <a:t>متغيرة .</a:t>
            </a:r>
            <a:endParaRPr lang="ar-SA" u="sng" dirty="0" smtClean="0">
              <a:solidFill>
                <a:srgbClr val="FF0000"/>
              </a:solidFill>
            </a:endParaRPr>
          </a:p>
          <a:p>
            <a:r>
              <a:rPr lang="ar-SA" dirty="0" err="1" smtClean="0"/>
              <a:t>والتكالف</a:t>
            </a:r>
            <a:r>
              <a:rPr lang="ar-SA" dirty="0" smtClean="0"/>
              <a:t> التي </a:t>
            </a:r>
            <a:r>
              <a:rPr lang="ar-SA" dirty="0" err="1" smtClean="0"/>
              <a:t>لاتتغير</a:t>
            </a:r>
            <a:r>
              <a:rPr lang="ar-SA" dirty="0" smtClean="0"/>
              <a:t> مع التغير في حجم النشاط وتتحملها المنشأة سواء أنتجت أم لم تنتج يطلق عليها </a:t>
            </a:r>
            <a:r>
              <a:rPr lang="ar-SA" u="sng" dirty="0" smtClean="0">
                <a:solidFill>
                  <a:srgbClr val="FF0000"/>
                </a:solidFill>
              </a:rPr>
              <a:t>تكاليف ثابتة.</a:t>
            </a:r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525963"/>
          </a:xfrm>
        </p:spPr>
        <p:txBody>
          <a:bodyPr/>
          <a:lstStyle/>
          <a:p>
            <a:r>
              <a:rPr lang="ar-SA" dirty="0" smtClean="0"/>
              <a:t>أجمالي </a:t>
            </a:r>
            <a:r>
              <a:rPr lang="ar-SA" dirty="0" err="1" smtClean="0"/>
              <a:t>التكاليف </a:t>
            </a:r>
            <a:r>
              <a:rPr lang="ar-SA" dirty="0" smtClean="0"/>
              <a:t>= التكاليف </a:t>
            </a:r>
            <a:r>
              <a:rPr lang="ar-SA" dirty="0" err="1" smtClean="0"/>
              <a:t>الثابتة </a:t>
            </a:r>
            <a:r>
              <a:rPr lang="ar-SA" dirty="0" smtClean="0"/>
              <a:t>+ التكاليف المتغيرة </a:t>
            </a:r>
          </a:p>
          <a:p>
            <a:r>
              <a:rPr lang="ar-SA" dirty="0" smtClean="0"/>
              <a:t>إجمالي </a:t>
            </a:r>
            <a:r>
              <a:rPr lang="ar-SA" dirty="0" err="1" smtClean="0"/>
              <a:t>الأيرادات</a:t>
            </a:r>
            <a:r>
              <a:rPr lang="ar-SA" dirty="0" smtClean="0"/>
              <a:t> = عدد الوحدات </a:t>
            </a:r>
            <a:r>
              <a:rPr lang="ar-SA" dirty="0" err="1" smtClean="0"/>
              <a:t>المباعة </a:t>
            </a:r>
            <a:r>
              <a:rPr lang="ar-SA" dirty="0" smtClean="0"/>
              <a:t>* سعر الوحدة </a:t>
            </a:r>
          </a:p>
          <a:p>
            <a:r>
              <a:rPr lang="ar-SA" dirty="0" smtClean="0"/>
              <a:t>نقطة التعادل هي ذلك المستوى من النشاط الذي يكون عنده </a:t>
            </a:r>
          </a:p>
          <a:p>
            <a:pPr algn="ctr"/>
            <a:r>
              <a:rPr lang="ar-SA" dirty="0" err="1" smtClean="0"/>
              <a:t>الإيرادات </a:t>
            </a:r>
            <a:r>
              <a:rPr lang="ar-SA" dirty="0" smtClean="0"/>
              <a:t>= اجمالي التكاليف </a:t>
            </a:r>
          </a:p>
          <a:p>
            <a:r>
              <a:rPr lang="ar-SA" sz="2800" dirty="0" smtClean="0"/>
              <a:t>عدد الوحدات المباعة*</a:t>
            </a:r>
            <a:r>
              <a:rPr lang="ar-SA" sz="2800" dirty="0" err="1" smtClean="0"/>
              <a:t>سعربيع</a:t>
            </a:r>
            <a:r>
              <a:rPr lang="ar-SA" sz="2800" dirty="0" smtClean="0"/>
              <a:t> الوحدة=التكاليف الثابتة+تكاليف متغيرة</a:t>
            </a:r>
          </a:p>
          <a:p>
            <a:endParaRPr lang="ar-SA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إيراد </a:t>
            </a:r>
            <a:r>
              <a:rPr lang="ar-SA" dirty="0" err="1" smtClean="0"/>
              <a:t>التعادل </a:t>
            </a:r>
            <a:r>
              <a:rPr lang="ar-SA" dirty="0" smtClean="0"/>
              <a:t>=عدد وحدات </a:t>
            </a:r>
            <a:r>
              <a:rPr lang="ar-SA" dirty="0" err="1" smtClean="0"/>
              <a:t>التعادل </a:t>
            </a:r>
            <a:r>
              <a:rPr lang="ar-SA" dirty="0" smtClean="0"/>
              <a:t>* سعر الوحدة</a:t>
            </a:r>
          </a:p>
          <a:p>
            <a:r>
              <a:rPr lang="ar-SA" dirty="0" smtClean="0"/>
              <a:t>هامش المساهمة للوحدة= سعر البيع- التكلفة المتغيرة للوحدة</a:t>
            </a:r>
          </a:p>
          <a:p>
            <a:r>
              <a:rPr lang="ar-SA" dirty="0" smtClean="0"/>
              <a:t>وحدات </a:t>
            </a:r>
            <a:r>
              <a:rPr lang="ar-SA" dirty="0" err="1" smtClean="0"/>
              <a:t>التعادل </a:t>
            </a:r>
            <a:r>
              <a:rPr lang="ar-SA" dirty="0" smtClean="0"/>
              <a:t>= التكاليف </a:t>
            </a:r>
            <a:r>
              <a:rPr lang="ar-SA" dirty="0" err="1" smtClean="0"/>
              <a:t>الثابتة </a:t>
            </a:r>
            <a:r>
              <a:rPr lang="ar-SA" dirty="0" smtClean="0"/>
              <a:t>/هامش المساهمة</a:t>
            </a:r>
          </a:p>
          <a:p>
            <a:r>
              <a:rPr lang="ar-SA" dirty="0" smtClean="0"/>
              <a:t> </a:t>
            </a:r>
            <a:endParaRPr lang="ar-S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تخطيط الربحية 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r>
              <a:rPr lang="ar-SA" dirty="0" smtClean="0"/>
              <a:t>حجم النشاط </a:t>
            </a:r>
            <a:r>
              <a:rPr lang="ar-SA" dirty="0" err="1" smtClean="0"/>
              <a:t>المستهدف =</a:t>
            </a:r>
            <a:r>
              <a:rPr lang="ar-SA" dirty="0" smtClean="0"/>
              <a:t>(تكاليف </a:t>
            </a:r>
            <a:r>
              <a:rPr lang="ar-SA" dirty="0" err="1" smtClean="0"/>
              <a:t>ثابتة </a:t>
            </a:r>
            <a:r>
              <a:rPr lang="ar-SA" dirty="0" smtClean="0"/>
              <a:t>+ أرباح مستهدفة)/هامش المساهمة للوحدة.</a:t>
            </a:r>
          </a:p>
          <a:p>
            <a:r>
              <a:rPr lang="ar-SA" dirty="0" smtClean="0"/>
              <a:t>الربح(الخسارة)=</a:t>
            </a:r>
            <a:r>
              <a:rPr lang="ar-SA" dirty="0" err="1" smtClean="0"/>
              <a:t>الأيرادات</a:t>
            </a:r>
            <a:r>
              <a:rPr lang="ar-SA" dirty="0" smtClean="0"/>
              <a:t> – إجمالي التكاليف</a:t>
            </a:r>
            <a:endParaRPr lang="ar-S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تحليل الحساسية 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معرفة المنشأة أثر كل تغيير محتمل في سعر البيع وعناصر التكاليف على نقطة التعادل والأرباح </a:t>
            </a:r>
            <a:r>
              <a:rPr lang="ar-SA" dirty="0" err="1" smtClean="0"/>
              <a:t>المتوقعة .</a:t>
            </a:r>
            <a:endParaRPr lang="ar-S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مثال نموذج تحليل </a:t>
            </a:r>
            <a:r>
              <a:rPr lang="ar-SA" b="1" dirty="0" err="1" smtClean="0"/>
              <a:t>التعادل </a:t>
            </a:r>
            <a:r>
              <a:rPr lang="ar-SA" b="1" dirty="0" smtClean="0"/>
              <a:t>(منتج وحيد</a:t>
            </a:r>
            <a:r>
              <a:rPr lang="ar-SA" b="1" dirty="0" err="1" smtClean="0"/>
              <a:t>)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r>
              <a:rPr lang="ar-SA" dirty="0" smtClean="0"/>
              <a:t>شركة </a:t>
            </a:r>
            <a:r>
              <a:rPr lang="ar-SA" dirty="0" err="1" smtClean="0"/>
              <a:t>القصيم</a:t>
            </a:r>
            <a:r>
              <a:rPr lang="ar-SA" dirty="0" smtClean="0"/>
              <a:t> </a:t>
            </a:r>
            <a:r>
              <a:rPr lang="ar-SA" dirty="0" err="1" smtClean="0"/>
              <a:t>للمياة</a:t>
            </a:r>
            <a:r>
              <a:rPr lang="ar-SA" dirty="0" smtClean="0"/>
              <a:t> الجوفية تقوم بإنتاج وبيع قوارير المياه سعة 20 لتر وكانت بيانات التكاليف والإيرادات كما يلي </a:t>
            </a:r>
          </a:p>
          <a:p>
            <a:r>
              <a:rPr lang="ar-SA" dirty="0" smtClean="0"/>
              <a:t>سعر بيع القارورة 16 ريال </a:t>
            </a:r>
          </a:p>
          <a:p>
            <a:r>
              <a:rPr lang="ar-SA" dirty="0" smtClean="0"/>
              <a:t>التكلفة المتغيرة للوحدة 11 ريال</a:t>
            </a:r>
          </a:p>
          <a:p>
            <a:r>
              <a:rPr lang="ar-SA" dirty="0" smtClean="0"/>
              <a:t>التكاليف الثابتة 30000 ريال</a:t>
            </a:r>
          </a:p>
          <a:p>
            <a:r>
              <a:rPr lang="ar-SA" dirty="0" smtClean="0"/>
              <a:t>الربح الذي تود تحقيقه 2000 ريال</a:t>
            </a:r>
          </a:p>
          <a:p>
            <a:r>
              <a:rPr lang="ar-SA" dirty="0" smtClean="0"/>
              <a:t>مستويات </a:t>
            </a:r>
            <a:r>
              <a:rPr lang="ar-SA" dirty="0" err="1" smtClean="0"/>
              <a:t>إفتراضية</a:t>
            </a:r>
            <a:r>
              <a:rPr lang="ar-SA" dirty="0" smtClean="0"/>
              <a:t> لحجم نشاط الشركة </a:t>
            </a:r>
          </a:p>
          <a:p>
            <a:pPr>
              <a:buNone/>
            </a:pPr>
            <a:r>
              <a:rPr lang="ar-SA" dirty="0" smtClean="0"/>
              <a:t>7000/6000/5000/4000/3000/2000/1000</a:t>
            </a:r>
          </a:p>
          <a:p>
            <a:pPr>
              <a:buNone/>
            </a:pPr>
            <a:r>
              <a:rPr lang="ar-SA" dirty="0" err="1" smtClean="0"/>
              <a:t>المطلوب </a:t>
            </a:r>
            <a:r>
              <a:rPr lang="ar-SA" dirty="0" smtClean="0"/>
              <a:t>/بناء نموذج لبيان العلاقة بين التكلفة والحجم والربح </a:t>
            </a:r>
          </a:p>
          <a:p>
            <a:pPr>
              <a:buNone/>
            </a:pPr>
            <a:endParaRPr lang="ar-SA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تابع المثال لدراسة البدائل 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SA" dirty="0" smtClean="0"/>
              <a:t>بفرض أن شركة </a:t>
            </a:r>
            <a:r>
              <a:rPr lang="ar-SA" dirty="0" err="1" smtClean="0"/>
              <a:t>القصيم</a:t>
            </a:r>
            <a:r>
              <a:rPr lang="ar-SA" dirty="0" smtClean="0"/>
              <a:t> تنتظر انتاج وبيع قارورة </a:t>
            </a:r>
            <a:r>
              <a:rPr lang="ar-SA" dirty="0" err="1" smtClean="0"/>
              <a:t>مياة</a:t>
            </a:r>
            <a:r>
              <a:rPr lang="ar-SA" dirty="0" smtClean="0"/>
              <a:t> بسعة أكبر 25 لتر وأمام الشركة </a:t>
            </a:r>
            <a:r>
              <a:rPr lang="ar-SA" dirty="0" err="1" smtClean="0"/>
              <a:t>بديلين :</a:t>
            </a:r>
            <a:endParaRPr lang="ar-SA" dirty="0" smtClean="0"/>
          </a:p>
          <a:p>
            <a:r>
              <a:rPr lang="ar-SA" dirty="0" smtClean="0"/>
              <a:t>1- البديل الأول تكون التكاليف الثابتة 50000 ريال والتكاليف المتغيرة للوحدة 9 ريال وسعر بيع القارورة الواحدة 21 ريال</a:t>
            </a:r>
          </a:p>
          <a:p>
            <a:r>
              <a:rPr lang="ar-SA" dirty="0" smtClean="0"/>
              <a:t>2- البديل الثاني تكاليف ثابتة 35000 ريال والمتغيرة للوحدة 11 ريال وسعر بيع القارورة 20 ريال</a:t>
            </a:r>
          </a:p>
          <a:p>
            <a:r>
              <a:rPr lang="ar-SA" dirty="0" smtClean="0"/>
              <a:t>وترغب المنشأة بتحقيق أرباح قدرها 3000 ريال</a:t>
            </a:r>
          </a:p>
          <a:p>
            <a:r>
              <a:rPr lang="ar-SA" dirty="0" err="1" smtClean="0"/>
              <a:t>المطلوب </a:t>
            </a:r>
            <a:r>
              <a:rPr lang="ar-SA" dirty="0" smtClean="0"/>
              <a:t>/إجراء تحليل العلاقة بين التكلفة والحجم والربح </a:t>
            </a:r>
            <a:r>
              <a:rPr lang="ar-SA" dirty="0" err="1" smtClean="0"/>
              <a:t>لإختيار</a:t>
            </a:r>
            <a:r>
              <a:rPr lang="ar-SA" dirty="0"/>
              <a:t> </a:t>
            </a:r>
            <a:r>
              <a:rPr lang="ar-SA" dirty="0" smtClean="0"/>
              <a:t>أفضل البديلين.</a:t>
            </a:r>
            <a:endParaRPr lang="ar-S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مثال نموذج تحليل </a:t>
            </a:r>
            <a:r>
              <a:rPr lang="ar-SA" b="1" dirty="0" err="1" smtClean="0"/>
              <a:t>التعادل </a:t>
            </a:r>
            <a:r>
              <a:rPr lang="ar-SA" b="1" dirty="0" smtClean="0"/>
              <a:t>(تنوع المنتجات</a:t>
            </a:r>
            <a:r>
              <a:rPr lang="ar-SA" b="1" dirty="0" err="1" smtClean="0"/>
              <a:t>)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مصنع </a:t>
            </a:r>
            <a:r>
              <a:rPr lang="ar-SA" dirty="0" err="1" smtClean="0"/>
              <a:t>القصيم</a:t>
            </a:r>
            <a:r>
              <a:rPr lang="ar-SA" dirty="0" smtClean="0"/>
              <a:t> للألبان ينتج أربع منتجات هي الحليب واللبن والزبادي والقشدة وبيانات الأسعار والتكاليف كما يلي </a:t>
            </a:r>
          </a:p>
          <a:p>
            <a:endParaRPr lang="ar-SA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899592" y="3212976"/>
          <a:ext cx="7641376" cy="30603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76680"/>
                <a:gridCol w="2088232"/>
                <a:gridCol w="2088232"/>
                <a:gridCol w="2088232"/>
              </a:tblGrid>
              <a:tr h="612068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المنتجات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سعر البيع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تكلفة متغيرة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تشكيلة </a:t>
                      </a:r>
                      <a:r>
                        <a:rPr lang="ar-SA" dirty="0" err="1" smtClean="0"/>
                        <a:t>المنجات</a:t>
                      </a:r>
                      <a:endParaRPr lang="ar-SA" dirty="0"/>
                    </a:p>
                  </a:txBody>
                  <a:tcPr/>
                </a:tc>
              </a:tr>
              <a:tr h="612068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حليب 2 لتر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7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4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err="1" smtClean="0"/>
                        <a:t>35%</a:t>
                      </a:r>
                      <a:endParaRPr lang="ar-SA" dirty="0"/>
                    </a:p>
                  </a:txBody>
                  <a:tcPr/>
                </a:tc>
              </a:tr>
              <a:tr h="612068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لبن 2 لتر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7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5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err="1" smtClean="0"/>
                        <a:t>25%</a:t>
                      </a:r>
                      <a:endParaRPr lang="ar-SA" dirty="0"/>
                    </a:p>
                  </a:txBody>
                  <a:tcPr/>
                </a:tc>
              </a:tr>
              <a:tr h="612068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زبادي 300 جم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2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1.25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err="1" smtClean="0"/>
                        <a:t>30%</a:t>
                      </a:r>
                      <a:endParaRPr lang="ar-SA" dirty="0"/>
                    </a:p>
                  </a:txBody>
                  <a:tcPr/>
                </a:tc>
              </a:tr>
              <a:tr h="612068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قشدة 400 جم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5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3.5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err="1" smtClean="0"/>
                        <a:t>10%</a:t>
                      </a:r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427</Words>
  <Application>Microsoft Office PowerPoint</Application>
  <PresentationFormat>عرض على الشاشة (3:4)‏</PresentationFormat>
  <Paragraphs>64</Paragraphs>
  <Slides>10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سمة Office</vt:lpstr>
      <vt:lpstr>الفصل الثالث/نموذج تحليل العلاقة بين التكلفة والحجم والربح</vt:lpstr>
      <vt:lpstr>تحليل العلاقة بين التكلفة والحجم والربح</vt:lpstr>
      <vt:lpstr>الشريحة 3</vt:lpstr>
      <vt:lpstr>الشريحة 4</vt:lpstr>
      <vt:lpstr>تخطيط الربحية </vt:lpstr>
      <vt:lpstr>تحليل الحساسية </vt:lpstr>
      <vt:lpstr>مثال نموذج تحليل التعادل (منتج وحيد)</vt:lpstr>
      <vt:lpstr>تابع المثال لدراسة البدائل </vt:lpstr>
      <vt:lpstr>مثال نموذج تحليل التعادل (تنوع المنتجات)</vt:lpstr>
      <vt:lpstr>الشريحة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الثالث/نموذج تحليل العلاقة بين التكلفة والحجم والربح</dc:title>
  <dc:creator>Amal alfawaz</dc:creator>
  <cp:lastModifiedBy>Amal alfawaz</cp:lastModifiedBy>
  <cp:revision>2</cp:revision>
  <dcterms:created xsi:type="dcterms:W3CDTF">2018-02-14T07:05:06Z</dcterms:created>
  <dcterms:modified xsi:type="dcterms:W3CDTF">2018-02-14T07:59:10Z</dcterms:modified>
</cp:coreProperties>
</file>