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1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9637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0376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161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0570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73200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9775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853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979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3850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737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1713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8409F-729D-4C51-A30A-3E6EBE882562}" type="datetimeFigureOut">
              <a:rPr lang="ar-SA" smtClean="0"/>
              <a:t>25/07/38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3C152-A5A4-4742-80D3-CEB641AE166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6506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الفصل العشرون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 smtClean="0"/>
              <a:t>التضخم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9906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تعريف التضخم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err="1" smtClean="0"/>
              <a:t>هوالارتفاع</a:t>
            </a:r>
            <a:r>
              <a:rPr lang="ar-SA" dirty="0" smtClean="0"/>
              <a:t> </a:t>
            </a:r>
            <a:r>
              <a:rPr lang="ar-SA" u="sng" dirty="0" smtClean="0"/>
              <a:t>الكبير</a:t>
            </a:r>
            <a:r>
              <a:rPr lang="ar-SA" dirty="0" smtClean="0"/>
              <a:t> و </a:t>
            </a:r>
            <a:r>
              <a:rPr lang="ar-SA" u="sng" dirty="0" err="1" smtClean="0"/>
              <a:t>المستم</a:t>
            </a:r>
            <a:r>
              <a:rPr lang="ar-SA" dirty="0" err="1" smtClean="0"/>
              <a:t>رللمستوى</a:t>
            </a:r>
            <a:r>
              <a:rPr lang="ar-SA" dirty="0" smtClean="0"/>
              <a:t> </a:t>
            </a:r>
            <a:r>
              <a:rPr lang="ar-SA" u="sng" dirty="0" smtClean="0"/>
              <a:t>العام</a:t>
            </a:r>
            <a:r>
              <a:rPr lang="ar-SA" dirty="0" smtClean="0"/>
              <a:t> للأسعار  خلال فترة زمنية معينة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23055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العلاقة بين النقود و التضخم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/>
              <a:t>نموذج العرض ا لكلي و الطلب الكلي</a:t>
            </a:r>
          </a:p>
          <a:p>
            <a:r>
              <a:rPr lang="ar-SA" dirty="0" smtClean="0"/>
              <a:t>يتحقق التوازن عند 1 بتقاطع منحنى العرض الكلي( </a:t>
            </a:r>
            <a:r>
              <a:rPr lang="en-US" dirty="0" smtClean="0"/>
              <a:t> AS1 </a:t>
            </a:r>
            <a:r>
              <a:rPr lang="ar-SA" dirty="0" smtClean="0"/>
              <a:t> ) مع الطلب الكلي ( </a:t>
            </a:r>
            <a:r>
              <a:rPr lang="en-US" dirty="0" smtClean="0"/>
              <a:t>AD1 </a:t>
            </a:r>
            <a:r>
              <a:rPr lang="ar-SA" dirty="0" smtClean="0"/>
              <a:t> )</a:t>
            </a:r>
          </a:p>
          <a:p>
            <a:r>
              <a:rPr lang="ar-SA" dirty="0" smtClean="0"/>
              <a:t>عند 1 المستوى العام  التوازني  للأسعار هو </a:t>
            </a:r>
            <a:r>
              <a:rPr lang="en-US" dirty="0" smtClean="0"/>
              <a:t> P1</a:t>
            </a:r>
          </a:p>
          <a:p>
            <a:r>
              <a:rPr lang="ar-SA" dirty="0" smtClean="0"/>
              <a:t>عند 1 المستوى التوازني للناتج هو </a:t>
            </a:r>
            <a:r>
              <a:rPr lang="en-US" dirty="0" smtClean="0"/>
              <a:t> Y1 </a:t>
            </a:r>
            <a:r>
              <a:rPr lang="ar-SA" dirty="0" smtClean="0"/>
              <a:t> و يمثل مستوى التوظف الكامل ( البطالة =  )</a:t>
            </a:r>
          </a:p>
          <a:p>
            <a:r>
              <a:rPr lang="ar-SA" dirty="0" smtClean="0"/>
              <a:t>زاد العرض من النقود ←زيادة الطلب على السلع و الخدمات ←</a:t>
            </a:r>
            <a:r>
              <a:rPr lang="ar-SA" dirty="0" err="1" smtClean="0"/>
              <a:t>انزحاف</a:t>
            </a:r>
            <a:r>
              <a:rPr lang="ar-SA" dirty="0" smtClean="0"/>
              <a:t> منحنى الطلب الكلي الى اليمين الى (</a:t>
            </a:r>
            <a:r>
              <a:rPr lang="en-US" dirty="0" smtClean="0"/>
              <a:t>AD2</a:t>
            </a:r>
            <a:r>
              <a:rPr lang="ar-SA" dirty="0" smtClean="0"/>
              <a:t> ) ←↑</a:t>
            </a:r>
            <a:r>
              <a:rPr lang="en-US" dirty="0" smtClean="0"/>
              <a:t> Y </a:t>
            </a:r>
            <a:r>
              <a:rPr lang="ar-SA" dirty="0" smtClean="0"/>
              <a:t> و ↑</a:t>
            </a:r>
            <a:r>
              <a:rPr lang="en-US" dirty="0" smtClean="0"/>
              <a:t> P </a:t>
            </a:r>
            <a:r>
              <a:rPr lang="ar-SA" dirty="0" smtClean="0"/>
              <a:t> الى  ( </a:t>
            </a:r>
            <a:r>
              <a:rPr lang="en-US" dirty="0" smtClean="0"/>
              <a:t> Y2 </a:t>
            </a:r>
            <a:r>
              <a:rPr lang="ar-SA" dirty="0" smtClean="0"/>
              <a:t> و </a:t>
            </a:r>
            <a:r>
              <a:rPr lang="en-US" dirty="0" smtClean="0"/>
              <a:t>P2 </a:t>
            </a:r>
            <a:r>
              <a:rPr lang="ar-SA" dirty="0" smtClean="0"/>
              <a:t> ) عند 2 </a:t>
            </a:r>
            <a:endParaRPr lang="ar-SA" dirty="0" smtClean="0"/>
          </a:p>
          <a:p>
            <a:r>
              <a:rPr lang="ar-SA" dirty="0" smtClean="0"/>
              <a:t>في الاجل </a:t>
            </a:r>
            <a:r>
              <a:rPr lang="ar-SA" dirty="0" err="1" smtClean="0"/>
              <a:t>القصيرسيستجيب</a:t>
            </a:r>
            <a:r>
              <a:rPr lang="ar-SA" dirty="0" smtClean="0"/>
              <a:t> العرض </a:t>
            </a:r>
            <a:endParaRPr lang="ar-SA" dirty="0" smtClean="0"/>
          </a:p>
          <a:p>
            <a:r>
              <a:rPr lang="ar-SA" dirty="0" smtClean="0"/>
              <a:t>و لكن في </a:t>
            </a:r>
            <a:r>
              <a:rPr lang="ar-SA" dirty="0" smtClean="0"/>
              <a:t>الاجل الطويل </a:t>
            </a:r>
            <a:r>
              <a:rPr lang="ar-SA" dirty="0" smtClean="0"/>
              <a:t>يعود النموذج الى التوظف الكامل فينتقل منحنى العرض الى اليسار         </a:t>
            </a:r>
            <a:r>
              <a:rPr lang="ar-SA" dirty="0" smtClean="0"/>
              <a:t>( </a:t>
            </a:r>
            <a:r>
              <a:rPr lang="en-US" dirty="0" smtClean="0"/>
              <a:t>AS2 </a:t>
            </a:r>
            <a:r>
              <a:rPr lang="ar-SA" dirty="0" smtClean="0"/>
              <a:t> ) ولكن انتقاله سيكون الى مستوى التوظف الكامل للناتج  عند </a:t>
            </a:r>
            <a:r>
              <a:rPr lang="en-US" dirty="0" smtClean="0"/>
              <a:t> Y1 </a:t>
            </a:r>
            <a:r>
              <a:rPr lang="ar-SA" dirty="0" smtClean="0"/>
              <a:t> و يتقاطع مع منحنى الطلب الكلي (</a:t>
            </a:r>
            <a:r>
              <a:rPr lang="en-US" dirty="0" smtClean="0"/>
              <a:t> AD2 </a:t>
            </a:r>
            <a:r>
              <a:rPr lang="ar-SA" dirty="0" smtClean="0"/>
              <a:t> ) عند نقطة التوازن </a:t>
            </a:r>
            <a:r>
              <a:rPr lang="en-US" dirty="0" smtClean="0"/>
              <a:t> 3 </a:t>
            </a:r>
            <a:r>
              <a:rPr lang="ar-SA" dirty="0" smtClean="0"/>
              <a:t> </a:t>
            </a:r>
          </a:p>
          <a:p>
            <a:r>
              <a:rPr lang="ar-SA" dirty="0" smtClean="0"/>
              <a:t>عاد الناتج الى مستوى التوظف و لكن زادت الأسعار الى </a:t>
            </a:r>
            <a:r>
              <a:rPr lang="en-US" dirty="0" smtClean="0"/>
              <a:t> P3</a:t>
            </a:r>
            <a:r>
              <a:rPr lang="ar-SA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198374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العلاقة بين النقود و التضخم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نتائج </a:t>
            </a:r>
          </a:p>
          <a:p>
            <a:r>
              <a:rPr lang="ar-SA" dirty="0" smtClean="0"/>
              <a:t> زيادة العرض من النقود يؤدي الى زيادة الناتج لمدة قصيرة ( اجل قصير ) ثم العودة الى التوظف الكامل في الاجل الطويل و لكن بمستوى أسعار اعلى من السابق </a:t>
            </a:r>
          </a:p>
          <a:p>
            <a:r>
              <a:rPr lang="ar-SA" dirty="0" smtClean="0"/>
              <a:t>ان مستويات التضخم العالية سببها الرئيسي زيادة العرض ( طباعة ) من النقود بشكل غير طبيعي  </a:t>
            </a:r>
            <a:endParaRPr lang="ar-SA" dirty="0" smtClean="0"/>
          </a:p>
          <a:p>
            <a:r>
              <a:rPr lang="ar-SA" dirty="0" smtClean="0"/>
              <a:t>العلاقة طردية بين </a:t>
            </a:r>
            <a:r>
              <a:rPr lang="ar-SA" smtClean="0"/>
              <a:t>العرض من النقود </a:t>
            </a:r>
            <a:r>
              <a:rPr lang="ar-SA" dirty="0" smtClean="0"/>
              <a:t>و مستويات التضخم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174864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التضخم و البطالة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1 - نظرية فلبس و منحنى فلبس </a:t>
            </a:r>
          </a:p>
          <a:p>
            <a:r>
              <a:rPr lang="ar-SA" dirty="0" smtClean="0"/>
              <a:t>توضح النظرية(المنحنى ) ان هناك علاقة عكسية بين البطالة و التضخم ( علاقة سالبة)</a:t>
            </a:r>
          </a:p>
          <a:p>
            <a:r>
              <a:rPr lang="ar-SA" dirty="0" smtClean="0"/>
              <a:t>يرى انه يمكن التحكم بمعدلات البطالة و استقرارها عن طريق عرض النقود و من ثم معدلات التضخم</a:t>
            </a:r>
          </a:p>
          <a:p>
            <a:r>
              <a:rPr lang="ar-SA" dirty="0" smtClean="0"/>
              <a:t> عند يكون معدل التضخم=صفر( </a:t>
            </a:r>
            <a:r>
              <a:rPr lang="en-US" dirty="0" smtClean="0"/>
              <a:t> P0 </a:t>
            </a:r>
            <a:r>
              <a:rPr lang="ar-SA" dirty="0" smtClean="0"/>
              <a:t> ) فان البطالة = </a:t>
            </a:r>
            <a:r>
              <a:rPr lang="en-US" dirty="0" smtClean="0"/>
              <a:t> </a:t>
            </a:r>
            <a:r>
              <a:rPr lang="en-US" dirty="0" err="1" smtClean="0"/>
              <a:t>Uo</a:t>
            </a:r>
            <a:endParaRPr lang="en-US" dirty="0" smtClean="0"/>
          </a:p>
          <a:p>
            <a:r>
              <a:rPr lang="ar-SA" dirty="0" smtClean="0"/>
              <a:t>عند معدل تضخم = </a:t>
            </a:r>
            <a:r>
              <a:rPr lang="en-US" dirty="0" smtClean="0"/>
              <a:t> P1  </a:t>
            </a:r>
            <a:r>
              <a:rPr lang="ar-SA" dirty="0" smtClean="0"/>
              <a:t> فان البطالة تنخفض الى </a:t>
            </a:r>
            <a:r>
              <a:rPr lang="en-US" dirty="0" smtClean="0"/>
              <a:t> U1 </a:t>
            </a:r>
            <a:r>
              <a:rPr lang="ar-SA" dirty="0" smtClean="0"/>
              <a:t> </a:t>
            </a:r>
          </a:p>
          <a:p>
            <a:r>
              <a:rPr lang="ar-SA" dirty="0" smtClean="0"/>
              <a:t>تحقيق معدلات سالبة(انخفاض كبير) من التضخم يستدعي وجود معدلات عالية من البطالة </a:t>
            </a:r>
          </a:p>
          <a:p>
            <a:r>
              <a:rPr lang="ar-SA" dirty="0" smtClean="0"/>
              <a:t>واجهت نظرية فلبس انتقاد حيث عانى الاقتصاد العالمي في السبعينات مما يسمى  بالتضخم </a:t>
            </a:r>
            <a:r>
              <a:rPr lang="ar-SA" dirty="0" err="1" smtClean="0"/>
              <a:t>الركودي</a:t>
            </a:r>
            <a:r>
              <a:rPr lang="ar-SA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4571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لتضخم و البطالة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2 –نظرية المعدل الطبيعي للبطالة  </a:t>
            </a:r>
            <a:r>
              <a:rPr lang="en-US" dirty="0" smtClean="0"/>
              <a:t> UN</a:t>
            </a:r>
            <a:endParaRPr lang="ar-SA" dirty="0" smtClean="0"/>
          </a:p>
          <a:p>
            <a:r>
              <a:rPr lang="ar-SA" dirty="0" err="1" smtClean="0"/>
              <a:t>وجودهذا</a:t>
            </a:r>
            <a:r>
              <a:rPr lang="ar-SA" dirty="0" smtClean="0"/>
              <a:t> المعدل امر مقبول</a:t>
            </a:r>
          </a:p>
          <a:p>
            <a:r>
              <a:rPr lang="ar-SA" dirty="0" smtClean="0"/>
              <a:t>عدم وجودة سيؤدي الى معدلات عالية من التضخم </a:t>
            </a:r>
          </a:p>
          <a:p>
            <a:r>
              <a:rPr lang="ar-SA" dirty="0" smtClean="0"/>
              <a:t>يختلف من بلد الى اخر ومن وقت الى اخر </a:t>
            </a:r>
          </a:p>
          <a:p>
            <a:r>
              <a:rPr lang="ar-SA" dirty="0" smtClean="0"/>
              <a:t>تعتمد هذه النظرية على التفريق بين </a:t>
            </a:r>
            <a:r>
              <a:rPr lang="ar-SA" dirty="0" err="1" smtClean="0"/>
              <a:t>تاثيرين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50303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التضخم و البطالة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التأثير القصير و الطويل الاجل للسياسات الاقتصادية من العامة على معدلات التضخم </a:t>
            </a:r>
          </a:p>
          <a:p>
            <a:r>
              <a:rPr lang="ar-SA" dirty="0" smtClean="0"/>
              <a:t>أ - التأثير القصير  الاجل </a:t>
            </a:r>
            <a:endParaRPr lang="ar-SA" dirty="0"/>
          </a:p>
          <a:p>
            <a:r>
              <a:rPr lang="ar-SA" dirty="0" smtClean="0"/>
              <a:t>استخدام سياسة نقدية توسعية </a:t>
            </a:r>
          </a:p>
          <a:p>
            <a:r>
              <a:rPr lang="ar-SA" dirty="0" smtClean="0"/>
              <a:t>يؤدي الى زيادة الطلب على السلع و الخدمات </a:t>
            </a:r>
          </a:p>
          <a:p>
            <a:r>
              <a:rPr lang="ar-SA" dirty="0" smtClean="0"/>
              <a:t>يؤدي الى زيادة الطلب على عناصر الإنتاج (العمالة)  و زيادة المستوى العام للأسعار ومن ضمنها أجور العمال  و  بالتالي انخفاض معدل البطالة  </a:t>
            </a:r>
          </a:p>
          <a:p>
            <a:r>
              <a:rPr lang="ar-SA" dirty="0" smtClean="0"/>
              <a:t>ارتفاع الأجور يؤدي الى حركة على نفس منحنى فلبس الأول من النقطة 1 الى النقطة 2 و عندها يرتفع المستوى العام للأسعار ( معدلات التضخم)من </a:t>
            </a:r>
            <a:r>
              <a:rPr lang="en-US" dirty="0" smtClean="0"/>
              <a:t> P1 </a:t>
            </a:r>
            <a:r>
              <a:rPr lang="ar-SA" dirty="0" smtClean="0"/>
              <a:t> الى </a:t>
            </a:r>
            <a:r>
              <a:rPr lang="en-US" dirty="0" smtClean="0"/>
              <a:t> P2 </a:t>
            </a:r>
            <a:r>
              <a:rPr lang="ar-SA" dirty="0" smtClean="0"/>
              <a:t>   و تنخفض معدلات البطالة  من </a:t>
            </a:r>
            <a:r>
              <a:rPr lang="en-US" dirty="0" smtClean="0"/>
              <a:t> UN </a:t>
            </a:r>
            <a:r>
              <a:rPr lang="ar-SA" dirty="0" smtClean="0"/>
              <a:t> الى </a:t>
            </a:r>
            <a:r>
              <a:rPr lang="en-US" dirty="0" smtClean="0"/>
              <a:t>U1 </a:t>
            </a:r>
            <a:r>
              <a:rPr lang="ar-SA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2633191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التضخم و البطالة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/>
              <a:t>التأثير الطويل الاجل </a:t>
            </a:r>
          </a:p>
          <a:p>
            <a:r>
              <a:rPr lang="ar-SA" dirty="0" smtClean="0"/>
              <a:t>مع الوقت يكتشف العمال ان هذه الزيادة في الأجور غير حقيقيه بل نقدية </a:t>
            </a:r>
          </a:p>
          <a:p>
            <a:r>
              <a:rPr lang="ar-SA" dirty="0" smtClean="0"/>
              <a:t>زادت الأجور من جهة  و لكن زادت أسعار السلع المشترة من الجهة الأخرى </a:t>
            </a:r>
          </a:p>
          <a:p>
            <a:r>
              <a:rPr lang="ar-SA" dirty="0" smtClean="0"/>
              <a:t>يؤدي هذا الى انخفاض العرض من العمالة </a:t>
            </a:r>
          </a:p>
          <a:p>
            <a:r>
              <a:rPr lang="ar-SA" dirty="0" smtClean="0"/>
              <a:t>و في الاجل الطويل يتم العودة الى </a:t>
            </a:r>
            <a:r>
              <a:rPr lang="en-US" dirty="0" smtClean="0"/>
              <a:t> UN </a:t>
            </a:r>
            <a:r>
              <a:rPr lang="ar-SA" dirty="0" smtClean="0"/>
              <a:t> و لكن عند مستوى عام للأسعار اعلى عند </a:t>
            </a:r>
            <a:r>
              <a:rPr lang="en-US" dirty="0" smtClean="0"/>
              <a:t>P3</a:t>
            </a:r>
          </a:p>
          <a:p>
            <a:r>
              <a:rPr lang="ar-SA" dirty="0" smtClean="0"/>
              <a:t> نتيجة </a:t>
            </a:r>
          </a:p>
          <a:p>
            <a:r>
              <a:rPr lang="ar-SA" dirty="0" smtClean="0"/>
              <a:t>ان استخدام السياسة النقدية التوسعية  لتخفيض معلات البطالة ستؤدي الى معدلات اكبر من التضخم  في ظل توقعات الافراد 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67293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التضخم في المملكة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معدلات التضخم في المملة تميل الى الاستقرار</a:t>
            </a:r>
          </a:p>
          <a:p>
            <a:r>
              <a:rPr lang="ar-SA" dirty="0" smtClean="0"/>
              <a:t>في منصف السبعينات زادت معدلات التضخم بسبب</a:t>
            </a:r>
          </a:p>
          <a:p>
            <a:r>
              <a:rPr lang="ar-SA" dirty="0"/>
              <a:t> </a:t>
            </a:r>
            <a:r>
              <a:rPr lang="ar-SA" dirty="0" err="1" smtClean="0"/>
              <a:t>زياة</a:t>
            </a:r>
            <a:r>
              <a:rPr lang="ar-SA" dirty="0" smtClean="0"/>
              <a:t> إيرادات النفط و التي زادت من الانفاق الحكومي على البنية التحتية فزاد الطلب الكلي على السلع و الخدمات و التي لم يصاحبها عرض موازي لان السلع مستورده </a:t>
            </a:r>
          </a:p>
          <a:p>
            <a:r>
              <a:rPr lang="ar-SA" dirty="0" smtClean="0"/>
              <a:t>التضخم في 2007</a:t>
            </a:r>
          </a:p>
          <a:p>
            <a:r>
              <a:rPr lang="ar-SA" dirty="0" smtClean="0"/>
              <a:t>زيادة الانفاق الحكومي و الطلب الكلي </a:t>
            </a:r>
          </a:p>
          <a:p>
            <a:r>
              <a:rPr lang="ar-SA" smtClean="0"/>
              <a:t>تضخم مستورد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8964257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574</Words>
  <Application>Microsoft Office PowerPoint</Application>
  <PresentationFormat>ملء الشاشة</PresentationFormat>
  <Paragraphs>54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نسق Office</vt:lpstr>
      <vt:lpstr>الفصل العشرون</vt:lpstr>
      <vt:lpstr>تعريف التضخم</vt:lpstr>
      <vt:lpstr>العلاقة بين النقود و التضخم </vt:lpstr>
      <vt:lpstr>العلاقة بين النقود و التضخم </vt:lpstr>
      <vt:lpstr>التضخم و البطالة </vt:lpstr>
      <vt:lpstr>لتضخم و البطالة </vt:lpstr>
      <vt:lpstr>التضخم و البطالة </vt:lpstr>
      <vt:lpstr>التضخم و البطالة </vt:lpstr>
      <vt:lpstr>التضخم في المملكة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العشرون</dc:title>
  <dc:creator>n</dc:creator>
  <cp:lastModifiedBy>n</cp:lastModifiedBy>
  <cp:revision>12</cp:revision>
  <dcterms:created xsi:type="dcterms:W3CDTF">2016-12-16T11:06:09Z</dcterms:created>
  <dcterms:modified xsi:type="dcterms:W3CDTF">2017-04-21T17:20:16Z</dcterms:modified>
</cp:coreProperties>
</file>