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2"/>
  </p:notesMasterIdLst>
  <p:handoutMasterIdLst>
    <p:handoutMasterId r:id="rId23"/>
  </p:handoutMasterIdLst>
  <p:sldIdLst>
    <p:sldId id="256" r:id="rId2"/>
    <p:sldId id="257" r:id="rId3"/>
    <p:sldId id="258" r:id="rId4"/>
    <p:sldId id="259" r:id="rId5"/>
    <p:sldId id="260" r:id="rId6"/>
    <p:sldId id="263" r:id="rId7"/>
    <p:sldId id="264" r:id="rId8"/>
    <p:sldId id="269" r:id="rId9"/>
    <p:sldId id="270" r:id="rId10"/>
    <p:sldId id="272" r:id="rId11"/>
    <p:sldId id="280" r:id="rId12"/>
    <p:sldId id="279" r:id="rId13"/>
    <p:sldId id="278" r:id="rId14"/>
    <p:sldId id="283" r:id="rId15"/>
    <p:sldId id="282" r:id="rId16"/>
    <p:sldId id="284" r:id="rId17"/>
    <p:sldId id="261" r:id="rId18"/>
    <p:sldId id="274" r:id="rId19"/>
    <p:sldId id="281" r:id="rId20"/>
    <p:sldId id="27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40" autoAdjust="0"/>
    <p:restoredTop sz="94660"/>
  </p:normalViewPr>
  <p:slideViewPr>
    <p:cSldViewPr>
      <p:cViewPr>
        <p:scale>
          <a:sx n="94" d="100"/>
          <a:sy n="94" d="100"/>
        </p:scale>
        <p:origin x="-804" y="-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ar-SA" smtClean="0"/>
              <a:t>أ. بدور الحميد</a:t>
            </a: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7FD732E-8050-44CB-84C6-10965C71754C}" type="datetimeFigureOut">
              <a:rPr lang="en-GB" smtClean="0"/>
              <a:pPr/>
              <a:t>13/02/2017</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B23658F-7000-471F-872B-05AE78E09FC2}" type="slidenum">
              <a:rPr lang="en-GB" smtClean="0"/>
              <a:pPr/>
              <a:t>‹#›</a:t>
            </a:fld>
            <a:endParaRPr lang="en-GB"/>
          </a:p>
        </p:txBody>
      </p:sp>
    </p:spTree>
    <p:extLst>
      <p:ext uri="{BB962C8B-B14F-4D97-AF65-F5344CB8AC3E}">
        <p14:creationId xmlns:p14="http://schemas.microsoft.com/office/powerpoint/2010/main" val="5891125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ar-SA" smtClean="0"/>
              <a:t>أ. بدور الحميد</a:t>
            </a: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8C6AC7-82CF-4DE3-8C7E-6BD13E21395B}" type="datetimeFigureOut">
              <a:rPr lang="en-GB" smtClean="0"/>
              <a:pPr/>
              <a:t>13/02/2017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28F5E1-733F-4EFA-AA54-3E010D9E98C3}" type="slidenum">
              <a:rPr lang="en-GB" smtClean="0"/>
              <a:pPr/>
              <a:t>‹#›</a:t>
            </a:fld>
            <a:endParaRPr lang="en-GB"/>
          </a:p>
        </p:txBody>
      </p:sp>
    </p:spTree>
    <p:extLst>
      <p:ext uri="{BB962C8B-B14F-4D97-AF65-F5344CB8AC3E}">
        <p14:creationId xmlns:p14="http://schemas.microsoft.com/office/powerpoint/2010/main" val="100591011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928F5E1-733F-4EFA-AA54-3E010D9E98C3}" type="slidenum">
              <a:rPr lang="en-GB" smtClean="0"/>
              <a:pPr/>
              <a:t>1</a:t>
            </a:fld>
            <a:endParaRPr lang="en-GB"/>
          </a:p>
        </p:txBody>
      </p:sp>
    </p:spTree>
    <p:extLst>
      <p:ext uri="{BB962C8B-B14F-4D97-AF65-F5344CB8AC3E}">
        <p14:creationId xmlns:p14="http://schemas.microsoft.com/office/powerpoint/2010/main" val="2379624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5" name="Slide Number Placeholder 4"/>
          <p:cNvSpPr>
            <a:spLocks noGrp="1"/>
          </p:cNvSpPr>
          <p:nvPr>
            <p:ph type="sldNum" sz="quarter" idx="11"/>
          </p:nvPr>
        </p:nvSpPr>
        <p:spPr/>
        <p:txBody>
          <a:bodyPr/>
          <a:lstStyle/>
          <a:p>
            <a:fld id="{C928F5E1-733F-4EFA-AA54-3E010D9E98C3}" type="slidenum">
              <a:rPr lang="en-GB" smtClean="0"/>
              <a:pPr/>
              <a:t>3</a:t>
            </a:fld>
            <a:endParaRPr lang="en-GB"/>
          </a:p>
        </p:txBody>
      </p:sp>
    </p:spTree>
    <p:extLst>
      <p:ext uri="{BB962C8B-B14F-4D97-AF65-F5344CB8AC3E}">
        <p14:creationId xmlns:p14="http://schemas.microsoft.com/office/powerpoint/2010/main" val="886535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A2F5007-CD3B-4F25-ADE9-3789C157B2CF}" type="datetime1">
              <a:rPr lang="en-GB" smtClean="0"/>
              <a:t>13/02/2017</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8C479F48-4CAD-4BFD-9532-EE4074B0349C}"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363062-F7EE-4CA0-9AE6-040D4A6BCB11}" type="datetime1">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479F48-4CAD-4BFD-9532-EE4074B0349C}"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34298C-E465-49C3-8665-FF2D7984BB6C}" type="datetime1">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479F48-4CAD-4BFD-9532-EE4074B0349C}"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475AF3B-66A3-4E0E-9427-4A076CBF6164}" type="datetime1">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479F48-4CAD-4BFD-9532-EE4074B0349C}"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E253AA-C64C-41DD-A4F0-663084B5FC13}" type="datetime1">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C479F48-4CAD-4BFD-9532-EE4074B0349C}"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5B88278-13C2-4FCC-ABC0-EACA6706F0E7}" type="datetime1">
              <a:rPr lang="en-GB" smtClean="0"/>
              <a:t>13/02/2017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C479F48-4CAD-4BFD-9532-EE4074B0349C}"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55036DD-6493-4D71-9F99-A5BFAAEA76CB}" type="datetime1">
              <a:rPr lang="en-GB" smtClean="0"/>
              <a:t>13/02/2017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C479F48-4CAD-4BFD-9532-EE4074B0349C}"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0807960-0E19-44DA-8ED5-DC31E456AB0F}" type="datetime1">
              <a:rPr lang="en-GB" smtClean="0"/>
              <a:t>13/02/2017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C479F48-4CAD-4BFD-9532-EE4074B0349C}"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1B1182-D055-4A53-8792-B75CCE67C54F}" type="datetime1">
              <a:rPr lang="en-GB" smtClean="0"/>
              <a:t>13/02/2017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C479F48-4CAD-4BFD-9532-EE4074B0349C}"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AB34BA7-0376-4A21-8A4A-2A0A9CD633EF}" type="datetime1">
              <a:rPr lang="en-GB" smtClean="0"/>
              <a:t>13/02/2017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C479F48-4CAD-4BFD-9532-EE4074B0349C}"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837F9A5-D719-4EDD-8399-E6F49A39FC14}" type="datetime1">
              <a:rPr lang="en-GB" smtClean="0"/>
              <a:t>13/02/2017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8C479F48-4CAD-4BFD-9532-EE4074B0349C}"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FD2B617-2D81-47A1-8D12-A601D3E0D42A}" type="datetime1">
              <a:rPr lang="en-GB" smtClean="0"/>
              <a:t>13/02/2017</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C479F48-4CAD-4BFD-9532-EE4074B0349C}"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960240"/>
            <a:ext cx="7851648" cy="1828800"/>
          </a:xfrm>
        </p:spPr>
        <p:txBody>
          <a:bodyPr/>
          <a:lstStyle/>
          <a:p>
            <a:pPr algn="ctr"/>
            <a:r>
              <a:rPr lang="ar-SA" dirty="0" smtClean="0">
                <a:solidFill>
                  <a:schemeClr val="tx1"/>
                </a:solidFill>
              </a:rPr>
              <a:t>الفصل العاشر: التجارة الدولية</a:t>
            </a:r>
            <a:endParaRPr lang="en-GB" dirty="0">
              <a:solidFill>
                <a:schemeClr val="tx1"/>
              </a:solidFill>
            </a:endParaRPr>
          </a:p>
        </p:txBody>
      </p:sp>
    </p:spTree>
    <p:extLst>
      <p:ext uri="{BB962C8B-B14F-4D97-AF65-F5344CB8AC3E}">
        <p14:creationId xmlns:p14="http://schemas.microsoft.com/office/powerpoint/2010/main" val="548186374"/>
      </p:ext>
    </p:extLst>
  </p:cSld>
  <p:clrMapOvr>
    <a:masterClrMapping/>
  </p:clrMapOvr>
  <mc:AlternateContent xmlns:mc="http://schemas.openxmlformats.org/markup-compatibility/2006" xmlns:p14="http://schemas.microsoft.com/office/powerpoint/2010/main">
    <mc:Choice Requires="p14">
      <p:transition spd="slow" p14:dur="2000" advTm="192245"/>
    </mc:Choice>
    <mc:Fallback xmlns="">
      <p:transition spd="slow" advTm="192245"/>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أساس التبادل التجاري الدولي:</a:t>
            </a:r>
            <a:endParaRPr lang="en-GB" b="1" dirty="0"/>
          </a:p>
        </p:txBody>
      </p:sp>
      <p:sp>
        <p:nvSpPr>
          <p:cNvPr id="3" name="Content Placeholder 2"/>
          <p:cNvSpPr>
            <a:spLocks noGrp="1"/>
          </p:cNvSpPr>
          <p:nvPr>
            <p:ph idx="1"/>
          </p:nvPr>
        </p:nvSpPr>
        <p:spPr/>
        <p:txBody>
          <a:bodyPr/>
          <a:lstStyle/>
          <a:p>
            <a:pPr algn="r" rtl="1"/>
            <a:r>
              <a:rPr lang="ar-SA" b="1" dirty="0" smtClean="0">
                <a:solidFill>
                  <a:schemeClr val="tx2"/>
                </a:solidFill>
              </a:rPr>
              <a:t>يقوم التبادل التجاري بين الدول على أساس: </a:t>
            </a:r>
            <a:r>
              <a:rPr lang="ar-SA" dirty="0" smtClean="0"/>
              <a:t>الميزة التي تملكها كل دولة في إنتاج سلعة ما مما يؤهلها لعرض هذه السلعة بأسعار تنافسية مقارنة بالدول الأخرى.</a:t>
            </a:r>
          </a:p>
          <a:p>
            <a:pPr algn="r" rtl="1"/>
            <a:r>
              <a:rPr lang="ar-SA" b="1" dirty="0" smtClean="0">
                <a:solidFill>
                  <a:schemeClr val="tx2"/>
                </a:solidFill>
              </a:rPr>
              <a:t>تلك الميزة التي يتحدد هيكل التبادل التجاري على أساسها يمكن أن تكون:</a:t>
            </a:r>
          </a:p>
          <a:p>
            <a:pPr marL="514350" indent="-514350" algn="r" rtl="1">
              <a:buFont typeface="+mj-lt"/>
              <a:buAutoNum type="arabicPeriod"/>
            </a:pPr>
            <a:r>
              <a:rPr lang="ar-SA" b="1" dirty="0" smtClean="0">
                <a:solidFill>
                  <a:schemeClr val="tx2"/>
                </a:solidFill>
              </a:rPr>
              <a:t>ميزة مطلقة: </a:t>
            </a:r>
            <a:r>
              <a:rPr lang="ar-SA" dirty="0" smtClean="0"/>
              <a:t>دولة (أ) تتمتع بميزة مطلقة في إنتاج سلعة ما و دولة (ب) تتمتع بميزة في إنتاج سلعة أخرى.</a:t>
            </a:r>
          </a:p>
          <a:p>
            <a:pPr marL="514350" indent="-514350" algn="r" rtl="1">
              <a:buFont typeface="+mj-lt"/>
              <a:buAutoNum type="arabicPeriod"/>
            </a:pPr>
            <a:r>
              <a:rPr lang="ar-SA" b="1" dirty="0" smtClean="0">
                <a:solidFill>
                  <a:schemeClr val="tx2"/>
                </a:solidFill>
              </a:rPr>
              <a:t>ميزة نسبية: </a:t>
            </a:r>
            <a:r>
              <a:rPr lang="ar-SA" dirty="0" smtClean="0"/>
              <a:t>دولة (أ) تتمتع بميزة مطلقة في إنتاج كل السلع ولكن ميزتها في إحدى السلع أكبر نسبياً من غيرها.</a:t>
            </a:r>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4129106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أساس التبادل التجاري الدولي:</a:t>
            </a:r>
            <a:endParaRPr lang="en-GB" b="1" dirty="0"/>
          </a:p>
        </p:txBody>
      </p:sp>
      <p:sp>
        <p:nvSpPr>
          <p:cNvPr id="3" name="Content Placeholder 2"/>
          <p:cNvSpPr>
            <a:spLocks noGrp="1"/>
          </p:cNvSpPr>
          <p:nvPr>
            <p:ph idx="1"/>
          </p:nvPr>
        </p:nvSpPr>
        <p:spPr/>
        <p:txBody>
          <a:bodyPr/>
          <a:lstStyle/>
          <a:p>
            <a:pPr algn="r" rtl="1"/>
            <a:r>
              <a:rPr lang="ar-SA" b="1" u="sng" dirty="0" smtClean="0">
                <a:solidFill>
                  <a:schemeClr val="tx2"/>
                </a:solidFill>
              </a:rPr>
              <a:t>أولاً: </a:t>
            </a:r>
            <a:r>
              <a:rPr lang="ar-SA" b="1" dirty="0" smtClean="0">
                <a:solidFill>
                  <a:schemeClr val="tx2"/>
                </a:solidFill>
              </a:rPr>
              <a:t>نظرية التكاليف المطلقة: </a:t>
            </a:r>
            <a:r>
              <a:rPr lang="ar-SA" sz="1600" dirty="0" smtClean="0"/>
              <a:t>(المثال في الكتاب)</a:t>
            </a:r>
            <a:endParaRPr lang="ar-SA" dirty="0" smtClean="0"/>
          </a:p>
          <a:p>
            <a:pPr algn="r" rtl="1">
              <a:buNone/>
            </a:pPr>
            <a:r>
              <a:rPr lang="ar-SA" dirty="0" smtClean="0"/>
              <a:t>          يعتبر آدم سميث أول من قدم تحليلاً علمياً لتفسير أسباب قيام التجارة الدولية والتخصص الدولي.</a:t>
            </a:r>
          </a:p>
          <a:p>
            <a:pPr algn="r" rtl="1"/>
            <a:r>
              <a:rPr lang="ar-SA" b="1" dirty="0" smtClean="0">
                <a:solidFill>
                  <a:schemeClr val="tx2"/>
                </a:solidFill>
              </a:rPr>
              <a:t>انتقد آدم سميث آراء الاقتصاديين التجاريين، خاصة فيما يتعلق بـ:</a:t>
            </a:r>
          </a:p>
          <a:p>
            <a:pPr marL="514350" indent="-514350" algn="r" rtl="1">
              <a:buFont typeface="+mj-lt"/>
              <a:buAutoNum type="arabicPeriod"/>
            </a:pPr>
            <a:r>
              <a:rPr lang="ar-SA" dirty="0" smtClean="0"/>
              <a:t>رؤيتهم لطبيعة الثروة (ما تحويه الدولة من معادن نفيسة)        حيث يرى آدم سميث أن ثروة الأمة تقاس بإنتاجها القومي من السلع والخدمات المختلفة.</a:t>
            </a:r>
          </a:p>
          <a:p>
            <a:pPr marL="514350" indent="-514350" algn="r" rtl="1">
              <a:buFont typeface="+mj-lt"/>
              <a:buAutoNum type="arabicPeriod"/>
            </a:pPr>
            <a:r>
              <a:rPr lang="ar-SA" dirty="0" smtClean="0"/>
              <a:t>كل ما يعيق تقسيم العمل داخل الدولة أو بين الدول        حيث يرى آدم سميث أن مزايا ومكاسب تقسيم العمل المحلي نتيجة لتقسيم العمل الدولي</a:t>
            </a:r>
          </a:p>
          <a:p>
            <a:pPr algn="r" rtl="1"/>
            <a:endParaRPr lang="ar-SA" dirty="0" smtClean="0"/>
          </a:p>
        </p:txBody>
      </p:sp>
      <p:sp>
        <p:nvSpPr>
          <p:cNvPr id="4" name="Footer Placeholder 3"/>
          <p:cNvSpPr>
            <a:spLocks noGrp="1"/>
          </p:cNvSpPr>
          <p:nvPr>
            <p:ph type="ftr" sz="quarter" idx="11"/>
          </p:nvPr>
        </p:nvSpPr>
        <p:spPr/>
        <p:txBody>
          <a:bodyPr/>
          <a:lstStyle/>
          <a:p>
            <a:endParaRPr lang="en-GB"/>
          </a:p>
        </p:txBody>
      </p:sp>
      <p:cxnSp>
        <p:nvCxnSpPr>
          <p:cNvPr id="7" name="Straight Arrow Connector 6"/>
          <p:cNvCxnSpPr/>
          <p:nvPr/>
        </p:nvCxnSpPr>
        <p:spPr>
          <a:xfrm rot="10800000">
            <a:off x="1643042" y="4071942"/>
            <a:ext cx="500066"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a:off x="2357422" y="5357826"/>
            <a:ext cx="500066"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9106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أساس التبادل التجاري الدولي:</a:t>
            </a:r>
            <a:endParaRPr lang="en-GB" b="1" dirty="0"/>
          </a:p>
        </p:txBody>
      </p:sp>
      <p:sp>
        <p:nvSpPr>
          <p:cNvPr id="3" name="Content Placeholder 2"/>
          <p:cNvSpPr>
            <a:spLocks noGrp="1"/>
          </p:cNvSpPr>
          <p:nvPr>
            <p:ph idx="1"/>
          </p:nvPr>
        </p:nvSpPr>
        <p:spPr/>
        <p:txBody>
          <a:bodyPr/>
          <a:lstStyle/>
          <a:p>
            <a:pPr algn="r" rtl="1"/>
            <a:r>
              <a:rPr lang="ar-SA" b="1" dirty="0" smtClean="0">
                <a:solidFill>
                  <a:schemeClr val="tx2"/>
                </a:solidFill>
              </a:rPr>
              <a:t>تقسيم العمل الدولي الناتج عن اتساع نطاق السوق يتيح لكل دولة أن: </a:t>
            </a:r>
            <a:r>
              <a:rPr lang="ar-SA" dirty="0" smtClean="0"/>
              <a:t>تتخصص في إنتاج السلع التي تتمتع فيها بميزة مطلقة، ثم تقوم هذه الدولة بتبادل ما يفيض عن حاجة الاستهلاك المحلي مقابل ما يفيض عن حاجة الدول الأخرى من السلع التي تتمتع فيها تلك الدول بميزة مطلقة.</a:t>
            </a:r>
          </a:p>
          <a:p>
            <a:pPr algn="r" rtl="1"/>
            <a:r>
              <a:rPr lang="ar-SA" b="1" dirty="0" smtClean="0">
                <a:solidFill>
                  <a:schemeClr val="tx2"/>
                </a:solidFill>
              </a:rPr>
              <a:t>سبب التجارة الدولية حسب آدم سميث:</a:t>
            </a:r>
          </a:p>
          <a:p>
            <a:pPr algn="r" rtl="1">
              <a:buNone/>
            </a:pPr>
            <a:r>
              <a:rPr lang="ar-SA" dirty="0" smtClean="0"/>
              <a:t>          وجود تفاوت في تكاليف إنتاج السلع والخدمات بين الدول بسبب اختلاف الدول فيما تملكه من عناصر الإنتاج. حيث تتخصص كل دولة بإنتاج السلع والخدمات التي تنتجها بتكاليف أقل نسبياً من غيرها من الدول ومبادلتها بسلع وخدمات أخرى تنتجها دول أخرى بتكاليف إنتاج أقل. هذا سيساعد على زيادة الإنتاج العالمي، الرفاهية الاقتصادية والاجتماعية.</a:t>
            </a:r>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4129106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أساس التبادل التجاري الدولي:</a:t>
            </a:r>
            <a:endParaRPr lang="en-GB" b="1" dirty="0"/>
          </a:p>
        </p:txBody>
      </p:sp>
      <p:sp>
        <p:nvSpPr>
          <p:cNvPr id="3" name="Content Placeholder 2"/>
          <p:cNvSpPr>
            <a:spLocks noGrp="1"/>
          </p:cNvSpPr>
          <p:nvPr>
            <p:ph idx="1"/>
          </p:nvPr>
        </p:nvSpPr>
        <p:spPr>
          <a:xfrm>
            <a:off x="457200" y="1935480"/>
            <a:ext cx="8229600" cy="4565354"/>
          </a:xfrm>
        </p:spPr>
        <p:txBody>
          <a:bodyPr>
            <a:normAutofit lnSpcReduction="10000"/>
          </a:bodyPr>
          <a:lstStyle/>
          <a:p>
            <a:pPr algn="r" rtl="1"/>
            <a:r>
              <a:rPr lang="ar-SA" b="1" dirty="0" smtClean="0">
                <a:solidFill>
                  <a:schemeClr val="tx2"/>
                </a:solidFill>
              </a:rPr>
              <a:t>تنص نظرية التكلفة المطلقة على أن: </a:t>
            </a:r>
            <a:r>
              <a:rPr lang="ar-SA" dirty="0" smtClean="0"/>
              <a:t>الدولة التي تنتج سلعة ما بتكلفة حقيقية أقل من الدولة الأخرى، ستقوم بتصدير هذه السلعة وستستورد تلك السلعة التي تنتجها بتكلفة حقيقية عالية.</a:t>
            </a:r>
          </a:p>
          <a:p>
            <a:pPr algn="r" rtl="1"/>
            <a:r>
              <a:rPr lang="ar-SA" b="1" dirty="0" smtClean="0">
                <a:solidFill>
                  <a:schemeClr val="tx2"/>
                </a:solidFill>
              </a:rPr>
              <a:t>التكلفة الحقيقية: </a:t>
            </a:r>
            <a:r>
              <a:rPr lang="ar-SA" dirty="0" smtClean="0"/>
              <a:t>مقدار وقت العمل اللازم لإنتاج السلعة.</a:t>
            </a:r>
          </a:p>
          <a:p>
            <a:pPr algn="r" rtl="1"/>
            <a:r>
              <a:rPr lang="ar-SA" b="1" dirty="0" smtClean="0">
                <a:solidFill>
                  <a:schemeClr val="tx2"/>
                </a:solidFill>
              </a:rPr>
              <a:t>تفترض النظرية أن: </a:t>
            </a:r>
            <a:r>
              <a:rPr lang="ar-SA" dirty="0" smtClean="0"/>
              <a:t>الأيدي العاملة تتحرك بحرية داخل البلد الواحد، لكنها لا تنتقل من بلد لآخر لأسباب نظامية.</a:t>
            </a:r>
          </a:p>
          <a:p>
            <a:pPr algn="r" rtl="1"/>
            <a:r>
              <a:rPr lang="ar-SA" b="1" dirty="0" smtClean="0">
                <a:solidFill>
                  <a:schemeClr val="tx2"/>
                </a:solidFill>
              </a:rPr>
              <a:t>تقوم التجارة الدولية بوظيفتين مهمتين حسب آدم سميث:</a:t>
            </a:r>
          </a:p>
          <a:p>
            <a:pPr marL="514350" indent="-514350" algn="r" rtl="1">
              <a:buFont typeface="+mj-lt"/>
              <a:buAutoNum type="arabicPeriod"/>
            </a:pPr>
            <a:r>
              <a:rPr lang="ar-SA" dirty="0" smtClean="0"/>
              <a:t>خلق مجال لتصريف الإنتاج الفائض عن حاجة الاستهلاك المحلي واستبداله بشئ آخر ذي نفع وفائدة أكبر.</a:t>
            </a:r>
          </a:p>
          <a:p>
            <a:pPr marL="514350" indent="-514350" algn="r" rtl="1">
              <a:buFont typeface="+mj-lt"/>
              <a:buAutoNum type="arabicPeriod"/>
            </a:pPr>
            <a:r>
              <a:rPr lang="ar-SA" dirty="0" smtClean="0"/>
              <a:t>التغلب على ضيق السوق المحلية والوصول لمزيد من التخصص وتقسيم العمل بحيث يتحقق الاستغلال الأمثل للموارد و تزداد الإنتاجية.</a:t>
            </a:r>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4129106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أساس التبادل التجاري الدولي:</a:t>
            </a:r>
            <a:endParaRPr lang="en-GB" b="1" dirty="0"/>
          </a:p>
        </p:txBody>
      </p:sp>
      <p:sp>
        <p:nvSpPr>
          <p:cNvPr id="3" name="Content Placeholder 2"/>
          <p:cNvSpPr>
            <a:spLocks noGrp="1"/>
          </p:cNvSpPr>
          <p:nvPr>
            <p:ph idx="1"/>
          </p:nvPr>
        </p:nvSpPr>
        <p:spPr/>
        <p:txBody>
          <a:bodyPr/>
          <a:lstStyle/>
          <a:p>
            <a:pPr algn="r" rtl="1"/>
            <a:r>
              <a:rPr lang="ar-SA" b="1" dirty="0" smtClean="0">
                <a:solidFill>
                  <a:schemeClr val="tx2"/>
                </a:solidFill>
              </a:rPr>
              <a:t>الانتقادات التي واجهت أفكار آدم سميث:</a:t>
            </a:r>
          </a:p>
          <a:p>
            <a:pPr marL="514350" indent="-514350" algn="r" rtl="1">
              <a:buFont typeface="+mj-lt"/>
              <a:buAutoNum type="arabicPeriod"/>
            </a:pPr>
            <a:r>
              <a:rPr lang="ar-SA" dirty="0" smtClean="0"/>
              <a:t>قد لا تحظى بعض الدول بأي ميزة مطلقة في إنتاج أي سلعة، وبالتالي لن تستطيع أن تصدر أو تستورد أي سلعة.</a:t>
            </a:r>
          </a:p>
          <a:p>
            <a:pPr marL="514350" indent="-514350" algn="r" rtl="1">
              <a:buFont typeface="+mj-lt"/>
              <a:buAutoNum type="arabicPeriod"/>
            </a:pPr>
            <a:r>
              <a:rPr lang="ar-SA" dirty="0" smtClean="0"/>
              <a:t>الميزة المطلقة ليست هي فقط أساس التبادلات الدولية.</a:t>
            </a:r>
          </a:p>
          <a:p>
            <a:pPr marL="514350" indent="-514350" algn="r" rtl="1">
              <a:buFont typeface="+mj-lt"/>
              <a:buAutoNum type="arabicPeriod"/>
            </a:pPr>
            <a:r>
              <a:rPr lang="ar-SA" dirty="0" smtClean="0"/>
              <a:t>التجارية الدولية والداخلية حسب آدم سميث وسيلة للتخلص من الإنتاج الفائض ولتطبيق التخصص، إلا أن هناك اختلافات كبيرة بين نوعي التجارة.</a:t>
            </a:r>
          </a:p>
          <a:p>
            <a:pPr marL="514350" indent="-514350" algn="r" rtl="1"/>
            <a:r>
              <a:rPr lang="ar-SA" dirty="0" smtClean="0"/>
              <a:t>إذا كانت التكاليف المطلقة تحكم التجارة الداخلية، فإن قانون التكاليف النسبيةيحكم التجارة الدولية.</a:t>
            </a:r>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4129106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أساس التبادل التجاري الدولي:</a:t>
            </a:r>
            <a:endParaRPr lang="en-GB" b="1" dirty="0"/>
          </a:p>
        </p:txBody>
      </p:sp>
      <p:sp>
        <p:nvSpPr>
          <p:cNvPr id="3" name="Content Placeholder 2"/>
          <p:cNvSpPr>
            <a:spLocks noGrp="1"/>
          </p:cNvSpPr>
          <p:nvPr>
            <p:ph idx="1"/>
          </p:nvPr>
        </p:nvSpPr>
        <p:spPr/>
        <p:txBody>
          <a:bodyPr/>
          <a:lstStyle/>
          <a:p>
            <a:pPr algn="r" rtl="1"/>
            <a:r>
              <a:rPr lang="ar-SA" b="1" u="sng" dirty="0" smtClean="0">
                <a:solidFill>
                  <a:schemeClr val="tx2"/>
                </a:solidFill>
              </a:rPr>
              <a:t>ثانياً: </a:t>
            </a:r>
            <a:r>
              <a:rPr lang="ar-SA" b="1" dirty="0" smtClean="0">
                <a:solidFill>
                  <a:schemeClr val="tx2"/>
                </a:solidFill>
              </a:rPr>
              <a:t>نظرية التكاليف النسبية: </a:t>
            </a:r>
            <a:r>
              <a:rPr lang="ar-SA" sz="1600" dirty="0" smtClean="0">
                <a:solidFill>
                  <a:prstClr val="black"/>
                </a:solidFill>
              </a:rPr>
              <a:t>(المثال في الكتاب)</a:t>
            </a:r>
            <a:endParaRPr lang="ar-SA" b="1" dirty="0" smtClean="0">
              <a:solidFill>
                <a:schemeClr val="tx2"/>
              </a:solidFill>
            </a:endParaRPr>
          </a:p>
          <a:p>
            <a:pPr algn="r" rtl="1">
              <a:buNone/>
            </a:pPr>
            <a:r>
              <a:rPr lang="ar-SA" dirty="0" smtClean="0"/>
              <a:t>          دافيد ريكاردو أول من أشار إلى إمكانية التبادل التجاري بين الدول حتى لو لم يكن لدى الدولة أية ميزة مطلقة.</a:t>
            </a:r>
          </a:p>
          <a:p>
            <a:pPr algn="r" rtl="1"/>
            <a:r>
              <a:rPr lang="ar-SA" dirty="0" smtClean="0"/>
              <a:t>أوضح ريكاردو أن الميزة المطلقة في التكاليف لاتعتبر شرط ضروري لكي يحقق أي بلدين مكاسب من التبادل التجاري. فالتجارة ستفيد كلا البلدين بشرط أن تختلف التكاليف النسبية للسلع.</a:t>
            </a:r>
          </a:p>
          <a:p>
            <a:pPr algn="r" rtl="1"/>
            <a:r>
              <a:rPr lang="ar-SA" b="1" dirty="0" smtClean="0">
                <a:solidFill>
                  <a:schemeClr val="tx2"/>
                </a:solidFill>
              </a:rPr>
              <a:t>تنص نظرية التكاليف النسبية على أنه: </a:t>
            </a:r>
            <a:r>
              <a:rPr lang="ar-SA" dirty="0" smtClean="0"/>
              <a:t>في ظل ظروف حرية التجارة فإن كل دولة ستتخصص في إنتاج السلع التي تستطيع إنتاجها بتكاليف أرخص نسبياً (تتمتع بميزة نسبية فيها)، وتستورد السلع التي تتمتع دول اخرى بميزة نسبية في إنتاجها.</a:t>
            </a:r>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4129106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أساس التبادل التجاري الدولي:</a:t>
            </a:r>
            <a:endParaRPr lang="en-GB" b="1" dirty="0"/>
          </a:p>
        </p:txBody>
      </p:sp>
      <p:sp>
        <p:nvSpPr>
          <p:cNvPr id="3" name="Content Placeholder 2"/>
          <p:cNvSpPr>
            <a:spLocks noGrp="1"/>
          </p:cNvSpPr>
          <p:nvPr>
            <p:ph idx="1"/>
          </p:nvPr>
        </p:nvSpPr>
        <p:spPr/>
        <p:txBody>
          <a:bodyPr/>
          <a:lstStyle/>
          <a:p>
            <a:pPr algn="r" rtl="1"/>
            <a:r>
              <a:rPr lang="ar-SA" dirty="0" smtClean="0"/>
              <a:t>ريكاردو قام بتوسيع نظرية التجارة الدولية بحيث أصبحت تشمل حالات أكثر شيوعاً في المبادلات التجارية وهي الحالات التي تختلف فيها التكاليف النسبية، حيث أوضح أن التخصص مربح ومفيد حتى لو كانت الدولة تمتلك فروق تكلفة مطلقة في إنتاج عدد من السلع في آن واحد.</a:t>
            </a:r>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4129106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سياسات الحماية التجارية:</a:t>
            </a:r>
            <a:endParaRPr lang="en-GB" b="1" dirty="0"/>
          </a:p>
        </p:txBody>
      </p:sp>
      <p:sp>
        <p:nvSpPr>
          <p:cNvPr id="3" name="Content Placeholder 2"/>
          <p:cNvSpPr>
            <a:spLocks noGrp="1"/>
          </p:cNvSpPr>
          <p:nvPr>
            <p:ph idx="1"/>
          </p:nvPr>
        </p:nvSpPr>
        <p:spPr/>
        <p:txBody>
          <a:bodyPr>
            <a:normAutofit lnSpcReduction="10000"/>
          </a:bodyPr>
          <a:lstStyle/>
          <a:p>
            <a:pPr marL="514350" indent="-514350" algn="r" rtl="1"/>
            <a:r>
              <a:rPr lang="ar-SA" b="1" dirty="0" smtClean="0">
                <a:solidFill>
                  <a:schemeClr val="tx2"/>
                </a:solidFill>
              </a:rPr>
              <a:t>تلجأ الدول أحياناً لحماية صناعتها الوطنية (خاصة الناشئة) من منافسة السلع الأجنبية المماثلة في السوق المحلي عن طريق تبني عدة سياسات حمائية، منها:</a:t>
            </a:r>
          </a:p>
          <a:p>
            <a:pPr marL="514350" indent="-514350" algn="r" rtl="1">
              <a:buFont typeface="+mj-lt"/>
              <a:buAutoNum type="arabicPeriod"/>
            </a:pPr>
            <a:r>
              <a:rPr lang="ar-SA" b="1" dirty="0" smtClean="0">
                <a:solidFill>
                  <a:schemeClr val="tx2"/>
                </a:solidFill>
              </a:rPr>
              <a:t>التعريفة الجمركية: </a:t>
            </a:r>
            <a:r>
              <a:rPr lang="ar-SA" dirty="0" smtClean="0"/>
              <a:t>وهي الرسم أو الضريبة التي تفرض على السلعة عندما تنتقل من دولة لأخرى. (تمثل مورد مالي للدولة). </a:t>
            </a:r>
          </a:p>
          <a:p>
            <a:pPr marL="514350" indent="-514350" algn="r" rtl="1">
              <a:buNone/>
            </a:pPr>
            <a:r>
              <a:rPr lang="ar-SA" dirty="0" smtClean="0"/>
              <a:t>تفرض عادة على الواردات وأحياناً  على الصادرات.</a:t>
            </a:r>
          </a:p>
          <a:p>
            <a:pPr marL="514350" indent="-514350" algn="r" rtl="1">
              <a:buNone/>
            </a:pPr>
            <a:r>
              <a:rPr lang="ar-SA" b="1" dirty="0" smtClean="0">
                <a:solidFill>
                  <a:schemeClr val="tx2"/>
                </a:solidFill>
              </a:rPr>
              <a:t>أشكال التعريفة الجمركية:</a:t>
            </a:r>
          </a:p>
          <a:p>
            <a:pPr marL="514350" indent="-514350" algn="r" rtl="1">
              <a:buFont typeface="Arial" pitchFamily="34" charset="0"/>
              <a:buChar char="•"/>
            </a:pPr>
            <a:r>
              <a:rPr lang="ar-SA" b="1" dirty="0" smtClean="0">
                <a:solidFill>
                  <a:schemeClr val="tx2"/>
                </a:solidFill>
              </a:rPr>
              <a:t>ضريبة نوعية: </a:t>
            </a:r>
            <a:r>
              <a:rPr lang="ar-SA" dirty="0" smtClean="0"/>
              <a:t>الرسم قيمة ثابتة محددة لكل وحدة من السلعة المستوردة.</a:t>
            </a:r>
          </a:p>
          <a:p>
            <a:pPr marL="514350" indent="-514350" algn="r" rtl="1">
              <a:buFont typeface="Arial" pitchFamily="34" charset="0"/>
              <a:buChar char="•"/>
            </a:pPr>
            <a:r>
              <a:rPr lang="ar-SA" b="1" dirty="0" smtClean="0">
                <a:solidFill>
                  <a:schemeClr val="tx2"/>
                </a:solidFill>
              </a:rPr>
              <a:t>ضريبة قيمية: </a:t>
            </a:r>
            <a:r>
              <a:rPr lang="ar-SA" dirty="0" smtClean="0"/>
              <a:t>الرسم نسبة مئوية محددة على قيمة السلعة.</a:t>
            </a:r>
          </a:p>
          <a:p>
            <a:pPr marL="514350" indent="-514350" algn="r" rtl="1">
              <a:buFont typeface="Arial" pitchFamily="34" charset="0"/>
              <a:buChar char="•"/>
            </a:pPr>
            <a:r>
              <a:rPr lang="ar-SA" b="1" dirty="0" smtClean="0">
                <a:solidFill>
                  <a:schemeClr val="tx2"/>
                </a:solidFill>
              </a:rPr>
              <a:t>ضريبة مركبة: </a:t>
            </a:r>
            <a:r>
              <a:rPr lang="ar-SA" dirty="0" smtClean="0"/>
              <a:t>تتضمن كلا النوعين من الضريبة.</a:t>
            </a:r>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4064346983"/>
      </p:ext>
    </p:extLst>
  </p:cSld>
  <p:clrMapOvr>
    <a:masterClrMapping/>
  </p:clrMapOvr>
  <mc:AlternateContent xmlns:mc="http://schemas.openxmlformats.org/markup-compatibility/2006" xmlns:p14="http://schemas.microsoft.com/office/powerpoint/2010/main">
    <mc:Choice Requires="p14">
      <p:transition spd="slow" p14:dur="2000" advTm="589135"/>
    </mc:Choice>
    <mc:Fallback xmlns="">
      <p:transition spd="slow" advTm="589135"/>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سياسات الحماية التجارية:</a:t>
            </a:r>
            <a:endParaRPr lang="en-GB" b="1" dirty="0"/>
          </a:p>
        </p:txBody>
      </p:sp>
      <p:sp>
        <p:nvSpPr>
          <p:cNvPr id="3" name="Content Placeholder 2"/>
          <p:cNvSpPr>
            <a:spLocks noGrp="1"/>
          </p:cNvSpPr>
          <p:nvPr>
            <p:ph idx="1"/>
          </p:nvPr>
        </p:nvSpPr>
        <p:spPr/>
        <p:txBody>
          <a:bodyPr>
            <a:normAutofit/>
          </a:bodyPr>
          <a:lstStyle/>
          <a:p>
            <a:pPr marL="514350" indent="-514350" algn="r" rtl="1">
              <a:buFont typeface="+mj-lt"/>
              <a:buAutoNum type="arabicPeriod" startAt="2"/>
            </a:pPr>
            <a:r>
              <a:rPr lang="ar-SA" b="1" dirty="0" smtClean="0">
                <a:solidFill>
                  <a:schemeClr val="tx2"/>
                </a:solidFill>
              </a:rPr>
              <a:t>نظام الحصص: </a:t>
            </a:r>
            <a:r>
              <a:rPr lang="ar-SA" dirty="0" smtClean="0"/>
              <a:t>وضع حد قانوني لعدد الوحدات التي يمكن استيرادها من سلعة معينة خلال فترة معينة، أو تحديد حد أعلى من العملات الصعبة لاستيراد كميات معينة من بعض السلع. (ليست مورد مالي إلا إذا تم بيع رخص الاستيراد)</a:t>
            </a:r>
          </a:p>
          <a:p>
            <a:pPr marL="514350" indent="-514350" algn="r" rtl="1">
              <a:buNone/>
            </a:pPr>
            <a:r>
              <a:rPr lang="ar-SA" dirty="0" smtClean="0"/>
              <a:t>تتشدد العديد من الحكومات في الدول النامية في هذه الناحية. إلا أنه بسبب مفاوضات منظمة التجارة الدولية، أصبح استخدام هذا النظام محدوداً جداً ويقتصر على بعض السلع الزراعية.</a:t>
            </a:r>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332121626"/>
      </p:ext>
    </p:extLst>
  </p:cSld>
  <p:clrMapOvr>
    <a:masterClrMapping/>
  </p:clrMapOvr>
  <mc:AlternateContent xmlns:mc="http://schemas.openxmlformats.org/markup-compatibility/2006" xmlns:p14="http://schemas.microsoft.com/office/powerpoint/2010/main">
    <mc:Choice Requires="p14">
      <p:transition spd="slow" p14:dur="2000" advTm="589135"/>
    </mc:Choice>
    <mc:Fallback xmlns="">
      <p:transition spd="slow" advTm="589135"/>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سياسات الحماية التجارية:</a:t>
            </a:r>
            <a:endParaRPr lang="en-GB" b="1" dirty="0"/>
          </a:p>
        </p:txBody>
      </p:sp>
      <p:sp>
        <p:nvSpPr>
          <p:cNvPr id="3" name="Content Placeholder 2"/>
          <p:cNvSpPr>
            <a:spLocks noGrp="1"/>
          </p:cNvSpPr>
          <p:nvPr>
            <p:ph idx="1"/>
          </p:nvPr>
        </p:nvSpPr>
        <p:spPr/>
        <p:txBody>
          <a:bodyPr>
            <a:normAutofit/>
          </a:bodyPr>
          <a:lstStyle/>
          <a:p>
            <a:pPr marL="514350" indent="-514350" algn="r" rtl="1">
              <a:buFont typeface="+mj-lt"/>
              <a:buAutoNum type="arabicPeriod" startAt="3"/>
            </a:pPr>
            <a:r>
              <a:rPr lang="ar-SA" b="1" dirty="0" smtClean="0">
                <a:solidFill>
                  <a:schemeClr val="tx2"/>
                </a:solidFill>
              </a:rPr>
              <a:t>العوائق غير التجارية: </a:t>
            </a:r>
            <a:r>
              <a:rPr lang="ar-SA" dirty="0" smtClean="0"/>
              <a:t>هي إجراءات وقيود غير تجارية على الاستيراد </a:t>
            </a:r>
            <a:r>
              <a:rPr lang="ar-SA" b="1" dirty="0" smtClean="0">
                <a:solidFill>
                  <a:schemeClr val="tx2"/>
                </a:solidFill>
              </a:rPr>
              <a:t>مثل: </a:t>
            </a:r>
            <a:r>
              <a:rPr lang="ar-SA" dirty="0" smtClean="0"/>
              <a:t>قيود التحويل الخارجي، القيوم الصحية والبيئية، الشحن والتأمين...</a:t>
            </a:r>
          </a:p>
          <a:p>
            <a:pPr marL="514350" indent="-514350" algn="r" rtl="1">
              <a:buNone/>
            </a:pPr>
            <a:r>
              <a:rPr lang="ar-SA" dirty="0" smtClean="0"/>
              <a:t>التوجه العالمي لتخفيض التعريفة الجمركية أعطى هذه المعايير أهمية متزايدة في التبادل التجاري.</a:t>
            </a:r>
          </a:p>
          <a:p>
            <a:pPr marL="514350" indent="-514350" algn="r" rtl="1"/>
            <a:r>
              <a:rPr lang="ar-SA" b="1" dirty="0" smtClean="0">
                <a:solidFill>
                  <a:schemeClr val="tx2"/>
                </a:solidFill>
              </a:rPr>
              <a:t>انتقادات سياسة الحماية التجارية:</a:t>
            </a:r>
          </a:p>
          <a:p>
            <a:pPr marL="514350" indent="-514350" algn="r" rtl="1">
              <a:buFont typeface="+mj-lt"/>
              <a:buAutoNum type="arabicPeriod"/>
            </a:pPr>
            <a:r>
              <a:rPr lang="ar-SA" dirty="0" smtClean="0"/>
              <a:t>قد تؤدي لعدم تحقيق الاستخدام الأمثل للموارد المتاحة.</a:t>
            </a:r>
          </a:p>
          <a:p>
            <a:pPr marL="514350" indent="-514350" algn="r" rtl="1">
              <a:buFont typeface="+mj-lt"/>
              <a:buAutoNum type="arabicPeriod"/>
            </a:pPr>
            <a:r>
              <a:rPr lang="ar-SA" dirty="0" smtClean="0"/>
              <a:t>قد تكون على حساب الاهتمام بالنوعية بسبب الحماية للمنتج الوطني.</a:t>
            </a:r>
          </a:p>
          <a:p>
            <a:pPr marL="514350" indent="-514350" algn="r" rtl="1">
              <a:buFont typeface="+mj-lt"/>
              <a:buAutoNum type="arabicPeriod"/>
            </a:pPr>
            <a:r>
              <a:rPr lang="ar-SA" dirty="0" smtClean="0"/>
              <a:t>قد تحد من حرية الاختيار للمستهلكين.</a:t>
            </a:r>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332121626"/>
      </p:ext>
    </p:extLst>
  </p:cSld>
  <p:clrMapOvr>
    <a:masterClrMapping/>
  </p:clrMapOvr>
  <mc:AlternateContent xmlns:mc="http://schemas.openxmlformats.org/markup-compatibility/2006" xmlns:p14="http://schemas.microsoft.com/office/powerpoint/2010/main">
    <mc:Choice Requires="p14">
      <p:transition spd="slow" p14:dur="2000" advTm="589135"/>
    </mc:Choice>
    <mc:Fallback xmlns="">
      <p:transition spd="slow" advTm="589135"/>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مقدمة:</a:t>
            </a:r>
            <a:endParaRPr lang="en-GB" b="1" dirty="0"/>
          </a:p>
        </p:txBody>
      </p:sp>
      <p:sp>
        <p:nvSpPr>
          <p:cNvPr id="3" name="Content Placeholder 2"/>
          <p:cNvSpPr>
            <a:spLocks noGrp="1"/>
          </p:cNvSpPr>
          <p:nvPr>
            <p:ph idx="1"/>
          </p:nvPr>
        </p:nvSpPr>
        <p:spPr>
          <a:xfrm>
            <a:off x="214282" y="1935480"/>
            <a:ext cx="8643998" cy="4661872"/>
          </a:xfrm>
        </p:spPr>
        <p:txBody>
          <a:bodyPr>
            <a:normAutofit/>
          </a:bodyPr>
          <a:lstStyle/>
          <a:p>
            <a:pPr marL="0" indent="0" algn="r" rtl="1"/>
            <a:r>
              <a:rPr lang="ar-SA" b="1" dirty="0" smtClean="0">
                <a:solidFill>
                  <a:schemeClr val="tx2"/>
                </a:solidFill>
              </a:rPr>
              <a:t> التجارة الدولية تلعب دوراً أساسياً وفعالاً في اقتصاديات الدول فهي تشكل جزءاً هاماً من الناتج المحلي الإجمالي، حيث يمكن:</a:t>
            </a:r>
          </a:p>
          <a:p>
            <a:pPr marL="514350" indent="-514350" algn="r" rtl="1">
              <a:buFont typeface="+mj-lt"/>
              <a:buAutoNum type="arabicPeriod"/>
            </a:pPr>
            <a:r>
              <a:rPr lang="ar-SA" dirty="0" smtClean="0"/>
              <a:t>تصريف الفائض الإنتاجي إن وجد إلى الأسواق الخارجية.</a:t>
            </a:r>
          </a:p>
          <a:p>
            <a:pPr marL="514350" indent="-514350" algn="r" rtl="1">
              <a:buFont typeface="+mj-lt"/>
              <a:buAutoNum type="arabicPeriod"/>
            </a:pPr>
            <a:r>
              <a:rPr lang="ar-SA" dirty="0" smtClean="0"/>
              <a:t>الحصول على السلع النهائية أو المواد الخام من الأسواق الخارجية.</a:t>
            </a:r>
          </a:p>
          <a:p>
            <a:pPr marL="514350" indent="-514350" algn="r" rtl="1"/>
            <a:r>
              <a:rPr lang="ar-SA" b="1" dirty="0" smtClean="0">
                <a:solidFill>
                  <a:schemeClr val="tx2"/>
                </a:solidFill>
              </a:rPr>
              <a:t>الدول النامية أكثر حاجة للتجارة الدولية، حيث:</a:t>
            </a:r>
          </a:p>
          <a:p>
            <a:pPr marL="514350" indent="-514350" algn="r" rtl="1">
              <a:buFont typeface="+mj-lt"/>
              <a:buAutoNum type="arabicPeriod"/>
            </a:pPr>
            <a:r>
              <a:rPr lang="ar-SA" dirty="0" smtClean="0"/>
              <a:t>تستطيع من خلالها الحصول على ما تحتاجه من تكنولوجيا ومواد مصنعة ونصف مصنعة من أجل تحقيق البرامج التنموية والاجتماعية.</a:t>
            </a:r>
          </a:p>
          <a:p>
            <a:pPr marL="514350" indent="-514350" algn="r" rtl="1">
              <a:buFont typeface="+mj-lt"/>
              <a:buAutoNum type="arabicPeriod"/>
            </a:pPr>
            <a:r>
              <a:rPr lang="ar-SA" dirty="0" smtClean="0"/>
              <a:t>تعتمد هذه الدول بشكل كبير على ما تصدره من سلع أولية للحصول على العملات الرئيسية الدولية من أجل أن تتمكن من استيراد ما تحتاجه من السلع والخدمات.</a:t>
            </a:r>
            <a:endParaRPr lang="en-GB" dirty="0" smtClean="0"/>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332559626"/>
      </p:ext>
    </p:extLst>
  </p:cSld>
  <p:clrMapOvr>
    <a:masterClrMapping/>
  </p:clrMapOvr>
  <mc:AlternateContent xmlns:mc="http://schemas.openxmlformats.org/markup-compatibility/2006" xmlns:p14="http://schemas.microsoft.com/office/powerpoint/2010/main">
    <mc:Choice Requires="p14">
      <p:transition spd="slow" p14:dur="2000" advTm="952"/>
    </mc:Choice>
    <mc:Fallback xmlns="">
      <p:transition spd="slow" advTm="952"/>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الخلاصة:</a:t>
            </a:r>
            <a:endParaRPr lang="en-US" b="1" dirty="0"/>
          </a:p>
        </p:txBody>
      </p:sp>
      <p:sp>
        <p:nvSpPr>
          <p:cNvPr id="3" name="Content Placeholder 2"/>
          <p:cNvSpPr>
            <a:spLocks noGrp="1"/>
          </p:cNvSpPr>
          <p:nvPr>
            <p:ph idx="1"/>
          </p:nvPr>
        </p:nvSpPr>
        <p:spPr/>
        <p:txBody>
          <a:bodyPr/>
          <a:lstStyle/>
          <a:p>
            <a:pPr algn="r" rtl="1"/>
            <a:r>
              <a:rPr lang="ar-SA" dirty="0" smtClean="0"/>
              <a:t>التجارة الدولية هي فرع من فروع علم الاقتصاد يهتم بدراسة الصفقات الاقتصادية الجارية عبر الحدود الوطنية.</a:t>
            </a:r>
          </a:p>
          <a:p>
            <a:pPr algn="r" rtl="1"/>
            <a:r>
              <a:rPr lang="ar-SA" dirty="0" smtClean="0"/>
              <a:t>تنص نظرية التكلفة المطلقة على أن الدولة التي تنتج سلعة ما بتكلفة حقيقية أقل من الدولة الأخرى، ستقوم بتصدير هذه السلعة وستستورد تلك السلعة التي تنتجها بتكلفة حقيقية عالية.</a:t>
            </a:r>
          </a:p>
          <a:p>
            <a:pPr algn="r" rtl="1"/>
            <a:r>
              <a:rPr lang="ar-SA" dirty="0" smtClean="0"/>
              <a:t>تنص نظرية التكاليف النسبية على أنه في ظل ظروف حرية التجارة فإن كل دولة ستتخصص في إنتاج السلع التي تستطيع إنتاجها بتكاليف أرخص نسبياً (تتمتع بميزة نسبية فيها)، وتستورد السلع التي تتمتع دول اخرى بميزة نسبية في إنتاجها.</a:t>
            </a:r>
          </a:p>
          <a:p>
            <a:pPr algn="r" rtl="1"/>
            <a:r>
              <a:rPr lang="ar-SA" dirty="0" smtClean="0"/>
              <a:t>هناك سياسات مختلفة للحماية التجارية للمنتجات الوطنية.</a:t>
            </a:r>
            <a:endParaRPr lang="en-US" dirty="0"/>
          </a:p>
        </p:txBody>
      </p:sp>
      <p:sp>
        <p:nvSpPr>
          <p:cNvPr id="4" name="Footer Placeholder 3"/>
          <p:cNvSpPr>
            <a:spLocks noGrp="1"/>
          </p:cNvSpPr>
          <p:nvPr>
            <p:ph type="ftr" sz="quarter" idx="11"/>
          </p:nvPr>
        </p:nvSpPr>
        <p:spPr/>
        <p:txBody>
          <a:bodyPr/>
          <a:lstStyle/>
          <a:p>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مقدمة:</a:t>
            </a:r>
            <a:endParaRPr lang="en-GB" b="1" dirty="0"/>
          </a:p>
        </p:txBody>
      </p:sp>
      <p:sp>
        <p:nvSpPr>
          <p:cNvPr id="3" name="Content Placeholder 2"/>
          <p:cNvSpPr>
            <a:spLocks noGrp="1"/>
          </p:cNvSpPr>
          <p:nvPr>
            <p:ph idx="1"/>
          </p:nvPr>
        </p:nvSpPr>
        <p:spPr/>
        <p:txBody>
          <a:bodyPr>
            <a:noAutofit/>
          </a:bodyPr>
          <a:lstStyle/>
          <a:p>
            <a:pPr algn="r" rtl="1"/>
            <a:r>
              <a:rPr lang="ar-SA" dirty="0" smtClean="0"/>
              <a:t>ظهرت أهمية التجارة الدولية منذ القدم، ثم تطورت واتسع نطاقها.</a:t>
            </a:r>
          </a:p>
          <a:p>
            <a:pPr algn="r" rtl="1"/>
            <a:endParaRPr lang="ar-SA" dirty="0" smtClean="0"/>
          </a:p>
          <a:p>
            <a:pPr algn="r" rtl="1"/>
            <a:r>
              <a:rPr lang="ar-SA" dirty="0" smtClean="0"/>
              <a:t>ازدادت أهمية التجارة الدولية مع إنشاء منظمة التجارة العالمية وتكوين التكتلات الاقتصادية والاندماج المتزايد بين الشركات بالإضافة لزيادة التشابك بين اقتصاديات العالم.</a:t>
            </a:r>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2911485302"/>
      </p:ext>
    </p:extLst>
  </p:cSld>
  <p:clrMapOvr>
    <a:masterClrMapping/>
  </p:clrMapOvr>
  <mc:AlternateContent xmlns:mc="http://schemas.openxmlformats.org/markup-compatibility/2006" xmlns:p14="http://schemas.microsoft.com/office/powerpoint/2010/main">
    <mc:Choice Requires="p14">
      <p:transition spd="slow" p14:dur="2000" advTm="35001"/>
    </mc:Choice>
    <mc:Fallback xmlns="">
      <p:transition spd="slow" advTm="35001"/>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تعريف التجارة الدولية:</a:t>
            </a:r>
            <a:endParaRPr lang="en-GB" b="1" dirty="0"/>
          </a:p>
        </p:txBody>
      </p:sp>
      <p:sp>
        <p:nvSpPr>
          <p:cNvPr id="3" name="Content Placeholder 2"/>
          <p:cNvSpPr>
            <a:spLocks noGrp="1"/>
          </p:cNvSpPr>
          <p:nvPr>
            <p:ph idx="1"/>
          </p:nvPr>
        </p:nvSpPr>
        <p:spPr>
          <a:xfrm>
            <a:off x="169168" y="1920200"/>
            <a:ext cx="8579296" cy="4389120"/>
          </a:xfrm>
        </p:spPr>
        <p:txBody>
          <a:bodyPr>
            <a:noAutofit/>
          </a:bodyPr>
          <a:lstStyle/>
          <a:p>
            <a:pPr algn="r" rtl="1"/>
            <a:r>
              <a:rPr lang="ar-SA" b="1" dirty="0" smtClean="0">
                <a:solidFill>
                  <a:schemeClr val="tx2"/>
                </a:solidFill>
              </a:rPr>
              <a:t>التجارة الدولية:</a:t>
            </a:r>
          </a:p>
          <a:p>
            <a:pPr algn="r" rtl="1">
              <a:buNone/>
            </a:pPr>
            <a:r>
              <a:rPr lang="ar-SA" dirty="0" smtClean="0"/>
              <a:t>          هي فرع من فروع علم الاقتصاد يهتم بدراسة الصفقات الاقتصادية الجارية عبر الحدود الوطنية.</a:t>
            </a:r>
          </a:p>
          <a:p>
            <a:pPr algn="r" rtl="1"/>
            <a:r>
              <a:rPr lang="ar-SA" b="1" dirty="0" smtClean="0">
                <a:solidFill>
                  <a:schemeClr val="tx2"/>
                </a:solidFill>
              </a:rPr>
              <a:t>تتضمن التجارة الدولية العمليات التالية:</a:t>
            </a:r>
          </a:p>
          <a:p>
            <a:pPr marL="514350" indent="-514350" algn="r" rtl="1">
              <a:buFont typeface="+mj-lt"/>
              <a:buAutoNum type="arabicPeriod"/>
            </a:pPr>
            <a:r>
              <a:rPr lang="ar-SA" b="1" dirty="0" smtClean="0">
                <a:solidFill>
                  <a:schemeClr val="tx2"/>
                </a:solidFill>
              </a:rPr>
              <a:t>تبادل السلع المادية: </a:t>
            </a:r>
            <a:r>
              <a:rPr lang="ar-SA" dirty="0" smtClean="0"/>
              <a:t>تشمل جميع السلع المختلفة (استهلاكية، انتاجية، أولية أو نصف مصنعة).</a:t>
            </a:r>
          </a:p>
          <a:p>
            <a:pPr marL="514350" indent="-514350" algn="r" rtl="1">
              <a:buFont typeface="+mj-lt"/>
              <a:buAutoNum type="arabicPeriod"/>
            </a:pPr>
            <a:r>
              <a:rPr lang="ar-SA" b="1" dirty="0" smtClean="0">
                <a:solidFill>
                  <a:schemeClr val="tx2"/>
                </a:solidFill>
              </a:rPr>
              <a:t>تبادل الخدمات: </a:t>
            </a:r>
            <a:r>
              <a:rPr lang="ar-SA" dirty="0" smtClean="0"/>
              <a:t>تشمل جميع الخدمات المختلفة (مالية، صحية، تعليمية، نقل، تأمين، شحن...الخ).</a:t>
            </a:r>
          </a:p>
          <a:p>
            <a:pPr marL="514350" indent="-514350" algn="r" rtl="1">
              <a:buFont typeface="+mj-lt"/>
              <a:buAutoNum type="arabicPeriod"/>
            </a:pPr>
            <a:r>
              <a:rPr lang="ar-SA" b="1" dirty="0" smtClean="0">
                <a:solidFill>
                  <a:schemeClr val="tx2"/>
                </a:solidFill>
              </a:rPr>
              <a:t>تبادل النقود: </a:t>
            </a:r>
            <a:r>
              <a:rPr lang="ar-SA" dirty="0" smtClean="0"/>
              <a:t>تشمل حركات رؤوس الأموال (لأغراض الاستثمار أو كقروض دولية).</a:t>
            </a:r>
            <a:endParaRPr lang="ar-SA" dirty="0"/>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657886237"/>
      </p:ext>
    </p:extLst>
  </p:cSld>
  <p:clrMapOvr>
    <a:masterClrMapping/>
  </p:clrMapOvr>
  <mc:AlternateContent xmlns:mc="http://schemas.openxmlformats.org/markup-compatibility/2006" xmlns:p14="http://schemas.microsoft.com/office/powerpoint/2010/main">
    <mc:Choice Requires="p14">
      <p:transition spd="slow" p14:dur="2000" advTm="114991"/>
    </mc:Choice>
    <mc:Fallback xmlns="">
      <p:transition spd="slow" advTm="114991"/>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أسباب قيام التجارة الدولية:</a:t>
            </a:r>
            <a:endParaRPr lang="en-GB" b="1" dirty="0"/>
          </a:p>
        </p:txBody>
      </p:sp>
      <p:sp>
        <p:nvSpPr>
          <p:cNvPr id="3" name="Content Placeholder 2"/>
          <p:cNvSpPr>
            <a:spLocks noGrp="1"/>
          </p:cNvSpPr>
          <p:nvPr>
            <p:ph idx="1"/>
          </p:nvPr>
        </p:nvSpPr>
        <p:spPr>
          <a:xfrm>
            <a:off x="179512" y="1935480"/>
            <a:ext cx="8507288" cy="4389120"/>
          </a:xfrm>
        </p:spPr>
        <p:txBody>
          <a:bodyPr>
            <a:noAutofit/>
          </a:bodyPr>
          <a:lstStyle/>
          <a:p>
            <a:pPr algn="r" rtl="1"/>
            <a:r>
              <a:rPr lang="ar-SA" dirty="0" smtClean="0"/>
              <a:t>كل دولة من دول العالم مهما بلغت من مراحل التطور الاقتصادي والاجتماعي، فإنها لا تستطيع تحقيق الاكتفاء الذاتي (الاعتماد كلياً على نفسها لإنتاج ما تحتاجه من سلع وخدمات) إذ لابد أن تحتاج إلى العالم الخارجي لتلبية بعض احتياجاتها، </a:t>
            </a:r>
            <a:r>
              <a:rPr lang="ar-SA" b="1" dirty="0" smtClean="0">
                <a:solidFill>
                  <a:schemeClr val="tx2"/>
                </a:solidFill>
              </a:rPr>
              <a:t>وذلك بسبب:</a:t>
            </a:r>
          </a:p>
          <a:p>
            <a:pPr marL="514350" indent="-514350" algn="r" rtl="1">
              <a:buFont typeface="+mj-lt"/>
              <a:buAutoNum type="arabicPeriod"/>
            </a:pPr>
            <a:r>
              <a:rPr lang="ar-SA" dirty="0" smtClean="0"/>
              <a:t>عدم التوزيع المتكافئ لعناصر الإنتاج بين الدول.</a:t>
            </a:r>
          </a:p>
          <a:p>
            <a:pPr marL="514350" indent="-514350" algn="r" rtl="1">
              <a:buFont typeface="+mj-lt"/>
              <a:buAutoNum type="arabicPeriod"/>
            </a:pPr>
            <a:r>
              <a:rPr lang="ar-SA" dirty="0" smtClean="0"/>
              <a:t>التفاوت في مراحل التطور الاقتصادي فيما بينها.</a:t>
            </a:r>
          </a:p>
          <a:p>
            <a:pPr marL="514350" indent="-514350" algn="r" rtl="1">
              <a:buFont typeface="+mj-lt"/>
              <a:buAutoNum type="arabicPeriod"/>
            </a:pPr>
            <a:endParaRPr lang="ar-SA" dirty="0" smtClean="0"/>
          </a:p>
          <a:p>
            <a:pPr marL="514350" indent="-514350" algn="r" rtl="1"/>
            <a:r>
              <a:rPr lang="ar-SA" dirty="0" smtClean="0"/>
              <a:t>لهذا لجأت الدول إلى التبادل التجاري الدولي في السلع والخدمات وفق أسس وضوابط معينة ومحددة.</a:t>
            </a:r>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821121121"/>
      </p:ext>
    </p:extLst>
  </p:cSld>
  <p:clrMapOvr>
    <a:masterClrMapping/>
  </p:clrMapOvr>
  <mc:AlternateContent xmlns:mc="http://schemas.openxmlformats.org/markup-compatibility/2006" xmlns:p14="http://schemas.microsoft.com/office/powerpoint/2010/main">
    <mc:Choice Requires="p14">
      <p:transition spd="slow" p14:dur="2000" advTm="144679"/>
    </mc:Choice>
    <mc:Fallback xmlns="">
      <p:transition spd="slow" advTm="144679"/>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أسباب قيام التجارة الدولية :</a:t>
            </a:r>
            <a:endParaRPr lang="en-GB" b="1" dirty="0"/>
          </a:p>
        </p:txBody>
      </p:sp>
      <p:sp>
        <p:nvSpPr>
          <p:cNvPr id="3" name="Content Placeholder 2"/>
          <p:cNvSpPr>
            <a:spLocks noGrp="1"/>
          </p:cNvSpPr>
          <p:nvPr>
            <p:ph idx="1"/>
          </p:nvPr>
        </p:nvSpPr>
        <p:spPr>
          <a:xfrm>
            <a:off x="323528" y="1935480"/>
            <a:ext cx="8507288" cy="4589864"/>
          </a:xfrm>
        </p:spPr>
        <p:txBody>
          <a:bodyPr>
            <a:normAutofit/>
          </a:bodyPr>
          <a:lstStyle/>
          <a:p>
            <a:pPr algn="r" rtl="1"/>
            <a:r>
              <a:rPr lang="ar-SA" b="1" dirty="0" smtClean="0">
                <a:solidFill>
                  <a:schemeClr val="tx2"/>
                </a:solidFill>
              </a:rPr>
              <a:t>أسباب ظهور التجارة الدولية تتضح من خلال الحالات التالية:</a:t>
            </a:r>
          </a:p>
          <a:p>
            <a:pPr marL="514350" indent="-514350" algn="r" rtl="1">
              <a:buFont typeface="+mj-lt"/>
              <a:buAutoNum type="arabicPeriod"/>
            </a:pPr>
            <a:r>
              <a:rPr lang="ar-SA" dirty="0" smtClean="0"/>
              <a:t>سلع تنتجها الدول بكميات كبيرة تفيض عن حاجتها وتقوم بتصدير الفائض للأسواق الخارجية.</a:t>
            </a:r>
          </a:p>
          <a:p>
            <a:pPr marL="514350" indent="-514350" algn="r" rtl="1">
              <a:buFont typeface="+mj-lt"/>
              <a:buAutoNum type="arabicPeriod"/>
            </a:pPr>
            <a:r>
              <a:rPr lang="ar-SA" dirty="0" smtClean="0"/>
              <a:t>سلع تنتجها الدولة بكميات قليلة لاتكفي حاجة الاستهلاك المحلي، مما يستدعي الاستيراد من الخارج لسد النقص في الاستهلاك المحلي.</a:t>
            </a:r>
          </a:p>
          <a:p>
            <a:pPr marL="514350" indent="-514350" algn="r" rtl="1">
              <a:buFont typeface="+mj-lt"/>
              <a:buAutoNum type="arabicPeriod"/>
            </a:pPr>
            <a:r>
              <a:rPr lang="ar-SA" dirty="0" smtClean="0"/>
              <a:t>سلع لا تنتجها الدولة أساساً مما يضطر الدولة للاعتماد كلياً على الاستيراد.</a:t>
            </a:r>
          </a:p>
          <a:p>
            <a:pPr marL="514350" indent="-514350" algn="r" rtl="1">
              <a:buFont typeface="+mj-lt"/>
              <a:buAutoNum type="arabicPeriod"/>
            </a:pPr>
            <a:r>
              <a:rPr lang="ar-SA" dirty="0" smtClean="0"/>
              <a:t>سلع جديدة تنشأ نتيجة لتغير أذواق المستهلكين وتحسن المستوى المعيشي والاجتماعي والثقافي، إضافة إلى تقسيم العمل الدولي الذي قد يؤدي إلى تخصص بعض الدول في إنتاج سلع معينة دون أخرى.</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9168301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أسباب قيام التجارة الدولية :</a:t>
            </a:r>
            <a:endParaRPr lang="en-GB" dirty="0"/>
          </a:p>
        </p:txBody>
      </p:sp>
      <p:sp>
        <p:nvSpPr>
          <p:cNvPr id="3" name="Content Placeholder 2"/>
          <p:cNvSpPr>
            <a:spLocks noGrp="1"/>
          </p:cNvSpPr>
          <p:nvPr>
            <p:ph idx="1"/>
          </p:nvPr>
        </p:nvSpPr>
        <p:spPr/>
        <p:txBody>
          <a:bodyPr/>
          <a:lstStyle/>
          <a:p>
            <a:pPr algn="r" rtl="1"/>
            <a:r>
              <a:rPr lang="ar-SA" dirty="0" smtClean="0"/>
              <a:t>من الأفضل للدولة أن تتخصص في إنتاج بعض السلع التي تؤهلها طبيعتها وظروفها وإمكاناتها الاقتصادية أن تنتجها </a:t>
            </a:r>
            <a:r>
              <a:rPr lang="ar-SA" dirty="0" smtClean="0">
                <a:solidFill>
                  <a:schemeClr val="tx2"/>
                </a:solidFill>
              </a:rPr>
              <a:t>بتكاليف أقل وبكفاءة أكبر </a:t>
            </a:r>
            <a:r>
              <a:rPr lang="ar-SA" dirty="0" smtClean="0"/>
              <a:t>من غيرها من الدول، ثم تبادل ما يفيض عن حاجتها بمنتجات دول أخرى لاتستطيع هي أن تنتجها داخل حدودها، أو تستطيع أن تنتجها ولكن بتكاليف أكبر مقارنة بالدول الأخرى.</a:t>
            </a:r>
          </a:p>
          <a:p>
            <a:pPr algn="r" rtl="1"/>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6926549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أهمية التجارة الدولية:</a:t>
            </a:r>
            <a:endParaRPr lang="en-GB" b="1" dirty="0"/>
          </a:p>
        </p:txBody>
      </p:sp>
      <p:sp>
        <p:nvSpPr>
          <p:cNvPr id="3" name="Content Placeholder 2"/>
          <p:cNvSpPr>
            <a:spLocks noGrp="1"/>
          </p:cNvSpPr>
          <p:nvPr>
            <p:ph idx="1"/>
          </p:nvPr>
        </p:nvSpPr>
        <p:spPr>
          <a:xfrm>
            <a:off x="313184" y="1935480"/>
            <a:ext cx="8435280" cy="4389120"/>
          </a:xfrm>
        </p:spPr>
        <p:txBody>
          <a:bodyPr/>
          <a:lstStyle/>
          <a:p>
            <a:pPr marL="0" indent="0" algn="r" rtl="1"/>
            <a:r>
              <a:rPr lang="ar-SA" dirty="0" smtClean="0"/>
              <a:t>تنبع أهمية التجارة الدولية من درجة التخصص الشامل في دول العالم (متقدمة، نامية). كلما ارتفع مستوى التخصص يتزاد الإنتاج من السلع والخدمات ويتحسن مستوى المعيشة، فالتخصص يؤدي بالضرورة للتبادل التجاري.</a:t>
            </a:r>
          </a:p>
          <a:p>
            <a:pPr marL="0" indent="0" algn="r" rtl="1"/>
            <a:r>
              <a:rPr lang="ar-SA" b="1" dirty="0" smtClean="0">
                <a:solidFill>
                  <a:schemeClr val="tx2"/>
                </a:solidFill>
              </a:rPr>
              <a:t>أهمية التجارة الدولية:</a:t>
            </a:r>
          </a:p>
          <a:p>
            <a:pPr marL="514350" indent="-514350" algn="r" rtl="1">
              <a:buFont typeface="+mj-lt"/>
              <a:buAutoNum type="arabicPeriod"/>
            </a:pPr>
            <a:r>
              <a:rPr lang="ar-SA" dirty="0" smtClean="0"/>
              <a:t>تعطي لكل دولة الفرصة في الحصول على السلع والخدمات النهائية التي لاتستطيع إنتاجها (لعدم توفر إما الظروف الطبيعية والمناخية الملائمة أو الإمكانات المادية، الرأسمالية والبشرية أو التقنية والخبرات الفنية) أو تنتجها بتكاليف أكبر من تكلفة الاستيراد.</a:t>
            </a:r>
          </a:p>
          <a:p>
            <a:pPr marL="514350" indent="-514350" algn="r" rtl="1">
              <a:buFont typeface="+mj-lt"/>
              <a:buAutoNum type="arabicPeriod"/>
            </a:pPr>
            <a:r>
              <a:rPr lang="ar-SA" dirty="0" smtClean="0"/>
              <a:t>تساعد الصادرات في تحسين أوضاع الميزان التجاري مما يحسن ميزان المدفوعات.</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0706963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SA" b="1" dirty="0" smtClean="0"/>
              <a:t>أهمية التجارة الدولية:</a:t>
            </a:r>
            <a:endParaRPr lang="en-GB" b="1" dirty="0"/>
          </a:p>
        </p:txBody>
      </p:sp>
      <p:sp>
        <p:nvSpPr>
          <p:cNvPr id="3" name="Content Placeholder 2"/>
          <p:cNvSpPr>
            <a:spLocks noGrp="1"/>
          </p:cNvSpPr>
          <p:nvPr>
            <p:ph idx="1"/>
          </p:nvPr>
        </p:nvSpPr>
        <p:spPr/>
        <p:txBody>
          <a:bodyPr>
            <a:normAutofit lnSpcReduction="10000"/>
          </a:bodyPr>
          <a:lstStyle/>
          <a:p>
            <a:pPr marL="0" indent="0" algn="r" rtl="1"/>
            <a:r>
              <a:rPr lang="ar-SA" b="1" dirty="0" smtClean="0">
                <a:solidFill>
                  <a:schemeClr val="tx2"/>
                </a:solidFill>
              </a:rPr>
              <a:t>تابع/ أهمية التجارة الدولية:</a:t>
            </a:r>
          </a:p>
          <a:p>
            <a:pPr marL="514350" indent="-514350" algn="r" rtl="1">
              <a:buFont typeface="+mj-lt"/>
              <a:buAutoNum type="arabicPeriod" startAt="3"/>
            </a:pPr>
            <a:r>
              <a:rPr lang="ar-SA" dirty="0" smtClean="0"/>
              <a:t>تلعب دوراً هاماً في عملية التنمية الاقتصادية والاجتماعية في الدول النامية حيث تمكنها من تصدير المواد الأولية بالإضافة للحصول على ما تحتاجه من تكنولوجيا وخبرات فنية و مواد مصنعة أو نصف مصنعة لازمة لتحقيق برامجها الإنمائية.</a:t>
            </a:r>
          </a:p>
          <a:p>
            <a:pPr marL="514350" indent="-514350" algn="r" rtl="1">
              <a:buFont typeface="+mj-lt"/>
              <a:buAutoNum type="arabicPeriod" startAt="3"/>
            </a:pPr>
            <a:r>
              <a:rPr lang="ar-SA" dirty="0" smtClean="0"/>
              <a:t>تشجيع عملية التخصص وتقسيم العمل، حيث يزيد التخصص من الإنتاجية ويخفض التكاليف ويحسن النوعية ويؤدي للاستخدام الأمثل للموارد المتاحة. بالتالي تتخصص كل دولة بإنتاج السلع والخدمات التي تتمتع بميزة نسبية فيها و تستورد السلع الأخرى.</a:t>
            </a:r>
          </a:p>
          <a:p>
            <a:pPr marL="514350" indent="-514350" algn="r" rtl="1">
              <a:buFont typeface="+mj-lt"/>
              <a:buAutoNum type="arabicPeriod" startAt="3"/>
            </a:pPr>
            <a:r>
              <a:rPr lang="ar-SA" dirty="0" smtClean="0"/>
              <a:t>زيادة التشابك والتداخل بين اقتصاديات العالم، بالتالي الحد من الصراعات وسيادة الاستقرار والسلام العالمي.</a:t>
            </a:r>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85663556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872</TotalTime>
  <Words>1677</Words>
  <Application>Microsoft Office PowerPoint</Application>
  <PresentationFormat>عرض على الشاشة (3:4)‏</PresentationFormat>
  <Paragraphs>103</Paragraphs>
  <Slides>20</Slides>
  <Notes>2</Notes>
  <HiddenSlides>0</HiddenSlides>
  <MMClips>0</MMClips>
  <ScaleCrop>false</ScaleCrop>
  <HeadingPairs>
    <vt:vector size="4" baseType="variant">
      <vt:variant>
        <vt:lpstr>نسق</vt:lpstr>
      </vt:variant>
      <vt:variant>
        <vt:i4>1</vt:i4>
      </vt:variant>
      <vt:variant>
        <vt:lpstr>عناوين الشرائح</vt:lpstr>
      </vt:variant>
      <vt:variant>
        <vt:i4>20</vt:i4>
      </vt:variant>
    </vt:vector>
  </HeadingPairs>
  <TitlesOfParts>
    <vt:vector size="21" baseType="lpstr">
      <vt:lpstr>Flow</vt:lpstr>
      <vt:lpstr>الفصل العاشر: التجارة الدولية</vt:lpstr>
      <vt:lpstr>مقدمة:</vt:lpstr>
      <vt:lpstr>مقدمة:</vt:lpstr>
      <vt:lpstr>تعريف التجارة الدولية:</vt:lpstr>
      <vt:lpstr>أسباب قيام التجارة الدولية:</vt:lpstr>
      <vt:lpstr>أسباب قيام التجارة الدولية :</vt:lpstr>
      <vt:lpstr>أسباب قيام التجارة الدولية :</vt:lpstr>
      <vt:lpstr>أهمية التجارة الدولية:</vt:lpstr>
      <vt:lpstr>أهمية التجارة الدولية:</vt:lpstr>
      <vt:lpstr>أساس التبادل التجاري الدولي:</vt:lpstr>
      <vt:lpstr>أساس التبادل التجاري الدولي:</vt:lpstr>
      <vt:lpstr>أساس التبادل التجاري الدولي:</vt:lpstr>
      <vt:lpstr>أساس التبادل التجاري الدولي:</vt:lpstr>
      <vt:lpstr>أساس التبادل التجاري الدولي:</vt:lpstr>
      <vt:lpstr>أساس التبادل التجاري الدولي:</vt:lpstr>
      <vt:lpstr>أساس التبادل التجاري الدولي:</vt:lpstr>
      <vt:lpstr>سياسات الحماية التجارية:</vt:lpstr>
      <vt:lpstr>سياسات الحماية التجارية:</vt:lpstr>
      <vt:lpstr>سياسات الحماية التجارية:</vt:lpstr>
      <vt:lpstr>الخلاصة: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الأول: حول منهجية الاقتصاد و أهمية دراسته</dc:title>
  <dc:creator>Bodour</dc:creator>
  <cp:lastModifiedBy>user</cp:lastModifiedBy>
  <cp:revision>103</cp:revision>
  <dcterms:created xsi:type="dcterms:W3CDTF">2013-01-04T12:29:44Z</dcterms:created>
  <dcterms:modified xsi:type="dcterms:W3CDTF">2017-02-13T07:11:58Z</dcterms:modified>
</cp:coreProperties>
</file>