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60" r:id="rId4"/>
    <p:sldId id="259" r:id="rId5"/>
    <p:sldId id="258" r:id="rId6"/>
    <p:sldId id="262" r:id="rId7"/>
    <p:sldId id="261" r:id="rId8"/>
    <p:sldId id="265" r:id="rId9"/>
    <p:sldId id="264" r:id="rId10"/>
    <p:sldId id="263" r:id="rId11"/>
    <p:sldId id="268" r:id="rId12"/>
    <p:sldId id="267" r:id="rId13"/>
    <p:sldId id="266" r:id="rId14"/>
    <p:sldId id="270" r:id="rId15"/>
    <p:sldId id="269" r:id="rId16"/>
    <p:sldId id="271" r:id="rId17"/>
    <p:sldId id="272" r:id="rId18"/>
    <p:sldId id="273" r:id="rId19"/>
    <p:sldId id="277" r:id="rId20"/>
    <p:sldId id="274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75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CE99E-B7E2-4AE6-AF4F-0F2ABF9F7D6C}" type="datetimeFigureOut">
              <a:rPr lang="en-GB" smtClean="0"/>
              <a:pPr/>
              <a:t>30/08/2015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F74F6-9A03-4DC9-8053-34557BE917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57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4C3B-250E-4A12-9718-E95C5DD9002F}" type="datetime1">
              <a:rPr lang="en-GB" smtClean="0"/>
              <a:t>30/08/2015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DE1B-5B68-43DE-8FE1-D41E1F4670ED}" type="datetime1">
              <a:rPr lang="en-GB" smtClean="0"/>
              <a:t>30/08/2015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B7D3-3733-4B6D-9A88-1B11472CCBCA}" type="datetime1">
              <a:rPr lang="en-GB" smtClean="0"/>
              <a:t>30/08/2015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5643-36F0-47EE-87E1-957B04582A06}" type="datetime1">
              <a:rPr lang="en-GB" smtClean="0"/>
              <a:t>30/08/2015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F78-2D08-4728-A507-247FB7213686}" type="datetime1">
              <a:rPr lang="en-GB" smtClean="0"/>
              <a:t>30/08/2015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8576-7DEA-439D-A721-9B136FDAE8AF}" type="datetime1">
              <a:rPr lang="en-GB" smtClean="0"/>
              <a:t>30/08/2015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6C85-1FB9-4BF7-B8A8-ED906E5354BD}" type="datetime1">
              <a:rPr lang="en-GB" smtClean="0"/>
              <a:t>30/08/2015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205A-E687-449D-B8C0-B52BB772F050}" type="datetime1">
              <a:rPr lang="en-GB" smtClean="0"/>
              <a:t>30/08/2015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D6B8-EFB6-426B-A2BC-9954ED2A4A6B}" type="datetime1">
              <a:rPr lang="en-GB" smtClean="0"/>
              <a:t>30/08/2015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7721-637A-433E-8C46-DF8E773692BB}" type="datetime1">
              <a:rPr lang="en-GB" smtClean="0"/>
              <a:t>30/08/2015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A2E4-4C38-448C-B0A9-98BF3D1C7225}" type="datetime1">
              <a:rPr lang="en-GB" smtClean="0"/>
              <a:t>30/08/2015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04EA95-76EF-46B4-AFCE-C710480479A8}" type="datetime1">
              <a:rPr lang="en-GB" smtClean="0"/>
              <a:t>30/08/2015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D2AA02-8608-4BF8-9A3B-42C5B9E91DD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64296"/>
            <a:ext cx="7851648" cy="18288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chemeClr val="tx1"/>
                </a:solidFill>
              </a:rPr>
              <a:t>الفصل العاشر: عرض المنشأة في ظل المنافسة الكاملة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الكلي والتكاليف الكلية: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222" t="-1528" r="-1407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419872" y="4581128"/>
            <a:ext cx="2232248" cy="5040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88224" y="530120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660232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483768" y="530120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55776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884368" y="537321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884368" y="58052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16416" y="5373216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2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</a:t>
            </a:r>
            <a:r>
              <a:rPr lang="ar-SA" dirty="0"/>
              <a:t>التكاليف والإيرادات الكلية لمصنع 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5111368"/>
                  </p:ext>
                </p:extLst>
              </p:nvPr>
            </p:nvGraphicFramePr>
            <p:xfrm>
              <a:off x="179512" y="1387688"/>
              <a:ext cx="8640964" cy="499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/>
                    <a:gridCol w="1296144"/>
                    <a:gridCol w="1152128"/>
                    <a:gridCol w="1368152"/>
                    <a:gridCol w="1368152"/>
                    <a:gridCol w="1224136"/>
                    <a:gridCol w="617573"/>
                    <a:gridCol w="678575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الأرباح</a:t>
                          </a:r>
                        </a:p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i="0" smtClean="0">
                                    <a:latin typeface="Cambria Math"/>
                                    <a:ea typeface="Cambria Math"/>
                                  </a:rPr>
                                  <m:t>π</m:t>
                                </m:r>
                              </m:oMath>
                            </m:oMathPara>
                          </a14:m>
                          <a:endParaRPr lang="en-GB" i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التكاليف</a:t>
                          </a:r>
                          <a:r>
                            <a:rPr lang="ar-SA" i="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الحدية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MC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الحدي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المتوسط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AR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التكاليف الكلية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الإيراد الكلي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السعر</a:t>
                          </a:r>
                          <a:endParaRPr lang="en-GB" dirty="0" smtClean="0"/>
                        </a:p>
                        <a:p>
                          <a:pPr algn="ctr" rtl="1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حجم الإنتاج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-346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-182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725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732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1220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336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188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1128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1464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336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0" dirty="0" smtClean="0"/>
                            <a:t>244</a:t>
                          </a:r>
                          <a:endParaRPr lang="en-GB" b="0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1372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1708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308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1680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1952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390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2070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2196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2540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585111368"/>
                  </p:ext>
                </p:extLst>
              </p:nvPr>
            </p:nvGraphicFramePr>
            <p:xfrm>
              <a:off x="179512" y="1387688"/>
              <a:ext cx="8640964" cy="499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/>
                    <a:gridCol w="1296144"/>
                    <a:gridCol w="1152128"/>
                    <a:gridCol w="1368152"/>
                    <a:gridCol w="1368152"/>
                    <a:gridCol w="1224136"/>
                    <a:gridCol w="617573"/>
                    <a:gridCol w="678575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00" r="-820779" b="-4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التكاليف</a:t>
                          </a:r>
                          <a:r>
                            <a:rPr lang="ar-SA" i="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الحدية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MC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الحدي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المتوسط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AR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التكاليف الكلية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الإيراد الكلي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السعر</a:t>
                          </a:r>
                          <a:endParaRPr lang="en-GB" dirty="0" smtClean="0"/>
                        </a:p>
                        <a:p>
                          <a:pPr algn="ctr" rtl="1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حجم الإنتاج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-346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-182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725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732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1220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336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188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1128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1464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336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0" dirty="0" smtClean="0"/>
                            <a:t>244</a:t>
                          </a:r>
                          <a:endParaRPr lang="en-GB" b="0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1372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1708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308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1680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1952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390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2070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2196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2540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96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الكلي والتكاليف الكلية: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12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59832" y="2771636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59832" y="5795972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5776" y="2319263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TR, TC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56452" y="554859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59832" y="4062263"/>
            <a:ext cx="2016224" cy="74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48064" y="3356992"/>
            <a:ext cx="0" cy="24389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39752" y="3789040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1280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5805264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7</a:t>
            </a:r>
            <a:endParaRPr lang="en-GB" sz="2400" dirty="0"/>
          </a:p>
        </p:txBody>
      </p:sp>
      <p:cxnSp>
        <p:nvCxnSpPr>
          <p:cNvPr id="16" name="Curved Connector 15"/>
          <p:cNvCxnSpPr/>
          <p:nvPr/>
        </p:nvCxnSpPr>
        <p:spPr>
          <a:xfrm rot="5400000" flipH="1" flipV="1">
            <a:off x="2941840" y="2533147"/>
            <a:ext cx="2828273" cy="2592288"/>
          </a:xfrm>
          <a:prstGeom prst="curvedConnector3">
            <a:avLst>
              <a:gd name="adj1" fmla="val 36284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059832" y="2415154"/>
            <a:ext cx="2853006" cy="33808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59832" y="3349588"/>
            <a:ext cx="2016224" cy="74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39752" y="3068960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1680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64088" y="1959223"/>
            <a:ext cx="569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TC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143" y="207362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TR</a:t>
            </a:r>
            <a:endParaRPr lang="en-GB" sz="2400" b="1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148064" y="3501008"/>
            <a:ext cx="1339916" cy="2308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492772" y="4941168"/>
            <a:ext cx="1134120" cy="868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87980" y="3501008"/>
            <a:ext cx="146839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أرباح</a:t>
            </a:r>
            <a:endParaRPr lang="en-GB" sz="2800" dirty="0" smtClean="0"/>
          </a:p>
          <a:p>
            <a:pPr algn="ctr" rtl="1"/>
            <a:r>
              <a:rPr lang="en-GB" sz="2800" dirty="0" smtClean="0"/>
              <a:t>TR&gt;TC</a:t>
            </a: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115616" y="4766374"/>
            <a:ext cx="138120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خسائر</a:t>
            </a:r>
          </a:p>
          <a:p>
            <a:pPr algn="ctr" rtl="1"/>
            <a:r>
              <a:rPr lang="en-GB" sz="2800" dirty="0" smtClean="0"/>
              <a:t>TC&gt;TR</a:t>
            </a:r>
            <a:endParaRPr lang="en-GB" sz="2800" dirty="0"/>
          </a:p>
        </p:txBody>
      </p:sp>
      <p:sp>
        <p:nvSpPr>
          <p:cNvPr id="35" name="Oval 34"/>
          <p:cNvSpPr/>
          <p:nvPr/>
        </p:nvSpPr>
        <p:spPr>
          <a:xfrm>
            <a:off x="4334371" y="4105563"/>
            <a:ext cx="187757" cy="220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>
            <a:stCxn id="35" idx="5"/>
          </p:cNvCxnSpPr>
          <p:nvPr/>
        </p:nvCxnSpPr>
        <p:spPr>
          <a:xfrm>
            <a:off x="4494632" y="4293917"/>
            <a:ext cx="1993348" cy="7497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71956" y="4581128"/>
            <a:ext cx="24045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لا أرباح ولا خسائر</a:t>
            </a:r>
            <a:endParaRPr lang="en-GB" sz="2800" dirty="0" smtClean="0"/>
          </a:p>
          <a:p>
            <a:pPr algn="ctr" rtl="1"/>
            <a:r>
              <a:rPr lang="en-GB" sz="2800" dirty="0" smtClean="0"/>
              <a:t>TR=TC</a:t>
            </a:r>
            <a:endParaRPr lang="en-GB" sz="28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572000" y="3212976"/>
            <a:ext cx="1086554" cy="1172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837374" y="4005064"/>
            <a:ext cx="1086554" cy="1172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الكلي والتكاليف الكلية: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926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43808" y="5517232"/>
            <a:ext cx="3312368" cy="5040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</a:t>
            </a:r>
            <a:r>
              <a:rPr lang="ar-SA" dirty="0"/>
              <a:t>التكاليف والإيرادات الكلية لمصنع 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802032"/>
                  </p:ext>
                </p:extLst>
              </p:nvPr>
            </p:nvGraphicFramePr>
            <p:xfrm>
              <a:off x="179512" y="1387688"/>
              <a:ext cx="8640964" cy="499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/>
                    <a:gridCol w="1296144"/>
                    <a:gridCol w="1152128"/>
                    <a:gridCol w="1368152"/>
                    <a:gridCol w="1368152"/>
                    <a:gridCol w="1224136"/>
                    <a:gridCol w="617573"/>
                    <a:gridCol w="678575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الأرباح</a:t>
                          </a:r>
                        </a:p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i="0" smtClean="0">
                                    <a:latin typeface="Cambria Math"/>
                                    <a:ea typeface="Cambria Math"/>
                                  </a:rPr>
                                  <m:t>π</m:t>
                                </m:r>
                              </m:oMath>
                            </m:oMathPara>
                          </a14:m>
                          <a:endParaRPr lang="en-GB" i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التكاليف</a:t>
                          </a:r>
                          <a:r>
                            <a:rPr lang="ar-SA" i="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الحدية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MC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الحدي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المتوسط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AR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التكاليف الكلية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الإيراد الكلي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السعر</a:t>
                          </a:r>
                          <a:endParaRPr lang="en-GB" dirty="0" smtClean="0"/>
                        </a:p>
                        <a:p>
                          <a:pPr algn="ctr" rtl="1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حجم الإنتاج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-346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590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-182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725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732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976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1220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336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1128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1464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336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1372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1708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308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1680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1952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2070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2196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2540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222802032"/>
                  </p:ext>
                </p:extLst>
              </p:nvPr>
            </p:nvGraphicFramePr>
            <p:xfrm>
              <a:off x="179512" y="1387688"/>
              <a:ext cx="8640964" cy="499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/>
                    <a:gridCol w="1296144"/>
                    <a:gridCol w="1152128"/>
                    <a:gridCol w="1368152"/>
                    <a:gridCol w="1368152"/>
                    <a:gridCol w="1224136"/>
                    <a:gridCol w="617573"/>
                    <a:gridCol w="678575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00" r="-820779" b="-4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التكاليف</a:t>
                          </a:r>
                          <a:r>
                            <a:rPr lang="ar-SA" i="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الحدية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MC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الحدي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MR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i="0" dirty="0" smtClean="0">
                              <a:latin typeface="Arial" pitchFamily="34" charset="0"/>
                              <a:cs typeface="Arial" pitchFamily="34" charset="0"/>
                            </a:rPr>
                            <a:t>الإيراد المتوسط</a:t>
                          </a:r>
                        </a:p>
                        <a:p>
                          <a:pPr algn="ctr" rtl="1"/>
                          <a:r>
                            <a:rPr lang="en-GB" i="0" dirty="0" smtClean="0">
                              <a:latin typeface="+mn-lt"/>
                              <a:cs typeface="Arial" pitchFamily="34" charset="0"/>
                            </a:rPr>
                            <a:t>AR</a:t>
                          </a:r>
                          <a:endParaRPr lang="en-GB" i="0" dirty="0">
                            <a:latin typeface="+mn-lt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التكاليف الكلية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الإيراد الكلي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TR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السعر</a:t>
                          </a:r>
                          <a:endParaRPr lang="en-GB" dirty="0" smtClean="0"/>
                        </a:p>
                        <a:p>
                          <a:pPr algn="ctr" rtl="1"/>
                          <a:r>
                            <a:rPr lang="en-GB" dirty="0" smtClean="0"/>
                            <a:t>P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dirty="0" smtClean="0"/>
                            <a:t>حجم الإنتاج</a:t>
                          </a:r>
                        </a:p>
                        <a:p>
                          <a:pPr algn="ctr" rtl="1"/>
                          <a:r>
                            <a:rPr lang="en-GB" dirty="0" smtClean="0"/>
                            <a:t>Q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-480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-346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590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-182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488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725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732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800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976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1220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336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188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1128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1464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336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b="1" dirty="0" smtClean="0"/>
                            <a:t>244</a:t>
                          </a:r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1372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1708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308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1680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1952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390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2070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2196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9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-100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470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2540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2440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244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1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الإيراد من الوحدة وتكاليف الوحدة: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926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15816" y="4941168"/>
            <a:ext cx="3384376" cy="6480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6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في حالة المنافسة الكاملة تنظر المنشأة للعلاقات التالية: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إذا الإيراد الحدي (ويساوي السعر) أكبر من التكاليف الحدية فإن المنشأة سوف تزيد من إنتاجها لأن الأرباح تتزايد (أو الخسائر تقل).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إذا الإيراد الحدي (ويساوي السعر) </a:t>
            </a:r>
            <a:r>
              <a:rPr lang="ar-SA" dirty="0" smtClean="0"/>
              <a:t>أقل </a:t>
            </a:r>
            <a:r>
              <a:rPr lang="ar-SA" dirty="0"/>
              <a:t>من التكاليف </a:t>
            </a:r>
            <a:r>
              <a:rPr lang="ar-SA" dirty="0" smtClean="0"/>
              <a:t>الحدية </a:t>
            </a:r>
            <a:r>
              <a:rPr lang="ar-SA" dirty="0" smtClean="0">
                <a:solidFill>
                  <a:schemeClr val="tx2"/>
                </a:solidFill>
              </a:rPr>
              <a:t>وهي متزايدة </a:t>
            </a:r>
            <a:r>
              <a:rPr lang="ar-SA" dirty="0"/>
              <a:t>فإن المنشأة سوف </a:t>
            </a:r>
            <a:r>
              <a:rPr lang="ar-SA" dirty="0" smtClean="0"/>
              <a:t>تقلل </a:t>
            </a:r>
            <a:r>
              <a:rPr lang="ar-SA" dirty="0"/>
              <a:t>من إنتاجها لأن الأرباح </a:t>
            </a:r>
            <a:r>
              <a:rPr lang="ar-SA" dirty="0" smtClean="0"/>
              <a:t>تتناقص </a:t>
            </a:r>
            <a:r>
              <a:rPr lang="ar-SA" dirty="0"/>
              <a:t>(أو الخسائر </a:t>
            </a:r>
            <a:r>
              <a:rPr lang="ar-SA" dirty="0" smtClean="0"/>
              <a:t>تزداد).</a:t>
            </a:r>
            <a:endParaRPr lang="ar-SA" dirty="0"/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إذا الإيراد الحدي (ويساوي السعر) </a:t>
            </a:r>
            <a:r>
              <a:rPr lang="ar-SA" dirty="0" smtClean="0"/>
              <a:t>يساوي التكاليف </a:t>
            </a:r>
            <a:r>
              <a:rPr lang="ar-SA" dirty="0"/>
              <a:t>الحدية </a:t>
            </a:r>
            <a:r>
              <a:rPr lang="ar-SA" dirty="0" smtClean="0">
                <a:solidFill>
                  <a:schemeClr val="tx2"/>
                </a:solidFill>
              </a:rPr>
              <a:t>وهي متزايدة </a:t>
            </a:r>
            <a:r>
              <a:rPr lang="ar-SA" dirty="0" smtClean="0"/>
              <a:t>فإن </a:t>
            </a:r>
            <a:r>
              <a:rPr lang="ar-SA" dirty="0"/>
              <a:t>المنشأة </a:t>
            </a:r>
            <a:r>
              <a:rPr lang="ar-SA" dirty="0" smtClean="0"/>
              <a:t>لا </a:t>
            </a:r>
            <a:r>
              <a:rPr lang="ar-SA" dirty="0"/>
              <a:t>تزيد </a:t>
            </a:r>
            <a:r>
              <a:rPr lang="ar-SA" dirty="0" smtClean="0"/>
              <a:t>أو تخفض من </a:t>
            </a:r>
            <a:r>
              <a:rPr lang="ar-SA" dirty="0"/>
              <a:t>إنتاجها لأن الأرباح </a:t>
            </a:r>
            <a:r>
              <a:rPr lang="ar-SA" dirty="0" smtClean="0"/>
              <a:t>عند أقصى قيمة لها </a:t>
            </a:r>
            <a:r>
              <a:rPr lang="ar-SA" dirty="0"/>
              <a:t>(أو الخسائر </a:t>
            </a:r>
            <a:r>
              <a:rPr lang="ar-SA" dirty="0" smtClean="0"/>
              <a:t>عند أدنى قيمة لها).</a:t>
            </a: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8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17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59832" y="2771636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59832" y="5795972"/>
            <a:ext cx="3456384" cy="9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5776" y="2319263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MR, MC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60752" y="554859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20072" y="4149080"/>
            <a:ext cx="0" cy="16468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2350" y="5805264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7</a:t>
            </a:r>
            <a:endParaRPr lang="en-GB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59832" y="4149080"/>
            <a:ext cx="32123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58652" y="3903439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MR=P</a:t>
            </a:r>
            <a:endParaRPr lang="en-GB" sz="2400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>
            <a:stCxn id="29" idx="1"/>
          </p:cNvCxnSpPr>
          <p:nvPr/>
        </p:nvCxnSpPr>
        <p:spPr>
          <a:xfrm>
            <a:off x="5172983" y="4095450"/>
            <a:ext cx="1127209" cy="8721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00192" y="4705980"/>
            <a:ext cx="17642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أقصى أرباح</a:t>
            </a:r>
            <a:endParaRPr lang="en-GB" sz="2800" dirty="0" smtClean="0"/>
          </a:p>
        </p:txBody>
      </p:sp>
      <p:sp>
        <p:nvSpPr>
          <p:cNvPr id="23" name="Freeform 22"/>
          <p:cNvSpPr/>
          <p:nvPr/>
        </p:nvSpPr>
        <p:spPr>
          <a:xfrm>
            <a:off x="3509780" y="2996952"/>
            <a:ext cx="3006436" cy="1710954"/>
          </a:xfrm>
          <a:custGeom>
            <a:avLst/>
            <a:gdLst>
              <a:gd name="connsiteX0" fmla="*/ 0 w 3006436"/>
              <a:gd name="connsiteY0" fmla="*/ 969818 h 1710954"/>
              <a:gd name="connsiteX1" fmla="*/ 942109 w 3006436"/>
              <a:gd name="connsiteY1" fmla="*/ 1676400 h 1710954"/>
              <a:gd name="connsiteX2" fmla="*/ 3006436 w 3006436"/>
              <a:gd name="connsiteY2" fmla="*/ 0 h 1710954"/>
              <a:gd name="connsiteX3" fmla="*/ 3006436 w 3006436"/>
              <a:gd name="connsiteY3" fmla="*/ 0 h 171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436" h="1710954">
                <a:moveTo>
                  <a:pt x="0" y="969818"/>
                </a:moveTo>
                <a:cubicBezTo>
                  <a:pt x="220518" y="1403927"/>
                  <a:pt x="441036" y="1838036"/>
                  <a:pt x="942109" y="1676400"/>
                </a:cubicBezTo>
                <a:cubicBezTo>
                  <a:pt x="1443182" y="1514764"/>
                  <a:pt x="3006436" y="0"/>
                  <a:pt x="3006436" y="0"/>
                </a:cubicBezTo>
                <a:lnTo>
                  <a:pt x="3006436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415492" y="2564904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MC</a:t>
            </a:r>
            <a:endParaRPr lang="en-GB" sz="2400" b="1" dirty="0">
              <a:solidFill>
                <a:srgbClr val="00B05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635896" y="4149080"/>
            <a:ext cx="0" cy="16468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95630" y="388979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</a:t>
            </a:r>
            <a:endParaRPr lang="en-GB" sz="2400" dirty="0"/>
          </a:p>
        </p:txBody>
      </p:sp>
      <p:sp>
        <p:nvSpPr>
          <p:cNvPr id="28" name="Oval 27"/>
          <p:cNvSpPr/>
          <p:nvPr/>
        </p:nvSpPr>
        <p:spPr>
          <a:xfrm>
            <a:off x="3533013" y="4038745"/>
            <a:ext cx="187757" cy="220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145487" y="4063134"/>
            <a:ext cx="187757" cy="220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370" t="-1250" r="-1259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18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39952" y="4149080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47864" y="4509120"/>
            <a:ext cx="2304256" cy="792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500264" y="2852936"/>
            <a:ext cx="2304256" cy="5040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إيرادات الوحدة الواحدة وتكاليفها لمصنع </a:t>
            </a:r>
            <a:r>
              <a:rPr lang="ar-SA" dirty="0"/>
              <a:t>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131705"/>
              </p:ext>
            </p:extLst>
          </p:nvPr>
        </p:nvGraphicFramePr>
        <p:xfrm>
          <a:off x="179512" y="1517992"/>
          <a:ext cx="849694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16224"/>
                <a:gridCol w="1440160"/>
                <a:gridCol w="1325180"/>
                <a:gridCol w="119510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 المتوسطة المتغيرة</a:t>
                      </a:r>
                      <a:endParaRPr lang="en-GB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+mn-lt"/>
                          <a:cs typeface="Arial" pitchFamily="34" charset="0"/>
                        </a:rPr>
                        <a:t>التكاليف المتوسطة الكلية</a:t>
                      </a:r>
                      <a:endParaRPr lang="en-GB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ATC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</a:t>
                      </a:r>
                      <a:r>
                        <a:rPr lang="ar-SA" i="0" baseline="0" dirty="0" smtClean="0">
                          <a:latin typeface="Arial" pitchFamily="34" charset="0"/>
                          <a:cs typeface="Arial" pitchFamily="34" charset="0"/>
                        </a:rPr>
                        <a:t> الحدية</a:t>
                      </a: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MC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السعر</a:t>
                      </a:r>
                      <a:endParaRPr lang="en-GB" dirty="0" smtClean="0"/>
                    </a:p>
                    <a:p>
                      <a:pPr algn="ctr" rtl="1"/>
                      <a:r>
                        <a:rPr lang="en-GB" dirty="0" smtClean="0"/>
                        <a:t>P=MR=AR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حجم الإنتاج</a:t>
                      </a:r>
                    </a:p>
                    <a:p>
                      <a:pPr algn="ctr" rtl="1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127.4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196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244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244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176.7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7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مقدمة: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للتعرف على عرض المنشأة في السوق نرجع إلى تحليل الإنتاج والتكاليف وإلى وضع المنشأة بالسوق االذي تعمل به.</a:t>
            </a:r>
          </a:p>
          <a:p>
            <a:pPr algn="r" rtl="1"/>
            <a:r>
              <a:rPr lang="ar-SA" dirty="0"/>
              <a:t>وضع المنشأة </a:t>
            </a:r>
            <a:r>
              <a:rPr lang="ar-SA" dirty="0" smtClean="0"/>
              <a:t>بالسوق الذي تعمل به يمكن استيعابه من خلال دراسة هيكل السوق وما إذا كان تنافسياً أم احتكارياً.</a:t>
            </a:r>
          </a:p>
          <a:p>
            <a:pPr algn="r" rtl="1"/>
            <a:r>
              <a:rPr lang="ar-SA" dirty="0" smtClean="0"/>
              <a:t>في هذا الفصل سنفترض سيادة المنافسة الكاملة، وبالتالي فإن سلوك المنشأة في ظل هذا الافتراض سيتبع خصائص المنافسة الكاملة.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61872"/>
          </a:xfrm>
          <a:blipFill rotWithShape="1">
            <a:blip r:embed="rId2"/>
            <a:stretch>
              <a:fillRect l="-74" t="-2487" r="-1185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21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9992" y="4653136"/>
            <a:ext cx="0" cy="1060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652120" y="3486740"/>
            <a:ext cx="0" cy="22607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0192" y="302507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ATC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01804" y="3809644"/>
            <a:ext cx="33503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63688" y="3284984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244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763688" y="3635732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196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301804" y="3933056"/>
            <a:ext cx="29182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301804" y="3501008"/>
            <a:ext cx="3350316" cy="308636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21275806">
            <a:off x="3692218" y="2902775"/>
            <a:ext cx="2636951" cy="1038369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301804" y="3501008"/>
            <a:ext cx="33503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400898" y="2766119"/>
            <a:ext cx="248289" cy="8696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59832" y="2257708"/>
            <a:ext cx="18879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حجم الأرباح</a:t>
            </a:r>
            <a:endParaRPr lang="en-GB" sz="28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652120" y="3641587"/>
            <a:ext cx="1064335" cy="458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52967" y="3429000"/>
            <a:ext cx="156344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ربح الوحدة الواحدة</a:t>
            </a:r>
            <a:endParaRPr lang="en-GB" sz="28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652120" y="3501008"/>
            <a:ext cx="0" cy="3086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512" y="1455167"/>
            <a:ext cx="2302648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ATC, AVC &lt; P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729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إيرادات الوحدة الواحدة وتكاليفها لمصنع </a:t>
            </a:r>
            <a:r>
              <a:rPr lang="ar-SA" dirty="0"/>
              <a:t>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68475"/>
              </p:ext>
            </p:extLst>
          </p:nvPr>
        </p:nvGraphicFramePr>
        <p:xfrm>
          <a:off x="179512" y="1517992"/>
          <a:ext cx="849694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16224"/>
                <a:gridCol w="1440160"/>
                <a:gridCol w="1325180"/>
                <a:gridCol w="119510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 المتوسطة المتغيرة</a:t>
                      </a:r>
                      <a:endParaRPr lang="en-GB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+mn-lt"/>
                          <a:cs typeface="Arial" pitchFamily="34" charset="0"/>
                        </a:rPr>
                        <a:t>التكاليف المتوسطة الكلية</a:t>
                      </a:r>
                      <a:endParaRPr lang="en-GB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ATC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</a:t>
                      </a:r>
                      <a:r>
                        <a:rPr lang="ar-SA" i="0" baseline="0" dirty="0" smtClean="0">
                          <a:latin typeface="Arial" pitchFamily="34" charset="0"/>
                          <a:cs typeface="Arial" pitchFamily="34" charset="0"/>
                        </a:rPr>
                        <a:t> الحدية</a:t>
                      </a: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MC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السعر</a:t>
                      </a:r>
                      <a:endParaRPr lang="en-GB" dirty="0" smtClean="0"/>
                    </a:p>
                    <a:p>
                      <a:pPr algn="ctr" rtl="1"/>
                      <a:r>
                        <a:rPr lang="en-GB" dirty="0" smtClean="0"/>
                        <a:t>P=MR=AR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حجم الإنتاج</a:t>
                      </a:r>
                    </a:p>
                    <a:p>
                      <a:pPr algn="ctr" rtl="1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108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188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188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smtClean="0"/>
                        <a:t>188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6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127.4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196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244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176.7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8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61872"/>
          </a:xfrm>
          <a:blipFill rotWithShape="1">
            <a:blip r:embed="rId2"/>
            <a:stretch>
              <a:fillRect t="-117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24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9992" y="4653136"/>
            <a:ext cx="0" cy="1060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220072" y="3933056"/>
            <a:ext cx="0" cy="18144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0192" y="302507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ATC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37304" y="3717032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188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301804" y="3933056"/>
            <a:ext cx="29182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1275806">
            <a:off x="3692218" y="2902775"/>
            <a:ext cx="2636951" cy="1038369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768699" y="2847420"/>
            <a:ext cx="451373" cy="10856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63888" y="1916832"/>
            <a:ext cx="188799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نقطة تعادل</a:t>
            </a:r>
          </a:p>
          <a:p>
            <a:pPr algn="ctr" rtl="1"/>
            <a:r>
              <a:rPr lang="en-GB" sz="2800" dirty="0" smtClean="0"/>
              <a:t>MC=ATC</a:t>
            </a:r>
            <a:endParaRPr lang="en-GB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79512" y="1340768"/>
            <a:ext cx="230264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ATC = P</a:t>
            </a:r>
          </a:p>
          <a:p>
            <a:pPr algn="ctr"/>
            <a:r>
              <a:rPr lang="en-GB" sz="2400" b="1" dirty="0" smtClean="0"/>
              <a:t> AVC &lt; P</a:t>
            </a:r>
            <a:endParaRPr lang="en-GB" sz="2400" b="1" dirty="0"/>
          </a:p>
        </p:txBody>
      </p:sp>
      <p:sp>
        <p:nvSpPr>
          <p:cNvPr id="30" name="Oval 29"/>
          <p:cNvSpPr/>
          <p:nvPr/>
        </p:nvSpPr>
        <p:spPr>
          <a:xfrm>
            <a:off x="5148064" y="3789040"/>
            <a:ext cx="216024" cy="229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إيرادات الوحدة الواحدة وتكاليفها لمصنع </a:t>
            </a:r>
            <a:r>
              <a:rPr lang="ar-SA" dirty="0"/>
              <a:t>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432767"/>
              </p:ext>
            </p:extLst>
          </p:nvPr>
        </p:nvGraphicFramePr>
        <p:xfrm>
          <a:off x="179512" y="1517992"/>
          <a:ext cx="849694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16224"/>
                <a:gridCol w="1440160"/>
                <a:gridCol w="1325180"/>
                <a:gridCol w="119510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 المتوسطة المتغيرة</a:t>
                      </a:r>
                      <a:endParaRPr lang="en-GB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+mn-lt"/>
                          <a:cs typeface="Arial" pitchFamily="34" charset="0"/>
                        </a:rPr>
                        <a:t>التكاليف المتوسطة الكلية</a:t>
                      </a:r>
                      <a:endParaRPr lang="en-GB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ATC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</a:t>
                      </a:r>
                      <a:r>
                        <a:rPr lang="ar-SA" i="0" baseline="0" dirty="0" smtClean="0">
                          <a:latin typeface="Arial" pitchFamily="34" charset="0"/>
                          <a:cs typeface="Arial" pitchFamily="34" charset="0"/>
                        </a:rPr>
                        <a:t> الحدية</a:t>
                      </a: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MC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السعر</a:t>
                      </a:r>
                      <a:endParaRPr lang="en-GB" dirty="0" smtClean="0"/>
                    </a:p>
                    <a:p>
                      <a:pPr algn="ctr" rtl="1"/>
                      <a:r>
                        <a:rPr lang="en-GB" dirty="0" smtClean="0"/>
                        <a:t>P=MR=AR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حجم الإنتاج</a:t>
                      </a:r>
                    </a:p>
                    <a:p>
                      <a:pPr algn="ctr" rtl="1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92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188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140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smtClean="0"/>
                        <a:t>140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108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smtClean="0"/>
                        <a:t>140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6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127.4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196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244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176.7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0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61872"/>
          </a:xfrm>
          <a:blipFill rotWithShape="1">
            <a:blip r:embed="rId2"/>
            <a:stretch>
              <a:fillRect l="-593" t="-2094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8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301804" y="3933056"/>
            <a:ext cx="2630236" cy="288032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27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9992" y="4653136"/>
            <a:ext cx="0" cy="1060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57475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5" name="Freeform 14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932040" y="3933056"/>
            <a:ext cx="0" cy="18144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0192" y="302507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ATC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37304" y="3717032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188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301804" y="3918247"/>
            <a:ext cx="2630236" cy="148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1275806">
            <a:off x="3692218" y="2974783"/>
            <a:ext cx="2636951" cy="1038369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339752" y="4221088"/>
            <a:ext cx="25922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35696" y="4005064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140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904603" y="2864549"/>
            <a:ext cx="163341" cy="11984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4047" y="2329716"/>
            <a:ext cx="18879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خسائر</a:t>
            </a:r>
            <a:r>
              <a:rPr lang="ar-SA" sz="2800" dirty="0"/>
              <a:t> </a:t>
            </a:r>
            <a:r>
              <a:rPr lang="ar-SA" sz="2800" dirty="0" smtClean="0"/>
              <a:t>&lt; </a:t>
            </a:r>
            <a:r>
              <a:rPr lang="en-GB" sz="2800" dirty="0" smtClean="0"/>
              <a:t>FC</a:t>
            </a:r>
            <a:endParaRPr lang="en-GB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79512" y="1268760"/>
            <a:ext cx="230264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ATC</a:t>
            </a:r>
            <a:r>
              <a:rPr lang="ar-SA" sz="2400" b="1" dirty="0" smtClean="0"/>
              <a:t> </a:t>
            </a:r>
            <a:r>
              <a:rPr lang="en-GB" sz="2400" b="1" dirty="0" smtClean="0"/>
              <a:t>&gt; P</a:t>
            </a:r>
          </a:p>
          <a:p>
            <a:pPr algn="ctr"/>
            <a:r>
              <a:rPr lang="en-GB" sz="2400" b="1" dirty="0" smtClean="0"/>
              <a:t> AVC &lt; P</a:t>
            </a:r>
            <a:endParaRPr lang="en-GB" sz="24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932040" y="3933056"/>
            <a:ext cx="0" cy="58158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32040" y="3975447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AFC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إيرادات الوحدة الواحدة وتكاليفها لمصنع </a:t>
            </a:r>
            <a:r>
              <a:rPr lang="ar-SA" dirty="0"/>
              <a:t>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28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990786"/>
              </p:ext>
            </p:extLst>
          </p:nvPr>
        </p:nvGraphicFramePr>
        <p:xfrm>
          <a:off x="179512" y="1517992"/>
          <a:ext cx="849694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16224"/>
                <a:gridCol w="1440160"/>
                <a:gridCol w="1325180"/>
                <a:gridCol w="119510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 المتوسطة المتغيرة</a:t>
                      </a:r>
                      <a:endParaRPr lang="en-GB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+mn-lt"/>
                          <a:cs typeface="Arial" pitchFamily="34" charset="0"/>
                        </a:rPr>
                        <a:t>التكاليف المتوسطة الكلية</a:t>
                      </a:r>
                      <a:endParaRPr lang="en-GB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ATC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</a:t>
                      </a:r>
                      <a:r>
                        <a:rPr lang="ar-SA" i="0" baseline="0" dirty="0" smtClean="0">
                          <a:latin typeface="Arial" pitchFamily="34" charset="0"/>
                          <a:cs typeface="Arial" pitchFamily="34" charset="0"/>
                        </a:rPr>
                        <a:t> الحدية</a:t>
                      </a: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MC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السعر</a:t>
                      </a:r>
                      <a:endParaRPr lang="en-GB" dirty="0" smtClean="0"/>
                    </a:p>
                    <a:p>
                      <a:pPr algn="ctr" rtl="1"/>
                      <a:r>
                        <a:rPr lang="en-GB" dirty="0" smtClean="0"/>
                        <a:t>P=MR=AR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حجم الإنتاج</a:t>
                      </a:r>
                    </a:p>
                    <a:p>
                      <a:pPr algn="ctr" rtl="1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80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200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80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smtClean="0"/>
                        <a:t>80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92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140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smtClean="0"/>
                        <a:t>80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5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108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6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127.4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196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244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176.7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0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61872"/>
          </a:xfrm>
          <a:blipFill rotWithShape="1">
            <a:blip r:embed="rId2"/>
            <a:stretch>
              <a:fillRect l="-889" t="-2094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مفهوم المنافسة </a:t>
            </a:r>
            <a:r>
              <a:rPr lang="ar-SA" b="1" dirty="0" smtClean="0"/>
              <a:t>الكاملة: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خصائص المنافسة الكاملة:</a:t>
            </a:r>
            <a:endParaRPr lang="ar-SA" dirty="0" smtClean="0">
              <a:solidFill>
                <a:schemeClr val="tx2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وجود عدد كبير من البائعين والمشترين بحيث أن قرارات أي منشأة لا يؤثر في قرارات المنشآت الأخرى والمنشأة تتلقى السعر السائد في السوق ولاتؤثر فيه.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تجانس السلعة بحيث تكون خصائص السلعة المباعة واحدة أياً كان البائع.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حرية الدخول أو الخروج من السوق بحيث لاتوجد أي قيود (إدارية أو قانونية أو اقتصادية) تمنع المنشأة من الدخول أو الخروج من سوق معين.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توافر المعلومات الكاملة للجميع (بائعين ومشترين) بحيث لايقدم المشترون على دفع سعر أعلى من سعر السوق ولايقبل البائعون سعراً أقل من سعر السوق.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6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301804" y="3717032"/>
            <a:ext cx="2198188" cy="936104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30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499992" y="3717032"/>
            <a:ext cx="20418" cy="19962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302507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ATC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63688" y="350100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301804" y="3717032"/>
            <a:ext cx="22186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1275806">
            <a:off x="3692218" y="2974783"/>
            <a:ext cx="2636951" cy="1038369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904603" y="2864549"/>
            <a:ext cx="163341" cy="11984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4047" y="2329716"/>
            <a:ext cx="18879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خسائر</a:t>
            </a:r>
            <a:r>
              <a:rPr lang="en-GB" sz="2800" dirty="0" smtClean="0"/>
              <a:t>FC=</a:t>
            </a:r>
            <a:endParaRPr lang="en-GB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520410" y="4684494"/>
            <a:ext cx="1347734" cy="355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68144" y="4563125"/>
            <a:ext cx="188799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نقطة إغلاق</a:t>
            </a:r>
          </a:p>
          <a:p>
            <a:pPr algn="ctr" rtl="1"/>
            <a:r>
              <a:rPr lang="en-GB" sz="2800" dirty="0" smtClean="0"/>
              <a:t>MC=AVC</a:t>
            </a:r>
            <a:endParaRPr lang="en-GB" sz="2800" dirty="0"/>
          </a:p>
        </p:txBody>
      </p:sp>
      <p:sp>
        <p:nvSpPr>
          <p:cNvPr id="38" name="Oval 37"/>
          <p:cNvSpPr/>
          <p:nvPr/>
        </p:nvSpPr>
        <p:spPr>
          <a:xfrm>
            <a:off x="4427984" y="4581128"/>
            <a:ext cx="216024" cy="2296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79512" y="1268760"/>
            <a:ext cx="230264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ATC</a:t>
            </a:r>
            <a:r>
              <a:rPr lang="ar-SA" sz="2400" b="1" dirty="0" smtClean="0"/>
              <a:t> </a:t>
            </a:r>
            <a:r>
              <a:rPr lang="en-GB" sz="2400" b="1" dirty="0" smtClean="0"/>
              <a:t>&gt; P</a:t>
            </a:r>
          </a:p>
          <a:p>
            <a:pPr algn="ctr"/>
            <a:r>
              <a:rPr lang="en-GB" sz="2400" b="1" dirty="0" smtClean="0"/>
              <a:t> AVC = P</a:t>
            </a:r>
            <a:endParaRPr lang="en-GB" sz="2400" b="1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499992" y="3717032"/>
            <a:ext cx="13676" cy="8460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99992" y="3903439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AFC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جدول إيرادات الوحدة الواحدة وتكاليفها لمصنع </a:t>
            </a:r>
            <a:r>
              <a:rPr lang="ar-SA" dirty="0"/>
              <a:t>الشرق </a:t>
            </a:r>
            <a:r>
              <a:rPr lang="ar-SA" dirty="0" smtClean="0"/>
              <a:t>للأثاث.</a:t>
            </a:r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31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34326"/>
              </p:ext>
            </p:extLst>
          </p:nvPr>
        </p:nvGraphicFramePr>
        <p:xfrm>
          <a:off x="179512" y="1517992"/>
          <a:ext cx="8496945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16224"/>
                <a:gridCol w="1440160"/>
                <a:gridCol w="1325180"/>
                <a:gridCol w="119510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 المتوسطة المتغيرة</a:t>
                      </a:r>
                      <a:endParaRPr lang="en-GB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+mn-lt"/>
                          <a:cs typeface="Arial" pitchFamily="34" charset="0"/>
                        </a:rPr>
                        <a:t>التكاليف المتوسطة الكلية</a:t>
                      </a:r>
                      <a:endParaRPr lang="en-GB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ATC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i="0" dirty="0" smtClean="0">
                          <a:latin typeface="Arial" pitchFamily="34" charset="0"/>
                          <a:cs typeface="Arial" pitchFamily="34" charset="0"/>
                        </a:rPr>
                        <a:t>التكاليف</a:t>
                      </a:r>
                      <a:r>
                        <a:rPr lang="ar-SA" i="0" baseline="0" dirty="0" smtClean="0">
                          <a:latin typeface="Arial" pitchFamily="34" charset="0"/>
                          <a:cs typeface="Arial" pitchFamily="34" charset="0"/>
                        </a:rPr>
                        <a:t> الحدية</a:t>
                      </a:r>
                    </a:p>
                    <a:p>
                      <a:pPr algn="ctr" rtl="1"/>
                      <a:r>
                        <a:rPr lang="en-GB" i="0" dirty="0" smtClean="0">
                          <a:latin typeface="+mn-lt"/>
                          <a:cs typeface="Arial" pitchFamily="34" charset="0"/>
                        </a:rPr>
                        <a:t>MC</a:t>
                      </a:r>
                      <a:endParaRPr lang="en-GB" i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السعر</a:t>
                      </a:r>
                      <a:endParaRPr lang="en-GB" dirty="0" smtClean="0"/>
                    </a:p>
                    <a:p>
                      <a:pPr algn="ctr" rtl="1"/>
                      <a:r>
                        <a:rPr lang="en-GB" dirty="0" smtClean="0"/>
                        <a:t>P=MR=AR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حجم الإنتاج</a:t>
                      </a:r>
                    </a:p>
                    <a:p>
                      <a:pPr algn="ctr" rtl="1"/>
                      <a:r>
                        <a:rPr lang="en-GB" dirty="0" smtClean="0"/>
                        <a:t>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81.7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240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55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smtClean="0"/>
                        <a:t>55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80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200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80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smtClean="0"/>
                        <a:t>55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4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92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140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5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108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188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6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127.4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196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0" dirty="0" smtClean="0"/>
                        <a:t>244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176.7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390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470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3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35480"/>
            <a:ext cx="8229600" cy="4661872"/>
          </a:xfrm>
          <a:blipFill rotWithShape="1">
            <a:blip r:embed="rId2"/>
            <a:stretch>
              <a:fillRect l="-593" t="-117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301804" y="3429000"/>
            <a:ext cx="1786558" cy="1584176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33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067944" y="3463770"/>
            <a:ext cx="20418" cy="22494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302507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ATC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63688" y="3212976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240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301804" y="3429000"/>
            <a:ext cx="178655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 rot="21275806">
            <a:off x="3692218" y="2974783"/>
            <a:ext cx="2636951" cy="1038369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904603" y="2864549"/>
            <a:ext cx="163341" cy="11984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4047" y="2329716"/>
            <a:ext cx="18879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خسائر</a:t>
            </a:r>
            <a:r>
              <a:rPr lang="en-GB" sz="2800" dirty="0" smtClean="0"/>
              <a:t>FC&lt;</a:t>
            </a:r>
            <a:endParaRPr lang="en-GB" sz="2800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339752" y="5013176"/>
            <a:ext cx="174861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09312" y="4787860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55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179512" y="1484784"/>
            <a:ext cx="2338316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ATC, AVC &gt; P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078153" y="3443288"/>
            <a:ext cx="21328" cy="114522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80888" y="3843044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AFC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من الوحدة وتكاليف الوحدة: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680" y="1935480"/>
            <a:ext cx="86868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ملخص لما سبق: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عندما السعر أعلى من نقطة الإغلاق، فإن المنشأة تستمر </a:t>
            </a:r>
            <a:r>
              <a:rPr lang="ar-SA" dirty="0"/>
              <a:t>في الإنتاج في الأجل </a:t>
            </a:r>
            <a:r>
              <a:rPr lang="ar-SA" dirty="0" smtClean="0"/>
              <a:t>القصير و تحقق:</a:t>
            </a:r>
          </a:p>
          <a:p>
            <a:pPr lvl="1" algn="r" rtl="1"/>
            <a:r>
              <a:rPr lang="ar-SA" dirty="0" smtClean="0"/>
              <a:t>خسائر أقل من تكاليفها الثابتة (التكاليف لو توقفت عن الإنتاج)عندما السعر بين نقطة الإغلاق ونقطة التعادل.</a:t>
            </a:r>
          </a:p>
          <a:p>
            <a:pPr lvl="1" algn="r" rtl="1"/>
            <a:r>
              <a:rPr lang="ar-SA" dirty="0" smtClean="0"/>
              <a:t>أرباح عندما السعر فوق نقطة التعادل.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عندما السعر يساوي نقطة الإغلاق، فإن المنشأة تحقق خسائر تساوي تكاليفها الثابتة وسيان عندها أن تنتج أو لا تنتج في الأجل القصير.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عندما السعر أقل من نقطة الإغلاق، فإن المنشأة تحقق خسائر أقل لو توقفت عن الإنتاج لذا فهي تتوقف عن الإنتاج.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2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منحنى عرض المنشأة في الأجل القصير: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</a:t>
            </a:r>
            <a:r>
              <a:rPr lang="ar-SA" b="1" dirty="0" smtClean="0">
                <a:solidFill>
                  <a:schemeClr val="tx2"/>
                </a:solidFill>
              </a:rPr>
              <a:t>شتقاق منحنى عرض المنشأة في الأجل القصير في ظل المنافسة الكاملة:</a:t>
            </a:r>
          </a:p>
          <a:p>
            <a:pPr marL="0" indent="0" algn="r" rtl="1">
              <a:buNone/>
            </a:pPr>
            <a:r>
              <a:rPr lang="ar-SA" dirty="0" smtClean="0"/>
              <a:t>          عندما تحاول المنشأة تحقيق أقصى الأرباح (أقل الخسائر) في ظل المنافسة الكاملة فإنها سوف: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تختار مستوى الإنتاج عندما (</a:t>
            </a:r>
            <a:r>
              <a:rPr lang="en-GB" dirty="0" smtClean="0"/>
              <a:t>MC=MR=P</a:t>
            </a:r>
            <a:r>
              <a:rPr lang="ar-SA" dirty="0" smtClean="0"/>
              <a:t>).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تتوقف عن الإنتاج عندما (السعر&lt; نقطة الإغلاق) أو (</a:t>
            </a:r>
            <a:r>
              <a:rPr lang="en-GB" dirty="0" smtClean="0"/>
              <a:t>AVC &gt; P</a:t>
            </a:r>
            <a:r>
              <a:rPr lang="ar-SA" dirty="0" smtClean="0"/>
              <a:t>).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مما سبق:</a:t>
            </a:r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72314"/>
              </p:ext>
            </p:extLst>
          </p:nvPr>
        </p:nvGraphicFramePr>
        <p:xfrm>
          <a:off x="899592" y="4363928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213556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كمية الإنتاج التي تحقق أقل خسائر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السعر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244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180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140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80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000" dirty="0" smtClean="0"/>
                        <a:t>55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4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منحنى عرض المنشأة في الأجل القصير: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36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01804" y="2864549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01804" y="5744869"/>
            <a:ext cx="3888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2204864"/>
            <a:ext cx="150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AVC</a:t>
            </a:r>
            <a:r>
              <a:rPr lang="en-GB" sz="2000" dirty="0" smtClean="0"/>
              <a:t>, ATC, MC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5491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687415"/>
            <a:ext cx="758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A</a:t>
            </a:r>
            <a:r>
              <a:rPr lang="en-GB" sz="2400" dirty="0" smtClean="0">
                <a:solidFill>
                  <a:srgbClr val="C00000"/>
                </a:solidFill>
              </a:rPr>
              <a:t>VC</a:t>
            </a:r>
            <a:endParaRPr lang="en-GB" sz="24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479574" y="4684494"/>
            <a:ext cx="20418" cy="10287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5780" y="575590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4" name="Freeform 13"/>
          <p:cNvSpPr/>
          <p:nvPr/>
        </p:nvSpPr>
        <p:spPr>
          <a:xfrm rot="21275806">
            <a:off x="2462585" y="3448555"/>
            <a:ext cx="3532951" cy="1246186"/>
          </a:xfrm>
          <a:custGeom>
            <a:avLst/>
            <a:gdLst>
              <a:gd name="connsiteX0" fmla="*/ 0 w 1773382"/>
              <a:gd name="connsiteY0" fmla="*/ 0 h 1394996"/>
              <a:gd name="connsiteX1" fmla="*/ 928254 w 1773382"/>
              <a:gd name="connsiteY1" fmla="*/ 1371600 h 1394996"/>
              <a:gd name="connsiteX2" fmla="*/ 1773382 w 1773382"/>
              <a:gd name="connsiteY2" fmla="*/ 900546 h 1394996"/>
              <a:gd name="connsiteX3" fmla="*/ 1773382 w 1773382"/>
              <a:gd name="connsiteY3" fmla="*/ 900546 h 139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1394996">
                <a:moveTo>
                  <a:pt x="0" y="0"/>
                </a:moveTo>
                <a:cubicBezTo>
                  <a:pt x="316345" y="610754"/>
                  <a:pt x="632690" y="1221509"/>
                  <a:pt x="928254" y="1371600"/>
                </a:cubicBezTo>
                <a:cubicBezTo>
                  <a:pt x="1223818" y="1521691"/>
                  <a:pt x="1773382" y="900546"/>
                  <a:pt x="1773382" y="900546"/>
                </a:cubicBezTo>
                <a:lnTo>
                  <a:pt x="1773382" y="900546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564220" y="2535287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MC</a:t>
            </a:r>
            <a:endParaRPr lang="en-GB" sz="2400" dirty="0">
              <a:solidFill>
                <a:srgbClr val="7030A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301804" y="4653136"/>
            <a:ext cx="21981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3688" y="3212976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240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835696" y="4499828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301804" y="3429000"/>
            <a:ext cx="34223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956652" y="3017318"/>
            <a:ext cx="3127516" cy="2223540"/>
          </a:xfrm>
          <a:custGeom>
            <a:avLst/>
            <a:gdLst>
              <a:gd name="connsiteX0" fmla="*/ 0 w 2895600"/>
              <a:gd name="connsiteY0" fmla="*/ 1011382 h 1437549"/>
              <a:gd name="connsiteX1" fmla="*/ 886691 w 2895600"/>
              <a:gd name="connsiteY1" fmla="*/ 1385455 h 1437549"/>
              <a:gd name="connsiteX2" fmla="*/ 2895600 w 2895600"/>
              <a:gd name="connsiteY2" fmla="*/ 0 h 1437549"/>
              <a:gd name="connsiteX3" fmla="*/ 2895600 w 2895600"/>
              <a:gd name="connsiteY3" fmla="*/ 0 h 14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0" h="1437549">
                <a:moveTo>
                  <a:pt x="0" y="1011382"/>
                </a:moveTo>
                <a:cubicBezTo>
                  <a:pt x="202045" y="1282700"/>
                  <a:pt x="404091" y="1554019"/>
                  <a:pt x="886691" y="1385455"/>
                </a:cubicBezTo>
                <a:cubicBezTo>
                  <a:pt x="1369291" y="1216891"/>
                  <a:pt x="2895600" y="0"/>
                  <a:pt x="2895600" y="0"/>
                </a:cubicBezTo>
                <a:lnTo>
                  <a:pt x="28956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301804" y="3861048"/>
            <a:ext cx="29386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301804" y="4293096"/>
            <a:ext cx="2558228" cy="116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860032" y="4293096"/>
            <a:ext cx="20418" cy="14561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92080" y="3933056"/>
            <a:ext cx="0" cy="18161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24128" y="3501008"/>
            <a:ext cx="0" cy="22322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1601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5076056" y="57959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5580112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cxnSp>
        <p:nvCxnSpPr>
          <p:cNvPr id="45" name="Straight Connector 44"/>
          <p:cNvCxnSpPr>
            <a:endCxn id="20" idx="2"/>
          </p:cNvCxnSpPr>
          <p:nvPr/>
        </p:nvCxnSpPr>
        <p:spPr>
          <a:xfrm flipV="1">
            <a:off x="4499992" y="3017318"/>
            <a:ext cx="1584176" cy="1667176"/>
          </a:xfrm>
          <a:prstGeom prst="line">
            <a:avLst/>
          </a:prstGeom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35696" y="4149080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140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1835696" y="3717032"/>
            <a:ext cx="7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180</a:t>
            </a:r>
            <a:endParaRPr lang="en-GB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520410" y="4684494"/>
            <a:ext cx="1347734" cy="355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68144" y="4563125"/>
            <a:ext cx="188799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 smtClean="0"/>
              <a:t>نقطة إغلاق</a:t>
            </a:r>
          </a:p>
          <a:p>
            <a:pPr algn="ctr" rtl="1"/>
            <a:r>
              <a:rPr lang="en-GB" sz="2800" dirty="0" smtClean="0"/>
              <a:t>MC=AVC</a:t>
            </a:r>
            <a:endParaRPr lang="en-GB" sz="2800" dirty="0"/>
          </a:p>
        </p:txBody>
      </p:sp>
      <p:sp>
        <p:nvSpPr>
          <p:cNvPr id="50" name="Oval 49"/>
          <p:cNvSpPr/>
          <p:nvPr/>
        </p:nvSpPr>
        <p:spPr>
          <a:xfrm>
            <a:off x="4499992" y="4628642"/>
            <a:ext cx="72008" cy="965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/>
          <p:cNvCxnSpPr>
            <a:endCxn id="12" idx="0"/>
          </p:cNvCxnSpPr>
          <p:nvPr/>
        </p:nvCxnSpPr>
        <p:spPr>
          <a:xfrm>
            <a:off x="2301804" y="4653136"/>
            <a:ext cx="0" cy="1102766"/>
          </a:xfrm>
          <a:prstGeom prst="line">
            <a:avLst/>
          </a:prstGeom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8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منحنى عرض المنشأة في الأجل القصير: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نستنتج من الرسم أن: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عرض المنشأة في الأجل القصير يكون على منحنى تكاليفها الحدية ابتداءً من نقطة الإغلاق فأعلى وذلك لأن المنشأة ستتوقف عن الإنتاج عند الأسعار الأدنى من نقطة الإغلاق.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عرض المنشأة في المنافسة الكاملة في الأجل القصير: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هو منحنى تكاليف المنشأة الحدية من نقطة الإغلاق فأعلى.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منحنى عرض المنشأة في الأجل القصير: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لكل منشأة في المنافسة الكاملة: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منحنى عرض خاص بها لأن لكل منشأة تكاليف تتحملها.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منحنى تكاليف حدية خاص بها لأن المنشآت تختلف أحجامها والتكاليف التي تتحملها.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عرض الصناعة في الأجل القصير: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تجميع منحنيات عرض (منحنيات التكاليف الحدية فوق نقطة الإغلاق) لجميع المنشآت لأن الصناعة ليست سوى تجميع للمنشآت.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أي أنه: </a:t>
            </a:r>
            <a:r>
              <a:rPr lang="ar-SA" dirty="0" smtClean="0"/>
              <a:t>إجمالي الكميات المعروضة من قبل المنشآت عند الأسعار المختلفة.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منحنى عرض المنشأة في الأجل القصير: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39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11560" y="2852936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1560" y="4869160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24836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46531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55776" y="2862228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55776" y="4878452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11760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067944" y="46624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572000" y="2862228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4878452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7984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084168" y="46624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660232" y="2862228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60232" y="4878452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16216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8172400" y="46624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11560" y="4365104"/>
            <a:ext cx="60486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60" y="4005064"/>
            <a:ext cx="6696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1560" y="3645024"/>
            <a:ext cx="69127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5144237">
            <a:off x="-716051" y="2108957"/>
            <a:ext cx="2436137" cy="205378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 rot="5144237">
            <a:off x="1422483" y="1971188"/>
            <a:ext cx="2159750" cy="1898120"/>
          </a:xfrm>
          <a:prstGeom prst="arc">
            <a:avLst>
              <a:gd name="adj1" fmla="val 15923393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 rot="5144237">
            <a:off x="3511034" y="1646066"/>
            <a:ext cx="2089837" cy="1898011"/>
          </a:xfrm>
          <a:prstGeom prst="arc">
            <a:avLst>
              <a:gd name="adj1" fmla="val 15923393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 rot="5144237">
            <a:off x="5332621" y="2108958"/>
            <a:ext cx="2436137" cy="205378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331640" y="26996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75856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4088" y="21328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∑S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504" y="3429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179512" y="37797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75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179512" y="41397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</a:t>
            </a:r>
            <a:endParaRPr lang="en-GB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259632" y="4005064"/>
            <a:ext cx="0" cy="8420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75656" y="3645024"/>
            <a:ext cx="0" cy="1224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203848" y="3645024"/>
            <a:ext cx="0" cy="1224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524328" y="3645024"/>
            <a:ext cx="0" cy="12241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08304" y="4005064"/>
            <a:ext cx="0" cy="8420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15616" y="48598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1331640" y="48598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59832" y="48691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7164288" y="48598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7380312" y="48691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503548" y="5373216"/>
            <a:ext cx="1548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600" b="1" dirty="0" smtClean="0">
                <a:solidFill>
                  <a:schemeClr val="tx2"/>
                </a:solidFill>
              </a:rPr>
              <a:t>منشأة (ج)</a:t>
            </a:r>
            <a:endParaRPr lang="en-GB" sz="2600" b="1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19772" y="5373216"/>
            <a:ext cx="1548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600" b="1" dirty="0" smtClean="0">
                <a:solidFill>
                  <a:schemeClr val="tx2"/>
                </a:solidFill>
              </a:rPr>
              <a:t>منشأة (ب)</a:t>
            </a:r>
            <a:endParaRPr lang="en-GB" sz="2600" b="1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35996" y="5373216"/>
            <a:ext cx="1548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600" b="1" dirty="0" smtClean="0">
                <a:solidFill>
                  <a:schemeClr val="tx2"/>
                </a:solidFill>
              </a:rPr>
              <a:t>منشأة (أ)</a:t>
            </a:r>
            <a:endParaRPr lang="en-GB" sz="2600" b="1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24228" y="5373216"/>
            <a:ext cx="1548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600" b="1" dirty="0" smtClean="0">
                <a:solidFill>
                  <a:schemeClr val="tx2"/>
                </a:solidFill>
              </a:rPr>
              <a:t>الصناعة</a:t>
            </a:r>
            <a:endParaRPr lang="en-GB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المنشأة والصناعة في المنافسة الكاملة: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المنشأة هي واحدة من عدد كبير من المنشآت التي تعمل في مجال إنتاجي واحد (الصناعة) </a:t>
            </a:r>
            <a:r>
              <a:rPr lang="ar-SA" b="1" dirty="0" smtClean="0">
                <a:solidFill>
                  <a:schemeClr val="tx2"/>
                </a:solidFill>
              </a:rPr>
              <a:t>مثل:</a:t>
            </a:r>
            <a:r>
              <a:rPr lang="ar-SA" dirty="0" smtClean="0">
                <a:solidFill>
                  <a:schemeClr val="tx2"/>
                </a:solidFill>
              </a:rPr>
              <a:t> </a:t>
            </a:r>
            <a:r>
              <a:rPr lang="ar-SA" dirty="0" smtClean="0"/>
              <a:t>مصنع الوطن ومشغل الأناقة يشكلان منشأتين في صناعة الملابس.</a:t>
            </a:r>
          </a:p>
          <a:p>
            <a:pPr algn="r" rtl="1"/>
            <a:endParaRPr lang="ar-S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8823"/>
              </p:ext>
            </p:extLst>
          </p:nvPr>
        </p:nvGraphicFramePr>
        <p:xfrm>
          <a:off x="323528" y="3356992"/>
          <a:ext cx="82809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الصناعة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المنشأة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لها</a:t>
                      </a:r>
                      <a:r>
                        <a:rPr lang="ar-SA" sz="2400" baseline="0" dirty="0" smtClean="0"/>
                        <a:t> تأثير على السعر في السوق من خلال قوى العرض والطلب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ليس لها أي قدرة على التأثير في الأسعار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منحنى الطلب ينحدر من أعلى إلى أسفل وذو ميل سالب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منحنى الطلب أفقي (سعر ثابت وكمية متغيرة)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تختلف</a:t>
                      </a:r>
                      <a:r>
                        <a:rPr lang="ar-SA" sz="2400" baseline="0" dirty="0" smtClean="0"/>
                        <a:t> المرونة من نقطة لأخرى على منحنى طلب الصناعة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منحنى طلب المنشأة ذو</a:t>
                      </a:r>
                      <a:r>
                        <a:rPr lang="ar-SA" sz="2400" baseline="0" dirty="0" smtClean="0"/>
                        <a:t> مرونة لا نهائية (تام المرونة)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7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منحنى عرض المنشأة في الأجل القصير: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عرض الصناعة (</a:t>
            </a:r>
            <a:r>
              <a:rPr lang="en-GB" b="1" dirty="0" smtClean="0">
                <a:solidFill>
                  <a:schemeClr val="tx2"/>
                </a:solidFill>
              </a:rPr>
              <a:t>S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تجميع منحنيات عرض المنشآت.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طلب السوق (</a:t>
            </a:r>
            <a:r>
              <a:rPr lang="en-GB" b="1" dirty="0" smtClean="0">
                <a:solidFill>
                  <a:schemeClr val="tx2"/>
                </a:solidFill>
              </a:rPr>
              <a:t>D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تجميع منحنيات طلب المستهلكين.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التوازن في الأجل القصير في ظل المنافسة الكاملة: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عند تقاطع منحنى عرض الصناعة مع</a:t>
            </a:r>
          </a:p>
          <a:p>
            <a:pPr marL="0" indent="0" algn="r" rtl="1">
              <a:buNone/>
            </a:pPr>
            <a:r>
              <a:rPr lang="ar-SA" dirty="0" smtClean="0"/>
              <a:t>منحنى طلب السوق حيث تتساوى الكميات التي </a:t>
            </a:r>
          </a:p>
          <a:p>
            <a:pPr marL="0" indent="0" algn="r" rtl="1">
              <a:buNone/>
            </a:pPr>
            <a:r>
              <a:rPr lang="ar-SA" dirty="0" smtClean="0"/>
              <a:t>تعرضها جميع المنشآت مع الكمية التي يطلبها </a:t>
            </a:r>
          </a:p>
          <a:p>
            <a:pPr marL="0" indent="0" algn="r" rtl="1">
              <a:buNone/>
            </a:pPr>
            <a:r>
              <a:rPr lang="ar-SA" dirty="0" smtClean="0"/>
              <a:t>جميع المستهلكين.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40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5909" y="2823319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5909" y="5847655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893" y="240056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92529" y="5600273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88103" y="3183359"/>
            <a:ext cx="2156078" cy="216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47907" y="519958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D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6026516">
            <a:off x="-761592" y="1376628"/>
            <a:ext cx="3826797" cy="3029384"/>
          </a:xfrm>
          <a:prstGeom prst="arc">
            <a:avLst>
              <a:gd name="adj1" fmla="val 16200000"/>
              <a:gd name="adj2" fmla="val 2155607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628157" y="275131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95909" y="4392686"/>
            <a:ext cx="1529827" cy="148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925736" y="4407495"/>
            <a:ext cx="0" cy="1440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36139" y="4119463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P*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92053" y="5847655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Q*</a:t>
            </a:r>
            <a:endParaRPr lang="en-GB" sz="2400" dirty="0"/>
          </a:p>
        </p:txBody>
      </p:sp>
      <p:sp>
        <p:nvSpPr>
          <p:cNvPr id="19" name="Oval 18"/>
          <p:cNvSpPr/>
          <p:nvPr/>
        </p:nvSpPr>
        <p:spPr>
          <a:xfrm>
            <a:off x="1835696" y="4307904"/>
            <a:ext cx="159594" cy="2012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7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الخلاصة: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352928" cy="4661872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dirty="0" smtClean="0"/>
              <a:t>في المنافسة الكاملة يوجد عدد كبير من البائعين (هدفهم تحقيق أقصى ربح) وعدد كبير من المشترين، السعر مُعطى، السلعة متجانسة، حرية في الدخول والخروج من السوق وتوافر المعلومات الكاملة للجميع.</a:t>
            </a:r>
          </a:p>
          <a:p>
            <a:pPr algn="r" rtl="1"/>
            <a:r>
              <a:rPr lang="ar-SA" dirty="0" smtClean="0"/>
              <a:t>تتحقق أقصى الأرباح عندما: </a:t>
            </a:r>
            <a:r>
              <a:rPr lang="en-GB" dirty="0" smtClean="0"/>
              <a:t>MC=MR=P</a:t>
            </a:r>
            <a:r>
              <a:rPr lang="ar-SA" dirty="0" smtClean="0"/>
              <a:t> عند سعر &gt; نقطة التعادل.</a:t>
            </a:r>
          </a:p>
          <a:p>
            <a:pPr algn="r" rtl="1"/>
            <a:r>
              <a:rPr lang="ar-SA" dirty="0" smtClean="0"/>
              <a:t>تتحقق أقل الخسائر عندما: </a:t>
            </a:r>
            <a:r>
              <a:rPr lang="en-GB" dirty="0"/>
              <a:t>MC=MR=P</a:t>
            </a:r>
            <a:r>
              <a:rPr lang="ar-SA" dirty="0"/>
              <a:t> عند </a:t>
            </a:r>
            <a:r>
              <a:rPr lang="ar-SA" dirty="0" smtClean="0"/>
              <a:t>سعر بين نقطة التعادل والإغلاق.</a:t>
            </a:r>
          </a:p>
          <a:p>
            <a:pPr algn="r" rtl="1"/>
            <a:r>
              <a:rPr lang="ar-SA" dirty="0" smtClean="0"/>
              <a:t>تتوقف المنشأة عن الإنتاج عندما السعر &lt; نقطة الإغلاق.</a:t>
            </a:r>
          </a:p>
          <a:p>
            <a:pPr algn="r" rtl="1"/>
            <a:r>
              <a:rPr lang="ar-SA" dirty="0" smtClean="0"/>
              <a:t>منحنى عرض المنشأة في الأجل القصير هو منحنى (</a:t>
            </a:r>
            <a:r>
              <a:rPr lang="en-GB" dirty="0" smtClean="0"/>
              <a:t>MC</a:t>
            </a:r>
            <a:r>
              <a:rPr lang="ar-SA" dirty="0" smtClean="0"/>
              <a:t>) فوق نقطة الإغلاق.</a:t>
            </a:r>
          </a:p>
          <a:p>
            <a:pPr algn="r" rtl="1"/>
            <a:r>
              <a:rPr lang="ar-SA" dirty="0" smtClean="0"/>
              <a:t>منحنى عرض الصناعة في الأجل القصير هو التجميع الأفقي لمنحنيات عرض المنشآت.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9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المنشأة والصناعة في المنافسة الكاملة: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          </a:t>
            </a:r>
            <a:r>
              <a:rPr lang="en-GB" b="1" dirty="0" smtClean="0">
                <a:solidFill>
                  <a:schemeClr val="tx2"/>
                </a:solidFill>
              </a:rPr>
              <a:t>   </a:t>
            </a:r>
            <a:r>
              <a:rPr lang="ar-SA" b="1" dirty="0" smtClean="0">
                <a:solidFill>
                  <a:schemeClr val="tx2"/>
                </a:solidFill>
              </a:rPr>
              <a:t>  المنشأة                                      الصناعة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5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92080" y="2564904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92080" y="5589240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71600" y="2564904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71600" y="5589240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32421" y="213285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214214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68220" y="5341858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8424" y="5309592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263794" y="2924944"/>
            <a:ext cx="2156078" cy="216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14522" y="4149080"/>
            <a:ext cx="27138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23598" y="4941168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D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00392" y="3903439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D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26" name="Arc 25"/>
          <p:cNvSpPr/>
          <p:nvPr/>
        </p:nvSpPr>
        <p:spPr>
          <a:xfrm rot="6026516">
            <a:off x="-185901" y="1118213"/>
            <a:ext cx="3826797" cy="3029384"/>
          </a:xfrm>
          <a:prstGeom prst="arc">
            <a:avLst>
              <a:gd name="adj1" fmla="val 16200000"/>
              <a:gd name="adj2" fmla="val 2155607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203848" y="249289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971600" y="4134271"/>
            <a:ext cx="3888432" cy="148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01427" y="4149080"/>
            <a:ext cx="0" cy="1440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9552" y="3861048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18</a:t>
            </a:r>
            <a:endParaRPr lang="en-GB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860032" y="3903439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18</a:t>
            </a:r>
            <a:endParaRPr lang="en-GB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5589240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100</a:t>
            </a:r>
            <a:endParaRPr lang="en-GB" sz="240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092280" y="4149080"/>
            <a:ext cx="0" cy="1440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372200" y="4149080"/>
            <a:ext cx="0" cy="1440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012160" y="4149080"/>
            <a:ext cx="0" cy="1440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13263" y="558924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5</a:t>
            </a:r>
            <a:endParaRPr lang="en-GB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228184" y="558924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</a:t>
            </a:r>
            <a:endParaRPr lang="en-GB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868144" y="5589240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636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المنشأة والصناعة في المنافسة الكاملة: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حالة المنافسة الكاملة </a:t>
            </a:r>
            <a:r>
              <a:rPr lang="ar-SA" b="1" dirty="0" smtClean="0">
                <a:solidFill>
                  <a:schemeClr val="tx2"/>
                </a:solidFill>
              </a:rPr>
              <a:t>افتراضية</a:t>
            </a:r>
            <a:r>
              <a:rPr lang="ar-SA" dirty="0" smtClean="0"/>
              <a:t>، ويكاد لايكون لها وجود حقيقي في عالم اليوم حيث أنه: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نادراً ما تكون السلعة متجانسة.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نادراً ما يكون السعر بمنأى عن تأثيرات البائعين فرادى ومجتمعين.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سبب دراسة حالة المنافسة الكاملة:</a:t>
            </a:r>
          </a:p>
          <a:p>
            <a:pPr marL="0" indent="0" algn="r" rtl="1">
              <a:buNone/>
            </a:pPr>
            <a:r>
              <a:rPr lang="ar-SA" dirty="0">
                <a:solidFill>
                  <a:schemeClr val="tx2"/>
                </a:solidFill>
              </a:rPr>
              <a:t> </a:t>
            </a:r>
            <a:r>
              <a:rPr lang="ar-SA" dirty="0" smtClean="0">
                <a:solidFill>
                  <a:schemeClr val="tx2"/>
                </a:solidFill>
              </a:rPr>
              <a:t>         </a:t>
            </a:r>
            <a:r>
              <a:rPr lang="ar-SA" dirty="0" smtClean="0"/>
              <a:t>محاولة فهم الوضع النظري للنظام الاقتصادي الحر ومقارنته بالواقع الفعلي السائد.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الإيراد الكلي والتكاليف الكلية: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44008" y="3933056"/>
            <a:ext cx="187220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600" dirty="0" smtClean="0"/>
              <a:t>السعر السائد في السوق</a:t>
            </a:r>
            <a:endParaRPr lang="en-GB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933056"/>
            <a:ext cx="367240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600" dirty="0" smtClean="0"/>
              <a:t>الكمية التي ترغب وتستطيع المنشأة عرضها عند ذلك السعر</a:t>
            </a:r>
            <a:endParaRPr lang="en-GB" sz="2600" dirty="0"/>
          </a:p>
        </p:txBody>
      </p:sp>
      <p:sp>
        <p:nvSpPr>
          <p:cNvPr id="8" name="Rectangle 7"/>
          <p:cNvSpPr/>
          <p:nvPr/>
        </p:nvSpPr>
        <p:spPr>
          <a:xfrm>
            <a:off x="6804248" y="3933056"/>
            <a:ext cx="1440160" cy="93610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15816" y="5661248"/>
            <a:ext cx="2376264" cy="5516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8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الكلي والتكاليف الكلية: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923928" y="4005064"/>
            <a:ext cx="1440160" cy="360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الإيراد الكلي والتكاليف الكلية: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1250" r="-1333" b="-139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AA02-8608-4BF8-9A3B-42C5B9E91DD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23928" y="4509120"/>
            <a:ext cx="1440160" cy="3600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4857</TotalTime>
  <Words>1977</Words>
  <Application>Microsoft Office PowerPoint</Application>
  <PresentationFormat>عرض على الشاشة (3:4)‏</PresentationFormat>
  <Paragraphs>853</Paragraphs>
  <Slides>41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2" baseType="lpstr">
      <vt:lpstr>Flow</vt:lpstr>
      <vt:lpstr>الفصل العاشر: عرض المنشأة في ظل المنافسة الكاملة</vt:lpstr>
      <vt:lpstr>مقدمة:</vt:lpstr>
      <vt:lpstr>مفهوم المنافسة الكاملة:</vt:lpstr>
      <vt:lpstr>المنشأة والصناعة في المنافسة الكاملة:</vt:lpstr>
      <vt:lpstr>المنشأة والصناعة في المنافسة الكاملة:</vt:lpstr>
      <vt:lpstr>المنشأة والصناعة في المنافسة الكاملة:</vt:lpstr>
      <vt:lpstr>الإيراد الكلي والتكاليف الكلية:</vt:lpstr>
      <vt:lpstr>الإيراد الكلي والتكاليف الكلية:</vt:lpstr>
      <vt:lpstr>الإيراد الكلي والتكاليف الكلية:</vt:lpstr>
      <vt:lpstr>الإيراد الكلي والتكاليف الكلية:</vt:lpstr>
      <vt:lpstr>عرض تقديمي في PowerPoint</vt:lpstr>
      <vt:lpstr>الإيراد الكلي والتكاليف الكلية:</vt:lpstr>
      <vt:lpstr>الإيراد الكلي والتكاليف الكلية:</vt:lpstr>
      <vt:lpstr>عرض تقديمي في PowerPoint</vt:lpstr>
      <vt:lpstr>الإيراد من الوحدة وتكاليف الوحدة:</vt:lpstr>
      <vt:lpstr>الإيراد من الوحدة وتكاليف الوحدة:</vt:lpstr>
      <vt:lpstr>الإيراد من الوحدة وتكاليف الوحدة:</vt:lpstr>
      <vt:lpstr>الإيراد من الوحدة وتكاليف الوحدة:</vt:lpstr>
      <vt:lpstr>عرض تقديمي في PowerPoint</vt:lpstr>
      <vt:lpstr>الإيراد من الوحدة وتكاليف الوحدة:</vt:lpstr>
      <vt:lpstr>الإيراد من الوحدة وتكاليف الوحدة:</vt:lpstr>
      <vt:lpstr>عرض تقديمي في PowerPoint</vt:lpstr>
      <vt:lpstr>الإيراد من الوحدة وتكاليف الوحدة:</vt:lpstr>
      <vt:lpstr>الإيراد من الوحدة وتكاليف الوحدة:</vt:lpstr>
      <vt:lpstr>عرض تقديمي في PowerPoint</vt:lpstr>
      <vt:lpstr>الإيراد من الوحدة وتكاليف الوحدة:</vt:lpstr>
      <vt:lpstr>الإيراد من الوحدة وتكاليف الوحدة:</vt:lpstr>
      <vt:lpstr>عرض تقديمي في PowerPoint</vt:lpstr>
      <vt:lpstr>الإيراد من الوحدة وتكاليف الوحدة:</vt:lpstr>
      <vt:lpstr>الإيراد من الوحدة وتكاليف الوحدة:</vt:lpstr>
      <vt:lpstr>عرض تقديمي في PowerPoint</vt:lpstr>
      <vt:lpstr>الإيراد من الوحدة وتكاليف الوحدة:</vt:lpstr>
      <vt:lpstr>الإيراد من الوحدة وتكاليف الوحدة:</vt:lpstr>
      <vt:lpstr>الإيراد من الوحدة وتكاليف الوحدة:</vt:lpstr>
      <vt:lpstr>منحنى عرض المنشأة في الأجل القصير:</vt:lpstr>
      <vt:lpstr>منحنى عرض المنشأة في الأجل القصير:</vt:lpstr>
      <vt:lpstr>منحنى عرض المنشأة في الأجل القصير:</vt:lpstr>
      <vt:lpstr>منحنى عرض المنشأة في الأجل القصير:</vt:lpstr>
      <vt:lpstr>منحنى عرض المنشأة في الأجل القصير:</vt:lpstr>
      <vt:lpstr>منحنى عرض المنشأة في الأجل القصير:</vt:lpstr>
      <vt:lpstr>الخلاصة: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العاشر: عرض المنشأة في ظل المنافسة الكاملة</dc:title>
  <dc:creator>Bodour</dc:creator>
  <cp:lastModifiedBy>user</cp:lastModifiedBy>
  <cp:revision>71</cp:revision>
  <dcterms:created xsi:type="dcterms:W3CDTF">2013-03-27T11:44:06Z</dcterms:created>
  <dcterms:modified xsi:type="dcterms:W3CDTF">2015-08-30T09:57:49Z</dcterms:modified>
</cp:coreProperties>
</file>