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9" r:id="rId14"/>
    <p:sldId id="270" r:id="rId15"/>
    <p:sldId id="268" r:id="rId16"/>
    <p:sldId id="271" r:id="rId17"/>
    <p:sldId id="272" r:id="rId18"/>
    <p:sldId id="274" r:id="rId19"/>
    <p:sldId id="276" r:id="rId20"/>
    <p:sldId id="277" r:id="rId21"/>
    <p:sldId id="278" r:id="rId22"/>
    <p:sldId id="279" r:id="rId23"/>
    <p:sldId id="281" r:id="rId24"/>
    <p:sldId id="283" r:id="rId25"/>
    <p:sldId id="282" r:id="rId26"/>
    <p:sldId id="284" r:id="rId27"/>
    <p:sldId id="285" r:id="rId28"/>
    <p:sldId id="286" r:id="rId29"/>
    <p:sldId id="288" r:id="rId30"/>
    <p:sldId id="289" r:id="rId31"/>
    <p:sldId id="290" r:id="rId32"/>
    <p:sldId id="291" r:id="rId33"/>
    <p:sldId id="294" r:id="rId34"/>
    <p:sldId id="296" r:id="rId35"/>
    <p:sldId id="298" r:id="rId3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2" d="100"/>
          <a:sy n="82" d="100"/>
        </p:scale>
        <p:origin x="-48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180B43-018F-4752-88A7-05EFE8EF783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15E63514-085C-4C25-821D-CE9700EFC497}">
      <dgm:prSet phldrT="[نص]"/>
      <dgm:spPr>
        <a:ln w="38100">
          <a:solidFill>
            <a:schemeClr val="tx1"/>
          </a:solidFill>
        </a:ln>
      </dgm:spPr>
      <dgm:t>
        <a:bodyPr/>
        <a:lstStyle/>
        <a:p>
          <a:pPr rtl="1"/>
          <a:r>
            <a:rPr lang="ar-SA" b="1" dirty="0" smtClean="0"/>
            <a:t>مقومات الرقابة الفعالة </a:t>
          </a:r>
          <a:endParaRPr lang="ar-SA" dirty="0"/>
        </a:p>
      </dgm:t>
    </dgm:pt>
    <dgm:pt modelId="{77FE334E-2C34-4A85-A2A4-6DC13BEB34F5}" type="parTrans" cxnId="{54DCD355-861F-44E0-A8F4-113564045E4F}">
      <dgm:prSet/>
      <dgm:spPr/>
      <dgm:t>
        <a:bodyPr/>
        <a:lstStyle/>
        <a:p>
          <a:pPr rtl="1"/>
          <a:endParaRPr lang="ar-SA"/>
        </a:p>
      </dgm:t>
    </dgm:pt>
    <dgm:pt modelId="{421B216A-DD18-47C5-BC8E-CF74A175B987}" type="sibTrans" cxnId="{54DCD355-861F-44E0-A8F4-113564045E4F}">
      <dgm:prSet/>
      <dgm:spPr/>
      <dgm:t>
        <a:bodyPr/>
        <a:lstStyle/>
        <a:p>
          <a:pPr rtl="1"/>
          <a:endParaRPr lang="ar-SA"/>
        </a:p>
      </dgm:t>
    </dgm:pt>
    <dgm:pt modelId="{D781D3D4-F5F5-41F2-BA67-3823B83FAC94}">
      <dgm:prSet phldrT="[نص]"/>
      <dgm:spPr>
        <a:ln w="38100"/>
      </dgm:spPr>
      <dgm:t>
        <a:bodyPr/>
        <a:lstStyle/>
        <a:p>
          <a:pPr rtl="1"/>
          <a:r>
            <a:rPr lang="ar-SA" b="1" dirty="0" smtClean="0"/>
            <a:t>رقابة المدفوعات النقدية </a:t>
          </a:r>
          <a:endParaRPr lang="ar-SA" dirty="0"/>
        </a:p>
      </dgm:t>
    </dgm:pt>
    <dgm:pt modelId="{571E1E6D-D894-450D-9D6D-86C0DD7B2192}" type="parTrans" cxnId="{4D2C2C86-2ACD-4A15-85C4-6F028902E034}">
      <dgm:prSet/>
      <dgm:spPr/>
      <dgm:t>
        <a:bodyPr/>
        <a:lstStyle/>
        <a:p>
          <a:pPr rtl="1"/>
          <a:endParaRPr lang="ar-SA" dirty="0"/>
        </a:p>
      </dgm:t>
    </dgm:pt>
    <dgm:pt modelId="{78AF666B-4946-488A-911E-43811D93CA3C}" type="sibTrans" cxnId="{4D2C2C86-2ACD-4A15-85C4-6F028902E034}">
      <dgm:prSet/>
      <dgm:spPr/>
      <dgm:t>
        <a:bodyPr/>
        <a:lstStyle/>
        <a:p>
          <a:pPr rtl="1"/>
          <a:endParaRPr lang="ar-SA"/>
        </a:p>
      </dgm:t>
    </dgm:pt>
    <dgm:pt modelId="{61377894-DDD7-4FE0-8F21-9F2218E34423}">
      <dgm:prSet phldrT="[نص]"/>
      <dgm:spPr>
        <a:ln w="38100"/>
      </dgm:spPr>
      <dgm:t>
        <a:bodyPr/>
        <a:lstStyle/>
        <a:p>
          <a:pPr rtl="1"/>
          <a:r>
            <a:rPr lang="ar-SA" b="1" dirty="0" smtClean="0"/>
            <a:t> رقابة المتحصلات النقدية </a:t>
          </a:r>
          <a:endParaRPr lang="ar-SA" dirty="0"/>
        </a:p>
      </dgm:t>
    </dgm:pt>
    <dgm:pt modelId="{FE0545B7-A0B0-4F10-A8F0-510D02300826}" type="parTrans" cxnId="{93CB351B-1EA7-494B-B7F7-65227BF7ED65}">
      <dgm:prSet/>
      <dgm:spPr/>
      <dgm:t>
        <a:bodyPr/>
        <a:lstStyle/>
        <a:p>
          <a:pPr rtl="1"/>
          <a:endParaRPr lang="ar-SA" dirty="0"/>
        </a:p>
      </dgm:t>
    </dgm:pt>
    <dgm:pt modelId="{1C5C7E63-2EC8-44FC-A7A2-2684AE1012A6}" type="sibTrans" cxnId="{93CB351B-1EA7-494B-B7F7-65227BF7ED65}">
      <dgm:prSet/>
      <dgm:spPr/>
      <dgm:t>
        <a:bodyPr/>
        <a:lstStyle/>
        <a:p>
          <a:pPr rtl="1"/>
          <a:endParaRPr lang="ar-SA"/>
        </a:p>
      </dgm:t>
    </dgm:pt>
    <dgm:pt modelId="{3B59B9DC-1598-416E-84F7-B6143A8A5549}" type="asst">
      <dgm:prSet/>
      <dgm:spPr>
        <a:ln w="38100"/>
      </dgm:spPr>
      <dgm:t>
        <a:bodyPr/>
        <a:lstStyle/>
        <a:p>
          <a:pPr rtl="1"/>
          <a:r>
            <a:rPr lang="ar-SA" dirty="0" smtClean="0"/>
            <a:t>المبالغ المحصلة من المدينين </a:t>
          </a:r>
          <a:endParaRPr lang="ar-SA" dirty="0"/>
        </a:p>
      </dgm:t>
    </dgm:pt>
    <dgm:pt modelId="{3053F7D0-917D-4A20-81B5-99BBC1398B14}" type="parTrans" cxnId="{755B35E5-8778-4E28-BE9C-5A47ED881616}">
      <dgm:prSet/>
      <dgm:spPr/>
      <dgm:t>
        <a:bodyPr/>
        <a:lstStyle/>
        <a:p>
          <a:pPr rtl="1"/>
          <a:endParaRPr lang="ar-SA" dirty="0"/>
        </a:p>
      </dgm:t>
    </dgm:pt>
    <dgm:pt modelId="{7B55540B-38B2-4C57-830E-8B7C5F7D1688}" type="sibTrans" cxnId="{755B35E5-8778-4E28-BE9C-5A47ED881616}">
      <dgm:prSet/>
      <dgm:spPr/>
      <dgm:t>
        <a:bodyPr/>
        <a:lstStyle/>
        <a:p>
          <a:pPr rtl="1"/>
          <a:endParaRPr lang="ar-SA"/>
        </a:p>
      </dgm:t>
    </dgm:pt>
    <dgm:pt modelId="{27288616-8339-4F84-8815-FFE21118E4C8}" type="asst">
      <dgm:prSet/>
      <dgm:spPr>
        <a:ln w="38100"/>
      </dgm:spPr>
      <dgm:t>
        <a:bodyPr/>
        <a:lstStyle/>
        <a:p>
          <a:pPr rtl="1"/>
          <a:r>
            <a:rPr lang="ar-SA" dirty="0" smtClean="0"/>
            <a:t>المبيعات النقديه</a:t>
          </a:r>
          <a:endParaRPr lang="ar-SA" dirty="0"/>
        </a:p>
      </dgm:t>
    </dgm:pt>
    <dgm:pt modelId="{2BB0B169-8C07-466B-870B-671EE01841E8}" type="parTrans" cxnId="{5A1AEF98-496A-4E04-9FB9-2059E6D12026}">
      <dgm:prSet/>
      <dgm:spPr/>
      <dgm:t>
        <a:bodyPr/>
        <a:lstStyle/>
        <a:p>
          <a:pPr rtl="1"/>
          <a:endParaRPr lang="ar-SA" dirty="0"/>
        </a:p>
      </dgm:t>
    </dgm:pt>
    <dgm:pt modelId="{BED37161-EF25-4D87-B5F0-F490B11392EE}" type="sibTrans" cxnId="{5A1AEF98-496A-4E04-9FB9-2059E6D12026}">
      <dgm:prSet/>
      <dgm:spPr/>
      <dgm:t>
        <a:bodyPr/>
        <a:lstStyle/>
        <a:p>
          <a:pPr rtl="1"/>
          <a:endParaRPr lang="ar-SA"/>
        </a:p>
      </dgm:t>
    </dgm:pt>
    <dgm:pt modelId="{2EDA61F5-E302-4F18-9555-BF7C16CD5555}" type="pres">
      <dgm:prSet presAssocID="{4C180B43-018F-4752-88A7-05EFE8EF783A}" presName="hierChild1" presStyleCnt="0">
        <dgm:presLayoutVars>
          <dgm:orgChart val="1"/>
          <dgm:chPref val="1"/>
          <dgm:dir/>
          <dgm:animOne val="branch"/>
          <dgm:animLvl val="lvl"/>
          <dgm:resizeHandles/>
        </dgm:presLayoutVars>
      </dgm:prSet>
      <dgm:spPr/>
      <dgm:t>
        <a:bodyPr/>
        <a:lstStyle/>
        <a:p>
          <a:pPr rtl="1"/>
          <a:endParaRPr lang="ar-SA"/>
        </a:p>
      </dgm:t>
    </dgm:pt>
    <dgm:pt modelId="{D7B2ECB6-2E24-4FFA-9484-90039614CA98}" type="pres">
      <dgm:prSet presAssocID="{15E63514-085C-4C25-821D-CE9700EFC497}" presName="hierRoot1" presStyleCnt="0">
        <dgm:presLayoutVars>
          <dgm:hierBranch val="init"/>
        </dgm:presLayoutVars>
      </dgm:prSet>
      <dgm:spPr/>
    </dgm:pt>
    <dgm:pt modelId="{DEC49183-6587-4803-AFA9-E048E5AE2C5B}" type="pres">
      <dgm:prSet presAssocID="{15E63514-085C-4C25-821D-CE9700EFC497}" presName="rootComposite1" presStyleCnt="0"/>
      <dgm:spPr/>
    </dgm:pt>
    <dgm:pt modelId="{18D1CA43-7357-41ED-BC76-80DF3FE1CB2E}" type="pres">
      <dgm:prSet presAssocID="{15E63514-085C-4C25-821D-CE9700EFC497}" presName="rootText1" presStyleLbl="node0" presStyleIdx="0" presStyleCnt="1" custScaleX="181925">
        <dgm:presLayoutVars>
          <dgm:chPref val="3"/>
        </dgm:presLayoutVars>
      </dgm:prSet>
      <dgm:spPr/>
      <dgm:t>
        <a:bodyPr/>
        <a:lstStyle/>
        <a:p>
          <a:pPr rtl="1"/>
          <a:endParaRPr lang="ar-SA"/>
        </a:p>
      </dgm:t>
    </dgm:pt>
    <dgm:pt modelId="{8BC6AE31-78F5-4F76-AC5A-7EED9414E10C}" type="pres">
      <dgm:prSet presAssocID="{15E63514-085C-4C25-821D-CE9700EFC497}" presName="rootConnector1" presStyleLbl="node1" presStyleIdx="0" presStyleCnt="0"/>
      <dgm:spPr/>
      <dgm:t>
        <a:bodyPr/>
        <a:lstStyle/>
        <a:p>
          <a:pPr rtl="1"/>
          <a:endParaRPr lang="ar-SA"/>
        </a:p>
      </dgm:t>
    </dgm:pt>
    <dgm:pt modelId="{B835F1D8-E313-4218-B53D-F64F44C62155}" type="pres">
      <dgm:prSet presAssocID="{15E63514-085C-4C25-821D-CE9700EFC497}" presName="hierChild2" presStyleCnt="0"/>
      <dgm:spPr/>
    </dgm:pt>
    <dgm:pt modelId="{F771C45B-4AD9-4651-817D-818A987E9E45}" type="pres">
      <dgm:prSet presAssocID="{571E1E6D-D894-450D-9D6D-86C0DD7B2192}" presName="Name37" presStyleLbl="parChTrans1D2" presStyleIdx="0" presStyleCnt="2"/>
      <dgm:spPr/>
      <dgm:t>
        <a:bodyPr/>
        <a:lstStyle/>
        <a:p>
          <a:pPr rtl="1"/>
          <a:endParaRPr lang="ar-SA"/>
        </a:p>
      </dgm:t>
    </dgm:pt>
    <dgm:pt modelId="{7E4589A5-2442-43E9-83BB-F0C18E763680}" type="pres">
      <dgm:prSet presAssocID="{D781D3D4-F5F5-41F2-BA67-3823B83FAC94}" presName="hierRoot2" presStyleCnt="0">
        <dgm:presLayoutVars>
          <dgm:hierBranch val="init"/>
        </dgm:presLayoutVars>
      </dgm:prSet>
      <dgm:spPr/>
    </dgm:pt>
    <dgm:pt modelId="{FDE26061-86F2-4A80-BE35-A1199ACAE1B4}" type="pres">
      <dgm:prSet presAssocID="{D781D3D4-F5F5-41F2-BA67-3823B83FAC94}" presName="rootComposite" presStyleCnt="0"/>
      <dgm:spPr/>
    </dgm:pt>
    <dgm:pt modelId="{5D298B5E-1F53-4A72-8380-1F373F72B87D}" type="pres">
      <dgm:prSet presAssocID="{D781D3D4-F5F5-41F2-BA67-3823B83FAC94}" presName="rootText" presStyleLbl="node2" presStyleIdx="0" presStyleCnt="2" custScaleX="125978" custLinFactNeighborX="-25455" custLinFactNeighborY="872">
        <dgm:presLayoutVars>
          <dgm:chPref val="3"/>
        </dgm:presLayoutVars>
      </dgm:prSet>
      <dgm:spPr/>
      <dgm:t>
        <a:bodyPr/>
        <a:lstStyle/>
        <a:p>
          <a:pPr rtl="1"/>
          <a:endParaRPr lang="ar-SA"/>
        </a:p>
      </dgm:t>
    </dgm:pt>
    <dgm:pt modelId="{01ECCB14-C7AC-4C08-9F73-795AED59C21B}" type="pres">
      <dgm:prSet presAssocID="{D781D3D4-F5F5-41F2-BA67-3823B83FAC94}" presName="rootConnector" presStyleLbl="node2" presStyleIdx="0" presStyleCnt="2"/>
      <dgm:spPr/>
      <dgm:t>
        <a:bodyPr/>
        <a:lstStyle/>
        <a:p>
          <a:pPr rtl="1"/>
          <a:endParaRPr lang="ar-SA"/>
        </a:p>
      </dgm:t>
    </dgm:pt>
    <dgm:pt modelId="{A5926C9E-600E-4687-BBB2-3545C7B2777D}" type="pres">
      <dgm:prSet presAssocID="{D781D3D4-F5F5-41F2-BA67-3823B83FAC94}" presName="hierChild4" presStyleCnt="0"/>
      <dgm:spPr/>
    </dgm:pt>
    <dgm:pt modelId="{716EACAA-821C-45EE-9B1F-92DB53065B61}" type="pres">
      <dgm:prSet presAssocID="{D781D3D4-F5F5-41F2-BA67-3823B83FAC94}" presName="hierChild5" presStyleCnt="0"/>
      <dgm:spPr/>
    </dgm:pt>
    <dgm:pt modelId="{57D67887-5F8D-4642-A935-52F44BB6CD92}" type="pres">
      <dgm:prSet presAssocID="{FE0545B7-A0B0-4F10-A8F0-510D02300826}" presName="Name37" presStyleLbl="parChTrans1D2" presStyleIdx="1" presStyleCnt="2"/>
      <dgm:spPr/>
      <dgm:t>
        <a:bodyPr/>
        <a:lstStyle/>
        <a:p>
          <a:pPr rtl="1"/>
          <a:endParaRPr lang="ar-SA"/>
        </a:p>
      </dgm:t>
    </dgm:pt>
    <dgm:pt modelId="{5A1CC85E-F241-41B0-B0E4-B378E5D58ACD}" type="pres">
      <dgm:prSet presAssocID="{61377894-DDD7-4FE0-8F21-9F2218E34423}" presName="hierRoot2" presStyleCnt="0">
        <dgm:presLayoutVars>
          <dgm:hierBranch val="init"/>
        </dgm:presLayoutVars>
      </dgm:prSet>
      <dgm:spPr/>
    </dgm:pt>
    <dgm:pt modelId="{00756FD9-A6DE-4D67-A17B-67DD33147868}" type="pres">
      <dgm:prSet presAssocID="{61377894-DDD7-4FE0-8F21-9F2218E34423}" presName="rootComposite" presStyleCnt="0"/>
      <dgm:spPr/>
    </dgm:pt>
    <dgm:pt modelId="{8279C403-DBAB-4EA5-9B6D-F809F1D43260}" type="pres">
      <dgm:prSet presAssocID="{61377894-DDD7-4FE0-8F21-9F2218E34423}" presName="rootText" presStyleLbl="node2" presStyleIdx="1" presStyleCnt="2" custScaleX="115688" custLinFactNeighborX="19191" custLinFactNeighborY="853">
        <dgm:presLayoutVars>
          <dgm:chPref val="3"/>
        </dgm:presLayoutVars>
      </dgm:prSet>
      <dgm:spPr/>
      <dgm:t>
        <a:bodyPr/>
        <a:lstStyle/>
        <a:p>
          <a:pPr rtl="1"/>
          <a:endParaRPr lang="ar-SA"/>
        </a:p>
      </dgm:t>
    </dgm:pt>
    <dgm:pt modelId="{A5C328A8-4007-4374-88C1-42D0677C613A}" type="pres">
      <dgm:prSet presAssocID="{61377894-DDD7-4FE0-8F21-9F2218E34423}" presName="rootConnector" presStyleLbl="node2" presStyleIdx="1" presStyleCnt="2"/>
      <dgm:spPr/>
      <dgm:t>
        <a:bodyPr/>
        <a:lstStyle/>
        <a:p>
          <a:pPr rtl="1"/>
          <a:endParaRPr lang="ar-SA"/>
        </a:p>
      </dgm:t>
    </dgm:pt>
    <dgm:pt modelId="{8BFC1FFE-09A2-4CF4-96AC-D23E6E0C69B7}" type="pres">
      <dgm:prSet presAssocID="{61377894-DDD7-4FE0-8F21-9F2218E34423}" presName="hierChild4" presStyleCnt="0"/>
      <dgm:spPr/>
    </dgm:pt>
    <dgm:pt modelId="{980DD120-4B45-465C-A528-B1D5E888015C}" type="pres">
      <dgm:prSet presAssocID="{61377894-DDD7-4FE0-8F21-9F2218E34423}" presName="hierChild5" presStyleCnt="0"/>
      <dgm:spPr/>
    </dgm:pt>
    <dgm:pt modelId="{F680E1C3-23CB-49A5-AE8D-B69C9DD89369}" type="pres">
      <dgm:prSet presAssocID="{3053F7D0-917D-4A20-81B5-99BBC1398B14}" presName="Name111" presStyleLbl="parChTrans1D3" presStyleIdx="0" presStyleCnt="2"/>
      <dgm:spPr/>
      <dgm:t>
        <a:bodyPr/>
        <a:lstStyle/>
        <a:p>
          <a:pPr rtl="1"/>
          <a:endParaRPr lang="ar-SA"/>
        </a:p>
      </dgm:t>
    </dgm:pt>
    <dgm:pt modelId="{1E802A8F-A03A-4613-928D-A232629FEF82}" type="pres">
      <dgm:prSet presAssocID="{3B59B9DC-1598-416E-84F7-B6143A8A5549}" presName="hierRoot3" presStyleCnt="0">
        <dgm:presLayoutVars>
          <dgm:hierBranch val="init"/>
        </dgm:presLayoutVars>
      </dgm:prSet>
      <dgm:spPr/>
    </dgm:pt>
    <dgm:pt modelId="{61C6C1A6-2C7E-4268-A323-344CA68F989B}" type="pres">
      <dgm:prSet presAssocID="{3B59B9DC-1598-416E-84F7-B6143A8A5549}" presName="rootComposite3" presStyleCnt="0"/>
      <dgm:spPr/>
    </dgm:pt>
    <dgm:pt modelId="{B9B166E0-392B-4F04-A807-669B115DD7AD}" type="pres">
      <dgm:prSet presAssocID="{3B59B9DC-1598-416E-84F7-B6143A8A5549}" presName="rootText3" presStyleLbl="asst2" presStyleIdx="0" presStyleCnt="2" custLinFactNeighborX="-6997" custLinFactNeighborY="1814">
        <dgm:presLayoutVars>
          <dgm:chPref val="3"/>
        </dgm:presLayoutVars>
      </dgm:prSet>
      <dgm:spPr/>
      <dgm:t>
        <a:bodyPr/>
        <a:lstStyle/>
        <a:p>
          <a:pPr rtl="1"/>
          <a:endParaRPr lang="ar-SA"/>
        </a:p>
      </dgm:t>
    </dgm:pt>
    <dgm:pt modelId="{FE031FE0-51F1-4C49-80ED-33C84583E290}" type="pres">
      <dgm:prSet presAssocID="{3B59B9DC-1598-416E-84F7-B6143A8A5549}" presName="rootConnector3" presStyleLbl="asst2" presStyleIdx="0" presStyleCnt="2"/>
      <dgm:spPr/>
      <dgm:t>
        <a:bodyPr/>
        <a:lstStyle/>
        <a:p>
          <a:pPr rtl="1"/>
          <a:endParaRPr lang="ar-SA"/>
        </a:p>
      </dgm:t>
    </dgm:pt>
    <dgm:pt modelId="{952903C4-B889-4D08-9995-F70512A193DE}" type="pres">
      <dgm:prSet presAssocID="{3B59B9DC-1598-416E-84F7-B6143A8A5549}" presName="hierChild6" presStyleCnt="0"/>
      <dgm:spPr/>
    </dgm:pt>
    <dgm:pt modelId="{6D984BBA-5743-4049-AA10-3204F57586BA}" type="pres">
      <dgm:prSet presAssocID="{3B59B9DC-1598-416E-84F7-B6143A8A5549}" presName="hierChild7" presStyleCnt="0"/>
      <dgm:spPr/>
    </dgm:pt>
    <dgm:pt modelId="{5FF83D17-CD88-430E-91F2-DFB56B966BCA}" type="pres">
      <dgm:prSet presAssocID="{2BB0B169-8C07-466B-870B-671EE01841E8}" presName="Name111" presStyleLbl="parChTrans1D3" presStyleIdx="1" presStyleCnt="2"/>
      <dgm:spPr/>
      <dgm:t>
        <a:bodyPr/>
        <a:lstStyle/>
        <a:p>
          <a:pPr rtl="1"/>
          <a:endParaRPr lang="ar-SA"/>
        </a:p>
      </dgm:t>
    </dgm:pt>
    <dgm:pt modelId="{267B4034-22DB-4B5E-9A64-1C9F3FAF2185}" type="pres">
      <dgm:prSet presAssocID="{27288616-8339-4F84-8815-FFE21118E4C8}" presName="hierRoot3" presStyleCnt="0">
        <dgm:presLayoutVars>
          <dgm:hierBranch val="init"/>
        </dgm:presLayoutVars>
      </dgm:prSet>
      <dgm:spPr/>
    </dgm:pt>
    <dgm:pt modelId="{DDD50370-5453-4E7B-B07D-09C6F9BAFCFC}" type="pres">
      <dgm:prSet presAssocID="{27288616-8339-4F84-8815-FFE21118E4C8}" presName="rootComposite3" presStyleCnt="0"/>
      <dgm:spPr/>
    </dgm:pt>
    <dgm:pt modelId="{8F2DDD1B-1CF5-4BCB-8439-FD3F627F3CF1}" type="pres">
      <dgm:prSet presAssocID="{27288616-8339-4F84-8815-FFE21118E4C8}" presName="rootText3" presStyleLbl="asst2" presStyleIdx="1" presStyleCnt="2" custLinFactNeighborX="25172" custLinFactNeighborY="1814">
        <dgm:presLayoutVars>
          <dgm:chPref val="3"/>
        </dgm:presLayoutVars>
      </dgm:prSet>
      <dgm:spPr/>
      <dgm:t>
        <a:bodyPr/>
        <a:lstStyle/>
        <a:p>
          <a:pPr rtl="1"/>
          <a:endParaRPr lang="ar-SA"/>
        </a:p>
      </dgm:t>
    </dgm:pt>
    <dgm:pt modelId="{5724FF9A-8F01-4F3B-BF9C-4FDB2C8ECB2D}" type="pres">
      <dgm:prSet presAssocID="{27288616-8339-4F84-8815-FFE21118E4C8}" presName="rootConnector3" presStyleLbl="asst2" presStyleIdx="1" presStyleCnt="2"/>
      <dgm:spPr/>
      <dgm:t>
        <a:bodyPr/>
        <a:lstStyle/>
        <a:p>
          <a:pPr rtl="1"/>
          <a:endParaRPr lang="ar-SA"/>
        </a:p>
      </dgm:t>
    </dgm:pt>
    <dgm:pt modelId="{136622E9-2A64-4302-B694-0F869E39258D}" type="pres">
      <dgm:prSet presAssocID="{27288616-8339-4F84-8815-FFE21118E4C8}" presName="hierChild6" presStyleCnt="0"/>
      <dgm:spPr/>
    </dgm:pt>
    <dgm:pt modelId="{BB7BAE50-B11B-450F-878E-2D5E53D935FD}" type="pres">
      <dgm:prSet presAssocID="{27288616-8339-4F84-8815-FFE21118E4C8}" presName="hierChild7" presStyleCnt="0"/>
      <dgm:spPr/>
    </dgm:pt>
    <dgm:pt modelId="{65C9CE7C-4090-4C59-8115-CAAE7F20AA0A}" type="pres">
      <dgm:prSet presAssocID="{15E63514-085C-4C25-821D-CE9700EFC497}" presName="hierChild3" presStyleCnt="0"/>
      <dgm:spPr/>
    </dgm:pt>
  </dgm:ptLst>
  <dgm:cxnLst>
    <dgm:cxn modelId="{00840CE5-D5BF-4C77-B9E5-CCF127E93BA6}" type="presOf" srcId="{61377894-DDD7-4FE0-8F21-9F2218E34423}" destId="{A5C328A8-4007-4374-88C1-42D0677C613A}" srcOrd="1" destOrd="0" presId="urn:microsoft.com/office/officeart/2005/8/layout/orgChart1"/>
    <dgm:cxn modelId="{298ACA68-E424-4B97-ACE8-74A425F9A36A}" type="presOf" srcId="{15E63514-085C-4C25-821D-CE9700EFC497}" destId="{18D1CA43-7357-41ED-BC76-80DF3FE1CB2E}" srcOrd="0" destOrd="0" presId="urn:microsoft.com/office/officeart/2005/8/layout/orgChart1"/>
    <dgm:cxn modelId="{4C26E95E-AABD-47EA-9704-2DC7BDA5373C}" type="presOf" srcId="{27288616-8339-4F84-8815-FFE21118E4C8}" destId="{8F2DDD1B-1CF5-4BCB-8439-FD3F627F3CF1}" srcOrd="0" destOrd="0" presId="urn:microsoft.com/office/officeart/2005/8/layout/orgChart1"/>
    <dgm:cxn modelId="{97CB7560-07A7-4E09-9244-7C173E4FFF1A}" type="presOf" srcId="{D781D3D4-F5F5-41F2-BA67-3823B83FAC94}" destId="{5D298B5E-1F53-4A72-8380-1F373F72B87D}" srcOrd="0" destOrd="0" presId="urn:microsoft.com/office/officeart/2005/8/layout/orgChart1"/>
    <dgm:cxn modelId="{93CB351B-1EA7-494B-B7F7-65227BF7ED65}" srcId="{15E63514-085C-4C25-821D-CE9700EFC497}" destId="{61377894-DDD7-4FE0-8F21-9F2218E34423}" srcOrd="1" destOrd="0" parTransId="{FE0545B7-A0B0-4F10-A8F0-510D02300826}" sibTransId="{1C5C7E63-2EC8-44FC-A7A2-2684AE1012A6}"/>
    <dgm:cxn modelId="{3C451217-A2A2-4F2D-A0C8-DE7177EAFBDA}" type="presOf" srcId="{571E1E6D-D894-450D-9D6D-86C0DD7B2192}" destId="{F771C45B-4AD9-4651-817D-818A987E9E45}" srcOrd="0" destOrd="0" presId="urn:microsoft.com/office/officeart/2005/8/layout/orgChart1"/>
    <dgm:cxn modelId="{43B07A55-533F-4FC4-A186-508D539F86F6}" type="presOf" srcId="{61377894-DDD7-4FE0-8F21-9F2218E34423}" destId="{8279C403-DBAB-4EA5-9B6D-F809F1D43260}" srcOrd="0" destOrd="0" presId="urn:microsoft.com/office/officeart/2005/8/layout/orgChart1"/>
    <dgm:cxn modelId="{4D2C2C86-2ACD-4A15-85C4-6F028902E034}" srcId="{15E63514-085C-4C25-821D-CE9700EFC497}" destId="{D781D3D4-F5F5-41F2-BA67-3823B83FAC94}" srcOrd="0" destOrd="0" parTransId="{571E1E6D-D894-450D-9D6D-86C0DD7B2192}" sibTransId="{78AF666B-4946-488A-911E-43811D93CA3C}"/>
    <dgm:cxn modelId="{7269326E-CE55-4A54-99C8-4FC2E26CB6DD}" type="presOf" srcId="{D781D3D4-F5F5-41F2-BA67-3823B83FAC94}" destId="{01ECCB14-C7AC-4C08-9F73-795AED59C21B}" srcOrd="1" destOrd="0" presId="urn:microsoft.com/office/officeart/2005/8/layout/orgChart1"/>
    <dgm:cxn modelId="{5DD0E04B-5CB5-43FB-9CB1-89FD0773221C}" type="presOf" srcId="{27288616-8339-4F84-8815-FFE21118E4C8}" destId="{5724FF9A-8F01-4F3B-BF9C-4FDB2C8ECB2D}" srcOrd="1" destOrd="0" presId="urn:microsoft.com/office/officeart/2005/8/layout/orgChart1"/>
    <dgm:cxn modelId="{5A1AEF98-496A-4E04-9FB9-2059E6D12026}" srcId="{61377894-DDD7-4FE0-8F21-9F2218E34423}" destId="{27288616-8339-4F84-8815-FFE21118E4C8}" srcOrd="1" destOrd="0" parTransId="{2BB0B169-8C07-466B-870B-671EE01841E8}" sibTransId="{BED37161-EF25-4D87-B5F0-F490B11392EE}"/>
    <dgm:cxn modelId="{D1F55B1A-4F36-436F-B622-665D10B6A2C2}" type="presOf" srcId="{15E63514-085C-4C25-821D-CE9700EFC497}" destId="{8BC6AE31-78F5-4F76-AC5A-7EED9414E10C}" srcOrd="1" destOrd="0" presId="urn:microsoft.com/office/officeart/2005/8/layout/orgChart1"/>
    <dgm:cxn modelId="{DABF2E2C-F0FB-4405-945C-045094914D6A}" type="presOf" srcId="{3B59B9DC-1598-416E-84F7-B6143A8A5549}" destId="{B9B166E0-392B-4F04-A807-669B115DD7AD}" srcOrd="0" destOrd="0" presId="urn:microsoft.com/office/officeart/2005/8/layout/orgChart1"/>
    <dgm:cxn modelId="{4DFC64B3-0047-44D1-9F42-82D4C787A84C}" type="presOf" srcId="{FE0545B7-A0B0-4F10-A8F0-510D02300826}" destId="{57D67887-5F8D-4642-A935-52F44BB6CD92}" srcOrd="0" destOrd="0" presId="urn:microsoft.com/office/officeart/2005/8/layout/orgChart1"/>
    <dgm:cxn modelId="{069DF41B-EC9E-4D88-A91F-A9DDD52CCE8D}" type="presOf" srcId="{3053F7D0-917D-4A20-81B5-99BBC1398B14}" destId="{F680E1C3-23CB-49A5-AE8D-B69C9DD89369}" srcOrd="0" destOrd="0" presId="urn:microsoft.com/office/officeart/2005/8/layout/orgChart1"/>
    <dgm:cxn modelId="{BA8EB97C-A08B-4480-82C2-AFCF4A8DBF80}" type="presOf" srcId="{3B59B9DC-1598-416E-84F7-B6143A8A5549}" destId="{FE031FE0-51F1-4C49-80ED-33C84583E290}" srcOrd="1" destOrd="0" presId="urn:microsoft.com/office/officeart/2005/8/layout/orgChart1"/>
    <dgm:cxn modelId="{755B35E5-8778-4E28-BE9C-5A47ED881616}" srcId="{61377894-DDD7-4FE0-8F21-9F2218E34423}" destId="{3B59B9DC-1598-416E-84F7-B6143A8A5549}" srcOrd="0" destOrd="0" parTransId="{3053F7D0-917D-4A20-81B5-99BBC1398B14}" sibTransId="{7B55540B-38B2-4C57-830E-8B7C5F7D1688}"/>
    <dgm:cxn modelId="{BA5A4293-FA76-4BAB-96F6-C88FC5C3FA9B}" type="presOf" srcId="{4C180B43-018F-4752-88A7-05EFE8EF783A}" destId="{2EDA61F5-E302-4F18-9555-BF7C16CD5555}" srcOrd="0" destOrd="0" presId="urn:microsoft.com/office/officeart/2005/8/layout/orgChart1"/>
    <dgm:cxn modelId="{A7A43139-31D5-49F9-9A26-5822300C11AF}" type="presOf" srcId="{2BB0B169-8C07-466B-870B-671EE01841E8}" destId="{5FF83D17-CD88-430E-91F2-DFB56B966BCA}" srcOrd="0" destOrd="0" presId="urn:microsoft.com/office/officeart/2005/8/layout/orgChart1"/>
    <dgm:cxn modelId="{54DCD355-861F-44E0-A8F4-113564045E4F}" srcId="{4C180B43-018F-4752-88A7-05EFE8EF783A}" destId="{15E63514-085C-4C25-821D-CE9700EFC497}" srcOrd="0" destOrd="0" parTransId="{77FE334E-2C34-4A85-A2A4-6DC13BEB34F5}" sibTransId="{421B216A-DD18-47C5-BC8E-CF74A175B987}"/>
    <dgm:cxn modelId="{D4ED64DF-4F27-4769-9BE6-6C556D5A87BB}" type="presParOf" srcId="{2EDA61F5-E302-4F18-9555-BF7C16CD5555}" destId="{D7B2ECB6-2E24-4FFA-9484-90039614CA98}" srcOrd="0" destOrd="0" presId="urn:microsoft.com/office/officeart/2005/8/layout/orgChart1"/>
    <dgm:cxn modelId="{D4D3285E-0752-47E4-B663-BFCFDB3C64D6}" type="presParOf" srcId="{D7B2ECB6-2E24-4FFA-9484-90039614CA98}" destId="{DEC49183-6587-4803-AFA9-E048E5AE2C5B}" srcOrd="0" destOrd="0" presId="urn:microsoft.com/office/officeart/2005/8/layout/orgChart1"/>
    <dgm:cxn modelId="{C6ADE5F7-5592-493F-A4A7-DCEAC62A273C}" type="presParOf" srcId="{DEC49183-6587-4803-AFA9-E048E5AE2C5B}" destId="{18D1CA43-7357-41ED-BC76-80DF3FE1CB2E}" srcOrd="0" destOrd="0" presId="urn:microsoft.com/office/officeart/2005/8/layout/orgChart1"/>
    <dgm:cxn modelId="{472BFE41-CA58-42FA-B493-BD73D8722A2A}" type="presParOf" srcId="{DEC49183-6587-4803-AFA9-E048E5AE2C5B}" destId="{8BC6AE31-78F5-4F76-AC5A-7EED9414E10C}" srcOrd="1" destOrd="0" presId="urn:microsoft.com/office/officeart/2005/8/layout/orgChart1"/>
    <dgm:cxn modelId="{DAC9A887-EDA0-485D-BB96-0D3373F9F736}" type="presParOf" srcId="{D7B2ECB6-2E24-4FFA-9484-90039614CA98}" destId="{B835F1D8-E313-4218-B53D-F64F44C62155}" srcOrd="1" destOrd="0" presId="urn:microsoft.com/office/officeart/2005/8/layout/orgChart1"/>
    <dgm:cxn modelId="{7FCD241E-DAE0-4D95-AA47-2C7C4C02E58F}" type="presParOf" srcId="{B835F1D8-E313-4218-B53D-F64F44C62155}" destId="{F771C45B-4AD9-4651-817D-818A987E9E45}" srcOrd="0" destOrd="0" presId="urn:microsoft.com/office/officeart/2005/8/layout/orgChart1"/>
    <dgm:cxn modelId="{6EBA5258-5162-4CD9-AE4A-F90842B63940}" type="presParOf" srcId="{B835F1D8-E313-4218-B53D-F64F44C62155}" destId="{7E4589A5-2442-43E9-83BB-F0C18E763680}" srcOrd="1" destOrd="0" presId="urn:microsoft.com/office/officeart/2005/8/layout/orgChart1"/>
    <dgm:cxn modelId="{5A9E7FB8-5D7F-467F-8720-EB71F1E8EA41}" type="presParOf" srcId="{7E4589A5-2442-43E9-83BB-F0C18E763680}" destId="{FDE26061-86F2-4A80-BE35-A1199ACAE1B4}" srcOrd="0" destOrd="0" presId="urn:microsoft.com/office/officeart/2005/8/layout/orgChart1"/>
    <dgm:cxn modelId="{D7939872-5169-418E-8D8B-1C4D06356020}" type="presParOf" srcId="{FDE26061-86F2-4A80-BE35-A1199ACAE1B4}" destId="{5D298B5E-1F53-4A72-8380-1F373F72B87D}" srcOrd="0" destOrd="0" presId="urn:microsoft.com/office/officeart/2005/8/layout/orgChart1"/>
    <dgm:cxn modelId="{BFDCCA4C-B997-4719-B521-9BECDD92C53A}" type="presParOf" srcId="{FDE26061-86F2-4A80-BE35-A1199ACAE1B4}" destId="{01ECCB14-C7AC-4C08-9F73-795AED59C21B}" srcOrd="1" destOrd="0" presId="urn:microsoft.com/office/officeart/2005/8/layout/orgChart1"/>
    <dgm:cxn modelId="{604EDD7C-916A-41EF-9588-8FFE769DBA4A}" type="presParOf" srcId="{7E4589A5-2442-43E9-83BB-F0C18E763680}" destId="{A5926C9E-600E-4687-BBB2-3545C7B2777D}" srcOrd="1" destOrd="0" presId="urn:microsoft.com/office/officeart/2005/8/layout/orgChart1"/>
    <dgm:cxn modelId="{C1796411-EC7B-497E-A642-7FCA44C4D4FC}" type="presParOf" srcId="{7E4589A5-2442-43E9-83BB-F0C18E763680}" destId="{716EACAA-821C-45EE-9B1F-92DB53065B61}" srcOrd="2" destOrd="0" presId="urn:microsoft.com/office/officeart/2005/8/layout/orgChart1"/>
    <dgm:cxn modelId="{EB795190-E7C2-411B-BEB7-AB2BC7831E46}" type="presParOf" srcId="{B835F1D8-E313-4218-B53D-F64F44C62155}" destId="{57D67887-5F8D-4642-A935-52F44BB6CD92}" srcOrd="2" destOrd="0" presId="urn:microsoft.com/office/officeart/2005/8/layout/orgChart1"/>
    <dgm:cxn modelId="{9DA33B14-A62C-4246-B465-EA77AB8485EA}" type="presParOf" srcId="{B835F1D8-E313-4218-B53D-F64F44C62155}" destId="{5A1CC85E-F241-41B0-B0E4-B378E5D58ACD}" srcOrd="3" destOrd="0" presId="urn:microsoft.com/office/officeart/2005/8/layout/orgChart1"/>
    <dgm:cxn modelId="{D415F4C1-C05E-43B1-9656-849468E23A33}" type="presParOf" srcId="{5A1CC85E-F241-41B0-B0E4-B378E5D58ACD}" destId="{00756FD9-A6DE-4D67-A17B-67DD33147868}" srcOrd="0" destOrd="0" presId="urn:microsoft.com/office/officeart/2005/8/layout/orgChart1"/>
    <dgm:cxn modelId="{9129A801-4221-4BB4-98D3-D4FFD9B6FBBD}" type="presParOf" srcId="{00756FD9-A6DE-4D67-A17B-67DD33147868}" destId="{8279C403-DBAB-4EA5-9B6D-F809F1D43260}" srcOrd="0" destOrd="0" presId="urn:microsoft.com/office/officeart/2005/8/layout/orgChart1"/>
    <dgm:cxn modelId="{F2B4C79C-107C-456C-AADA-C23D1F27EE40}" type="presParOf" srcId="{00756FD9-A6DE-4D67-A17B-67DD33147868}" destId="{A5C328A8-4007-4374-88C1-42D0677C613A}" srcOrd="1" destOrd="0" presId="urn:microsoft.com/office/officeart/2005/8/layout/orgChart1"/>
    <dgm:cxn modelId="{B38FF661-4C9E-4598-9BF2-1A518ABF6DDA}" type="presParOf" srcId="{5A1CC85E-F241-41B0-B0E4-B378E5D58ACD}" destId="{8BFC1FFE-09A2-4CF4-96AC-D23E6E0C69B7}" srcOrd="1" destOrd="0" presId="urn:microsoft.com/office/officeart/2005/8/layout/orgChart1"/>
    <dgm:cxn modelId="{44BB45DD-7343-41C7-ABAD-DE075FA08B71}" type="presParOf" srcId="{5A1CC85E-F241-41B0-B0E4-B378E5D58ACD}" destId="{980DD120-4B45-465C-A528-B1D5E888015C}" srcOrd="2" destOrd="0" presId="urn:microsoft.com/office/officeart/2005/8/layout/orgChart1"/>
    <dgm:cxn modelId="{652E8616-1262-4CB2-BC42-BCD687D37E7F}" type="presParOf" srcId="{980DD120-4B45-465C-A528-B1D5E888015C}" destId="{F680E1C3-23CB-49A5-AE8D-B69C9DD89369}" srcOrd="0" destOrd="0" presId="urn:microsoft.com/office/officeart/2005/8/layout/orgChart1"/>
    <dgm:cxn modelId="{C484C4F3-9E74-4B04-BF47-7C1E9DC529C2}" type="presParOf" srcId="{980DD120-4B45-465C-A528-B1D5E888015C}" destId="{1E802A8F-A03A-4613-928D-A232629FEF82}" srcOrd="1" destOrd="0" presId="urn:microsoft.com/office/officeart/2005/8/layout/orgChart1"/>
    <dgm:cxn modelId="{C9DFF4B6-B67C-4B5E-97FF-918293DB218D}" type="presParOf" srcId="{1E802A8F-A03A-4613-928D-A232629FEF82}" destId="{61C6C1A6-2C7E-4268-A323-344CA68F989B}" srcOrd="0" destOrd="0" presId="urn:microsoft.com/office/officeart/2005/8/layout/orgChart1"/>
    <dgm:cxn modelId="{1B69FEE1-89FA-463D-BABF-A323D41C0C46}" type="presParOf" srcId="{61C6C1A6-2C7E-4268-A323-344CA68F989B}" destId="{B9B166E0-392B-4F04-A807-669B115DD7AD}" srcOrd="0" destOrd="0" presId="urn:microsoft.com/office/officeart/2005/8/layout/orgChart1"/>
    <dgm:cxn modelId="{09BC6D75-9537-4BAD-8125-4294F9CBF756}" type="presParOf" srcId="{61C6C1A6-2C7E-4268-A323-344CA68F989B}" destId="{FE031FE0-51F1-4C49-80ED-33C84583E290}" srcOrd="1" destOrd="0" presId="urn:microsoft.com/office/officeart/2005/8/layout/orgChart1"/>
    <dgm:cxn modelId="{8EDD11CE-3725-492F-AAB6-4FE5FBCE152E}" type="presParOf" srcId="{1E802A8F-A03A-4613-928D-A232629FEF82}" destId="{952903C4-B889-4D08-9995-F70512A193DE}" srcOrd="1" destOrd="0" presId="urn:microsoft.com/office/officeart/2005/8/layout/orgChart1"/>
    <dgm:cxn modelId="{D8BC15AB-07A3-4FA5-B4DF-30BA87D006A3}" type="presParOf" srcId="{1E802A8F-A03A-4613-928D-A232629FEF82}" destId="{6D984BBA-5743-4049-AA10-3204F57586BA}" srcOrd="2" destOrd="0" presId="urn:microsoft.com/office/officeart/2005/8/layout/orgChart1"/>
    <dgm:cxn modelId="{8A9FD32E-5E03-4D46-806A-C6E7A64DB259}" type="presParOf" srcId="{980DD120-4B45-465C-A528-B1D5E888015C}" destId="{5FF83D17-CD88-430E-91F2-DFB56B966BCA}" srcOrd="2" destOrd="0" presId="urn:microsoft.com/office/officeart/2005/8/layout/orgChart1"/>
    <dgm:cxn modelId="{D743C4E3-2361-4E5B-84BE-842B1D12D72F}" type="presParOf" srcId="{980DD120-4B45-465C-A528-B1D5E888015C}" destId="{267B4034-22DB-4B5E-9A64-1C9F3FAF2185}" srcOrd="3" destOrd="0" presId="urn:microsoft.com/office/officeart/2005/8/layout/orgChart1"/>
    <dgm:cxn modelId="{F20C0584-D37D-443D-A82B-56349CE09E5E}" type="presParOf" srcId="{267B4034-22DB-4B5E-9A64-1C9F3FAF2185}" destId="{DDD50370-5453-4E7B-B07D-09C6F9BAFCFC}" srcOrd="0" destOrd="0" presId="urn:microsoft.com/office/officeart/2005/8/layout/orgChart1"/>
    <dgm:cxn modelId="{EC595AEB-AE1C-45EE-8009-4CB236B01B43}" type="presParOf" srcId="{DDD50370-5453-4E7B-B07D-09C6F9BAFCFC}" destId="{8F2DDD1B-1CF5-4BCB-8439-FD3F627F3CF1}" srcOrd="0" destOrd="0" presId="urn:microsoft.com/office/officeart/2005/8/layout/orgChart1"/>
    <dgm:cxn modelId="{723694F2-1AD0-4F54-9716-82D17877069B}" type="presParOf" srcId="{DDD50370-5453-4E7B-B07D-09C6F9BAFCFC}" destId="{5724FF9A-8F01-4F3B-BF9C-4FDB2C8ECB2D}" srcOrd="1" destOrd="0" presId="urn:microsoft.com/office/officeart/2005/8/layout/orgChart1"/>
    <dgm:cxn modelId="{5A1100F3-462F-41A4-9735-8CDB59C306DE}" type="presParOf" srcId="{267B4034-22DB-4B5E-9A64-1C9F3FAF2185}" destId="{136622E9-2A64-4302-B694-0F869E39258D}" srcOrd="1" destOrd="0" presId="urn:microsoft.com/office/officeart/2005/8/layout/orgChart1"/>
    <dgm:cxn modelId="{48486904-0C4B-448A-A7A2-5D1F0B87553F}" type="presParOf" srcId="{267B4034-22DB-4B5E-9A64-1C9F3FAF2185}" destId="{BB7BAE50-B11B-450F-878E-2D5E53D935FD}" srcOrd="2" destOrd="0" presId="urn:microsoft.com/office/officeart/2005/8/layout/orgChart1"/>
    <dgm:cxn modelId="{E6173EFB-6465-4F8D-B4D2-4C69B60135F6}" type="presParOf" srcId="{D7B2ECB6-2E24-4FFA-9484-90039614CA98}" destId="{65C9CE7C-4090-4C59-8115-CAAE7F20AA0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69B6DCC-3882-40F9-84C2-FD26521F41F8}"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BF6F6879-EA11-42EB-AD04-DBC2D3C79ACE}">
      <dgm:prSet phldrT="[نص]"/>
      <dgm:spPr/>
      <dgm:t>
        <a:bodyPr/>
        <a:lstStyle/>
        <a:p>
          <a:pPr rtl="1"/>
          <a:r>
            <a:rPr lang="ar-EG" dirty="0" smtClean="0">
              <a:solidFill>
                <a:schemeClr val="tx1"/>
              </a:solidFill>
              <a:effectLst>
                <a:outerShdw blurRad="38100" dist="38100" dir="2700000" algn="tl">
                  <a:srgbClr val="FFFFFF"/>
                </a:outerShdw>
              </a:effectLst>
              <a:cs typeface="Monotype Koufi" pitchFamily="2" charset="-78"/>
            </a:rPr>
            <a:t>من وسائل الرقابة على المدفوعات النقدية أن تقسم المدفوعات إلى :</a:t>
          </a:r>
          <a:endParaRPr lang="ar-SA" dirty="0">
            <a:solidFill>
              <a:schemeClr val="tx1"/>
            </a:solidFill>
          </a:endParaRPr>
        </a:p>
      </dgm:t>
    </dgm:pt>
    <dgm:pt modelId="{E592454B-CED8-48FB-B496-C91AFA187953}" type="parTrans" cxnId="{D2F846CF-CB30-43DC-B297-DB4DEAE69CB2}">
      <dgm:prSet/>
      <dgm:spPr/>
      <dgm:t>
        <a:bodyPr/>
        <a:lstStyle/>
        <a:p>
          <a:pPr rtl="1"/>
          <a:endParaRPr lang="ar-SA"/>
        </a:p>
      </dgm:t>
    </dgm:pt>
    <dgm:pt modelId="{FFCAFBD6-3952-482A-BDE7-6A8A83176B08}" type="sibTrans" cxnId="{D2F846CF-CB30-43DC-B297-DB4DEAE69CB2}">
      <dgm:prSet/>
      <dgm:spPr/>
      <dgm:t>
        <a:bodyPr/>
        <a:lstStyle/>
        <a:p>
          <a:pPr rtl="1"/>
          <a:endParaRPr lang="ar-SA"/>
        </a:p>
      </dgm:t>
    </dgm:pt>
    <dgm:pt modelId="{4E35A7AC-D643-4D2F-A017-6D581F119FD5}">
      <dgm:prSet phldrT="[نص]"/>
      <dgm:spPr/>
      <dgm:t>
        <a:bodyPr/>
        <a:lstStyle/>
        <a:p>
          <a:pPr rtl="1"/>
          <a:r>
            <a:rPr lang="ar-SA" dirty="0" smtClean="0"/>
            <a:t>مصروفات كبيرة نسبيا </a:t>
          </a:r>
          <a:endParaRPr lang="ar-SA" dirty="0"/>
        </a:p>
      </dgm:t>
    </dgm:pt>
    <dgm:pt modelId="{666DD134-0A38-4B27-AE21-075ABA474E31}" type="parTrans" cxnId="{75FEEA06-8635-4B48-8239-10DE305359C6}">
      <dgm:prSet/>
      <dgm:spPr/>
      <dgm:t>
        <a:bodyPr/>
        <a:lstStyle/>
        <a:p>
          <a:pPr rtl="1"/>
          <a:endParaRPr lang="ar-SA" dirty="0"/>
        </a:p>
      </dgm:t>
    </dgm:pt>
    <dgm:pt modelId="{D51BE26D-B9F9-4850-95CD-02E66BFA6A45}" type="sibTrans" cxnId="{75FEEA06-8635-4B48-8239-10DE305359C6}">
      <dgm:prSet/>
      <dgm:spPr/>
      <dgm:t>
        <a:bodyPr/>
        <a:lstStyle/>
        <a:p>
          <a:pPr rtl="1"/>
          <a:endParaRPr lang="ar-SA"/>
        </a:p>
      </dgm:t>
    </dgm:pt>
    <dgm:pt modelId="{33462CAE-9BE6-4C9C-BFE9-4019DB1DB101}">
      <dgm:prSet phldrT="[نص]"/>
      <dgm:spPr/>
      <dgm:t>
        <a:bodyPr/>
        <a:lstStyle/>
        <a:p>
          <a:pPr rtl="1"/>
          <a:r>
            <a:rPr lang="ar-SA" dirty="0" smtClean="0"/>
            <a:t>مصروفات قليله نسبيا </a:t>
          </a:r>
          <a:endParaRPr lang="ar-SA" dirty="0"/>
        </a:p>
      </dgm:t>
    </dgm:pt>
    <dgm:pt modelId="{5EEF7ECD-1F5C-41D7-A25C-267A02311E6B}" type="parTrans" cxnId="{0C1DFECF-C604-44ED-99D2-85C70555C1C7}">
      <dgm:prSet/>
      <dgm:spPr/>
      <dgm:t>
        <a:bodyPr/>
        <a:lstStyle/>
        <a:p>
          <a:pPr rtl="1"/>
          <a:endParaRPr lang="ar-SA" dirty="0"/>
        </a:p>
      </dgm:t>
    </dgm:pt>
    <dgm:pt modelId="{831F5D9A-AEA1-4A96-A04B-BAAB55A6D7AA}" type="sibTrans" cxnId="{0C1DFECF-C604-44ED-99D2-85C70555C1C7}">
      <dgm:prSet/>
      <dgm:spPr/>
      <dgm:t>
        <a:bodyPr/>
        <a:lstStyle/>
        <a:p>
          <a:pPr rtl="1"/>
          <a:endParaRPr lang="ar-SA"/>
        </a:p>
      </dgm:t>
    </dgm:pt>
    <dgm:pt modelId="{2153A654-3DCF-4A7A-8A92-6C4AA794E8A0}">
      <dgm:prSet/>
      <dgm:spPr/>
      <dgm:t>
        <a:bodyPr/>
        <a:lstStyle/>
        <a:p>
          <a:pPr rtl="1"/>
          <a:r>
            <a:rPr lang="ar-SA" dirty="0" smtClean="0"/>
            <a:t>صندوق المصروفات النثريه</a:t>
          </a:r>
          <a:endParaRPr lang="ar-SA" dirty="0"/>
        </a:p>
      </dgm:t>
    </dgm:pt>
    <dgm:pt modelId="{24E42738-D55C-4A54-B2A8-B073BBF21B9F}" type="parTrans" cxnId="{9DB92F87-167A-42CE-A2FA-C6E9BA2014A8}">
      <dgm:prSet/>
      <dgm:spPr/>
      <dgm:t>
        <a:bodyPr/>
        <a:lstStyle/>
        <a:p>
          <a:pPr rtl="1"/>
          <a:endParaRPr lang="ar-SA" dirty="0"/>
        </a:p>
      </dgm:t>
    </dgm:pt>
    <dgm:pt modelId="{7C70756E-C5AE-42A8-B1D4-0E9D06C0C391}" type="sibTrans" cxnId="{9DB92F87-167A-42CE-A2FA-C6E9BA2014A8}">
      <dgm:prSet/>
      <dgm:spPr/>
      <dgm:t>
        <a:bodyPr/>
        <a:lstStyle/>
        <a:p>
          <a:pPr rtl="1"/>
          <a:endParaRPr lang="ar-SA"/>
        </a:p>
      </dgm:t>
    </dgm:pt>
    <dgm:pt modelId="{EDF74962-E461-45C8-9C3C-06DE34236555}">
      <dgm:prSet/>
      <dgm:spPr/>
      <dgm:t>
        <a:bodyPr/>
        <a:lstStyle/>
        <a:p>
          <a:pPr rtl="1"/>
          <a:r>
            <a:rPr lang="ar-SA" dirty="0" smtClean="0"/>
            <a:t>يسدد بشيك من البنك </a:t>
          </a:r>
          <a:endParaRPr lang="ar-SA" dirty="0"/>
        </a:p>
      </dgm:t>
    </dgm:pt>
    <dgm:pt modelId="{676D43FA-3365-4835-854C-F3F760DFA848}" type="parTrans" cxnId="{17671830-8DEF-458B-A38D-9D6F8F55B1FE}">
      <dgm:prSet/>
      <dgm:spPr/>
      <dgm:t>
        <a:bodyPr/>
        <a:lstStyle/>
        <a:p>
          <a:pPr rtl="1"/>
          <a:endParaRPr lang="ar-SA" dirty="0"/>
        </a:p>
      </dgm:t>
    </dgm:pt>
    <dgm:pt modelId="{0EDC270A-065D-431F-A754-DBC6C8D2F172}" type="sibTrans" cxnId="{17671830-8DEF-458B-A38D-9D6F8F55B1FE}">
      <dgm:prSet/>
      <dgm:spPr/>
      <dgm:t>
        <a:bodyPr/>
        <a:lstStyle/>
        <a:p>
          <a:pPr rtl="1"/>
          <a:endParaRPr lang="ar-SA"/>
        </a:p>
      </dgm:t>
    </dgm:pt>
    <dgm:pt modelId="{008C4AC1-4750-4360-88D5-14C86FD69E0B}" type="pres">
      <dgm:prSet presAssocID="{D69B6DCC-3882-40F9-84C2-FD26521F41F8}" presName="hierChild1" presStyleCnt="0">
        <dgm:presLayoutVars>
          <dgm:orgChart val="1"/>
          <dgm:chPref val="1"/>
          <dgm:dir/>
          <dgm:animOne val="branch"/>
          <dgm:animLvl val="lvl"/>
          <dgm:resizeHandles/>
        </dgm:presLayoutVars>
      </dgm:prSet>
      <dgm:spPr/>
      <dgm:t>
        <a:bodyPr/>
        <a:lstStyle/>
        <a:p>
          <a:pPr rtl="1"/>
          <a:endParaRPr lang="ar-SA"/>
        </a:p>
      </dgm:t>
    </dgm:pt>
    <dgm:pt modelId="{010A6A34-B0F7-463E-99F5-9DECB39DFCDD}" type="pres">
      <dgm:prSet presAssocID="{BF6F6879-EA11-42EB-AD04-DBC2D3C79ACE}" presName="hierRoot1" presStyleCnt="0">
        <dgm:presLayoutVars>
          <dgm:hierBranch val="init"/>
        </dgm:presLayoutVars>
      </dgm:prSet>
      <dgm:spPr/>
    </dgm:pt>
    <dgm:pt modelId="{01056BC8-9C77-4ABD-A133-7C9F838AAB02}" type="pres">
      <dgm:prSet presAssocID="{BF6F6879-EA11-42EB-AD04-DBC2D3C79ACE}" presName="rootComposite1" presStyleCnt="0"/>
      <dgm:spPr/>
    </dgm:pt>
    <dgm:pt modelId="{8021D8EE-E809-46C4-9C8C-2A85E7792389}" type="pres">
      <dgm:prSet presAssocID="{BF6F6879-EA11-42EB-AD04-DBC2D3C79ACE}" presName="rootText1" presStyleLbl="node0" presStyleIdx="0" presStyleCnt="1">
        <dgm:presLayoutVars>
          <dgm:chPref val="3"/>
        </dgm:presLayoutVars>
      </dgm:prSet>
      <dgm:spPr/>
      <dgm:t>
        <a:bodyPr/>
        <a:lstStyle/>
        <a:p>
          <a:pPr rtl="1"/>
          <a:endParaRPr lang="ar-SA"/>
        </a:p>
      </dgm:t>
    </dgm:pt>
    <dgm:pt modelId="{137DD39E-AF94-4CD5-84E5-4E7BCD2B3488}" type="pres">
      <dgm:prSet presAssocID="{BF6F6879-EA11-42EB-AD04-DBC2D3C79ACE}" presName="rootConnector1" presStyleLbl="node1" presStyleIdx="0" presStyleCnt="0"/>
      <dgm:spPr/>
      <dgm:t>
        <a:bodyPr/>
        <a:lstStyle/>
        <a:p>
          <a:pPr rtl="1"/>
          <a:endParaRPr lang="ar-SA"/>
        </a:p>
      </dgm:t>
    </dgm:pt>
    <dgm:pt modelId="{D8C0AAF3-719C-4FC8-A980-880EA4A95D3A}" type="pres">
      <dgm:prSet presAssocID="{BF6F6879-EA11-42EB-AD04-DBC2D3C79ACE}" presName="hierChild2" presStyleCnt="0"/>
      <dgm:spPr/>
    </dgm:pt>
    <dgm:pt modelId="{B79404E9-CCA2-43F2-86C4-BAE11F01A0B4}" type="pres">
      <dgm:prSet presAssocID="{666DD134-0A38-4B27-AE21-075ABA474E31}" presName="Name37" presStyleLbl="parChTrans1D2" presStyleIdx="0" presStyleCnt="2"/>
      <dgm:spPr/>
      <dgm:t>
        <a:bodyPr/>
        <a:lstStyle/>
        <a:p>
          <a:pPr rtl="1"/>
          <a:endParaRPr lang="ar-SA"/>
        </a:p>
      </dgm:t>
    </dgm:pt>
    <dgm:pt modelId="{739B5D0C-BA99-4177-9047-F415A972DA76}" type="pres">
      <dgm:prSet presAssocID="{4E35A7AC-D643-4D2F-A017-6D581F119FD5}" presName="hierRoot2" presStyleCnt="0">
        <dgm:presLayoutVars>
          <dgm:hierBranch val="init"/>
        </dgm:presLayoutVars>
      </dgm:prSet>
      <dgm:spPr/>
    </dgm:pt>
    <dgm:pt modelId="{B8618B14-EBAC-40D8-90EB-817B997F65CC}" type="pres">
      <dgm:prSet presAssocID="{4E35A7AC-D643-4D2F-A017-6D581F119FD5}" presName="rootComposite" presStyleCnt="0"/>
      <dgm:spPr/>
    </dgm:pt>
    <dgm:pt modelId="{A6F3BCE6-BC08-4BBF-BD89-A465B2E66100}" type="pres">
      <dgm:prSet presAssocID="{4E35A7AC-D643-4D2F-A017-6D581F119FD5}" presName="rootText" presStyleLbl="node2" presStyleIdx="0" presStyleCnt="2">
        <dgm:presLayoutVars>
          <dgm:chPref val="3"/>
        </dgm:presLayoutVars>
      </dgm:prSet>
      <dgm:spPr/>
      <dgm:t>
        <a:bodyPr/>
        <a:lstStyle/>
        <a:p>
          <a:pPr rtl="1"/>
          <a:endParaRPr lang="ar-SA"/>
        </a:p>
      </dgm:t>
    </dgm:pt>
    <dgm:pt modelId="{15FF0606-99D4-4F1D-8E0F-DA168ED14882}" type="pres">
      <dgm:prSet presAssocID="{4E35A7AC-D643-4D2F-A017-6D581F119FD5}" presName="rootConnector" presStyleLbl="node2" presStyleIdx="0" presStyleCnt="2"/>
      <dgm:spPr/>
      <dgm:t>
        <a:bodyPr/>
        <a:lstStyle/>
        <a:p>
          <a:pPr rtl="1"/>
          <a:endParaRPr lang="ar-SA"/>
        </a:p>
      </dgm:t>
    </dgm:pt>
    <dgm:pt modelId="{FAB46ABF-6FD6-489B-BB99-3C1C1B1E1003}" type="pres">
      <dgm:prSet presAssocID="{4E35A7AC-D643-4D2F-A017-6D581F119FD5}" presName="hierChild4" presStyleCnt="0"/>
      <dgm:spPr/>
    </dgm:pt>
    <dgm:pt modelId="{36C2E64A-F0E1-4834-A421-9B53FCBDAE4A}" type="pres">
      <dgm:prSet presAssocID="{676D43FA-3365-4835-854C-F3F760DFA848}" presName="Name37" presStyleLbl="parChTrans1D3" presStyleIdx="0" presStyleCnt="2"/>
      <dgm:spPr/>
      <dgm:t>
        <a:bodyPr/>
        <a:lstStyle/>
        <a:p>
          <a:pPr rtl="1"/>
          <a:endParaRPr lang="ar-SA"/>
        </a:p>
      </dgm:t>
    </dgm:pt>
    <dgm:pt modelId="{BA31392E-FB81-4319-A2D1-E33840A7FA94}" type="pres">
      <dgm:prSet presAssocID="{EDF74962-E461-45C8-9C3C-06DE34236555}" presName="hierRoot2" presStyleCnt="0">
        <dgm:presLayoutVars>
          <dgm:hierBranch val="init"/>
        </dgm:presLayoutVars>
      </dgm:prSet>
      <dgm:spPr/>
    </dgm:pt>
    <dgm:pt modelId="{32A4598B-44D4-4860-8C2F-EEA582500F23}" type="pres">
      <dgm:prSet presAssocID="{EDF74962-E461-45C8-9C3C-06DE34236555}" presName="rootComposite" presStyleCnt="0"/>
      <dgm:spPr/>
    </dgm:pt>
    <dgm:pt modelId="{7C0C30E8-8E31-4983-AE6F-84155223A98C}" type="pres">
      <dgm:prSet presAssocID="{EDF74962-E461-45C8-9C3C-06DE34236555}" presName="rootText" presStyleLbl="node3" presStyleIdx="0" presStyleCnt="2">
        <dgm:presLayoutVars>
          <dgm:chPref val="3"/>
        </dgm:presLayoutVars>
      </dgm:prSet>
      <dgm:spPr/>
      <dgm:t>
        <a:bodyPr/>
        <a:lstStyle/>
        <a:p>
          <a:pPr rtl="1"/>
          <a:endParaRPr lang="ar-SA"/>
        </a:p>
      </dgm:t>
    </dgm:pt>
    <dgm:pt modelId="{F31AB36C-1D07-4072-BCB8-B5458547D207}" type="pres">
      <dgm:prSet presAssocID="{EDF74962-E461-45C8-9C3C-06DE34236555}" presName="rootConnector" presStyleLbl="node3" presStyleIdx="0" presStyleCnt="2"/>
      <dgm:spPr/>
      <dgm:t>
        <a:bodyPr/>
        <a:lstStyle/>
        <a:p>
          <a:pPr rtl="1"/>
          <a:endParaRPr lang="ar-SA"/>
        </a:p>
      </dgm:t>
    </dgm:pt>
    <dgm:pt modelId="{6139C1C9-6EF2-4E46-905F-F4FFB465A917}" type="pres">
      <dgm:prSet presAssocID="{EDF74962-E461-45C8-9C3C-06DE34236555}" presName="hierChild4" presStyleCnt="0"/>
      <dgm:spPr/>
    </dgm:pt>
    <dgm:pt modelId="{84A11ECC-2302-422E-940C-49AC9FB21961}" type="pres">
      <dgm:prSet presAssocID="{EDF74962-E461-45C8-9C3C-06DE34236555}" presName="hierChild5" presStyleCnt="0"/>
      <dgm:spPr/>
    </dgm:pt>
    <dgm:pt modelId="{6104A055-E9F3-4B47-AF15-405D0B0C4C0E}" type="pres">
      <dgm:prSet presAssocID="{4E35A7AC-D643-4D2F-A017-6D581F119FD5}" presName="hierChild5" presStyleCnt="0"/>
      <dgm:spPr/>
    </dgm:pt>
    <dgm:pt modelId="{21BB0B66-043E-468D-B76F-387880E3FBC0}" type="pres">
      <dgm:prSet presAssocID="{5EEF7ECD-1F5C-41D7-A25C-267A02311E6B}" presName="Name37" presStyleLbl="parChTrans1D2" presStyleIdx="1" presStyleCnt="2"/>
      <dgm:spPr/>
      <dgm:t>
        <a:bodyPr/>
        <a:lstStyle/>
        <a:p>
          <a:pPr rtl="1"/>
          <a:endParaRPr lang="ar-SA"/>
        </a:p>
      </dgm:t>
    </dgm:pt>
    <dgm:pt modelId="{1D83FD72-1B9D-47C5-83A4-53386FAE292C}" type="pres">
      <dgm:prSet presAssocID="{33462CAE-9BE6-4C9C-BFE9-4019DB1DB101}" presName="hierRoot2" presStyleCnt="0">
        <dgm:presLayoutVars>
          <dgm:hierBranch val="init"/>
        </dgm:presLayoutVars>
      </dgm:prSet>
      <dgm:spPr/>
    </dgm:pt>
    <dgm:pt modelId="{F1FDB1C4-2964-4A84-AE9F-C7E6829E968D}" type="pres">
      <dgm:prSet presAssocID="{33462CAE-9BE6-4C9C-BFE9-4019DB1DB101}" presName="rootComposite" presStyleCnt="0"/>
      <dgm:spPr/>
    </dgm:pt>
    <dgm:pt modelId="{4A65FA8E-C2F3-4CBF-9975-47A2E13DF50F}" type="pres">
      <dgm:prSet presAssocID="{33462CAE-9BE6-4C9C-BFE9-4019DB1DB101}" presName="rootText" presStyleLbl="node2" presStyleIdx="1" presStyleCnt="2">
        <dgm:presLayoutVars>
          <dgm:chPref val="3"/>
        </dgm:presLayoutVars>
      </dgm:prSet>
      <dgm:spPr/>
      <dgm:t>
        <a:bodyPr/>
        <a:lstStyle/>
        <a:p>
          <a:pPr rtl="1"/>
          <a:endParaRPr lang="ar-SA"/>
        </a:p>
      </dgm:t>
    </dgm:pt>
    <dgm:pt modelId="{78B67874-2449-41FB-BEB0-FE5437064B7A}" type="pres">
      <dgm:prSet presAssocID="{33462CAE-9BE6-4C9C-BFE9-4019DB1DB101}" presName="rootConnector" presStyleLbl="node2" presStyleIdx="1" presStyleCnt="2"/>
      <dgm:spPr/>
      <dgm:t>
        <a:bodyPr/>
        <a:lstStyle/>
        <a:p>
          <a:pPr rtl="1"/>
          <a:endParaRPr lang="ar-SA"/>
        </a:p>
      </dgm:t>
    </dgm:pt>
    <dgm:pt modelId="{E55B7EC9-2CED-426B-8E84-EAFA4AD734C6}" type="pres">
      <dgm:prSet presAssocID="{33462CAE-9BE6-4C9C-BFE9-4019DB1DB101}" presName="hierChild4" presStyleCnt="0"/>
      <dgm:spPr/>
    </dgm:pt>
    <dgm:pt modelId="{B91A8610-FCDF-4FD6-B338-BF2FF4396F0B}" type="pres">
      <dgm:prSet presAssocID="{24E42738-D55C-4A54-B2A8-B073BBF21B9F}" presName="Name37" presStyleLbl="parChTrans1D3" presStyleIdx="1" presStyleCnt="2"/>
      <dgm:spPr/>
      <dgm:t>
        <a:bodyPr/>
        <a:lstStyle/>
        <a:p>
          <a:pPr rtl="1"/>
          <a:endParaRPr lang="ar-SA"/>
        </a:p>
      </dgm:t>
    </dgm:pt>
    <dgm:pt modelId="{C39F590D-36D6-4D58-8378-00BDFC94960C}" type="pres">
      <dgm:prSet presAssocID="{2153A654-3DCF-4A7A-8A92-6C4AA794E8A0}" presName="hierRoot2" presStyleCnt="0">
        <dgm:presLayoutVars>
          <dgm:hierBranch val="init"/>
        </dgm:presLayoutVars>
      </dgm:prSet>
      <dgm:spPr/>
    </dgm:pt>
    <dgm:pt modelId="{F0A3C7CB-A95E-401C-87A9-E8E45924CC08}" type="pres">
      <dgm:prSet presAssocID="{2153A654-3DCF-4A7A-8A92-6C4AA794E8A0}" presName="rootComposite" presStyleCnt="0"/>
      <dgm:spPr/>
    </dgm:pt>
    <dgm:pt modelId="{E6210D72-D506-458F-88D0-6145F025B257}" type="pres">
      <dgm:prSet presAssocID="{2153A654-3DCF-4A7A-8A92-6C4AA794E8A0}" presName="rootText" presStyleLbl="node3" presStyleIdx="1" presStyleCnt="2">
        <dgm:presLayoutVars>
          <dgm:chPref val="3"/>
        </dgm:presLayoutVars>
      </dgm:prSet>
      <dgm:spPr/>
      <dgm:t>
        <a:bodyPr/>
        <a:lstStyle/>
        <a:p>
          <a:pPr rtl="1"/>
          <a:endParaRPr lang="ar-SA"/>
        </a:p>
      </dgm:t>
    </dgm:pt>
    <dgm:pt modelId="{7AD3576B-7422-4796-AA41-90D60E88A0B8}" type="pres">
      <dgm:prSet presAssocID="{2153A654-3DCF-4A7A-8A92-6C4AA794E8A0}" presName="rootConnector" presStyleLbl="node3" presStyleIdx="1" presStyleCnt="2"/>
      <dgm:spPr/>
      <dgm:t>
        <a:bodyPr/>
        <a:lstStyle/>
        <a:p>
          <a:pPr rtl="1"/>
          <a:endParaRPr lang="ar-SA"/>
        </a:p>
      </dgm:t>
    </dgm:pt>
    <dgm:pt modelId="{A350C885-5216-404F-8E41-D1E12426B0BE}" type="pres">
      <dgm:prSet presAssocID="{2153A654-3DCF-4A7A-8A92-6C4AA794E8A0}" presName="hierChild4" presStyleCnt="0"/>
      <dgm:spPr/>
    </dgm:pt>
    <dgm:pt modelId="{C06B41DF-8E53-4B8E-89C2-7A3312AFC550}" type="pres">
      <dgm:prSet presAssocID="{2153A654-3DCF-4A7A-8A92-6C4AA794E8A0}" presName="hierChild5" presStyleCnt="0"/>
      <dgm:spPr/>
    </dgm:pt>
    <dgm:pt modelId="{793F06ED-B8F5-426B-A075-E90C61C88A00}" type="pres">
      <dgm:prSet presAssocID="{33462CAE-9BE6-4C9C-BFE9-4019DB1DB101}" presName="hierChild5" presStyleCnt="0"/>
      <dgm:spPr/>
    </dgm:pt>
    <dgm:pt modelId="{DA085EC6-4B6F-4500-A8E7-2988A7E3A35E}" type="pres">
      <dgm:prSet presAssocID="{BF6F6879-EA11-42EB-AD04-DBC2D3C79ACE}" presName="hierChild3" presStyleCnt="0"/>
      <dgm:spPr/>
    </dgm:pt>
  </dgm:ptLst>
  <dgm:cxnLst>
    <dgm:cxn modelId="{BC3B4D60-2D62-43D5-B48B-C1DFCCFE636E}" type="presOf" srcId="{EDF74962-E461-45C8-9C3C-06DE34236555}" destId="{F31AB36C-1D07-4072-BCB8-B5458547D207}" srcOrd="1" destOrd="0" presId="urn:microsoft.com/office/officeart/2005/8/layout/orgChart1"/>
    <dgm:cxn modelId="{75FEEA06-8635-4B48-8239-10DE305359C6}" srcId="{BF6F6879-EA11-42EB-AD04-DBC2D3C79ACE}" destId="{4E35A7AC-D643-4D2F-A017-6D581F119FD5}" srcOrd="0" destOrd="0" parTransId="{666DD134-0A38-4B27-AE21-075ABA474E31}" sibTransId="{D51BE26D-B9F9-4850-95CD-02E66BFA6A45}"/>
    <dgm:cxn modelId="{8E276ECA-C428-4B46-90F9-CC1E0D064F27}" type="presOf" srcId="{4E35A7AC-D643-4D2F-A017-6D581F119FD5}" destId="{15FF0606-99D4-4F1D-8E0F-DA168ED14882}" srcOrd="1" destOrd="0" presId="urn:microsoft.com/office/officeart/2005/8/layout/orgChart1"/>
    <dgm:cxn modelId="{564A7D95-0BD5-4DCA-A47A-3D716744E909}" type="presOf" srcId="{BF6F6879-EA11-42EB-AD04-DBC2D3C79ACE}" destId="{8021D8EE-E809-46C4-9C8C-2A85E7792389}" srcOrd="0" destOrd="0" presId="urn:microsoft.com/office/officeart/2005/8/layout/orgChart1"/>
    <dgm:cxn modelId="{800DE638-821B-4ADE-9E5F-C67719165630}" type="presOf" srcId="{5EEF7ECD-1F5C-41D7-A25C-267A02311E6B}" destId="{21BB0B66-043E-468D-B76F-387880E3FBC0}" srcOrd="0" destOrd="0" presId="urn:microsoft.com/office/officeart/2005/8/layout/orgChart1"/>
    <dgm:cxn modelId="{470CFE86-C291-4BE2-817C-A0888FC4FB98}" type="presOf" srcId="{676D43FA-3365-4835-854C-F3F760DFA848}" destId="{36C2E64A-F0E1-4834-A421-9B53FCBDAE4A}" srcOrd="0" destOrd="0" presId="urn:microsoft.com/office/officeart/2005/8/layout/orgChart1"/>
    <dgm:cxn modelId="{6B202D56-1381-46B5-A9AB-0429038C3C33}" type="presOf" srcId="{EDF74962-E461-45C8-9C3C-06DE34236555}" destId="{7C0C30E8-8E31-4983-AE6F-84155223A98C}" srcOrd="0" destOrd="0" presId="urn:microsoft.com/office/officeart/2005/8/layout/orgChart1"/>
    <dgm:cxn modelId="{D2F846CF-CB30-43DC-B297-DB4DEAE69CB2}" srcId="{D69B6DCC-3882-40F9-84C2-FD26521F41F8}" destId="{BF6F6879-EA11-42EB-AD04-DBC2D3C79ACE}" srcOrd="0" destOrd="0" parTransId="{E592454B-CED8-48FB-B496-C91AFA187953}" sibTransId="{FFCAFBD6-3952-482A-BDE7-6A8A83176B08}"/>
    <dgm:cxn modelId="{17671830-8DEF-458B-A38D-9D6F8F55B1FE}" srcId="{4E35A7AC-D643-4D2F-A017-6D581F119FD5}" destId="{EDF74962-E461-45C8-9C3C-06DE34236555}" srcOrd="0" destOrd="0" parTransId="{676D43FA-3365-4835-854C-F3F760DFA848}" sibTransId="{0EDC270A-065D-431F-A754-DBC6C8D2F172}"/>
    <dgm:cxn modelId="{0D214E99-6768-43A0-9C9F-037D9AE89AC8}" type="presOf" srcId="{24E42738-D55C-4A54-B2A8-B073BBF21B9F}" destId="{B91A8610-FCDF-4FD6-B338-BF2FF4396F0B}" srcOrd="0" destOrd="0" presId="urn:microsoft.com/office/officeart/2005/8/layout/orgChart1"/>
    <dgm:cxn modelId="{9DB92F87-167A-42CE-A2FA-C6E9BA2014A8}" srcId="{33462CAE-9BE6-4C9C-BFE9-4019DB1DB101}" destId="{2153A654-3DCF-4A7A-8A92-6C4AA794E8A0}" srcOrd="0" destOrd="0" parTransId="{24E42738-D55C-4A54-B2A8-B073BBF21B9F}" sibTransId="{7C70756E-C5AE-42A8-B1D4-0E9D06C0C391}"/>
    <dgm:cxn modelId="{F4174711-A228-4C5A-B885-1A4F65D94C56}" type="presOf" srcId="{666DD134-0A38-4B27-AE21-075ABA474E31}" destId="{B79404E9-CCA2-43F2-86C4-BAE11F01A0B4}" srcOrd="0" destOrd="0" presId="urn:microsoft.com/office/officeart/2005/8/layout/orgChart1"/>
    <dgm:cxn modelId="{B1DC5E7E-BD08-47F6-A9DD-2FCC148D7B16}" type="presOf" srcId="{BF6F6879-EA11-42EB-AD04-DBC2D3C79ACE}" destId="{137DD39E-AF94-4CD5-84E5-4E7BCD2B3488}" srcOrd="1" destOrd="0" presId="urn:microsoft.com/office/officeart/2005/8/layout/orgChart1"/>
    <dgm:cxn modelId="{C3386F7C-0D66-4712-9F3E-C0CBC3F4030C}" type="presOf" srcId="{4E35A7AC-D643-4D2F-A017-6D581F119FD5}" destId="{A6F3BCE6-BC08-4BBF-BD89-A465B2E66100}" srcOrd="0" destOrd="0" presId="urn:microsoft.com/office/officeart/2005/8/layout/orgChart1"/>
    <dgm:cxn modelId="{B3FC4D54-C790-40F3-87F7-406EB7D632E9}" type="presOf" srcId="{33462CAE-9BE6-4C9C-BFE9-4019DB1DB101}" destId="{4A65FA8E-C2F3-4CBF-9975-47A2E13DF50F}" srcOrd="0" destOrd="0" presId="urn:microsoft.com/office/officeart/2005/8/layout/orgChart1"/>
    <dgm:cxn modelId="{0C1DFECF-C604-44ED-99D2-85C70555C1C7}" srcId="{BF6F6879-EA11-42EB-AD04-DBC2D3C79ACE}" destId="{33462CAE-9BE6-4C9C-BFE9-4019DB1DB101}" srcOrd="1" destOrd="0" parTransId="{5EEF7ECD-1F5C-41D7-A25C-267A02311E6B}" sibTransId="{831F5D9A-AEA1-4A96-A04B-BAAB55A6D7AA}"/>
    <dgm:cxn modelId="{401FCF42-EEB1-4014-85E1-9AAB55BA5243}" type="presOf" srcId="{2153A654-3DCF-4A7A-8A92-6C4AA794E8A0}" destId="{7AD3576B-7422-4796-AA41-90D60E88A0B8}" srcOrd="1" destOrd="0" presId="urn:microsoft.com/office/officeart/2005/8/layout/orgChart1"/>
    <dgm:cxn modelId="{0C0B1779-A144-4D2A-9481-E0F423C92000}" type="presOf" srcId="{33462CAE-9BE6-4C9C-BFE9-4019DB1DB101}" destId="{78B67874-2449-41FB-BEB0-FE5437064B7A}" srcOrd="1" destOrd="0" presId="urn:microsoft.com/office/officeart/2005/8/layout/orgChart1"/>
    <dgm:cxn modelId="{325BC779-2DD2-40F5-8206-8708B7D2D316}" type="presOf" srcId="{2153A654-3DCF-4A7A-8A92-6C4AA794E8A0}" destId="{E6210D72-D506-458F-88D0-6145F025B257}" srcOrd="0" destOrd="0" presId="urn:microsoft.com/office/officeart/2005/8/layout/orgChart1"/>
    <dgm:cxn modelId="{A0303243-B610-4CD8-9B17-895A2E0B5CAB}" type="presOf" srcId="{D69B6DCC-3882-40F9-84C2-FD26521F41F8}" destId="{008C4AC1-4750-4360-88D5-14C86FD69E0B}" srcOrd="0" destOrd="0" presId="urn:microsoft.com/office/officeart/2005/8/layout/orgChart1"/>
    <dgm:cxn modelId="{C84C7FEE-6A39-452C-96B1-4D7FE9AA4531}" type="presParOf" srcId="{008C4AC1-4750-4360-88D5-14C86FD69E0B}" destId="{010A6A34-B0F7-463E-99F5-9DECB39DFCDD}" srcOrd="0" destOrd="0" presId="urn:microsoft.com/office/officeart/2005/8/layout/orgChart1"/>
    <dgm:cxn modelId="{93800F77-8D3E-4447-8A82-0CAACEAA41B2}" type="presParOf" srcId="{010A6A34-B0F7-463E-99F5-9DECB39DFCDD}" destId="{01056BC8-9C77-4ABD-A133-7C9F838AAB02}" srcOrd="0" destOrd="0" presId="urn:microsoft.com/office/officeart/2005/8/layout/orgChart1"/>
    <dgm:cxn modelId="{243EE436-4309-4D9D-AA97-CA08067752CA}" type="presParOf" srcId="{01056BC8-9C77-4ABD-A133-7C9F838AAB02}" destId="{8021D8EE-E809-46C4-9C8C-2A85E7792389}" srcOrd="0" destOrd="0" presId="urn:microsoft.com/office/officeart/2005/8/layout/orgChart1"/>
    <dgm:cxn modelId="{0282A1C3-EB39-412A-A0A3-BB5A4FF1EAD2}" type="presParOf" srcId="{01056BC8-9C77-4ABD-A133-7C9F838AAB02}" destId="{137DD39E-AF94-4CD5-84E5-4E7BCD2B3488}" srcOrd="1" destOrd="0" presId="urn:microsoft.com/office/officeart/2005/8/layout/orgChart1"/>
    <dgm:cxn modelId="{D1EBFA77-0EA7-4458-AB53-7D8E9CB1C398}" type="presParOf" srcId="{010A6A34-B0F7-463E-99F5-9DECB39DFCDD}" destId="{D8C0AAF3-719C-4FC8-A980-880EA4A95D3A}" srcOrd="1" destOrd="0" presId="urn:microsoft.com/office/officeart/2005/8/layout/orgChart1"/>
    <dgm:cxn modelId="{DB5F7DB2-63E1-4D0A-BA8B-999149A575A9}" type="presParOf" srcId="{D8C0AAF3-719C-4FC8-A980-880EA4A95D3A}" destId="{B79404E9-CCA2-43F2-86C4-BAE11F01A0B4}" srcOrd="0" destOrd="0" presId="urn:microsoft.com/office/officeart/2005/8/layout/orgChart1"/>
    <dgm:cxn modelId="{09721C0A-F3E8-4D4D-85C0-49A30B696CC7}" type="presParOf" srcId="{D8C0AAF3-719C-4FC8-A980-880EA4A95D3A}" destId="{739B5D0C-BA99-4177-9047-F415A972DA76}" srcOrd="1" destOrd="0" presId="urn:microsoft.com/office/officeart/2005/8/layout/orgChart1"/>
    <dgm:cxn modelId="{DBC89A5E-4A2A-4B39-8A90-B66D295CBEAA}" type="presParOf" srcId="{739B5D0C-BA99-4177-9047-F415A972DA76}" destId="{B8618B14-EBAC-40D8-90EB-817B997F65CC}" srcOrd="0" destOrd="0" presId="urn:microsoft.com/office/officeart/2005/8/layout/orgChart1"/>
    <dgm:cxn modelId="{B60DB27D-278B-46E1-9680-BC2BD046A261}" type="presParOf" srcId="{B8618B14-EBAC-40D8-90EB-817B997F65CC}" destId="{A6F3BCE6-BC08-4BBF-BD89-A465B2E66100}" srcOrd="0" destOrd="0" presId="urn:microsoft.com/office/officeart/2005/8/layout/orgChart1"/>
    <dgm:cxn modelId="{354B0799-CB27-45C6-8C32-C40F6C092D1B}" type="presParOf" srcId="{B8618B14-EBAC-40D8-90EB-817B997F65CC}" destId="{15FF0606-99D4-4F1D-8E0F-DA168ED14882}" srcOrd="1" destOrd="0" presId="urn:microsoft.com/office/officeart/2005/8/layout/orgChart1"/>
    <dgm:cxn modelId="{107BBC7D-0426-455A-8FAC-708EDEFFBE28}" type="presParOf" srcId="{739B5D0C-BA99-4177-9047-F415A972DA76}" destId="{FAB46ABF-6FD6-489B-BB99-3C1C1B1E1003}" srcOrd="1" destOrd="0" presId="urn:microsoft.com/office/officeart/2005/8/layout/orgChart1"/>
    <dgm:cxn modelId="{D26AEB66-4945-4805-AB27-3D5443903DED}" type="presParOf" srcId="{FAB46ABF-6FD6-489B-BB99-3C1C1B1E1003}" destId="{36C2E64A-F0E1-4834-A421-9B53FCBDAE4A}" srcOrd="0" destOrd="0" presId="urn:microsoft.com/office/officeart/2005/8/layout/orgChart1"/>
    <dgm:cxn modelId="{351D94D1-8C90-4FFC-83C6-A41D464FB403}" type="presParOf" srcId="{FAB46ABF-6FD6-489B-BB99-3C1C1B1E1003}" destId="{BA31392E-FB81-4319-A2D1-E33840A7FA94}" srcOrd="1" destOrd="0" presId="urn:microsoft.com/office/officeart/2005/8/layout/orgChart1"/>
    <dgm:cxn modelId="{F47A54BB-CC65-4A67-96B6-3466190CE8E0}" type="presParOf" srcId="{BA31392E-FB81-4319-A2D1-E33840A7FA94}" destId="{32A4598B-44D4-4860-8C2F-EEA582500F23}" srcOrd="0" destOrd="0" presId="urn:microsoft.com/office/officeart/2005/8/layout/orgChart1"/>
    <dgm:cxn modelId="{1690D6F6-291A-4F2C-AE2F-1D6570BDE576}" type="presParOf" srcId="{32A4598B-44D4-4860-8C2F-EEA582500F23}" destId="{7C0C30E8-8E31-4983-AE6F-84155223A98C}" srcOrd="0" destOrd="0" presId="urn:microsoft.com/office/officeart/2005/8/layout/orgChart1"/>
    <dgm:cxn modelId="{F86C39B2-A677-4EC0-A1C6-C332C89B32F6}" type="presParOf" srcId="{32A4598B-44D4-4860-8C2F-EEA582500F23}" destId="{F31AB36C-1D07-4072-BCB8-B5458547D207}" srcOrd="1" destOrd="0" presId="urn:microsoft.com/office/officeart/2005/8/layout/orgChart1"/>
    <dgm:cxn modelId="{3D7F757C-9A9E-4319-AC6C-5E75329CB3DE}" type="presParOf" srcId="{BA31392E-FB81-4319-A2D1-E33840A7FA94}" destId="{6139C1C9-6EF2-4E46-905F-F4FFB465A917}" srcOrd="1" destOrd="0" presId="urn:microsoft.com/office/officeart/2005/8/layout/orgChart1"/>
    <dgm:cxn modelId="{B3B01C23-6C37-4302-9AF4-33CA8E45952E}" type="presParOf" srcId="{BA31392E-FB81-4319-A2D1-E33840A7FA94}" destId="{84A11ECC-2302-422E-940C-49AC9FB21961}" srcOrd="2" destOrd="0" presId="urn:microsoft.com/office/officeart/2005/8/layout/orgChart1"/>
    <dgm:cxn modelId="{25CE1973-1C81-430F-8346-2601DD5E7BBE}" type="presParOf" srcId="{739B5D0C-BA99-4177-9047-F415A972DA76}" destId="{6104A055-E9F3-4B47-AF15-405D0B0C4C0E}" srcOrd="2" destOrd="0" presId="urn:microsoft.com/office/officeart/2005/8/layout/orgChart1"/>
    <dgm:cxn modelId="{4FCC5BCD-455F-484F-8532-463E973F1DBC}" type="presParOf" srcId="{D8C0AAF3-719C-4FC8-A980-880EA4A95D3A}" destId="{21BB0B66-043E-468D-B76F-387880E3FBC0}" srcOrd="2" destOrd="0" presId="urn:microsoft.com/office/officeart/2005/8/layout/orgChart1"/>
    <dgm:cxn modelId="{FB9B3C40-A530-495E-99AE-63188F5DF5DE}" type="presParOf" srcId="{D8C0AAF3-719C-4FC8-A980-880EA4A95D3A}" destId="{1D83FD72-1B9D-47C5-83A4-53386FAE292C}" srcOrd="3" destOrd="0" presId="urn:microsoft.com/office/officeart/2005/8/layout/orgChart1"/>
    <dgm:cxn modelId="{0EEFA6F0-BA70-48ED-B54B-AC1140FB89C0}" type="presParOf" srcId="{1D83FD72-1B9D-47C5-83A4-53386FAE292C}" destId="{F1FDB1C4-2964-4A84-AE9F-C7E6829E968D}" srcOrd="0" destOrd="0" presId="urn:microsoft.com/office/officeart/2005/8/layout/orgChart1"/>
    <dgm:cxn modelId="{6E67B1E3-391A-4FCB-98DA-1C783F25E394}" type="presParOf" srcId="{F1FDB1C4-2964-4A84-AE9F-C7E6829E968D}" destId="{4A65FA8E-C2F3-4CBF-9975-47A2E13DF50F}" srcOrd="0" destOrd="0" presId="urn:microsoft.com/office/officeart/2005/8/layout/orgChart1"/>
    <dgm:cxn modelId="{5F308850-6E69-4F3B-A6A3-581DE770A862}" type="presParOf" srcId="{F1FDB1C4-2964-4A84-AE9F-C7E6829E968D}" destId="{78B67874-2449-41FB-BEB0-FE5437064B7A}" srcOrd="1" destOrd="0" presId="urn:microsoft.com/office/officeart/2005/8/layout/orgChart1"/>
    <dgm:cxn modelId="{1C7B442A-94A9-4A50-A2E0-CC56399E16A9}" type="presParOf" srcId="{1D83FD72-1B9D-47C5-83A4-53386FAE292C}" destId="{E55B7EC9-2CED-426B-8E84-EAFA4AD734C6}" srcOrd="1" destOrd="0" presId="urn:microsoft.com/office/officeart/2005/8/layout/orgChart1"/>
    <dgm:cxn modelId="{08348437-D969-4AAE-A5C2-1C223EB16A8F}" type="presParOf" srcId="{E55B7EC9-2CED-426B-8E84-EAFA4AD734C6}" destId="{B91A8610-FCDF-4FD6-B338-BF2FF4396F0B}" srcOrd="0" destOrd="0" presId="urn:microsoft.com/office/officeart/2005/8/layout/orgChart1"/>
    <dgm:cxn modelId="{66FE9B17-9E96-48D8-8641-043A1744A913}" type="presParOf" srcId="{E55B7EC9-2CED-426B-8E84-EAFA4AD734C6}" destId="{C39F590D-36D6-4D58-8378-00BDFC94960C}" srcOrd="1" destOrd="0" presId="urn:microsoft.com/office/officeart/2005/8/layout/orgChart1"/>
    <dgm:cxn modelId="{E998D970-A313-4B1A-A18D-E221347C4731}" type="presParOf" srcId="{C39F590D-36D6-4D58-8378-00BDFC94960C}" destId="{F0A3C7CB-A95E-401C-87A9-E8E45924CC08}" srcOrd="0" destOrd="0" presId="urn:microsoft.com/office/officeart/2005/8/layout/orgChart1"/>
    <dgm:cxn modelId="{51002BC0-E999-417B-A678-7A6F10FC8ADD}" type="presParOf" srcId="{F0A3C7CB-A95E-401C-87A9-E8E45924CC08}" destId="{E6210D72-D506-458F-88D0-6145F025B257}" srcOrd="0" destOrd="0" presId="urn:microsoft.com/office/officeart/2005/8/layout/orgChart1"/>
    <dgm:cxn modelId="{44B6E6B6-7AE8-4123-A2A9-689D2629048F}" type="presParOf" srcId="{F0A3C7CB-A95E-401C-87A9-E8E45924CC08}" destId="{7AD3576B-7422-4796-AA41-90D60E88A0B8}" srcOrd="1" destOrd="0" presId="urn:microsoft.com/office/officeart/2005/8/layout/orgChart1"/>
    <dgm:cxn modelId="{6ED98C36-1642-459C-BA0C-CE6DD17505CA}" type="presParOf" srcId="{C39F590D-36D6-4D58-8378-00BDFC94960C}" destId="{A350C885-5216-404F-8E41-D1E12426B0BE}" srcOrd="1" destOrd="0" presId="urn:microsoft.com/office/officeart/2005/8/layout/orgChart1"/>
    <dgm:cxn modelId="{E96834F3-63C0-4303-88FF-4178D7299FE2}" type="presParOf" srcId="{C39F590D-36D6-4D58-8378-00BDFC94960C}" destId="{C06B41DF-8E53-4B8E-89C2-7A3312AFC550}" srcOrd="2" destOrd="0" presId="urn:microsoft.com/office/officeart/2005/8/layout/orgChart1"/>
    <dgm:cxn modelId="{F442F05A-76D4-4258-B692-6E54CEE79B96}" type="presParOf" srcId="{1D83FD72-1B9D-47C5-83A4-53386FAE292C}" destId="{793F06ED-B8F5-426B-A075-E90C61C88A00}" srcOrd="2" destOrd="0" presId="urn:microsoft.com/office/officeart/2005/8/layout/orgChart1"/>
    <dgm:cxn modelId="{04BC63D8-EC94-4A32-B943-304D630F4591}" type="presParOf" srcId="{010A6A34-B0F7-463E-99F5-9DECB39DFCDD}" destId="{DA085EC6-4B6F-4500-A8E7-2988A7E3A35E}" srcOrd="2" destOrd="0" presId="urn:microsoft.com/office/officeart/2005/8/layout/orgChart1"/>
  </dgm:cxnLst>
  <dgm:bg/>
  <dgm:whole>
    <a:ln w="38100">
      <a:solidFill>
        <a:schemeClr val="tx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EDBFDC-8B0A-4396-A110-3165DA89B6E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59A4AA31-5336-4B84-938B-58DA43F1C8BD}">
      <dgm:prSet phldrT="[نص]"/>
      <dgm:spPr>
        <a:solidFill>
          <a:schemeClr val="accent1">
            <a:lumMod val="40000"/>
            <a:lumOff val="60000"/>
          </a:schemeClr>
        </a:solidFill>
        <a:ln>
          <a:solidFill>
            <a:srgbClr val="C00000"/>
          </a:solidFill>
        </a:ln>
      </dgm:spPr>
      <dgm:t>
        <a:bodyPr/>
        <a:lstStyle/>
        <a:p>
          <a:pPr rtl="1"/>
          <a:r>
            <a:rPr lang="ar-SA" b="0" dirty="0" smtClean="0">
              <a:solidFill>
                <a:schemeClr val="tx1"/>
              </a:solidFill>
            </a:rPr>
            <a:t>تتمثل أوراق القبض في </a:t>
          </a:r>
          <a:endParaRPr lang="ar-SA" b="0" dirty="0">
            <a:solidFill>
              <a:schemeClr val="tx1"/>
            </a:solidFill>
          </a:endParaRPr>
        </a:p>
      </dgm:t>
    </dgm:pt>
    <dgm:pt modelId="{766BFA7B-8D30-4AFE-99D0-B7D3816FD05C}" type="parTrans" cxnId="{EEAD792E-8B23-44EA-8A16-B27FF2CD4950}">
      <dgm:prSet/>
      <dgm:spPr/>
      <dgm:t>
        <a:bodyPr/>
        <a:lstStyle/>
        <a:p>
          <a:pPr rtl="1"/>
          <a:endParaRPr lang="ar-SA"/>
        </a:p>
      </dgm:t>
    </dgm:pt>
    <dgm:pt modelId="{1C1F11AD-1F64-46C1-B6EB-1759ED342078}" type="sibTrans" cxnId="{EEAD792E-8B23-44EA-8A16-B27FF2CD4950}">
      <dgm:prSet/>
      <dgm:spPr/>
      <dgm:t>
        <a:bodyPr/>
        <a:lstStyle/>
        <a:p>
          <a:pPr rtl="1"/>
          <a:endParaRPr lang="ar-SA"/>
        </a:p>
      </dgm:t>
    </dgm:pt>
    <dgm:pt modelId="{6D002B1A-72F0-4C74-9936-0B361693CE77}">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السند لأمر </a:t>
          </a:r>
          <a:endParaRPr lang="ar-EG" dirty="0">
            <a:solidFill>
              <a:schemeClr val="tx1"/>
            </a:solidFill>
            <a:effectLst/>
          </a:endParaRPr>
        </a:p>
      </dgm:t>
    </dgm:pt>
    <dgm:pt modelId="{291D7557-A8E1-40DA-B364-40253403C7F0}" type="parTrans" cxnId="{9414A41D-D3AB-494A-A77E-5D1B55484D06}">
      <dgm:prSet/>
      <dgm:spPr/>
      <dgm:t>
        <a:bodyPr/>
        <a:lstStyle/>
        <a:p>
          <a:pPr rtl="1"/>
          <a:endParaRPr lang="ar-SA" dirty="0"/>
        </a:p>
      </dgm:t>
    </dgm:pt>
    <dgm:pt modelId="{AF01DC0E-7FAA-493F-A344-58E975E80152}" type="sibTrans" cxnId="{9414A41D-D3AB-494A-A77E-5D1B55484D06}">
      <dgm:prSet/>
      <dgm:spPr/>
      <dgm:t>
        <a:bodyPr/>
        <a:lstStyle/>
        <a:p>
          <a:pPr rtl="1"/>
          <a:endParaRPr lang="ar-SA"/>
        </a:p>
      </dgm:t>
    </dgm:pt>
    <dgm:pt modelId="{15B59B99-0FC0-492E-A317-CCC0974BEF53}">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الكمبيالة</a:t>
          </a:r>
          <a:endParaRPr lang="ar-EG" dirty="0">
            <a:solidFill>
              <a:schemeClr val="tx1"/>
            </a:solidFill>
            <a:effectLst/>
          </a:endParaRPr>
        </a:p>
      </dgm:t>
    </dgm:pt>
    <dgm:pt modelId="{90B2D14B-7BD9-477B-BDE6-4FDF3741A654}" type="parTrans" cxnId="{EBA3A069-21B9-4EC8-AA28-70F0D2B50F65}">
      <dgm:prSet/>
      <dgm:spPr/>
      <dgm:t>
        <a:bodyPr/>
        <a:lstStyle/>
        <a:p>
          <a:pPr rtl="1"/>
          <a:endParaRPr lang="ar-SA" dirty="0"/>
        </a:p>
      </dgm:t>
    </dgm:pt>
    <dgm:pt modelId="{181EA3D5-9E13-4F59-B596-A5ED8A329289}" type="sibTrans" cxnId="{EBA3A069-21B9-4EC8-AA28-70F0D2B50F65}">
      <dgm:prSet/>
      <dgm:spPr/>
      <dgm:t>
        <a:bodyPr/>
        <a:lstStyle/>
        <a:p>
          <a:pPr rtl="1"/>
          <a:endParaRPr lang="ar-SA"/>
        </a:p>
      </dgm:t>
    </dgm:pt>
    <dgm:pt modelId="{70BC565A-3E6C-45ED-BF2C-DADBE219B1F6}" type="pres">
      <dgm:prSet presAssocID="{A4EDBFDC-8B0A-4396-A110-3165DA89B6E3}" presName="hierChild1" presStyleCnt="0">
        <dgm:presLayoutVars>
          <dgm:orgChart val="1"/>
          <dgm:chPref val="1"/>
          <dgm:dir/>
          <dgm:animOne val="branch"/>
          <dgm:animLvl val="lvl"/>
          <dgm:resizeHandles/>
        </dgm:presLayoutVars>
      </dgm:prSet>
      <dgm:spPr/>
      <dgm:t>
        <a:bodyPr/>
        <a:lstStyle/>
        <a:p>
          <a:pPr rtl="1"/>
          <a:endParaRPr lang="ar-SA"/>
        </a:p>
      </dgm:t>
    </dgm:pt>
    <dgm:pt modelId="{60DCFB35-2F20-4104-8855-51A31CDAF226}" type="pres">
      <dgm:prSet presAssocID="{59A4AA31-5336-4B84-938B-58DA43F1C8BD}" presName="hierRoot1" presStyleCnt="0">
        <dgm:presLayoutVars>
          <dgm:hierBranch val="init"/>
        </dgm:presLayoutVars>
      </dgm:prSet>
      <dgm:spPr/>
    </dgm:pt>
    <dgm:pt modelId="{6B71FE1D-126A-46D0-8FFD-CF5A6ABC7D25}" type="pres">
      <dgm:prSet presAssocID="{59A4AA31-5336-4B84-938B-58DA43F1C8BD}" presName="rootComposite1" presStyleCnt="0"/>
      <dgm:spPr/>
    </dgm:pt>
    <dgm:pt modelId="{F61E7680-3F3F-41DB-BE32-A9354DF8C92D}" type="pres">
      <dgm:prSet presAssocID="{59A4AA31-5336-4B84-938B-58DA43F1C8BD}" presName="rootText1" presStyleLbl="node0" presStyleIdx="0" presStyleCnt="1" custScaleX="291437">
        <dgm:presLayoutVars>
          <dgm:chPref val="3"/>
        </dgm:presLayoutVars>
      </dgm:prSet>
      <dgm:spPr/>
      <dgm:t>
        <a:bodyPr/>
        <a:lstStyle/>
        <a:p>
          <a:pPr rtl="1"/>
          <a:endParaRPr lang="ar-SA"/>
        </a:p>
      </dgm:t>
    </dgm:pt>
    <dgm:pt modelId="{C62E5A18-E2EE-4D1E-B5F2-D52B096B2DC5}" type="pres">
      <dgm:prSet presAssocID="{59A4AA31-5336-4B84-938B-58DA43F1C8BD}" presName="rootConnector1" presStyleLbl="node1" presStyleIdx="0" presStyleCnt="0"/>
      <dgm:spPr/>
      <dgm:t>
        <a:bodyPr/>
        <a:lstStyle/>
        <a:p>
          <a:pPr rtl="1"/>
          <a:endParaRPr lang="ar-SA"/>
        </a:p>
      </dgm:t>
    </dgm:pt>
    <dgm:pt modelId="{53B52C20-C4C1-4EEA-B99D-E7E7734C02F9}" type="pres">
      <dgm:prSet presAssocID="{59A4AA31-5336-4B84-938B-58DA43F1C8BD}" presName="hierChild2" presStyleCnt="0"/>
      <dgm:spPr/>
    </dgm:pt>
    <dgm:pt modelId="{7A878359-ADCC-4D83-A63A-6B1AA2F11CE3}" type="pres">
      <dgm:prSet presAssocID="{90B2D14B-7BD9-477B-BDE6-4FDF3741A654}" presName="Name37" presStyleLbl="parChTrans1D2" presStyleIdx="0" presStyleCnt="2"/>
      <dgm:spPr/>
      <dgm:t>
        <a:bodyPr/>
        <a:lstStyle/>
        <a:p>
          <a:pPr rtl="1"/>
          <a:endParaRPr lang="ar-SA"/>
        </a:p>
      </dgm:t>
    </dgm:pt>
    <dgm:pt modelId="{99DAA860-BF76-4A72-A6A6-7D3FEAAD6E15}" type="pres">
      <dgm:prSet presAssocID="{15B59B99-0FC0-492E-A317-CCC0974BEF53}" presName="hierRoot2" presStyleCnt="0">
        <dgm:presLayoutVars>
          <dgm:hierBranch val="init"/>
        </dgm:presLayoutVars>
      </dgm:prSet>
      <dgm:spPr/>
    </dgm:pt>
    <dgm:pt modelId="{FE96A114-0F86-4502-9AA7-3BC42469294A}" type="pres">
      <dgm:prSet presAssocID="{15B59B99-0FC0-492E-A317-CCC0974BEF53}" presName="rootComposite" presStyleCnt="0"/>
      <dgm:spPr/>
    </dgm:pt>
    <dgm:pt modelId="{13B6AAE6-0A42-41A9-986F-C1CD7394D305}" type="pres">
      <dgm:prSet presAssocID="{15B59B99-0FC0-492E-A317-CCC0974BEF53}" presName="rootText" presStyleLbl="node2" presStyleIdx="0" presStyleCnt="2">
        <dgm:presLayoutVars>
          <dgm:chPref val="3"/>
        </dgm:presLayoutVars>
      </dgm:prSet>
      <dgm:spPr/>
      <dgm:t>
        <a:bodyPr/>
        <a:lstStyle/>
        <a:p>
          <a:pPr rtl="1"/>
          <a:endParaRPr lang="ar-SA"/>
        </a:p>
      </dgm:t>
    </dgm:pt>
    <dgm:pt modelId="{EA6A5890-B35D-4B89-B44D-7B3CD378D86B}" type="pres">
      <dgm:prSet presAssocID="{15B59B99-0FC0-492E-A317-CCC0974BEF53}" presName="rootConnector" presStyleLbl="node2" presStyleIdx="0" presStyleCnt="2"/>
      <dgm:spPr/>
      <dgm:t>
        <a:bodyPr/>
        <a:lstStyle/>
        <a:p>
          <a:pPr rtl="1"/>
          <a:endParaRPr lang="ar-SA"/>
        </a:p>
      </dgm:t>
    </dgm:pt>
    <dgm:pt modelId="{DB587994-716F-4CAE-B471-CDD6955C0EFC}" type="pres">
      <dgm:prSet presAssocID="{15B59B99-0FC0-492E-A317-CCC0974BEF53}" presName="hierChild4" presStyleCnt="0"/>
      <dgm:spPr/>
    </dgm:pt>
    <dgm:pt modelId="{BCFE9437-0A03-45A2-86F8-839149CC14B5}" type="pres">
      <dgm:prSet presAssocID="{15B59B99-0FC0-492E-A317-CCC0974BEF53}" presName="hierChild5" presStyleCnt="0"/>
      <dgm:spPr/>
    </dgm:pt>
    <dgm:pt modelId="{E49006F6-5B2D-4506-BEC0-0A183382FDE2}" type="pres">
      <dgm:prSet presAssocID="{291D7557-A8E1-40DA-B364-40253403C7F0}" presName="Name37" presStyleLbl="parChTrans1D2" presStyleIdx="1" presStyleCnt="2"/>
      <dgm:spPr/>
      <dgm:t>
        <a:bodyPr/>
        <a:lstStyle/>
        <a:p>
          <a:pPr rtl="1"/>
          <a:endParaRPr lang="ar-SA"/>
        </a:p>
      </dgm:t>
    </dgm:pt>
    <dgm:pt modelId="{EBED0721-88AD-4E9E-A357-2FA3ECB45263}" type="pres">
      <dgm:prSet presAssocID="{6D002B1A-72F0-4C74-9936-0B361693CE77}" presName="hierRoot2" presStyleCnt="0">
        <dgm:presLayoutVars>
          <dgm:hierBranch val="init"/>
        </dgm:presLayoutVars>
      </dgm:prSet>
      <dgm:spPr/>
    </dgm:pt>
    <dgm:pt modelId="{A320DB8D-B5FE-43E0-BE82-5003483F10E5}" type="pres">
      <dgm:prSet presAssocID="{6D002B1A-72F0-4C74-9936-0B361693CE77}" presName="rootComposite" presStyleCnt="0"/>
      <dgm:spPr/>
    </dgm:pt>
    <dgm:pt modelId="{D7695463-B341-48E1-8EF4-762CC4102ADD}" type="pres">
      <dgm:prSet presAssocID="{6D002B1A-72F0-4C74-9936-0B361693CE77}" presName="rootText" presStyleLbl="node2" presStyleIdx="1" presStyleCnt="2">
        <dgm:presLayoutVars>
          <dgm:chPref val="3"/>
        </dgm:presLayoutVars>
      </dgm:prSet>
      <dgm:spPr/>
      <dgm:t>
        <a:bodyPr/>
        <a:lstStyle/>
        <a:p>
          <a:pPr rtl="1"/>
          <a:endParaRPr lang="ar-SA"/>
        </a:p>
      </dgm:t>
    </dgm:pt>
    <dgm:pt modelId="{CB6813D0-F94D-428B-B961-F6DE4B0F119B}" type="pres">
      <dgm:prSet presAssocID="{6D002B1A-72F0-4C74-9936-0B361693CE77}" presName="rootConnector" presStyleLbl="node2" presStyleIdx="1" presStyleCnt="2"/>
      <dgm:spPr/>
      <dgm:t>
        <a:bodyPr/>
        <a:lstStyle/>
        <a:p>
          <a:pPr rtl="1"/>
          <a:endParaRPr lang="ar-SA"/>
        </a:p>
      </dgm:t>
    </dgm:pt>
    <dgm:pt modelId="{4C8D8664-3D47-4521-9ABA-FA612FC07749}" type="pres">
      <dgm:prSet presAssocID="{6D002B1A-72F0-4C74-9936-0B361693CE77}" presName="hierChild4" presStyleCnt="0"/>
      <dgm:spPr/>
    </dgm:pt>
    <dgm:pt modelId="{69BCC49A-2D49-4946-8890-22B603B3D535}" type="pres">
      <dgm:prSet presAssocID="{6D002B1A-72F0-4C74-9936-0B361693CE77}" presName="hierChild5" presStyleCnt="0"/>
      <dgm:spPr/>
    </dgm:pt>
    <dgm:pt modelId="{70442707-6BF5-45F2-947E-3E19D0DB08E4}" type="pres">
      <dgm:prSet presAssocID="{59A4AA31-5336-4B84-938B-58DA43F1C8BD}" presName="hierChild3" presStyleCnt="0"/>
      <dgm:spPr/>
    </dgm:pt>
  </dgm:ptLst>
  <dgm:cxnLst>
    <dgm:cxn modelId="{E1907756-0BB9-4709-875D-258545BA8542}" type="presOf" srcId="{59A4AA31-5336-4B84-938B-58DA43F1C8BD}" destId="{F61E7680-3F3F-41DB-BE32-A9354DF8C92D}" srcOrd="0" destOrd="0" presId="urn:microsoft.com/office/officeart/2005/8/layout/orgChart1"/>
    <dgm:cxn modelId="{2BE8FB61-0A68-4AC2-9ECB-1C8AB0A11020}" type="presOf" srcId="{90B2D14B-7BD9-477B-BDE6-4FDF3741A654}" destId="{7A878359-ADCC-4D83-A63A-6B1AA2F11CE3}" srcOrd="0" destOrd="0" presId="urn:microsoft.com/office/officeart/2005/8/layout/orgChart1"/>
    <dgm:cxn modelId="{763EC56D-5AB4-4AD1-A849-2939298D1AD5}" type="presOf" srcId="{6D002B1A-72F0-4C74-9936-0B361693CE77}" destId="{D7695463-B341-48E1-8EF4-762CC4102ADD}" srcOrd="0" destOrd="0" presId="urn:microsoft.com/office/officeart/2005/8/layout/orgChart1"/>
    <dgm:cxn modelId="{4D7F3303-1A11-4716-BCFF-42AC1C93FE83}" type="presOf" srcId="{59A4AA31-5336-4B84-938B-58DA43F1C8BD}" destId="{C62E5A18-E2EE-4D1E-B5F2-D52B096B2DC5}" srcOrd="1" destOrd="0" presId="urn:microsoft.com/office/officeart/2005/8/layout/orgChart1"/>
    <dgm:cxn modelId="{740CB229-C6DE-4769-9D32-B760852A5550}" type="presOf" srcId="{15B59B99-0FC0-492E-A317-CCC0974BEF53}" destId="{13B6AAE6-0A42-41A9-986F-C1CD7394D305}" srcOrd="0" destOrd="0" presId="urn:microsoft.com/office/officeart/2005/8/layout/orgChart1"/>
    <dgm:cxn modelId="{EEAD792E-8B23-44EA-8A16-B27FF2CD4950}" srcId="{A4EDBFDC-8B0A-4396-A110-3165DA89B6E3}" destId="{59A4AA31-5336-4B84-938B-58DA43F1C8BD}" srcOrd="0" destOrd="0" parTransId="{766BFA7B-8D30-4AFE-99D0-B7D3816FD05C}" sibTransId="{1C1F11AD-1F64-46C1-B6EB-1759ED342078}"/>
    <dgm:cxn modelId="{9414A41D-D3AB-494A-A77E-5D1B55484D06}" srcId="{59A4AA31-5336-4B84-938B-58DA43F1C8BD}" destId="{6D002B1A-72F0-4C74-9936-0B361693CE77}" srcOrd="1" destOrd="0" parTransId="{291D7557-A8E1-40DA-B364-40253403C7F0}" sibTransId="{AF01DC0E-7FAA-493F-A344-58E975E80152}"/>
    <dgm:cxn modelId="{EBA3A069-21B9-4EC8-AA28-70F0D2B50F65}" srcId="{59A4AA31-5336-4B84-938B-58DA43F1C8BD}" destId="{15B59B99-0FC0-492E-A317-CCC0974BEF53}" srcOrd="0" destOrd="0" parTransId="{90B2D14B-7BD9-477B-BDE6-4FDF3741A654}" sibTransId="{181EA3D5-9E13-4F59-B596-A5ED8A329289}"/>
    <dgm:cxn modelId="{C1C96C82-2FA1-4392-BEF4-1A034FFD389B}" type="presOf" srcId="{A4EDBFDC-8B0A-4396-A110-3165DA89B6E3}" destId="{70BC565A-3E6C-45ED-BF2C-DADBE219B1F6}" srcOrd="0" destOrd="0" presId="urn:microsoft.com/office/officeart/2005/8/layout/orgChart1"/>
    <dgm:cxn modelId="{6C9D2B39-39A4-4E21-B219-F463B47EF6FB}" type="presOf" srcId="{15B59B99-0FC0-492E-A317-CCC0974BEF53}" destId="{EA6A5890-B35D-4B89-B44D-7B3CD378D86B}" srcOrd="1" destOrd="0" presId="urn:microsoft.com/office/officeart/2005/8/layout/orgChart1"/>
    <dgm:cxn modelId="{D8338C24-B143-402D-8EE3-BF03D266F9DF}" type="presOf" srcId="{291D7557-A8E1-40DA-B364-40253403C7F0}" destId="{E49006F6-5B2D-4506-BEC0-0A183382FDE2}" srcOrd="0" destOrd="0" presId="urn:microsoft.com/office/officeart/2005/8/layout/orgChart1"/>
    <dgm:cxn modelId="{D7FBFCE6-69B9-46D7-BED5-763775C6018B}" type="presOf" srcId="{6D002B1A-72F0-4C74-9936-0B361693CE77}" destId="{CB6813D0-F94D-428B-B961-F6DE4B0F119B}" srcOrd="1" destOrd="0" presId="urn:microsoft.com/office/officeart/2005/8/layout/orgChart1"/>
    <dgm:cxn modelId="{74BB1F8D-608C-49B9-AB28-A5AD02F32781}" type="presParOf" srcId="{70BC565A-3E6C-45ED-BF2C-DADBE219B1F6}" destId="{60DCFB35-2F20-4104-8855-51A31CDAF226}" srcOrd="0" destOrd="0" presId="urn:microsoft.com/office/officeart/2005/8/layout/orgChart1"/>
    <dgm:cxn modelId="{55BD49F1-1C86-497C-8966-ADF5FA2E4F9E}" type="presParOf" srcId="{60DCFB35-2F20-4104-8855-51A31CDAF226}" destId="{6B71FE1D-126A-46D0-8FFD-CF5A6ABC7D25}" srcOrd="0" destOrd="0" presId="urn:microsoft.com/office/officeart/2005/8/layout/orgChart1"/>
    <dgm:cxn modelId="{4B782AB6-D3BB-4788-B8A6-972348353365}" type="presParOf" srcId="{6B71FE1D-126A-46D0-8FFD-CF5A6ABC7D25}" destId="{F61E7680-3F3F-41DB-BE32-A9354DF8C92D}" srcOrd="0" destOrd="0" presId="urn:microsoft.com/office/officeart/2005/8/layout/orgChart1"/>
    <dgm:cxn modelId="{5E94C0E1-6A24-40B1-8024-26FB3A3C9A32}" type="presParOf" srcId="{6B71FE1D-126A-46D0-8FFD-CF5A6ABC7D25}" destId="{C62E5A18-E2EE-4D1E-B5F2-D52B096B2DC5}" srcOrd="1" destOrd="0" presId="urn:microsoft.com/office/officeart/2005/8/layout/orgChart1"/>
    <dgm:cxn modelId="{95BAFD30-F284-4FAC-9FD9-0EC111FC2BFB}" type="presParOf" srcId="{60DCFB35-2F20-4104-8855-51A31CDAF226}" destId="{53B52C20-C4C1-4EEA-B99D-E7E7734C02F9}" srcOrd="1" destOrd="0" presId="urn:microsoft.com/office/officeart/2005/8/layout/orgChart1"/>
    <dgm:cxn modelId="{4D3DA1CE-2733-4631-A4B7-D337F64CF004}" type="presParOf" srcId="{53B52C20-C4C1-4EEA-B99D-E7E7734C02F9}" destId="{7A878359-ADCC-4D83-A63A-6B1AA2F11CE3}" srcOrd="0" destOrd="0" presId="urn:microsoft.com/office/officeart/2005/8/layout/orgChart1"/>
    <dgm:cxn modelId="{40E60A7B-DFEB-455D-A65A-69BDA028CC52}" type="presParOf" srcId="{53B52C20-C4C1-4EEA-B99D-E7E7734C02F9}" destId="{99DAA860-BF76-4A72-A6A6-7D3FEAAD6E15}" srcOrd="1" destOrd="0" presId="urn:microsoft.com/office/officeart/2005/8/layout/orgChart1"/>
    <dgm:cxn modelId="{DC00440D-241B-4C6D-B92D-CC73A2661BEC}" type="presParOf" srcId="{99DAA860-BF76-4A72-A6A6-7D3FEAAD6E15}" destId="{FE96A114-0F86-4502-9AA7-3BC42469294A}" srcOrd="0" destOrd="0" presId="urn:microsoft.com/office/officeart/2005/8/layout/orgChart1"/>
    <dgm:cxn modelId="{A146E26D-63FE-4CA4-9FEF-B8E48074B378}" type="presParOf" srcId="{FE96A114-0F86-4502-9AA7-3BC42469294A}" destId="{13B6AAE6-0A42-41A9-986F-C1CD7394D305}" srcOrd="0" destOrd="0" presId="urn:microsoft.com/office/officeart/2005/8/layout/orgChart1"/>
    <dgm:cxn modelId="{49C8E91C-96D1-4824-9C59-816F12872CAD}" type="presParOf" srcId="{FE96A114-0F86-4502-9AA7-3BC42469294A}" destId="{EA6A5890-B35D-4B89-B44D-7B3CD378D86B}" srcOrd="1" destOrd="0" presId="urn:microsoft.com/office/officeart/2005/8/layout/orgChart1"/>
    <dgm:cxn modelId="{B99CEEDB-F126-4CBF-ACE7-0E924D2196F6}" type="presParOf" srcId="{99DAA860-BF76-4A72-A6A6-7D3FEAAD6E15}" destId="{DB587994-716F-4CAE-B471-CDD6955C0EFC}" srcOrd="1" destOrd="0" presId="urn:microsoft.com/office/officeart/2005/8/layout/orgChart1"/>
    <dgm:cxn modelId="{6D3FB3ED-EFDD-47A2-B064-102F59F34898}" type="presParOf" srcId="{99DAA860-BF76-4A72-A6A6-7D3FEAAD6E15}" destId="{BCFE9437-0A03-45A2-86F8-839149CC14B5}" srcOrd="2" destOrd="0" presId="urn:microsoft.com/office/officeart/2005/8/layout/orgChart1"/>
    <dgm:cxn modelId="{B9AFE2F5-DE10-4A48-A53E-B9574D37B2CB}" type="presParOf" srcId="{53B52C20-C4C1-4EEA-B99D-E7E7734C02F9}" destId="{E49006F6-5B2D-4506-BEC0-0A183382FDE2}" srcOrd="2" destOrd="0" presId="urn:microsoft.com/office/officeart/2005/8/layout/orgChart1"/>
    <dgm:cxn modelId="{CBBD48DF-963B-4537-ADAC-2245D1B068A8}" type="presParOf" srcId="{53B52C20-C4C1-4EEA-B99D-E7E7734C02F9}" destId="{EBED0721-88AD-4E9E-A357-2FA3ECB45263}" srcOrd="3" destOrd="0" presId="urn:microsoft.com/office/officeart/2005/8/layout/orgChart1"/>
    <dgm:cxn modelId="{EAC9D231-4C7E-4CA8-923A-340AAD7A4916}" type="presParOf" srcId="{EBED0721-88AD-4E9E-A357-2FA3ECB45263}" destId="{A320DB8D-B5FE-43E0-BE82-5003483F10E5}" srcOrd="0" destOrd="0" presId="urn:microsoft.com/office/officeart/2005/8/layout/orgChart1"/>
    <dgm:cxn modelId="{BFC40DC5-AE16-4447-A0C6-4EDBA31FF061}" type="presParOf" srcId="{A320DB8D-B5FE-43E0-BE82-5003483F10E5}" destId="{D7695463-B341-48E1-8EF4-762CC4102ADD}" srcOrd="0" destOrd="0" presId="urn:microsoft.com/office/officeart/2005/8/layout/orgChart1"/>
    <dgm:cxn modelId="{8D2E7062-BA97-48A7-87AD-AFF9E72A552E}" type="presParOf" srcId="{A320DB8D-B5FE-43E0-BE82-5003483F10E5}" destId="{CB6813D0-F94D-428B-B961-F6DE4B0F119B}" srcOrd="1" destOrd="0" presId="urn:microsoft.com/office/officeart/2005/8/layout/orgChart1"/>
    <dgm:cxn modelId="{37A79D3F-B7CD-41CE-BB19-A14F5C9C261E}" type="presParOf" srcId="{EBED0721-88AD-4E9E-A357-2FA3ECB45263}" destId="{4C8D8664-3D47-4521-9ABA-FA612FC07749}" srcOrd="1" destOrd="0" presId="urn:microsoft.com/office/officeart/2005/8/layout/orgChart1"/>
    <dgm:cxn modelId="{458250B0-97E0-490C-935A-29A8D0A3D5A9}" type="presParOf" srcId="{EBED0721-88AD-4E9E-A357-2FA3ECB45263}" destId="{69BCC49A-2D49-4946-8890-22B603B3D535}" srcOrd="2" destOrd="0" presId="urn:microsoft.com/office/officeart/2005/8/layout/orgChart1"/>
    <dgm:cxn modelId="{E76D55C3-C3B0-4671-998E-575BAB0B173D}" type="presParOf" srcId="{60DCFB35-2F20-4104-8855-51A31CDAF226}" destId="{70442707-6BF5-45F2-947E-3E19D0DB08E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4EDBFDC-8B0A-4396-A110-3165DA89B6E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59A4AA31-5336-4B84-938B-58DA43F1C8BD}">
      <dgm:prSet phldrT="[نص]"/>
      <dgm:spPr>
        <a:solidFill>
          <a:schemeClr val="accent1">
            <a:lumMod val="40000"/>
            <a:lumOff val="60000"/>
          </a:schemeClr>
        </a:solidFill>
        <a:ln>
          <a:solidFill>
            <a:srgbClr val="C00000"/>
          </a:solidFill>
        </a:ln>
      </dgm:spPr>
      <dgm:t>
        <a:bodyPr/>
        <a:lstStyle/>
        <a:p>
          <a:pPr rtl="1"/>
          <a:r>
            <a:rPr lang="ar-SA" b="0" dirty="0" smtClean="0">
              <a:solidFill>
                <a:schemeClr val="tx1"/>
              </a:solidFill>
            </a:rPr>
            <a:t>تتمثل أوراق القبض في </a:t>
          </a:r>
          <a:endParaRPr lang="ar-SA" b="0" dirty="0">
            <a:solidFill>
              <a:schemeClr val="tx1"/>
            </a:solidFill>
          </a:endParaRPr>
        </a:p>
      </dgm:t>
    </dgm:pt>
    <dgm:pt modelId="{766BFA7B-8D30-4AFE-99D0-B7D3816FD05C}" type="parTrans" cxnId="{EEAD792E-8B23-44EA-8A16-B27FF2CD4950}">
      <dgm:prSet/>
      <dgm:spPr/>
      <dgm:t>
        <a:bodyPr/>
        <a:lstStyle/>
        <a:p>
          <a:pPr rtl="1"/>
          <a:endParaRPr lang="ar-SA"/>
        </a:p>
      </dgm:t>
    </dgm:pt>
    <dgm:pt modelId="{1C1F11AD-1F64-46C1-B6EB-1759ED342078}" type="sibTrans" cxnId="{EEAD792E-8B23-44EA-8A16-B27FF2CD4950}">
      <dgm:prSet/>
      <dgm:spPr/>
      <dgm:t>
        <a:bodyPr/>
        <a:lstStyle/>
        <a:p>
          <a:pPr rtl="1"/>
          <a:endParaRPr lang="ar-SA"/>
        </a:p>
      </dgm:t>
    </dgm:pt>
    <dgm:pt modelId="{6D002B1A-72F0-4C74-9936-0B361693CE77}">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السند لأمر </a:t>
          </a:r>
          <a:endParaRPr lang="ar-EG" dirty="0">
            <a:solidFill>
              <a:schemeClr val="tx1"/>
            </a:solidFill>
            <a:effectLst/>
          </a:endParaRPr>
        </a:p>
      </dgm:t>
    </dgm:pt>
    <dgm:pt modelId="{291D7557-A8E1-40DA-B364-40253403C7F0}" type="parTrans" cxnId="{9414A41D-D3AB-494A-A77E-5D1B55484D06}">
      <dgm:prSet/>
      <dgm:spPr/>
      <dgm:t>
        <a:bodyPr/>
        <a:lstStyle/>
        <a:p>
          <a:pPr rtl="1"/>
          <a:endParaRPr lang="ar-SA" dirty="0"/>
        </a:p>
      </dgm:t>
    </dgm:pt>
    <dgm:pt modelId="{AF01DC0E-7FAA-493F-A344-58E975E80152}" type="sibTrans" cxnId="{9414A41D-D3AB-494A-A77E-5D1B55484D06}">
      <dgm:prSet/>
      <dgm:spPr/>
      <dgm:t>
        <a:bodyPr/>
        <a:lstStyle/>
        <a:p>
          <a:pPr rtl="1"/>
          <a:endParaRPr lang="ar-SA"/>
        </a:p>
      </dgm:t>
    </dgm:pt>
    <dgm:pt modelId="{15B59B99-0FC0-492E-A317-CCC0974BEF53}">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الكمبيالة</a:t>
          </a:r>
          <a:endParaRPr lang="ar-EG" dirty="0">
            <a:solidFill>
              <a:schemeClr val="tx1"/>
            </a:solidFill>
            <a:effectLst/>
          </a:endParaRPr>
        </a:p>
      </dgm:t>
    </dgm:pt>
    <dgm:pt modelId="{90B2D14B-7BD9-477B-BDE6-4FDF3741A654}" type="parTrans" cxnId="{EBA3A069-21B9-4EC8-AA28-70F0D2B50F65}">
      <dgm:prSet/>
      <dgm:spPr/>
      <dgm:t>
        <a:bodyPr/>
        <a:lstStyle/>
        <a:p>
          <a:pPr rtl="1"/>
          <a:endParaRPr lang="ar-SA" dirty="0"/>
        </a:p>
      </dgm:t>
    </dgm:pt>
    <dgm:pt modelId="{181EA3D5-9E13-4F59-B596-A5ED8A329289}" type="sibTrans" cxnId="{EBA3A069-21B9-4EC8-AA28-70F0D2B50F65}">
      <dgm:prSet/>
      <dgm:spPr/>
      <dgm:t>
        <a:bodyPr/>
        <a:lstStyle/>
        <a:p>
          <a:pPr rtl="1"/>
          <a:endParaRPr lang="ar-SA"/>
        </a:p>
      </dgm:t>
    </dgm:pt>
    <dgm:pt modelId="{70BC565A-3E6C-45ED-BF2C-DADBE219B1F6}" type="pres">
      <dgm:prSet presAssocID="{A4EDBFDC-8B0A-4396-A110-3165DA89B6E3}" presName="hierChild1" presStyleCnt="0">
        <dgm:presLayoutVars>
          <dgm:orgChart val="1"/>
          <dgm:chPref val="1"/>
          <dgm:dir/>
          <dgm:animOne val="branch"/>
          <dgm:animLvl val="lvl"/>
          <dgm:resizeHandles/>
        </dgm:presLayoutVars>
      </dgm:prSet>
      <dgm:spPr/>
      <dgm:t>
        <a:bodyPr/>
        <a:lstStyle/>
        <a:p>
          <a:pPr rtl="1"/>
          <a:endParaRPr lang="ar-SA"/>
        </a:p>
      </dgm:t>
    </dgm:pt>
    <dgm:pt modelId="{60DCFB35-2F20-4104-8855-51A31CDAF226}" type="pres">
      <dgm:prSet presAssocID="{59A4AA31-5336-4B84-938B-58DA43F1C8BD}" presName="hierRoot1" presStyleCnt="0">
        <dgm:presLayoutVars>
          <dgm:hierBranch val="init"/>
        </dgm:presLayoutVars>
      </dgm:prSet>
      <dgm:spPr/>
    </dgm:pt>
    <dgm:pt modelId="{6B71FE1D-126A-46D0-8FFD-CF5A6ABC7D25}" type="pres">
      <dgm:prSet presAssocID="{59A4AA31-5336-4B84-938B-58DA43F1C8BD}" presName="rootComposite1" presStyleCnt="0"/>
      <dgm:spPr/>
    </dgm:pt>
    <dgm:pt modelId="{F61E7680-3F3F-41DB-BE32-A9354DF8C92D}" type="pres">
      <dgm:prSet presAssocID="{59A4AA31-5336-4B84-938B-58DA43F1C8BD}" presName="rootText1" presStyleLbl="node0" presStyleIdx="0" presStyleCnt="1" custScaleX="291437">
        <dgm:presLayoutVars>
          <dgm:chPref val="3"/>
        </dgm:presLayoutVars>
      </dgm:prSet>
      <dgm:spPr/>
      <dgm:t>
        <a:bodyPr/>
        <a:lstStyle/>
        <a:p>
          <a:pPr rtl="1"/>
          <a:endParaRPr lang="ar-SA"/>
        </a:p>
      </dgm:t>
    </dgm:pt>
    <dgm:pt modelId="{C62E5A18-E2EE-4D1E-B5F2-D52B096B2DC5}" type="pres">
      <dgm:prSet presAssocID="{59A4AA31-5336-4B84-938B-58DA43F1C8BD}" presName="rootConnector1" presStyleLbl="node1" presStyleIdx="0" presStyleCnt="0"/>
      <dgm:spPr/>
      <dgm:t>
        <a:bodyPr/>
        <a:lstStyle/>
        <a:p>
          <a:pPr rtl="1"/>
          <a:endParaRPr lang="ar-SA"/>
        </a:p>
      </dgm:t>
    </dgm:pt>
    <dgm:pt modelId="{53B52C20-C4C1-4EEA-B99D-E7E7734C02F9}" type="pres">
      <dgm:prSet presAssocID="{59A4AA31-5336-4B84-938B-58DA43F1C8BD}" presName="hierChild2" presStyleCnt="0"/>
      <dgm:spPr/>
    </dgm:pt>
    <dgm:pt modelId="{7A878359-ADCC-4D83-A63A-6B1AA2F11CE3}" type="pres">
      <dgm:prSet presAssocID="{90B2D14B-7BD9-477B-BDE6-4FDF3741A654}" presName="Name37" presStyleLbl="parChTrans1D2" presStyleIdx="0" presStyleCnt="2"/>
      <dgm:spPr/>
      <dgm:t>
        <a:bodyPr/>
        <a:lstStyle/>
        <a:p>
          <a:pPr rtl="1"/>
          <a:endParaRPr lang="ar-SA"/>
        </a:p>
      </dgm:t>
    </dgm:pt>
    <dgm:pt modelId="{99DAA860-BF76-4A72-A6A6-7D3FEAAD6E15}" type="pres">
      <dgm:prSet presAssocID="{15B59B99-0FC0-492E-A317-CCC0974BEF53}" presName="hierRoot2" presStyleCnt="0">
        <dgm:presLayoutVars>
          <dgm:hierBranch val="init"/>
        </dgm:presLayoutVars>
      </dgm:prSet>
      <dgm:spPr/>
    </dgm:pt>
    <dgm:pt modelId="{FE96A114-0F86-4502-9AA7-3BC42469294A}" type="pres">
      <dgm:prSet presAssocID="{15B59B99-0FC0-492E-A317-CCC0974BEF53}" presName="rootComposite" presStyleCnt="0"/>
      <dgm:spPr/>
    </dgm:pt>
    <dgm:pt modelId="{13B6AAE6-0A42-41A9-986F-C1CD7394D305}" type="pres">
      <dgm:prSet presAssocID="{15B59B99-0FC0-492E-A317-CCC0974BEF53}" presName="rootText" presStyleLbl="node2" presStyleIdx="0" presStyleCnt="2">
        <dgm:presLayoutVars>
          <dgm:chPref val="3"/>
        </dgm:presLayoutVars>
      </dgm:prSet>
      <dgm:spPr/>
      <dgm:t>
        <a:bodyPr/>
        <a:lstStyle/>
        <a:p>
          <a:pPr rtl="1"/>
          <a:endParaRPr lang="ar-SA"/>
        </a:p>
      </dgm:t>
    </dgm:pt>
    <dgm:pt modelId="{EA6A5890-B35D-4B89-B44D-7B3CD378D86B}" type="pres">
      <dgm:prSet presAssocID="{15B59B99-0FC0-492E-A317-CCC0974BEF53}" presName="rootConnector" presStyleLbl="node2" presStyleIdx="0" presStyleCnt="2"/>
      <dgm:spPr/>
      <dgm:t>
        <a:bodyPr/>
        <a:lstStyle/>
        <a:p>
          <a:pPr rtl="1"/>
          <a:endParaRPr lang="ar-SA"/>
        </a:p>
      </dgm:t>
    </dgm:pt>
    <dgm:pt modelId="{DB587994-716F-4CAE-B471-CDD6955C0EFC}" type="pres">
      <dgm:prSet presAssocID="{15B59B99-0FC0-492E-A317-CCC0974BEF53}" presName="hierChild4" presStyleCnt="0"/>
      <dgm:spPr/>
    </dgm:pt>
    <dgm:pt modelId="{BCFE9437-0A03-45A2-86F8-839149CC14B5}" type="pres">
      <dgm:prSet presAssocID="{15B59B99-0FC0-492E-A317-CCC0974BEF53}" presName="hierChild5" presStyleCnt="0"/>
      <dgm:spPr/>
    </dgm:pt>
    <dgm:pt modelId="{E49006F6-5B2D-4506-BEC0-0A183382FDE2}" type="pres">
      <dgm:prSet presAssocID="{291D7557-A8E1-40DA-B364-40253403C7F0}" presName="Name37" presStyleLbl="parChTrans1D2" presStyleIdx="1" presStyleCnt="2"/>
      <dgm:spPr/>
      <dgm:t>
        <a:bodyPr/>
        <a:lstStyle/>
        <a:p>
          <a:pPr rtl="1"/>
          <a:endParaRPr lang="ar-SA"/>
        </a:p>
      </dgm:t>
    </dgm:pt>
    <dgm:pt modelId="{EBED0721-88AD-4E9E-A357-2FA3ECB45263}" type="pres">
      <dgm:prSet presAssocID="{6D002B1A-72F0-4C74-9936-0B361693CE77}" presName="hierRoot2" presStyleCnt="0">
        <dgm:presLayoutVars>
          <dgm:hierBranch val="init"/>
        </dgm:presLayoutVars>
      </dgm:prSet>
      <dgm:spPr/>
    </dgm:pt>
    <dgm:pt modelId="{A320DB8D-B5FE-43E0-BE82-5003483F10E5}" type="pres">
      <dgm:prSet presAssocID="{6D002B1A-72F0-4C74-9936-0B361693CE77}" presName="rootComposite" presStyleCnt="0"/>
      <dgm:spPr/>
    </dgm:pt>
    <dgm:pt modelId="{D7695463-B341-48E1-8EF4-762CC4102ADD}" type="pres">
      <dgm:prSet presAssocID="{6D002B1A-72F0-4C74-9936-0B361693CE77}" presName="rootText" presStyleLbl="node2" presStyleIdx="1" presStyleCnt="2">
        <dgm:presLayoutVars>
          <dgm:chPref val="3"/>
        </dgm:presLayoutVars>
      </dgm:prSet>
      <dgm:spPr/>
      <dgm:t>
        <a:bodyPr/>
        <a:lstStyle/>
        <a:p>
          <a:pPr rtl="1"/>
          <a:endParaRPr lang="ar-SA"/>
        </a:p>
      </dgm:t>
    </dgm:pt>
    <dgm:pt modelId="{CB6813D0-F94D-428B-B961-F6DE4B0F119B}" type="pres">
      <dgm:prSet presAssocID="{6D002B1A-72F0-4C74-9936-0B361693CE77}" presName="rootConnector" presStyleLbl="node2" presStyleIdx="1" presStyleCnt="2"/>
      <dgm:spPr/>
      <dgm:t>
        <a:bodyPr/>
        <a:lstStyle/>
        <a:p>
          <a:pPr rtl="1"/>
          <a:endParaRPr lang="ar-SA"/>
        </a:p>
      </dgm:t>
    </dgm:pt>
    <dgm:pt modelId="{4C8D8664-3D47-4521-9ABA-FA612FC07749}" type="pres">
      <dgm:prSet presAssocID="{6D002B1A-72F0-4C74-9936-0B361693CE77}" presName="hierChild4" presStyleCnt="0"/>
      <dgm:spPr/>
    </dgm:pt>
    <dgm:pt modelId="{69BCC49A-2D49-4946-8890-22B603B3D535}" type="pres">
      <dgm:prSet presAssocID="{6D002B1A-72F0-4C74-9936-0B361693CE77}" presName="hierChild5" presStyleCnt="0"/>
      <dgm:spPr/>
    </dgm:pt>
    <dgm:pt modelId="{70442707-6BF5-45F2-947E-3E19D0DB08E4}" type="pres">
      <dgm:prSet presAssocID="{59A4AA31-5336-4B84-938B-58DA43F1C8BD}" presName="hierChild3" presStyleCnt="0"/>
      <dgm:spPr/>
    </dgm:pt>
  </dgm:ptLst>
  <dgm:cxnLst>
    <dgm:cxn modelId="{EEAD792E-8B23-44EA-8A16-B27FF2CD4950}" srcId="{A4EDBFDC-8B0A-4396-A110-3165DA89B6E3}" destId="{59A4AA31-5336-4B84-938B-58DA43F1C8BD}" srcOrd="0" destOrd="0" parTransId="{766BFA7B-8D30-4AFE-99D0-B7D3816FD05C}" sibTransId="{1C1F11AD-1F64-46C1-B6EB-1759ED342078}"/>
    <dgm:cxn modelId="{9414A41D-D3AB-494A-A77E-5D1B55484D06}" srcId="{59A4AA31-5336-4B84-938B-58DA43F1C8BD}" destId="{6D002B1A-72F0-4C74-9936-0B361693CE77}" srcOrd="1" destOrd="0" parTransId="{291D7557-A8E1-40DA-B364-40253403C7F0}" sibTransId="{AF01DC0E-7FAA-493F-A344-58E975E80152}"/>
    <dgm:cxn modelId="{6F0E2A9E-1ED4-46AC-BC85-6FC3BC5159D9}" type="presOf" srcId="{90B2D14B-7BD9-477B-BDE6-4FDF3741A654}" destId="{7A878359-ADCC-4D83-A63A-6B1AA2F11CE3}" srcOrd="0" destOrd="0" presId="urn:microsoft.com/office/officeart/2005/8/layout/orgChart1"/>
    <dgm:cxn modelId="{EBA3A069-21B9-4EC8-AA28-70F0D2B50F65}" srcId="{59A4AA31-5336-4B84-938B-58DA43F1C8BD}" destId="{15B59B99-0FC0-492E-A317-CCC0974BEF53}" srcOrd="0" destOrd="0" parTransId="{90B2D14B-7BD9-477B-BDE6-4FDF3741A654}" sibTransId="{181EA3D5-9E13-4F59-B596-A5ED8A329289}"/>
    <dgm:cxn modelId="{9412A328-6B3F-4947-A0FF-635A745B59D8}" type="presOf" srcId="{59A4AA31-5336-4B84-938B-58DA43F1C8BD}" destId="{C62E5A18-E2EE-4D1E-B5F2-D52B096B2DC5}" srcOrd="1" destOrd="0" presId="urn:microsoft.com/office/officeart/2005/8/layout/orgChart1"/>
    <dgm:cxn modelId="{16023CB5-859E-4B84-85A8-DF91A99A6650}" type="presOf" srcId="{6D002B1A-72F0-4C74-9936-0B361693CE77}" destId="{CB6813D0-F94D-428B-B961-F6DE4B0F119B}" srcOrd="1" destOrd="0" presId="urn:microsoft.com/office/officeart/2005/8/layout/orgChart1"/>
    <dgm:cxn modelId="{9BF7A55A-7BCA-4805-A201-273241AE5E58}" type="presOf" srcId="{A4EDBFDC-8B0A-4396-A110-3165DA89B6E3}" destId="{70BC565A-3E6C-45ED-BF2C-DADBE219B1F6}" srcOrd="0" destOrd="0" presId="urn:microsoft.com/office/officeart/2005/8/layout/orgChart1"/>
    <dgm:cxn modelId="{8A49A589-4B8D-4554-B5B8-F8E78E96C6BA}" type="presOf" srcId="{291D7557-A8E1-40DA-B364-40253403C7F0}" destId="{E49006F6-5B2D-4506-BEC0-0A183382FDE2}" srcOrd="0" destOrd="0" presId="urn:microsoft.com/office/officeart/2005/8/layout/orgChart1"/>
    <dgm:cxn modelId="{79FEC16B-159A-4FD8-BA5D-5EDCC30D13CA}" type="presOf" srcId="{6D002B1A-72F0-4C74-9936-0B361693CE77}" destId="{D7695463-B341-48E1-8EF4-762CC4102ADD}" srcOrd="0" destOrd="0" presId="urn:microsoft.com/office/officeart/2005/8/layout/orgChart1"/>
    <dgm:cxn modelId="{8CFE47F3-A4CD-4E21-BFEE-8BD55D55F34F}" type="presOf" srcId="{59A4AA31-5336-4B84-938B-58DA43F1C8BD}" destId="{F61E7680-3F3F-41DB-BE32-A9354DF8C92D}" srcOrd="0" destOrd="0" presId="urn:microsoft.com/office/officeart/2005/8/layout/orgChart1"/>
    <dgm:cxn modelId="{F5C27175-1423-4494-A27A-33994909E22C}" type="presOf" srcId="{15B59B99-0FC0-492E-A317-CCC0974BEF53}" destId="{13B6AAE6-0A42-41A9-986F-C1CD7394D305}" srcOrd="0" destOrd="0" presId="urn:microsoft.com/office/officeart/2005/8/layout/orgChart1"/>
    <dgm:cxn modelId="{A382784C-BD56-43DF-89C7-D39A8C5068E6}" type="presOf" srcId="{15B59B99-0FC0-492E-A317-CCC0974BEF53}" destId="{EA6A5890-B35D-4B89-B44D-7B3CD378D86B}" srcOrd="1" destOrd="0" presId="urn:microsoft.com/office/officeart/2005/8/layout/orgChart1"/>
    <dgm:cxn modelId="{9852A65E-32FE-4902-99B4-420421A47A2D}" type="presParOf" srcId="{70BC565A-3E6C-45ED-BF2C-DADBE219B1F6}" destId="{60DCFB35-2F20-4104-8855-51A31CDAF226}" srcOrd="0" destOrd="0" presId="urn:microsoft.com/office/officeart/2005/8/layout/orgChart1"/>
    <dgm:cxn modelId="{3A024B56-15FF-4DFA-86B7-597C1BECE9A1}" type="presParOf" srcId="{60DCFB35-2F20-4104-8855-51A31CDAF226}" destId="{6B71FE1D-126A-46D0-8FFD-CF5A6ABC7D25}" srcOrd="0" destOrd="0" presId="urn:microsoft.com/office/officeart/2005/8/layout/orgChart1"/>
    <dgm:cxn modelId="{6F9B402F-513F-46F2-B03A-2CE771E4BF33}" type="presParOf" srcId="{6B71FE1D-126A-46D0-8FFD-CF5A6ABC7D25}" destId="{F61E7680-3F3F-41DB-BE32-A9354DF8C92D}" srcOrd="0" destOrd="0" presId="urn:microsoft.com/office/officeart/2005/8/layout/orgChart1"/>
    <dgm:cxn modelId="{57EF211F-C97D-43E2-B194-602E4A410FDA}" type="presParOf" srcId="{6B71FE1D-126A-46D0-8FFD-CF5A6ABC7D25}" destId="{C62E5A18-E2EE-4D1E-B5F2-D52B096B2DC5}" srcOrd="1" destOrd="0" presId="urn:microsoft.com/office/officeart/2005/8/layout/orgChart1"/>
    <dgm:cxn modelId="{622457C2-E672-4A07-9CAA-56F31A1E0DD7}" type="presParOf" srcId="{60DCFB35-2F20-4104-8855-51A31CDAF226}" destId="{53B52C20-C4C1-4EEA-B99D-E7E7734C02F9}" srcOrd="1" destOrd="0" presId="urn:microsoft.com/office/officeart/2005/8/layout/orgChart1"/>
    <dgm:cxn modelId="{DDD8F662-7A72-4EA2-8AFD-43816D2F64E1}" type="presParOf" srcId="{53B52C20-C4C1-4EEA-B99D-E7E7734C02F9}" destId="{7A878359-ADCC-4D83-A63A-6B1AA2F11CE3}" srcOrd="0" destOrd="0" presId="urn:microsoft.com/office/officeart/2005/8/layout/orgChart1"/>
    <dgm:cxn modelId="{5D43E6ED-3183-4AD5-9D39-D2578BD415F8}" type="presParOf" srcId="{53B52C20-C4C1-4EEA-B99D-E7E7734C02F9}" destId="{99DAA860-BF76-4A72-A6A6-7D3FEAAD6E15}" srcOrd="1" destOrd="0" presId="urn:microsoft.com/office/officeart/2005/8/layout/orgChart1"/>
    <dgm:cxn modelId="{E891696C-2575-4D2F-B4D0-A72C381BC37C}" type="presParOf" srcId="{99DAA860-BF76-4A72-A6A6-7D3FEAAD6E15}" destId="{FE96A114-0F86-4502-9AA7-3BC42469294A}" srcOrd="0" destOrd="0" presId="urn:microsoft.com/office/officeart/2005/8/layout/orgChart1"/>
    <dgm:cxn modelId="{E4771B9E-F388-4F50-A3A7-D51A654E88AA}" type="presParOf" srcId="{FE96A114-0F86-4502-9AA7-3BC42469294A}" destId="{13B6AAE6-0A42-41A9-986F-C1CD7394D305}" srcOrd="0" destOrd="0" presId="urn:microsoft.com/office/officeart/2005/8/layout/orgChart1"/>
    <dgm:cxn modelId="{D697AE8B-C30A-4318-9AEF-7740EF2C663A}" type="presParOf" srcId="{FE96A114-0F86-4502-9AA7-3BC42469294A}" destId="{EA6A5890-B35D-4B89-B44D-7B3CD378D86B}" srcOrd="1" destOrd="0" presId="urn:microsoft.com/office/officeart/2005/8/layout/orgChart1"/>
    <dgm:cxn modelId="{1CFCE8FE-1E11-472E-A078-B6962171D154}" type="presParOf" srcId="{99DAA860-BF76-4A72-A6A6-7D3FEAAD6E15}" destId="{DB587994-716F-4CAE-B471-CDD6955C0EFC}" srcOrd="1" destOrd="0" presId="urn:microsoft.com/office/officeart/2005/8/layout/orgChart1"/>
    <dgm:cxn modelId="{A38EAC2E-D0D3-448A-852D-51E9F408967C}" type="presParOf" srcId="{99DAA860-BF76-4A72-A6A6-7D3FEAAD6E15}" destId="{BCFE9437-0A03-45A2-86F8-839149CC14B5}" srcOrd="2" destOrd="0" presId="urn:microsoft.com/office/officeart/2005/8/layout/orgChart1"/>
    <dgm:cxn modelId="{381C5E20-FD94-4501-98E5-572B0EE0DEE7}" type="presParOf" srcId="{53B52C20-C4C1-4EEA-B99D-E7E7734C02F9}" destId="{E49006F6-5B2D-4506-BEC0-0A183382FDE2}" srcOrd="2" destOrd="0" presId="urn:microsoft.com/office/officeart/2005/8/layout/orgChart1"/>
    <dgm:cxn modelId="{831DCBF2-BA2A-46BD-8054-0F5DAF315F4E}" type="presParOf" srcId="{53B52C20-C4C1-4EEA-B99D-E7E7734C02F9}" destId="{EBED0721-88AD-4E9E-A357-2FA3ECB45263}" srcOrd="3" destOrd="0" presId="urn:microsoft.com/office/officeart/2005/8/layout/orgChart1"/>
    <dgm:cxn modelId="{E39307F5-4778-423E-9BE9-69F2CD72E66F}" type="presParOf" srcId="{EBED0721-88AD-4E9E-A357-2FA3ECB45263}" destId="{A320DB8D-B5FE-43E0-BE82-5003483F10E5}" srcOrd="0" destOrd="0" presId="urn:microsoft.com/office/officeart/2005/8/layout/orgChart1"/>
    <dgm:cxn modelId="{7F79FD6F-717E-4EBE-ACA9-2E071CD9579F}" type="presParOf" srcId="{A320DB8D-B5FE-43E0-BE82-5003483F10E5}" destId="{D7695463-B341-48E1-8EF4-762CC4102ADD}" srcOrd="0" destOrd="0" presId="urn:microsoft.com/office/officeart/2005/8/layout/orgChart1"/>
    <dgm:cxn modelId="{002DCD49-ABF5-4A55-B96C-47FE32D23CFC}" type="presParOf" srcId="{A320DB8D-B5FE-43E0-BE82-5003483F10E5}" destId="{CB6813D0-F94D-428B-B961-F6DE4B0F119B}" srcOrd="1" destOrd="0" presId="urn:microsoft.com/office/officeart/2005/8/layout/orgChart1"/>
    <dgm:cxn modelId="{F96AF60F-F8B6-4D1B-B96F-6C1AADED5583}" type="presParOf" srcId="{EBED0721-88AD-4E9E-A357-2FA3ECB45263}" destId="{4C8D8664-3D47-4521-9ABA-FA612FC07749}" srcOrd="1" destOrd="0" presId="urn:microsoft.com/office/officeart/2005/8/layout/orgChart1"/>
    <dgm:cxn modelId="{54EAC866-C548-4C13-AF30-3D105AA3E750}" type="presParOf" srcId="{EBED0721-88AD-4E9E-A357-2FA3ECB45263}" destId="{69BCC49A-2D49-4946-8890-22B603B3D535}" srcOrd="2" destOrd="0" presId="urn:microsoft.com/office/officeart/2005/8/layout/orgChart1"/>
    <dgm:cxn modelId="{A620A94D-5AAD-4524-B237-3BBBAC082748}" type="presParOf" srcId="{60DCFB35-2F20-4104-8855-51A31CDAF226}" destId="{70442707-6BF5-45F2-947E-3E19D0DB08E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4EDBFDC-8B0A-4396-A110-3165DA89B6E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pPr rtl="1"/>
          <a:endParaRPr lang="ar-SA"/>
        </a:p>
      </dgm:t>
    </dgm:pt>
    <dgm:pt modelId="{59A4AA31-5336-4B84-938B-58DA43F1C8BD}">
      <dgm:prSet phldrT="[نص]"/>
      <dgm:spPr>
        <a:solidFill>
          <a:schemeClr val="accent1">
            <a:lumMod val="40000"/>
            <a:lumOff val="60000"/>
          </a:schemeClr>
        </a:solidFill>
        <a:ln>
          <a:solidFill>
            <a:srgbClr val="C00000"/>
          </a:solidFill>
        </a:ln>
      </dgm:spPr>
      <dgm:t>
        <a:bodyPr/>
        <a:lstStyle/>
        <a:p>
          <a:pPr rtl="1"/>
          <a:r>
            <a:rPr lang="ar-SA" b="0" dirty="0" smtClean="0">
              <a:solidFill>
                <a:schemeClr val="tx1"/>
              </a:solidFill>
            </a:rPr>
            <a:t>تتمثل أوراق القبض في </a:t>
          </a:r>
          <a:endParaRPr lang="ar-SA" b="0" dirty="0">
            <a:solidFill>
              <a:schemeClr val="tx1"/>
            </a:solidFill>
          </a:endParaRPr>
        </a:p>
      </dgm:t>
    </dgm:pt>
    <dgm:pt modelId="{766BFA7B-8D30-4AFE-99D0-B7D3816FD05C}" type="parTrans" cxnId="{EEAD792E-8B23-44EA-8A16-B27FF2CD4950}">
      <dgm:prSet/>
      <dgm:spPr/>
      <dgm:t>
        <a:bodyPr/>
        <a:lstStyle/>
        <a:p>
          <a:pPr rtl="1"/>
          <a:endParaRPr lang="ar-SA"/>
        </a:p>
      </dgm:t>
    </dgm:pt>
    <dgm:pt modelId="{1C1F11AD-1F64-46C1-B6EB-1759ED342078}" type="sibTrans" cxnId="{EEAD792E-8B23-44EA-8A16-B27FF2CD4950}">
      <dgm:prSet/>
      <dgm:spPr/>
      <dgm:t>
        <a:bodyPr/>
        <a:lstStyle/>
        <a:p>
          <a:pPr rtl="1"/>
          <a:endParaRPr lang="ar-SA"/>
        </a:p>
      </dgm:t>
    </dgm:pt>
    <dgm:pt modelId="{6D002B1A-72F0-4C74-9936-0B361693CE77}">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السند لأمر </a:t>
          </a:r>
          <a:endParaRPr lang="ar-EG" dirty="0">
            <a:solidFill>
              <a:schemeClr val="tx1"/>
            </a:solidFill>
            <a:effectLst/>
          </a:endParaRPr>
        </a:p>
      </dgm:t>
    </dgm:pt>
    <dgm:pt modelId="{291D7557-A8E1-40DA-B364-40253403C7F0}" type="parTrans" cxnId="{9414A41D-D3AB-494A-A77E-5D1B55484D06}">
      <dgm:prSet/>
      <dgm:spPr/>
      <dgm:t>
        <a:bodyPr/>
        <a:lstStyle/>
        <a:p>
          <a:pPr rtl="1"/>
          <a:endParaRPr lang="ar-SA" dirty="0"/>
        </a:p>
      </dgm:t>
    </dgm:pt>
    <dgm:pt modelId="{AF01DC0E-7FAA-493F-A344-58E975E80152}" type="sibTrans" cxnId="{9414A41D-D3AB-494A-A77E-5D1B55484D06}">
      <dgm:prSet/>
      <dgm:spPr/>
      <dgm:t>
        <a:bodyPr/>
        <a:lstStyle/>
        <a:p>
          <a:pPr rtl="1"/>
          <a:endParaRPr lang="ar-SA"/>
        </a:p>
      </dgm:t>
    </dgm:pt>
    <dgm:pt modelId="{15B59B99-0FC0-492E-A317-CCC0974BEF53}">
      <dgm:prSet/>
      <dgm:spPr>
        <a:solidFill>
          <a:schemeClr val="accent1">
            <a:lumMod val="40000"/>
            <a:lumOff val="60000"/>
          </a:schemeClr>
        </a:solidFill>
        <a:ln>
          <a:solidFill>
            <a:schemeClr val="accent1">
              <a:lumMod val="50000"/>
            </a:schemeClr>
          </a:solidFill>
        </a:ln>
      </dgm:spPr>
      <dgm:t>
        <a:bodyPr/>
        <a:lstStyle/>
        <a:p>
          <a:pPr rtl="1"/>
          <a:r>
            <a:rPr lang="ar-EG" dirty="0" smtClean="0">
              <a:solidFill>
                <a:schemeClr val="tx1"/>
              </a:solidFill>
              <a:effectLst/>
            </a:rPr>
            <a:t>الكمبيالة</a:t>
          </a:r>
          <a:endParaRPr lang="ar-EG" dirty="0">
            <a:solidFill>
              <a:schemeClr val="tx1"/>
            </a:solidFill>
            <a:effectLst/>
          </a:endParaRPr>
        </a:p>
      </dgm:t>
    </dgm:pt>
    <dgm:pt modelId="{90B2D14B-7BD9-477B-BDE6-4FDF3741A654}" type="parTrans" cxnId="{EBA3A069-21B9-4EC8-AA28-70F0D2B50F65}">
      <dgm:prSet/>
      <dgm:spPr/>
      <dgm:t>
        <a:bodyPr/>
        <a:lstStyle/>
        <a:p>
          <a:pPr rtl="1"/>
          <a:endParaRPr lang="ar-SA" dirty="0"/>
        </a:p>
      </dgm:t>
    </dgm:pt>
    <dgm:pt modelId="{181EA3D5-9E13-4F59-B596-A5ED8A329289}" type="sibTrans" cxnId="{EBA3A069-21B9-4EC8-AA28-70F0D2B50F65}">
      <dgm:prSet/>
      <dgm:spPr/>
      <dgm:t>
        <a:bodyPr/>
        <a:lstStyle/>
        <a:p>
          <a:pPr rtl="1"/>
          <a:endParaRPr lang="ar-SA"/>
        </a:p>
      </dgm:t>
    </dgm:pt>
    <dgm:pt modelId="{70BC565A-3E6C-45ED-BF2C-DADBE219B1F6}" type="pres">
      <dgm:prSet presAssocID="{A4EDBFDC-8B0A-4396-A110-3165DA89B6E3}" presName="hierChild1" presStyleCnt="0">
        <dgm:presLayoutVars>
          <dgm:orgChart val="1"/>
          <dgm:chPref val="1"/>
          <dgm:dir/>
          <dgm:animOne val="branch"/>
          <dgm:animLvl val="lvl"/>
          <dgm:resizeHandles/>
        </dgm:presLayoutVars>
      </dgm:prSet>
      <dgm:spPr/>
      <dgm:t>
        <a:bodyPr/>
        <a:lstStyle/>
        <a:p>
          <a:pPr rtl="1"/>
          <a:endParaRPr lang="ar-SA"/>
        </a:p>
      </dgm:t>
    </dgm:pt>
    <dgm:pt modelId="{60DCFB35-2F20-4104-8855-51A31CDAF226}" type="pres">
      <dgm:prSet presAssocID="{59A4AA31-5336-4B84-938B-58DA43F1C8BD}" presName="hierRoot1" presStyleCnt="0">
        <dgm:presLayoutVars>
          <dgm:hierBranch val="init"/>
        </dgm:presLayoutVars>
      </dgm:prSet>
      <dgm:spPr/>
    </dgm:pt>
    <dgm:pt modelId="{6B71FE1D-126A-46D0-8FFD-CF5A6ABC7D25}" type="pres">
      <dgm:prSet presAssocID="{59A4AA31-5336-4B84-938B-58DA43F1C8BD}" presName="rootComposite1" presStyleCnt="0"/>
      <dgm:spPr/>
    </dgm:pt>
    <dgm:pt modelId="{F61E7680-3F3F-41DB-BE32-A9354DF8C92D}" type="pres">
      <dgm:prSet presAssocID="{59A4AA31-5336-4B84-938B-58DA43F1C8BD}" presName="rootText1" presStyleLbl="node0" presStyleIdx="0" presStyleCnt="1" custScaleX="291437">
        <dgm:presLayoutVars>
          <dgm:chPref val="3"/>
        </dgm:presLayoutVars>
      </dgm:prSet>
      <dgm:spPr/>
      <dgm:t>
        <a:bodyPr/>
        <a:lstStyle/>
        <a:p>
          <a:pPr rtl="1"/>
          <a:endParaRPr lang="ar-SA"/>
        </a:p>
      </dgm:t>
    </dgm:pt>
    <dgm:pt modelId="{C62E5A18-E2EE-4D1E-B5F2-D52B096B2DC5}" type="pres">
      <dgm:prSet presAssocID="{59A4AA31-5336-4B84-938B-58DA43F1C8BD}" presName="rootConnector1" presStyleLbl="node1" presStyleIdx="0" presStyleCnt="0"/>
      <dgm:spPr/>
      <dgm:t>
        <a:bodyPr/>
        <a:lstStyle/>
        <a:p>
          <a:pPr rtl="1"/>
          <a:endParaRPr lang="ar-SA"/>
        </a:p>
      </dgm:t>
    </dgm:pt>
    <dgm:pt modelId="{53B52C20-C4C1-4EEA-B99D-E7E7734C02F9}" type="pres">
      <dgm:prSet presAssocID="{59A4AA31-5336-4B84-938B-58DA43F1C8BD}" presName="hierChild2" presStyleCnt="0"/>
      <dgm:spPr/>
    </dgm:pt>
    <dgm:pt modelId="{7A878359-ADCC-4D83-A63A-6B1AA2F11CE3}" type="pres">
      <dgm:prSet presAssocID="{90B2D14B-7BD9-477B-BDE6-4FDF3741A654}" presName="Name37" presStyleLbl="parChTrans1D2" presStyleIdx="0" presStyleCnt="2"/>
      <dgm:spPr/>
      <dgm:t>
        <a:bodyPr/>
        <a:lstStyle/>
        <a:p>
          <a:pPr rtl="1"/>
          <a:endParaRPr lang="ar-SA"/>
        </a:p>
      </dgm:t>
    </dgm:pt>
    <dgm:pt modelId="{99DAA860-BF76-4A72-A6A6-7D3FEAAD6E15}" type="pres">
      <dgm:prSet presAssocID="{15B59B99-0FC0-492E-A317-CCC0974BEF53}" presName="hierRoot2" presStyleCnt="0">
        <dgm:presLayoutVars>
          <dgm:hierBranch val="init"/>
        </dgm:presLayoutVars>
      </dgm:prSet>
      <dgm:spPr/>
    </dgm:pt>
    <dgm:pt modelId="{FE96A114-0F86-4502-9AA7-3BC42469294A}" type="pres">
      <dgm:prSet presAssocID="{15B59B99-0FC0-492E-A317-CCC0974BEF53}" presName="rootComposite" presStyleCnt="0"/>
      <dgm:spPr/>
    </dgm:pt>
    <dgm:pt modelId="{13B6AAE6-0A42-41A9-986F-C1CD7394D305}" type="pres">
      <dgm:prSet presAssocID="{15B59B99-0FC0-492E-A317-CCC0974BEF53}" presName="rootText" presStyleLbl="node2" presStyleIdx="0" presStyleCnt="2">
        <dgm:presLayoutVars>
          <dgm:chPref val="3"/>
        </dgm:presLayoutVars>
      </dgm:prSet>
      <dgm:spPr/>
      <dgm:t>
        <a:bodyPr/>
        <a:lstStyle/>
        <a:p>
          <a:pPr rtl="1"/>
          <a:endParaRPr lang="ar-SA"/>
        </a:p>
      </dgm:t>
    </dgm:pt>
    <dgm:pt modelId="{EA6A5890-B35D-4B89-B44D-7B3CD378D86B}" type="pres">
      <dgm:prSet presAssocID="{15B59B99-0FC0-492E-A317-CCC0974BEF53}" presName="rootConnector" presStyleLbl="node2" presStyleIdx="0" presStyleCnt="2"/>
      <dgm:spPr/>
      <dgm:t>
        <a:bodyPr/>
        <a:lstStyle/>
        <a:p>
          <a:pPr rtl="1"/>
          <a:endParaRPr lang="ar-SA"/>
        </a:p>
      </dgm:t>
    </dgm:pt>
    <dgm:pt modelId="{DB587994-716F-4CAE-B471-CDD6955C0EFC}" type="pres">
      <dgm:prSet presAssocID="{15B59B99-0FC0-492E-A317-CCC0974BEF53}" presName="hierChild4" presStyleCnt="0"/>
      <dgm:spPr/>
    </dgm:pt>
    <dgm:pt modelId="{BCFE9437-0A03-45A2-86F8-839149CC14B5}" type="pres">
      <dgm:prSet presAssocID="{15B59B99-0FC0-492E-A317-CCC0974BEF53}" presName="hierChild5" presStyleCnt="0"/>
      <dgm:spPr/>
    </dgm:pt>
    <dgm:pt modelId="{E49006F6-5B2D-4506-BEC0-0A183382FDE2}" type="pres">
      <dgm:prSet presAssocID="{291D7557-A8E1-40DA-B364-40253403C7F0}" presName="Name37" presStyleLbl="parChTrans1D2" presStyleIdx="1" presStyleCnt="2"/>
      <dgm:spPr/>
      <dgm:t>
        <a:bodyPr/>
        <a:lstStyle/>
        <a:p>
          <a:pPr rtl="1"/>
          <a:endParaRPr lang="ar-SA"/>
        </a:p>
      </dgm:t>
    </dgm:pt>
    <dgm:pt modelId="{EBED0721-88AD-4E9E-A357-2FA3ECB45263}" type="pres">
      <dgm:prSet presAssocID="{6D002B1A-72F0-4C74-9936-0B361693CE77}" presName="hierRoot2" presStyleCnt="0">
        <dgm:presLayoutVars>
          <dgm:hierBranch val="init"/>
        </dgm:presLayoutVars>
      </dgm:prSet>
      <dgm:spPr/>
    </dgm:pt>
    <dgm:pt modelId="{A320DB8D-B5FE-43E0-BE82-5003483F10E5}" type="pres">
      <dgm:prSet presAssocID="{6D002B1A-72F0-4C74-9936-0B361693CE77}" presName="rootComposite" presStyleCnt="0"/>
      <dgm:spPr/>
    </dgm:pt>
    <dgm:pt modelId="{D7695463-B341-48E1-8EF4-762CC4102ADD}" type="pres">
      <dgm:prSet presAssocID="{6D002B1A-72F0-4C74-9936-0B361693CE77}" presName="rootText" presStyleLbl="node2" presStyleIdx="1" presStyleCnt="2">
        <dgm:presLayoutVars>
          <dgm:chPref val="3"/>
        </dgm:presLayoutVars>
      </dgm:prSet>
      <dgm:spPr/>
      <dgm:t>
        <a:bodyPr/>
        <a:lstStyle/>
        <a:p>
          <a:pPr rtl="1"/>
          <a:endParaRPr lang="ar-SA"/>
        </a:p>
      </dgm:t>
    </dgm:pt>
    <dgm:pt modelId="{CB6813D0-F94D-428B-B961-F6DE4B0F119B}" type="pres">
      <dgm:prSet presAssocID="{6D002B1A-72F0-4C74-9936-0B361693CE77}" presName="rootConnector" presStyleLbl="node2" presStyleIdx="1" presStyleCnt="2"/>
      <dgm:spPr/>
      <dgm:t>
        <a:bodyPr/>
        <a:lstStyle/>
        <a:p>
          <a:pPr rtl="1"/>
          <a:endParaRPr lang="ar-SA"/>
        </a:p>
      </dgm:t>
    </dgm:pt>
    <dgm:pt modelId="{4C8D8664-3D47-4521-9ABA-FA612FC07749}" type="pres">
      <dgm:prSet presAssocID="{6D002B1A-72F0-4C74-9936-0B361693CE77}" presName="hierChild4" presStyleCnt="0"/>
      <dgm:spPr/>
    </dgm:pt>
    <dgm:pt modelId="{69BCC49A-2D49-4946-8890-22B603B3D535}" type="pres">
      <dgm:prSet presAssocID="{6D002B1A-72F0-4C74-9936-0B361693CE77}" presName="hierChild5" presStyleCnt="0"/>
      <dgm:spPr/>
    </dgm:pt>
    <dgm:pt modelId="{70442707-6BF5-45F2-947E-3E19D0DB08E4}" type="pres">
      <dgm:prSet presAssocID="{59A4AA31-5336-4B84-938B-58DA43F1C8BD}" presName="hierChild3" presStyleCnt="0"/>
      <dgm:spPr/>
    </dgm:pt>
  </dgm:ptLst>
  <dgm:cxnLst>
    <dgm:cxn modelId="{FAF9670A-1DB8-4A99-82BC-261A7EE3B916}" type="presOf" srcId="{59A4AA31-5336-4B84-938B-58DA43F1C8BD}" destId="{C62E5A18-E2EE-4D1E-B5F2-D52B096B2DC5}" srcOrd="1" destOrd="0" presId="urn:microsoft.com/office/officeart/2005/8/layout/orgChart1"/>
    <dgm:cxn modelId="{EEAD792E-8B23-44EA-8A16-B27FF2CD4950}" srcId="{A4EDBFDC-8B0A-4396-A110-3165DA89B6E3}" destId="{59A4AA31-5336-4B84-938B-58DA43F1C8BD}" srcOrd="0" destOrd="0" parTransId="{766BFA7B-8D30-4AFE-99D0-B7D3816FD05C}" sibTransId="{1C1F11AD-1F64-46C1-B6EB-1759ED342078}"/>
    <dgm:cxn modelId="{0E6C0027-FA24-4D46-A5D6-AE8A5BF2B0D1}" type="presOf" srcId="{90B2D14B-7BD9-477B-BDE6-4FDF3741A654}" destId="{7A878359-ADCC-4D83-A63A-6B1AA2F11CE3}" srcOrd="0" destOrd="0" presId="urn:microsoft.com/office/officeart/2005/8/layout/orgChart1"/>
    <dgm:cxn modelId="{9414A41D-D3AB-494A-A77E-5D1B55484D06}" srcId="{59A4AA31-5336-4B84-938B-58DA43F1C8BD}" destId="{6D002B1A-72F0-4C74-9936-0B361693CE77}" srcOrd="1" destOrd="0" parTransId="{291D7557-A8E1-40DA-B364-40253403C7F0}" sibTransId="{AF01DC0E-7FAA-493F-A344-58E975E80152}"/>
    <dgm:cxn modelId="{810D70BD-B39C-4771-BEE3-F196A2AD1DBC}" type="presOf" srcId="{6D002B1A-72F0-4C74-9936-0B361693CE77}" destId="{CB6813D0-F94D-428B-B961-F6DE4B0F119B}" srcOrd="1" destOrd="0" presId="urn:microsoft.com/office/officeart/2005/8/layout/orgChart1"/>
    <dgm:cxn modelId="{F085C19E-B061-42B8-88DD-19933E0CE9F7}" type="presOf" srcId="{15B59B99-0FC0-492E-A317-CCC0974BEF53}" destId="{EA6A5890-B35D-4B89-B44D-7B3CD378D86B}" srcOrd="1" destOrd="0" presId="urn:microsoft.com/office/officeart/2005/8/layout/orgChart1"/>
    <dgm:cxn modelId="{7CC1F6D6-D594-4A10-91B8-E0260824F5AF}" type="presOf" srcId="{6D002B1A-72F0-4C74-9936-0B361693CE77}" destId="{D7695463-B341-48E1-8EF4-762CC4102ADD}" srcOrd="0" destOrd="0" presId="urn:microsoft.com/office/officeart/2005/8/layout/orgChart1"/>
    <dgm:cxn modelId="{EBA3A069-21B9-4EC8-AA28-70F0D2B50F65}" srcId="{59A4AA31-5336-4B84-938B-58DA43F1C8BD}" destId="{15B59B99-0FC0-492E-A317-CCC0974BEF53}" srcOrd="0" destOrd="0" parTransId="{90B2D14B-7BD9-477B-BDE6-4FDF3741A654}" sibTransId="{181EA3D5-9E13-4F59-B596-A5ED8A329289}"/>
    <dgm:cxn modelId="{4ADF55CA-C14E-45D8-B519-4D0BA8977D9E}" type="presOf" srcId="{291D7557-A8E1-40DA-B364-40253403C7F0}" destId="{E49006F6-5B2D-4506-BEC0-0A183382FDE2}" srcOrd="0" destOrd="0" presId="urn:microsoft.com/office/officeart/2005/8/layout/orgChart1"/>
    <dgm:cxn modelId="{C1C43D0B-CAF8-4D3D-AB4A-E0D9A0738363}" type="presOf" srcId="{59A4AA31-5336-4B84-938B-58DA43F1C8BD}" destId="{F61E7680-3F3F-41DB-BE32-A9354DF8C92D}" srcOrd="0" destOrd="0" presId="urn:microsoft.com/office/officeart/2005/8/layout/orgChart1"/>
    <dgm:cxn modelId="{DC54E8A1-2161-44D1-BBCA-C4C8C93B6F2B}" type="presOf" srcId="{A4EDBFDC-8B0A-4396-A110-3165DA89B6E3}" destId="{70BC565A-3E6C-45ED-BF2C-DADBE219B1F6}" srcOrd="0" destOrd="0" presId="urn:microsoft.com/office/officeart/2005/8/layout/orgChart1"/>
    <dgm:cxn modelId="{A42EFA1E-5925-457A-B277-EFE5581062D6}" type="presOf" srcId="{15B59B99-0FC0-492E-A317-CCC0974BEF53}" destId="{13B6AAE6-0A42-41A9-986F-C1CD7394D305}" srcOrd="0" destOrd="0" presId="urn:microsoft.com/office/officeart/2005/8/layout/orgChart1"/>
    <dgm:cxn modelId="{8E671F57-48E2-4080-98D6-CDE841853586}" type="presParOf" srcId="{70BC565A-3E6C-45ED-BF2C-DADBE219B1F6}" destId="{60DCFB35-2F20-4104-8855-51A31CDAF226}" srcOrd="0" destOrd="0" presId="urn:microsoft.com/office/officeart/2005/8/layout/orgChart1"/>
    <dgm:cxn modelId="{70662637-5526-4C15-A5DD-F5F5D9F1F348}" type="presParOf" srcId="{60DCFB35-2F20-4104-8855-51A31CDAF226}" destId="{6B71FE1D-126A-46D0-8FFD-CF5A6ABC7D25}" srcOrd="0" destOrd="0" presId="urn:microsoft.com/office/officeart/2005/8/layout/orgChart1"/>
    <dgm:cxn modelId="{9C0B417F-220F-41B2-8572-4F6881B9EE6D}" type="presParOf" srcId="{6B71FE1D-126A-46D0-8FFD-CF5A6ABC7D25}" destId="{F61E7680-3F3F-41DB-BE32-A9354DF8C92D}" srcOrd="0" destOrd="0" presId="urn:microsoft.com/office/officeart/2005/8/layout/orgChart1"/>
    <dgm:cxn modelId="{3DFB8882-7A9A-419E-B050-F9267E2EB29D}" type="presParOf" srcId="{6B71FE1D-126A-46D0-8FFD-CF5A6ABC7D25}" destId="{C62E5A18-E2EE-4D1E-B5F2-D52B096B2DC5}" srcOrd="1" destOrd="0" presId="urn:microsoft.com/office/officeart/2005/8/layout/orgChart1"/>
    <dgm:cxn modelId="{5D431CD5-E9D7-4FA8-B513-72117E4138D8}" type="presParOf" srcId="{60DCFB35-2F20-4104-8855-51A31CDAF226}" destId="{53B52C20-C4C1-4EEA-B99D-E7E7734C02F9}" srcOrd="1" destOrd="0" presId="urn:microsoft.com/office/officeart/2005/8/layout/orgChart1"/>
    <dgm:cxn modelId="{5D96AB71-4FF2-421D-B933-0B9E17A01751}" type="presParOf" srcId="{53B52C20-C4C1-4EEA-B99D-E7E7734C02F9}" destId="{7A878359-ADCC-4D83-A63A-6B1AA2F11CE3}" srcOrd="0" destOrd="0" presId="urn:microsoft.com/office/officeart/2005/8/layout/orgChart1"/>
    <dgm:cxn modelId="{4A8A3215-4D9B-4098-95C4-584B1368E81C}" type="presParOf" srcId="{53B52C20-C4C1-4EEA-B99D-E7E7734C02F9}" destId="{99DAA860-BF76-4A72-A6A6-7D3FEAAD6E15}" srcOrd="1" destOrd="0" presId="urn:microsoft.com/office/officeart/2005/8/layout/orgChart1"/>
    <dgm:cxn modelId="{4EEA9562-4946-4498-8FF6-84C7AAACA9D6}" type="presParOf" srcId="{99DAA860-BF76-4A72-A6A6-7D3FEAAD6E15}" destId="{FE96A114-0F86-4502-9AA7-3BC42469294A}" srcOrd="0" destOrd="0" presId="urn:microsoft.com/office/officeart/2005/8/layout/orgChart1"/>
    <dgm:cxn modelId="{32C95867-1778-479E-A5BC-DBEA1593444A}" type="presParOf" srcId="{FE96A114-0F86-4502-9AA7-3BC42469294A}" destId="{13B6AAE6-0A42-41A9-986F-C1CD7394D305}" srcOrd="0" destOrd="0" presId="urn:microsoft.com/office/officeart/2005/8/layout/orgChart1"/>
    <dgm:cxn modelId="{633FEA1E-E4E5-4EA3-A9A2-01C294405513}" type="presParOf" srcId="{FE96A114-0F86-4502-9AA7-3BC42469294A}" destId="{EA6A5890-B35D-4B89-B44D-7B3CD378D86B}" srcOrd="1" destOrd="0" presId="urn:microsoft.com/office/officeart/2005/8/layout/orgChart1"/>
    <dgm:cxn modelId="{AD9EF904-08E6-47A1-9FD5-4FEA0810AC62}" type="presParOf" srcId="{99DAA860-BF76-4A72-A6A6-7D3FEAAD6E15}" destId="{DB587994-716F-4CAE-B471-CDD6955C0EFC}" srcOrd="1" destOrd="0" presId="urn:microsoft.com/office/officeart/2005/8/layout/orgChart1"/>
    <dgm:cxn modelId="{10D79123-ED41-45B9-966A-7A200E0EB614}" type="presParOf" srcId="{99DAA860-BF76-4A72-A6A6-7D3FEAAD6E15}" destId="{BCFE9437-0A03-45A2-86F8-839149CC14B5}" srcOrd="2" destOrd="0" presId="urn:microsoft.com/office/officeart/2005/8/layout/orgChart1"/>
    <dgm:cxn modelId="{156780DD-60E3-4491-8F56-C9C4ADBC2876}" type="presParOf" srcId="{53B52C20-C4C1-4EEA-B99D-E7E7734C02F9}" destId="{E49006F6-5B2D-4506-BEC0-0A183382FDE2}" srcOrd="2" destOrd="0" presId="urn:microsoft.com/office/officeart/2005/8/layout/orgChart1"/>
    <dgm:cxn modelId="{FCCA8225-37DA-4079-AA7C-8C591A171586}" type="presParOf" srcId="{53B52C20-C4C1-4EEA-B99D-E7E7734C02F9}" destId="{EBED0721-88AD-4E9E-A357-2FA3ECB45263}" srcOrd="3" destOrd="0" presId="urn:microsoft.com/office/officeart/2005/8/layout/orgChart1"/>
    <dgm:cxn modelId="{B3ACFC54-99F8-4064-BD84-C4D32173D451}" type="presParOf" srcId="{EBED0721-88AD-4E9E-A357-2FA3ECB45263}" destId="{A320DB8D-B5FE-43E0-BE82-5003483F10E5}" srcOrd="0" destOrd="0" presId="urn:microsoft.com/office/officeart/2005/8/layout/orgChart1"/>
    <dgm:cxn modelId="{104701CC-E150-459B-989B-53EC80DD54AA}" type="presParOf" srcId="{A320DB8D-B5FE-43E0-BE82-5003483F10E5}" destId="{D7695463-B341-48E1-8EF4-762CC4102ADD}" srcOrd="0" destOrd="0" presId="urn:microsoft.com/office/officeart/2005/8/layout/orgChart1"/>
    <dgm:cxn modelId="{917EB9EF-F483-444E-9E91-E14085FADC1D}" type="presParOf" srcId="{A320DB8D-B5FE-43E0-BE82-5003483F10E5}" destId="{CB6813D0-F94D-428B-B961-F6DE4B0F119B}" srcOrd="1" destOrd="0" presId="urn:microsoft.com/office/officeart/2005/8/layout/orgChart1"/>
    <dgm:cxn modelId="{C9C86B75-4F4E-4285-84FA-CBA854C699EE}" type="presParOf" srcId="{EBED0721-88AD-4E9E-A357-2FA3ECB45263}" destId="{4C8D8664-3D47-4521-9ABA-FA612FC07749}" srcOrd="1" destOrd="0" presId="urn:microsoft.com/office/officeart/2005/8/layout/orgChart1"/>
    <dgm:cxn modelId="{65085D0B-2399-4E62-8AE3-E6D870FFF32B}" type="presParOf" srcId="{EBED0721-88AD-4E9E-A357-2FA3ECB45263}" destId="{69BCC49A-2D49-4946-8890-22B603B3D535}" srcOrd="2" destOrd="0" presId="urn:microsoft.com/office/officeart/2005/8/layout/orgChart1"/>
    <dgm:cxn modelId="{01F70433-4578-4A6F-BA13-2C4365480309}" type="presParOf" srcId="{60DCFB35-2F20-4104-8855-51A31CDAF226}" destId="{70442707-6BF5-45F2-947E-3E19D0DB08E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BEEE12B-26B7-47A2-94D7-02201B43A412}" type="doc">
      <dgm:prSet loTypeId="urn:microsoft.com/office/officeart/2005/8/layout/radial3" loCatId="cycle" qsTypeId="urn:microsoft.com/office/officeart/2005/8/quickstyle/simple1" qsCatId="simple" csTypeId="urn:microsoft.com/office/officeart/2005/8/colors/accent1_2" csCatId="accent1" phldr="1"/>
      <dgm:spPr/>
      <dgm:t>
        <a:bodyPr/>
        <a:lstStyle/>
        <a:p>
          <a:pPr rtl="1"/>
          <a:endParaRPr lang="ar-SA"/>
        </a:p>
      </dgm:t>
    </dgm:pt>
    <dgm:pt modelId="{51A0A05D-FC49-40A8-B1D6-37607F748233}">
      <dgm:prSet phldrT="[نص]"/>
      <dgm:spPr/>
      <dgm:t>
        <a:bodyPr/>
        <a:lstStyle/>
        <a:p>
          <a:pPr rtl="1"/>
          <a:r>
            <a:rPr lang="ar-SA" dirty="0" smtClean="0"/>
            <a:t>حالات التصرف في الكمبياله </a:t>
          </a:r>
          <a:endParaRPr lang="ar-SA" dirty="0"/>
        </a:p>
      </dgm:t>
    </dgm:pt>
    <dgm:pt modelId="{4E25E3F4-6DF5-48F4-B056-77EDCEDCB08A}" type="parTrans" cxnId="{7CD7EC73-5D3A-4C2B-811B-0A92673BC54A}">
      <dgm:prSet/>
      <dgm:spPr/>
      <dgm:t>
        <a:bodyPr/>
        <a:lstStyle/>
        <a:p>
          <a:pPr rtl="1"/>
          <a:endParaRPr lang="ar-SA"/>
        </a:p>
      </dgm:t>
    </dgm:pt>
    <dgm:pt modelId="{469225BE-5DE2-4CEE-8EE2-939F357B8431}" type="sibTrans" cxnId="{7CD7EC73-5D3A-4C2B-811B-0A92673BC54A}">
      <dgm:prSet/>
      <dgm:spPr/>
      <dgm:t>
        <a:bodyPr/>
        <a:lstStyle/>
        <a:p>
          <a:pPr rtl="1"/>
          <a:endParaRPr lang="ar-SA"/>
        </a:p>
      </dgm:t>
    </dgm:pt>
    <dgm:pt modelId="{E304F59F-D81F-45D5-9EA0-98E808BBF2CB}">
      <dgm:prSet phldrT="[نص]"/>
      <dgm:spPr/>
      <dgm:t>
        <a:bodyPr/>
        <a:lstStyle/>
        <a:p>
          <a:pPr rtl="1"/>
          <a:r>
            <a:rPr lang="ar-SA" dirty="0" smtClean="0"/>
            <a:t>3- الخصم </a:t>
          </a:r>
          <a:endParaRPr lang="ar-SA" dirty="0"/>
        </a:p>
      </dgm:t>
    </dgm:pt>
    <dgm:pt modelId="{94D5BDAC-B00C-4DB4-8C2B-E14A5166FDDC}" type="parTrans" cxnId="{9FFCE52B-D1A9-433C-B916-B48EEFC69A70}">
      <dgm:prSet/>
      <dgm:spPr/>
      <dgm:t>
        <a:bodyPr/>
        <a:lstStyle/>
        <a:p>
          <a:pPr rtl="1"/>
          <a:endParaRPr lang="ar-SA"/>
        </a:p>
      </dgm:t>
    </dgm:pt>
    <dgm:pt modelId="{EE124816-4FE4-430A-9190-98E336560C06}" type="sibTrans" cxnId="{9FFCE52B-D1A9-433C-B916-B48EEFC69A70}">
      <dgm:prSet/>
      <dgm:spPr/>
      <dgm:t>
        <a:bodyPr/>
        <a:lstStyle/>
        <a:p>
          <a:pPr rtl="1"/>
          <a:endParaRPr lang="ar-SA"/>
        </a:p>
      </dgm:t>
    </dgm:pt>
    <dgm:pt modelId="{5E1BE920-6A69-4D23-BFE1-7A679DDF874F}">
      <dgm:prSet phldrT="[نص]"/>
      <dgm:spPr/>
      <dgm:t>
        <a:bodyPr/>
        <a:lstStyle/>
        <a:p>
          <a:pPr rtl="1"/>
          <a:r>
            <a:rPr lang="ar-SA" dirty="0" smtClean="0"/>
            <a:t>1- الاحتفاظ بها </a:t>
          </a:r>
          <a:endParaRPr lang="ar-SA" dirty="0"/>
        </a:p>
      </dgm:t>
    </dgm:pt>
    <dgm:pt modelId="{8F3DD714-FB09-4397-9E4C-F40566E01383}" type="parTrans" cxnId="{749806F2-63FB-46B2-9A39-EF1570FB0126}">
      <dgm:prSet/>
      <dgm:spPr/>
      <dgm:t>
        <a:bodyPr/>
        <a:lstStyle/>
        <a:p>
          <a:pPr rtl="1"/>
          <a:endParaRPr lang="ar-SA"/>
        </a:p>
      </dgm:t>
    </dgm:pt>
    <dgm:pt modelId="{E3914123-5C69-4958-AD5F-DDB77AAE1D74}" type="sibTrans" cxnId="{749806F2-63FB-46B2-9A39-EF1570FB0126}">
      <dgm:prSet/>
      <dgm:spPr/>
      <dgm:t>
        <a:bodyPr/>
        <a:lstStyle/>
        <a:p>
          <a:pPr rtl="1"/>
          <a:endParaRPr lang="ar-SA"/>
        </a:p>
      </dgm:t>
    </dgm:pt>
    <dgm:pt modelId="{07812325-ED94-4845-87C7-C1F3092ABB5F}">
      <dgm:prSet phldrT="[نص]"/>
      <dgm:spPr/>
      <dgm:t>
        <a:bodyPr/>
        <a:lstStyle/>
        <a:p>
          <a:pPr rtl="1"/>
          <a:r>
            <a:rPr lang="ar-SA" dirty="0" smtClean="0"/>
            <a:t>2- التظهير </a:t>
          </a:r>
          <a:endParaRPr lang="ar-SA" dirty="0"/>
        </a:p>
      </dgm:t>
    </dgm:pt>
    <dgm:pt modelId="{DB7FEBF2-F313-4DDA-A826-F687034F8239}" type="parTrans" cxnId="{92843D00-35BE-43CC-994A-24C77F0D50A0}">
      <dgm:prSet/>
      <dgm:spPr/>
      <dgm:t>
        <a:bodyPr/>
        <a:lstStyle/>
        <a:p>
          <a:pPr rtl="1"/>
          <a:endParaRPr lang="ar-SA"/>
        </a:p>
      </dgm:t>
    </dgm:pt>
    <dgm:pt modelId="{4AAB65C3-E5DA-45F6-8542-18F49AA9C254}" type="sibTrans" cxnId="{92843D00-35BE-43CC-994A-24C77F0D50A0}">
      <dgm:prSet/>
      <dgm:spPr/>
      <dgm:t>
        <a:bodyPr/>
        <a:lstStyle/>
        <a:p>
          <a:pPr rtl="1"/>
          <a:endParaRPr lang="ar-SA"/>
        </a:p>
      </dgm:t>
    </dgm:pt>
    <dgm:pt modelId="{5149FAAC-D32A-40D7-B98A-087EB3D0E7A5}">
      <dgm:prSet/>
      <dgm:spPr/>
      <dgm:t>
        <a:bodyPr/>
        <a:lstStyle/>
        <a:p>
          <a:pPr rtl="1"/>
          <a:endParaRPr lang="ar-SA" dirty="0"/>
        </a:p>
      </dgm:t>
    </dgm:pt>
    <dgm:pt modelId="{6D175151-A4DC-44E6-AD27-3731BFB5631E}" type="parTrans" cxnId="{62B3F236-06D8-491C-AD20-AA499794E7D6}">
      <dgm:prSet/>
      <dgm:spPr/>
      <dgm:t>
        <a:bodyPr/>
        <a:lstStyle/>
        <a:p>
          <a:pPr rtl="1"/>
          <a:endParaRPr lang="ar-SA"/>
        </a:p>
      </dgm:t>
    </dgm:pt>
    <dgm:pt modelId="{9AA28E51-B442-4638-A8D6-BD93334C0C33}" type="sibTrans" cxnId="{62B3F236-06D8-491C-AD20-AA499794E7D6}">
      <dgm:prSet/>
      <dgm:spPr/>
      <dgm:t>
        <a:bodyPr/>
        <a:lstStyle/>
        <a:p>
          <a:pPr rtl="1"/>
          <a:endParaRPr lang="ar-SA"/>
        </a:p>
      </dgm:t>
    </dgm:pt>
    <dgm:pt modelId="{14F4CD54-4C29-43AC-83DC-E09DF0CBF059}" type="pres">
      <dgm:prSet presAssocID="{1BEEE12B-26B7-47A2-94D7-02201B43A412}" presName="composite" presStyleCnt="0">
        <dgm:presLayoutVars>
          <dgm:chMax val="1"/>
          <dgm:dir/>
          <dgm:resizeHandles val="exact"/>
        </dgm:presLayoutVars>
      </dgm:prSet>
      <dgm:spPr/>
      <dgm:t>
        <a:bodyPr/>
        <a:lstStyle/>
        <a:p>
          <a:pPr rtl="1"/>
          <a:endParaRPr lang="ar-SA"/>
        </a:p>
      </dgm:t>
    </dgm:pt>
    <dgm:pt modelId="{C67878CF-9670-41C7-8815-B67BE1ABCE58}" type="pres">
      <dgm:prSet presAssocID="{1BEEE12B-26B7-47A2-94D7-02201B43A412}" presName="radial" presStyleCnt="0">
        <dgm:presLayoutVars>
          <dgm:animLvl val="ctr"/>
        </dgm:presLayoutVars>
      </dgm:prSet>
      <dgm:spPr/>
    </dgm:pt>
    <dgm:pt modelId="{D3A2DC58-5CBA-4C5B-80D0-D55FC73B32A1}" type="pres">
      <dgm:prSet presAssocID="{51A0A05D-FC49-40A8-B1D6-37607F748233}" presName="centerShape" presStyleLbl="vennNode1" presStyleIdx="0" presStyleCnt="4" custScaleX="190380"/>
      <dgm:spPr/>
      <dgm:t>
        <a:bodyPr/>
        <a:lstStyle/>
        <a:p>
          <a:pPr rtl="1"/>
          <a:endParaRPr lang="ar-SA"/>
        </a:p>
      </dgm:t>
    </dgm:pt>
    <dgm:pt modelId="{80920714-3442-4348-A6E9-A19CBA63151C}" type="pres">
      <dgm:prSet presAssocID="{E304F59F-D81F-45D5-9EA0-98E808BBF2CB}" presName="node" presStyleLbl="vennNode1" presStyleIdx="1" presStyleCnt="4" custScaleX="282568" custScaleY="144668" custRadScaleRad="88224" custRadScaleInc="1091">
        <dgm:presLayoutVars>
          <dgm:bulletEnabled val="1"/>
        </dgm:presLayoutVars>
      </dgm:prSet>
      <dgm:spPr/>
      <dgm:t>
        <a:bodyPr/>
        <a:lstStyle/>
        <a:p>
          <a:pPr rtl="1"/>
          <a:endParaRPr lang="ar-SA"/>
        </a:p>
      </dgm:t>
    </dgm:pt>
    <dgm:pt modelId="{79954420-9690-471A-9CE8-B5773B51EDA0}" type="pres">
      <dgm:prSet presAssocID="{5E1BE920-6A69-4D23-BFE1-7A679DDF874F}" presName="node" presStyleLbl="vennNode1" presStyleIdx="2" presStyleCnt="4" custScaleX="262296" custScaleY="120146" custRadScaleRad="143751" custRadScaleInc="-15241">
        <dgm:presLayoutVars>
          <dgm:bulletEnabled val="1"/>
        </dgm:presLayoutVars>
      </dgm:prSet>
      <dgm:spPr/>
      <dgm:t>
        <a:bodyPr/>
        <a:lstStyle/>
        <a:p>
          <a:pPr rtl="1"/>
          <a:endParaRPr lang="ar-SA"/>
        </a:p>
      </dgm:t>
    </dgm:pt>
    <dgm:pt modelId="{6792C3DC-AAC0-44D7-9EC6-784E4F7ACE10}" type="pres">
      <dgm:prSet presAssocID="{07812325-ED94-4845-87C7-C1F3092ABB5F}" presName="node" presStyleLbl="vennNode1" presStyleIdx="3" presStyleCnt="4" custScaleX="256335" custScaleY="126791" custRadScaleRad="143536" custRadScaleInc="14529">
        <dgm:presLayoutVars>
          <dgm:bulletEnabled val="1"/>
        </dgm:presLayoutVars>
      </dgm:prSet>
      <dgm:spPr/>
      <dgm:t>
        <a:bodyPr/>
        <a:lstStyle/>
        <a:p>
          <a:pPr rtl="1"/>
          <a:endParaRPr lang="ar-SA"/>
        </a:p>
      </dgm:t>
    </dgm:pt>
  </dgm:ptLst>
  <dgm:cxnLst>
    <dgm:cxn modelId="{4AFE78DF-4571-4C4E-81D1-615DA5E756B7}" type="presOf" srcId="{51A0A05D-FC49-40A8-B1D6-37607F748233}" destId="{D3A2DC58-5CBA-4C5B-80D0-D55FC73B32A1}" srcOrd="0" destOrd="0" presId="urn:microsoft.com/office/officeart/2005/8/layout/radial3"/>
    <dgm:cxn modelId="{62B3F236-06D8-491C-AD20-AA499794E7D6}" srcId="{1BEEE12B-26B7-47A2-94D7-02201B43A412}" destId="{5149FAAC-D32A-40D7-B98A-087EB3D0E7A5}" srcOrd="1" destOrd="0" parTransId="{6D175151-A4DC-44E6-AD27-3731BFB5631E}" sibTransId="{9AA28E51-B442-4638-A8D6-BD93334C0C33}"/>
    <dgm:cxn modelId="{D30ADBE1-0E08-43DF-B17E-DB2A8A8EBBBD}" type="presOf" srcId="{E304F59F-D81F-45D5-9EA0-98E808BBF2CB}" destId="{80920714-3442-4348-A6E9-A19CBA63151C}" srcOrd="0" destOrd="0" presId="urn:microsoft.com/office/officeart/2005/8/layout/radial3"/>
    <dgm:cxn modelId="{7CD7EC73-5D3A-4C2B-811B-0A92673BC54A}" srcId="{1BEEE12B-26B7-47A2-94D7-02201B43A412}" destId="{51A0A05D-FC49-40A8-B1D6-37607F748233}" srcOrd="0" destOrd="0" parTransId="{4E25E3F4-6DF5-48F4-B056-77EDCEDCB08A}" sibTransId="{469225BE-5DE2-4CEE-8EE2-939F357B8431}"/>
    <dgm:cxn modelId="{749806F2-63FB-46B2-9A39-EF1570FB0126}" srcId="{51A0A05D-FC49-40A8-B1D6-37607F748233}" destId="{5E1BE920-6A69-4D23-BFE1-7A679DDF874F}" srcOrd="1" destOrd="0" parTransId="{8F3DD714-FB09-4397-9E4C-F40566E01383}" sibTransId="{E3914123-5C69-4958-AD5F-DDB77AAE1D74}"/>
    <dgm:cxn modelId="{D83908DE-A903-4CBF-AA20-F85E3AFAB6C5}" type="presOf" srcId="{1BEEE12B-26B7-47A2-94D7-02201B43A412}" destId="{14F4CD54-4C29-43AC-83DC-E09DF0CBF059}" srcOrd="0" destOrd="0" presId="urn:microsoft.com/office/officeart/2005/8/layout/radial3"/>
    <dgm:cxn modelId="{38B50FB8-1E87-414B-8320-237719CFCD34}" type="presOf" srcId="{5E1BE920-6A69-4D23-BFE1-7A679DDF874F}" destId="{79954420-9690-471A-9CE8-B5773B51EDA0}" srcOrd="0" destOrd="0" presId="urn:microsoft.com/office/officeart/2005/8/layout/radial3"/>
    <dgm:cxn modelId="{9FFCE52B-D1A9-433C-B916-B48EEFC69A70}" srcId="{51A0A05D-FC49-40A8-B1D6-37607F748233}" destId="{E304F59F-D81F-45D5-9EA0-98E808BBF2CB}" srcOrd="0" destOrd="0" parTransId="{94D5BDAC-B00C-4DB4-8C2B-E14A5166FDDC}" sibTransId="{EE124816-4FE4-430A-9190-98E336560C06}"/>
    <dgm:cxn modelId="{83AEFF10-6BED-4A88-BE0A-E504A636565A}" type="presOf" srcId="{07812325-ED94-4845-87C7-C1F3092ABB5F}" destId="{6792C3DC-AAC0-44D7-9EC6-784E4F7ACE10}" srcOrd="0" destOrd="0" presId="urn:microsoft.com/office/officeart/2005/8/layout/radial3"/>
    <dgm:cxn modelId="{92843D00-35BE-43CC-994A-24C77F0D50A0}" srcId="{51A0A05D-FC49-40A8-B1D6-37607F748233}" destId="{07812325-ED94-4845-87C7-C1F3092ABB5F}" srcOrd="2" destOrd="0" parTransId="{DB7FEBF2-F313-4DDA-A826-F687034F8239}" sibTransId="{4AAB65C3-E5DA-45F6-8542-18F49AA9C254}"/>
    <dgm:cxn modelId="{C878C81A-7119-40AB-A6F9-A7E4D0EE81F2}" type="presParOf" srcId="{14F4CD54-4C29-43AC-83DC-E09DF0CBF059}" destId="{C67878CF-9670-41C7-8815-B67BE1ABCE58}" srcOrd="0" destOrd="0" presId="urn:microsoft.com/office/officeart/2005/8/layout/radial3"/>
    <dgm:cxn modelId="{B7CE0098-9817-465E-9D54-360C58CD1871}" type="presParOf" srcId="{C67878CF-9670-41C7-8815-B67BE1ABCE58}" destId="{D3A2DC58-5CBA-4C5B-80D0-D55FC73B32A1}" srcOrd="0" destOrd="0" presId="urn:microsoft.com/office/officeart/2005/8/layout/radial3"/>
    <dgm:cxn modelId="{B2E61E83-BD2C-4713-B169-6573148D3294}" type="presParOf" srcId="{C67878CF-9670-41C7-8815-B67BE1ABCE58}" destId="{80920714-3442-4348-A6E9-A19CBA63151C}" srcOrd="1" destOrd="0" presId="urn:microsoft.com/office/officeart/2005/8/layout/radial3"/>
    <dgm:cxn modelId="{0D4548FD-9562-4D55-A4A3-7987B4432F80}" type="presParOf" srcId="{C67878CF-9670-41C7-8815-B67BE1ABCE58}" destId="{79954420-9690-471A-9CE8-B5773B51EDA0}" srcOrd="2" destOrd="0" presId="urn:microsoft.com/office/officeart/2005/8/layout/radial3"/>
    <dgm:cxn modelId="{40E7DF61-8907-49E4-8A0D-8F3CCE4869BC}" type="presParOf" srcId="{C67878CF-9670-41C7-8815-B67BE1ABCE58}" destId="{6792C3DC-AAC0-44D7-9EC6-784E4F7ACE10}" srcOrd="3"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F83D17-CD88-430E-91F2-DFB56B966BCA}">
      <dsp:nvSpPr>
        <dsp:cNvPr id="0" name=""/>
        <dsp:cNvSpPr/>
      </dsp:nvSpPr>
      <dsp:spPr>
        <a:xfrm>
          <a:off x="5195962" y="2569910"/>
          <a:ext cx="272991" cy="965201"/>
        </a:xfrm>
        <a:custGeom>
          <a:avLst/>
          <a:gdLst/>
          <a:ahLst/>
          <a:cxnLst/>
          <a:rect l="0" t="0" r="0" b="0"/>
          <a:pathLst>
            <a:path>
              <a:moveTo>
                <a:pt x="0" y="0"/>
              </a:moveTo>
              <a:lnTo>
                <a:pt x="0" y="965201"/>
              </a:lnTo>
              <a:lnTo>
                <a:pt x="272991" y="9652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80E1C3-23CB-49A5-AE8D-B69C9DD89369}">
      <dsp:nvSpPr>
        <dsp:cNvPr id="0" name=""/>
        <dsp:cNvSpPr/>
      </dsp:nvSpPr>
      <dsp:spPr>
        <a:xfrm>
          <a:off x="4419808" y="2569910"/>
          <a:ext cx="776153" cy="965201"/>
        </a:xfrm>
        <a:custGeom>
          <a:avLst/>
          <a:gdLst/>
          <a:ahLst/>
          <a:cxnLst/>
          <a:rect l="0" t="0" r="0" b="0"/>
          <a:pathLst>
            <a:path>
              <a:moveTo>
                <a:pt x="776153" y="0"/>
              </a:moveTo>
              <a:lnTo>
                <a:pt x="776153" y="965201"/>
              </a:lnTo>
              <a:lnTo>
                <a:pt x="0" y="9652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7D67887-5F8D-4642-A935-52F44BB6CD92}">
      <dsp:nvSpPr>
        <dsp:cNvPr id="0" name=""/>
        <dsp:cNvSpPr/>
      </dsp:nvSpPr>
      <dsp:spPr>
        <a:xfrm>
          <a:off x="3235269" y="1058846"/>
          <a:ext cx="1960692" cy="453288"/>
        </a:xfrm>
        <a:custGeom>
          <a:avLst/>
          <a:gdLst/>
          <a:ahLst/>
          <a:cxnLst/>
          <a:rect l="0" t="0" r="0" b="0"/>
          <a:pathLst>
            <a:path>
              <a:moveTo>
                <a:pt x="0" y="0"/>
              </a:moveTo>
              <a:lnTo>
                <a:pt x="0" y="231155"/>
              </a:lnTo>
              <a:lnTo>
                <a:pt x="1960692" y="231155"/>
              </a:lnTo>
              <a:lnTo>
                <a:pt x="1960692" y="45328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71C45B-4AD9-4651-817D-818A987E9E45}">
      <dsp:nvSpPr>
        <dsp:cNvPr id="0" name=""/>
        <dsp:cNvSpPr/>
      </dsp:nvSpPr>
      <dsp:spPr>
        <a:xfrm>
          <a:off x="1332564" y="1058846"/>
          <a:ext cx="1902705" cy="453489"/>
        </a:xfrm>
        <a:custGeom>
          <a:avLst/>
          <a:gdLst/>
          <a:ahLst/>
          <a:cxnLst/>
          <a:rect l="0" t="0" r="0" b="0"/>
          <a:pathLst>
            <a:path>
              <a:moveTo>
                <a:pt x="1902705" y="0"/>
              </a:moveTo>
              <a:lnTo>
                <a:pt x="1902705" y="231356"/>
              </a:lnTo>
              <a:lnTo>
                <a:pt x="0" y="231356"/>
              </a:lnTo>
              <a:lnTo>
                <a:pt x="0" y="45348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D1CA43-7357-41ED-BC76-80DF3FE1CB2E}">
      <dsp:nvSpPr>
        <dsp:cNvPr id="0" name=""/>
        <dsp:cNvSpPr/>
      </dsp:nvSpPr>
      <dsp:spPr>
        <a:xfrm>
          <a:off x="1310911" y="1071"/>
          <a:ext cx="3848715" cy="1057775"/>
        </a:xfrm>
        <a:prstGeom prst="rect">
          <a:avLst/>
        </a:prstGeom>
        <a:solidFill>
          <a:schemeClr val="accent1">
            <a:hueOff val="0"/>
            <a:satOff val="0"/>
            <a:lumOff val="0"/>
            <a:alphaOff val="0"/>
          </a:schemeClr>
        </a:solidFill>
        <a:ln w="38100"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SA" sz="3200" b="1" kern="1200" dirty="0" smtClean="0"/>
            <a:t>مقومات الرقابة الفعالة </a:t>
          </a:r>
          <a:endParaRPr lang="ar-SA" sz="3200" kern="1200" dirty="0"/>
        </a:p>
      </dsp:txBody>
      <dsp:txXfrm>
        <a:off x="1310911" y="1071"/>
        <a:ext cx="3848715" cy="1057775"/>
      </dsp:txXfrm>
    </dsp:sp>
    <dsp:sp modelId="{5D298B5E-1F53-4A72-8380-1F373F72B87D}">
      <dsp:nvSpPr>
        <dsp:cNvPr id="0" name=""/>
        <dsp:cNvSpPr/>
      </dsp:nvSpPr>
      <dsp:spPr>
        <a:xfrm>
          <a:off x="0" y="1512336"/>
          <a:ext cx="2665128" cy="1057775"/>
        </a:xfrm>
        <a:prstGeom prst="rect">
          <a:avLst/>
        </a:prstGeom>
        <a:solidFill>
          <a:schemeClr val="accent1">
            <a:hueOff val="0"/>
            <a:satOff val="0"/>
            <a:lumOff val="0"/>
            <a:alphaOff val="0"/>
          </a:schemeClr>
        </a:solidFill>
        <a:ln w="3810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SA" sz="3200" b="1" kern="1200" dirty="0" smtClean="0"/>
            <a:t>رقابة المدفوعات النقدية </a:t>
          </a:r>
          <a:endParaRPr lang="ar-SA" sz="3200" kern="1200" dirty="0"/>
        </a:p>
      </dsp:txBody>
      <dsp:txXfrm>
        <a:off x="0" y="1512336"/>
        <a:ext cx="2665128" cy="1057775"/>
      </dsp:txXfrm>
    </dsp:sp>
    <dsp:sp modelId="{8279C403-DBAB-4EA5-9B6D-F809F1D43260}">
      <dsp:nvSpPr>
        <dsp:cNvPr id="0" name=""/>
        <dsp:cNvSpPr/>
      </dsp:nvSpPr>
      <dsp:spPr>
        <a:xfrm>
          <a:off x="3972243" y="1512135"/>
          <a:ext cx="2447438" cy="1057775"/>
        </a:xfrm>
        <a:prstGeom prst="rect">
          <a:avLst/>
        </a:prstGeom>
        <a:solidFill>
          <a:schemeClr val="accent1">
            <a:hueOff val="0"/>
            <a:satOff val="0"/>
            <a:lumOff val="0"/>
            <a:alphaOff val="0"/>
          </a:schemeClr>
        </a:solidFill>
        <a:ln w="3810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SA" sz="3200" b="1" kern="1200" dirty="0" smtClean="0"/>
            <a:t> رقابة المتحصلات النقدية </a:t>
          </a:r>
          <a:endParaRPr lang="ar-SA" sz="3200" kern="1200" dirty="0"/>
        </a:p>
      </dsp:txBody>
      <dsp:txXfrm>
        <a:off x="3972243" y="1512135"/>
        <a:ext cx="2447438" cy="1057775"/>
      </dsp:txXfrm>
    </dsp:sp>
    <dsp:sp modelId="{B9B166E0-392B-4F04-A807-669B115DD7AD}">
      <dsp:nvSpPr>
        <dsp:cNvPr id="0" name=""/>
        <dsp:cNvSpPr/>
      </dsp:nvSpPr>
      <dsp:spPr>
        <a:xfrm>
          <a:off x="2304258" y="3006224"/>
          <a:ext cx="2115550" cy="1057775"/>
        </a:xfrm>
        <a:prstGeom prst="rect">
          <a:avLst/>
        </a:prstGeom>
        <a:solidFill>
          <a:schemeClr val="accent1">
            <a:hueOff val="0"/>
            <a:satOff val="0"/>
            <a:lumOff val="0"/>
            <a:alphaOff val="0"/>
          </a:schemeClr>
        </a:solidFill>
        <a:ln w="3810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SA" sz="3200" kern="1200" dirty="0" smtClean="0"/>
            <a:t>المبالغ المحصلة من المدينين </a:t>
          </a:r>
          <a:endParaRPr lang="ar-SA" sz="3200" kern="1200" dirty="0"/>
        </a:p>
      </dsp:txBody>
      <dsp:txXfrm>
        <a:off x="2304258" y="3006224"/>
        <a:ext cx="2115550" cy="1057775"/>
      </dsp:txXfrm>
    </dsp:sp>
    <dsp:sp modelId="{8F2DDD1B-1CF5-4BCB-8439-FD3F627F3CF1}">
      <dsp:nvSpPr>
        <dsp:cNvPr id="0" name=""/>
        <dsp:cNvSpPr/>
      </dsp:nvSpPr>
      <dsp:spPr>
        <a:xfrm>
          <a:off x="5468953" y="3006224"/>
          <a:ext cx="2115550" cy="1057775"/>
        </a:xfrm>
        <a:prstGeom prst="rect">
          <a:avLst/>
        </a:prstGeom>
        <a:solidFill>
          <a:schemeClr val="accent1">
            <a:hueOff val="0"/>
            <a:satOff val="0"/>
            <a:lumOff val="0"/>
            <a:alphaOff val="0"/>
          </a:schemeClr>
        </a:solidFill>
        <a:ln w="38100" cap="flat" cmpd="sng" algn="ctr">
          <a:solidFill>
            <a:scrgbClr r="0" g="0" b="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1">
            <a:lnSpc>
              <a:spcPct val="90000"/>
            </a:lnSpc>
            <a:spcBef>
              <a:spcPct val="0"/>
            </a:spcBef>
            <a:spcAft>
              <a:spcPct val="35000"/>
            </a:spcAft>
          </a:pPr>
          <a:r>
            <a:rPr lang="ar-SA" sz="3200" kern="1200" dirty="0" smtClean="0"/>
            <a:t>المبيعات النقديه</a:t>
          </a:r>
          <a:endParaRPr lang="ar-SA" sz="3200" kern="1200" dirty="0"/>
        </a:p>
      </dsp:txBody>
      <dsp:txXfrm>
        <a:off x="5468953" y="3006224"/>
        <a:ext cx="2115550" cy="10577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A8610-FCDF-4FD6-B338-BF2FF4396F0B}">
      <dsp:nvSpPr>
        <dsp:cNvPr id="0" name=""/>
        <dsp:cNvSpPr/>
      </dsp:nvSpPr>
      <dsp:spPr>
        <a:xfrm>
          <a:off x="3936533" y="3070355"/>
          <a:ext cx="380125" cy="1165718"/>
        </a:xfrm>
        <a:custGeom>
          <a:avLst/>
          <a:gdLst/>
          <a:ahLst/>
          <a:cxnLst/>
          <a:rect l="0" t="0" r="0" b="0"/>
          <a:pathLst>
            <a:path>
              <a:moveTo>
                <a:pt x="0" y="0"/>
              </a:moveTo>
              <a:lnTo>
                <a:pt x="0" y="1165718"/>
              </a:lnTo>
              <a:lnTo>
                <a:pt x="380125" y="11657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BB0B66-043E-468D-B76F-387880E3FBC0}">
      <dsp:nvSpPr>
        <dsp:cNvPr id="0" name=""/>
        <dsp:cNvSpPr/>
      </dsp:nvSpPr>
      <dsp:spPr>
        <a:xfrm>
          <a:off x="3417028" y="1271093"/>
          <a:ext cx="1533173" cy="532175"/>
        </a:xfrm>
        <a:custGeom>
          <a:avLst/>
          <a:gdLst/>
          <a:ahLst/>
          <a:cxnLst/>
          <a:rect l="0" t="0" r="0" b="0"/>
          <a:pathLst>
            <a:path>
              <a:moveTo>
                <a:pt x="0" y="0"/>
              </a:moveTo>
              <a:lnTo>
                <a:pt x="0" y="266087"/>
              </a:lnTo>
              <a:lnTo>
                <a:pt x="1533173" y="266087"/>
              </a:lnTo>
              <a:lnTo>
                <a:pt x="1533173" y="5321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C2E64A-F0E1-4834-A421-9B53FCBDAE4A}">
      <dsp:nvSpPr>
        <dsp:cNvPr id="0" name=""/>
        <dsp:cNvSpPr/>
      </dsp:nvSpPr>
      <dsp:spPr>
        <a:xfrm>
          <a:off x="870186" y="3070355"/>
          <a:ext cx="380125" cy="1165718"/>
        </a:xfrm>
        <a:custGeom>
          <a:avLst/>
          <a:gdLst/>
          <a:ahLst/>
          <a:cxnLst/>
          <a:rect l="0" t="0" r="0" b="0"/>
          <a:pathLst>
            <a:path>
              <a:moveTo>
                <a:pt x="0" y="0"/>
              </a:moveTo>
              <a:lnTo>
                <a:pt x="0" y="1165718"/>
              </a:lnTo>
              <a:lnTo>
                <a:pt x="380125" y="11657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9404E9-CCA2-43F2-86C4-BAE11F01A0B4}">
      <dsp:nvSpPr>
        <dsp:cNvPr id="0" name=""/>
        <dsp:cNvSpPr/>
      </dsp:nvSpPr>
      <dsp:spPr>
        <a:xfrm>
          <a:off x="1883855" y="1271093"/>
          <a:ext cx="1533173" cy="532175"/>
        </a:xfrm>
        <a:custGeom>
          <a:avLst/>
          <a:gdLst/>
          <a:ahLst/>
          <a:cxnLst/>
          <a:rect l="0" t="0" r="0" b="0"/>
          <a:pathLst>
            <a:path>
              <a:moveTo>
                <a:pt x="1533173" y="0"/>
              </a:moveTo>
              <a:lnTo>
                <a:pt x="1533173" y="266087"/>
              </a:lnTo>
              <a:lnTo>
                <a:pt x="0" y="266087"/>
              </a:lnTo>
              <a:lnTo>
                <a:pt x="0" y="5321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21D8EE-E809-46C4-9C8C-2A85E7792389}">
      <dsp:nvSpPr>
        <dsp:cNvPr id="0" name=""/>
        <dsp:cNvSpPr/>
      </dsp:nvSpPr>
      <dsp:spPr>
        <a:xfrm>
          <a:off x="2149943" y="4008"/>
          <a:ext cx="2534170" cy="12670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EG" sz="3100" kern="1200" dirty="0" smtClean="0">
              <a:solidFill>
                <a:schemeClr val="tx1"/>
              </a:solidFill>
              <a:effectLst>
                <a:outerShdw blurRad="38100" dist="38100" dir="2700000" algn="tl">
                  <a:srgbClr val="FFFFFF"/>
                </a:outerShdw>
              </a:effectLst>
              <a:cs typeface="Monotype Koufi" pitchFamily="2" charset="-78"/>
            </a:rPr>
            <a:t>من وسائل الرقابة على المدفوعات النقدية أن تقسم المدفوعات إلى :</a:t>
          </a:r>
          <a:endParaRPr lang="ar-SA" sz="3100" kern="1200" dirty="0">
            <a:solidFill>
              <a:schemeClr val="tx1"/>
            </a:solidFill>
          </a:endParaRPr>
        </a:p>
      </dsp:txBody>
      <dsp:txXfrm>
        <a:off x="2149943" y="4008"/>
        <a:ext cx="2534170" cy="1267085"/>
      </dsp:txXfrm>
    </dsp:sp>
    <dsp:sp modelId="{A6F3BCE6-BC08-4BBF-BD89-A465B2E66100}">
      <dsp:nvSpPr>
        <dsp:cNvPr id="0" name=""/>
        <dsp:cNvSpPr/>
      </dsp:nvSpPr>
      <dsp:spPr>
        <a:xfrm>
          <a:off x="616769" y="1803269"/>
          <a:ext cx="2534170" cy="12670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SA" sz="3100" kern="1200" dirty="0" smtClean="0"/>
            <a:t>مصروفات كبيرة نسبيا </a:t>
          </a:r>
          <a:endParaRPr lang="ar-SA" sz="3100" kern="1200" dirty="0"/>
        </a:p>
      </dsp:txBody>
      <dsp:txXfrm>
        <a:off x="616769" y="1803269"/>
        <a:ext cx="2534170" cy="1267085"/>
      </dsp:txXfrm>
    </dsp:sp>
    <dsp:sp modelId="{7C0C30E8-8E31-4983-AE6F-84155223A98C}">
      <dsp:nvSpPr>
        <dsp:cNvPr id="0" name=""/>
        <dsp:cNvSpPr/>
      </dsp:nvSpPr>
      <dsp:spPr>
        <a:xfrm>
          <a:off x="1250312" y="3602531"/>
          <a:ext cx="2534170" cy="12670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SA" sz="3100" kern="1200" dirty="0" smtClean="0"/>
            <a:t>يسدد بشيك من البنك </a:t>
          </a:r>
          <a:endParaRPr lang="ar-SA" sz="3100" kern="1200" dirty="0"/>
        </a:p>
      </dsp:txBody>
      <dsp:txXfrm>
        <a:off x="1250312" y="3602531"/>
        <a:ext cx="2534170" cy="1267085"/>
      </dsp:txXfrm>
    </dsp:sp>
    <dsp:sp modelId="{4A65FA8E-C2F3-4CBF-9975-47A2E13DF50F}">
      <dsp:nvSpPr>
        <dsp:cNvPr id="0" name=""/>
        <dsp:cNvSpPr/>
      </dsp:nvSpPr>
      <dsp:spPr>
        <a:xfrm>
          <a:off x="3683116" y="1803269"/>
          <a:ext cx="2534170" cy="12670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SA" sz="3100" kern="1200" dirty="0" smtClean="0"/>
            <a:t>مصروفات قليله نسبيا </a:t>
          </a:r>
          <a:endParaRPr lang="ar-SA" sz="3100" kern="1200" dirty="0"/>
        </a:p>
      </dsp:txBody>
      <dsp:txXfrm>
        <a:off x="3683116" y="1803269"/>
        <a:ext cx="2534170" cy="1267085"/>
      </dsp:txXfrm>
    </dsp:sp>
    <dsp:sp modelId="{E6210D72-D506-458F-88D0-6145F025B257}">
      <dsp:nvSpPr>
        <dsp:cNvPr id="0" name=""/>
        <dsp:cNvSpPr/>
      </dsp:nvSpPr>
      <dsp:spPr>
        <a:xfrm>
          <a:off x="4316659" y="3602531"/>
          <a:ext cx="2534170" cy="12670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lvl="0" algn="ctr" defTabSz="1377950" rtl="1">
            <a:lnSpc>
              <a:spcPct val="90000"/>
            </a:lnSpc>
            <a:spcBef>
              <a:spcPct val="0"/>
            </a:spcBef>
            <a:spcAft>
              <a:spcPct val="35000"/>
            </a:spcAft>
          </a:pPr>
          <a:r>
            <a:rPr lang="ar-SA" sz="3100" kern="1200" dirty="0" smtClean="0"/>
            <a:t>صندوق المصروفات النثريه</a:t>
          </a:r>
          <a:endParaRPr lang="ar-SA" sz="3100" kern="1200" dirty="0"/>
        </a:p>
      </dsp:txBody>
      <dsp:txXfrm>
        <a:off x="4316659" y="3602531"/>
        <a:ext cx="2534170" cy="126708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9006F6-5B2D-4506-BEC0-0A183382FDE2}">
      <dsp:nvSpPr>
        <dsp:cNvPr id="0" name=""/>
        <dsp:cNvSpPr/>
      </dsp:nvSpPr>
      <dsp:spPr>
        <a:xfrm>
          <a:off x="3732076" y="1041532"/>
          <a:ext cx="1259598" cy="437215"/>
        </a:xfrm>
        <a:custGeom>
          <a:avLst/>
          <a:gdLst/>
          <a:ahLst/>
          <a:cxnLst/>
          <a:rect l="0" t="0" r="0" b="0"/>
          <a:pathLst>
            <a:path>
              <a:moveTo>
                <a:pt x="0" y="0"/>
              </a:moveTo>
              <a:lnTo>
                <a:pt x="0" y="218607"/>
              </a:lnTo>
              <a:lnTo>
                <a:pt x="1259598" y="218607"/>
              </a:lnTo>
              <a:lnTo>
                <a:pt x="1259598"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878359-ADCC-4D83-A63A-6B1AA2F11CE3}">
      <dsp:nvSpPr>
        <dsp:cNvPr id="0" name=""/>
        <dsp:cNvSpPr/>
      </dsp:nvSpPr>
      <dsp:spPr>
        <a:xfrm>
          <a:off x="2472477" y="1041532"/>
          <a:ext cx="1259598" cy="437215"/>
        </a:xfrm>
        <a:custGeom>
          <a:avLst/>
          <a:gdLst/>
          <a:ahLst/>
          <a:cxnLst/>
          <a:rect l="0" t="0" r="0" b="0"/>
          <a:pathLst>
            <a:path>
              <a:moveTo>
                <a:pt x="1259598" y="0"/>
              </a:moveTo>
              <a:lnTo>
                <a:pt x="1259598" y="218607"/>
              </a:lnTo>
              <a:lnTo>
                <a:pt x="0" y="218607"/>
              </a:lnTo>
              <a:lnTo>
                <a:pt x="0"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1E7680-3F3F-41DB-BE32-A9354DF8C92D}">
      <dsp:nvSpPr>
        <dsp:cNvPr id="0" name=""/>
        <dsp:cNvSpPr/>
      </dsp:nvSpPr>
      <dsp:spPr>
        <a:xfrm>
          <a:off x="698244" y="541"/>
          <a:ext cx="6067662" cy="1040990"/>
        </a:xfrm>
        <a:prstGeom prst="rect">
          <a:avLst/>
        </a:prstGeom>
        <a:solidFill>
          <a:schemeClr val="accent1">
            <a:lumMod val="40000"/>
            <a:lumOff val="6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SA" sz="4900" b="0" kern="1200" dirty="0" smtClean="0">
              <a:solidFill>
                <a:schemeClr val="tx1"/>
              </a:solidFill>
            </a:rPr>
            <a:t>تتمثل أوراق القبض في </a:t>
          </a:r>
          <a:endParaRPr lang="ar-SA" sz="4900" b="0" kern="1200" dirty="0">
            <a:solidFill>
              <a:schemeClr val="tx1"/>
            </a:solidFill>
          </a:endParaRPr>
        </a:p>
      </dsp:txBody>
      <dsp:txXfrm>
        <a:off x="698244" y="541"/>
        <a:ext cx="6067662" cy="1040990"/>
      </dsp:txXfrm>
    </dsp:sp>
    <dsp:sp modelId="{13B6AAE6-0A42-41A9-986F-C1CD7394D305}">
      <dsp:nvSpPr>
        <dsp:cNvPr id="0" name=""/>
        <dsp:cNvSpPr/>
      </dsp:nvSpPr>
      <dsp:spPr>
        <a:xfrm>
          <a:off x="1431487"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الكمبيالة</a:t>
          </a:r>
          <a:endParaRPr lang="ar-EG" sz="4900" kern="1200" dirty="0">
            <a:solidFill>
              <a:schemeClr val="tx1"/>
            </a:solidFill>
            <a:effectLst/>
          </a:endParaRPr>
        </a:p>
      </dsp:txBody>
      <dsp:txXfrm>
        <a:off x="1431487" y="1478747"/>
        <a:ext cx="2081980" cy="1040990"/>
      </dsp:txXfrm>
    </dsp:sp>
    <dsp:sp modelId="{D7695463-B341-48E1-8EF4-762CC4102ADD}">
      <dsp:nvSpPr>
        <dsp:cNvPr id="0" name=""/>
        <dsp:cNvSpPr/>
      </dsp:nvSpPr>
      <dsp:spPr>
        <a:xfrm>
          <a:off x="3950683"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السند لأمر </a:t>
          </a:r>
          <a:endParaRPr lang="ar-EG" sz="4900" kern="1200" dirty="0">
            <a:solidFill>
              <a:schemeClr val="tx1"/>
            </a:solidFill>
            <a:effectLst/>
          </a:endParaRPr>
        </a:p>
      </dsp:txBody>
      <dsp:txXfrm>
        <a:off x="3950683" y="1478747"/>
        <a:ext cx="2081980" cy="10409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9006F6-5B2D-4506-BEC0-0A183382FDE2}">
      <dsp:nvSpPr>
        <dsp:cNvPr id="0" name=""/>
        <dsp:cNvSpPr/>
      </dsp:nvSpPr>
      <dsp:spPr>
        <a:xfrm>
          <a:off x="3732076" y="1041532"/>
          <a:ext cx="1259598" cy="437215"/>
        </a:xfrm>
        <a:custGeom>
          <a:avLst/>
          <a:gdLst/>
          <a:ahLst/>
          <a:cxnLst/>
          <a:rect l="0" t="0" r="0" b="0"/>
          <a:pathLst>
            <a:path>
              <a:moveTo>
                <a:pt x="0" y="0"/>
              </a:moveTo>
              <a:lnTo>
                <a:pt x="0" y="218607"/>
              </a:lnTo>
              <a:lnTo>
                <a:pt x="1259598" y="218607"/>
              </a:lnTo>
              <a:lnTo>
                <a:pt x="1259598"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878359-ADCC-4D83-A63A-6B1AA2F11CE3}">
      <dsp:nvSpPr>
        <dsp:cNvPr id="0" name=""/>
        <dsp:cNvSpPr/>
      </dsp:nvSpPr>
      <dsp:spPr>
        <a:xfrm>
          <a:off x="2472477" y="1041532"/>
          <a:ext cx="1259598" cy="437215"/>
        </a:xfrm>
        <a:custGeom>
          <a:avLst/>
          <a:gdLst/>
          <a:ahLst/>
          <a:cxnLst/>
          <a:rect l="0" t="0" r="0" b="0"/>
          <a:pathLst>
            <a:path>
              <a:moveTo>
                <a:pt x="1259598" y="0"/>
              </a:moveTo>
              <a:lnTo>
                <a:pt x="1259598" y="218607"/>
              </a:lnTo>
              <a:lnTo>
                <a:pt x="0" y="218607"/>
              </a:lnTo>
              <a:lnTo>
                <a:pt x="0"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1E7680-3F3F-41DB-BE32-A9354DF8C92D}">
      <dsp:nvSpPr>
        <dsp:cNvPr id="0" name=""/>
        <dsp:cNvSpPr/>
      </dsp:nvSpPr>
      <dsp:spPr>
        <a:xfrm>
          <a:off x="698244" y="541"/>
          <a:ext cx="6067662" cy="1040990"/>
        </a:xfrm>
        <a:prstGeom prst="rect">
          <a:avLst/>
        </a:prstGeom>
        <a:solidFill>
          <a:schemeClr val="accent1">
            <a:lumMod val="40000"/>
            <a:lumOff val="6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SA" sz="4900" b="0" kern="1200" dirty="0" smtClean="0">
              <a:solidFill>
                <a:schemeClr val="tx1"/>
              </a:solidFill>
            </a:rPr>
            <a:t>تتمثل أوراق القبض في </a:t>
          </a:r>
          <a:endParaRPr lang="ar-SA" sz="4900" b="0" kern="1200" dirty="0">
            <a:solidFill>
              <a:schemeClr val="tx1"/>
            </a:solidFill>
          </a:endParaRPr>
        </a:p>
      </dsp:txBody>
      <dsp:txXfrm>
        <a:off x="698244" y="541"/>
        <a:ext cx="6067662" cy="1040990"/>
      </dsp:txXfrm>
    </dsp:sp>
    <dsp:sp modelId="{13B6AAE6-0A42-41A9-986F-C1CD7394D305}">
      <dsp:nvSpPr>
        <dsp:cNvPr id="0" name=""/>
        <dsp:cNvSpPr/>
      </dsp:nvSpPr>
      <dsp:spPr>
        <a:xfrm>
          <a:off x="1431487"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الكمبيالة</a:t>
          </a:r>
          <a:endParaRPr lang="ar-EG" sz="4900" kern="1200" dirty="0">
            <a:solidFill>
              <a:schemeClr val="tx1"/>
            </a:solidFill>
            <a:effectLst/>
          </a:endParaRPr>
        </a:p>
      </dsp:txBody>
      <dsp:txXfrm>
        <a:off x="1431487" y="1478747"/>
        <a:ext cx="2081980" cy="1040990"/>
      </dsp:txXfrm>
    </dsp:sp>
    <dsp:sp modelId="{D7695463-B341-48E1-8EF4-762CC4102ADD}">
      <dsp:nvSpPr>
        <dsp:cNvPr id="0" name=""/>
        <dsp:cNvSpPr/>
      </dsp:nvSpPr>
      <dsp:spPr>
        <a:xfrm>
          <a:off x="3950683"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السند لأمر </a:t>
          </a:r>
          <a:endParaRPr lang="ar-EG" sz="4900" kern="1200" dirty="0">
            <a:solidFill>
              <a:schemeClr val="tx1"/>
            </a:solidFill>
            <a:effectLst/>
          </a:endParaRPr>
        </a:p>
      </dsp:txBody>
      <dsp:txXfrm>
        <a:off x="3950683" y="1478747"/>
        <a:ext cx="2081980" cy="10409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9006F6-5B2D-4506-BEC0-0A183382FDE2}">
      <dsp:nvSpPr>
        <dsp:cNvPr id="0" name=""/>
        <dsp:cNvSpPr/>
      </dsp:nvSpPr>
      <dsp:spPr>
        <a:xfrm>
          <a:off x="3732076" y="1041532"/>
          <a:ext cx="1259598" cy="437215"/>
        </a:xfrm>
        <a:custGeom>
          <a:avLst/>
          <a:gdLst/>
          <a:ahLst/>
          <a:cxnLst/>
          <a:rect l="0" t="0" r="0" b="0"/>
          <a:pathLst>
            <a:path>
              <a:moveTo>
                <a:pt x="0" y="0"/>
              </a:moveTo>
              <a:lnTo>
                <a:pt x="0" y="218607"/>
              </a:lnTo>
              <a:lnTo>
                <a:pt x="1259598" y="218607"/>
              </a:lnTo>
              <a:lnTo>
                <a:pt x="1259598"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878359-ADCC-4D83-A63A-6B1AA2F11CE3}">
      <dsp:nvSpPr>
        <dsp:cNvPr id="0" name=""/>
        <dsp:cNvSpPr/>
      </dsp:nvSpPr>
      <dsp:spPr>
        <a:xfrm>
          <a:off x="2472477" y="1041532"/>
          <a:ext cx="1259598" cy="437215"/>
        </a:xfrm>
        <a:custGeom>
          <a:avLst/>
          <a:gdLst/>
          <a:ahLst/>
          <a:cxnLst/>
          <a:rect l="0" t="0" r="0" b="0"/>
          <a:pathLst>
            <a:path>
              <a:moveTo>
                <a:pt x="1259598" y="0"/>
              </a:moveTo>
              <a:lnTo>
                <a:pt x="1259598" y="218607"/>
              </a:lnTo>
              <a:lnTo>
                <a:pt x="0" y="218607"/>
              </a:lnTo>
              <a:lnTo>
                <a:pt x="0" y="43721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1E7680-3F3F-41DB-BE32-A9354DF8C92D}">
      <dsp:nvSpPr>
        <dsp:cNvPr id="0" name=""/>
        <dsp:cNvSpPr/>
      </dsp:nvSpPr>
      <dsp:spPr>
        <a:xfrm>
          <a:off x="698244" y="541"/>
          <a:ext cx="6067662" cy="1040990"/>
        </a:xfrm>
        <a:prstGeom prst="rect">
          <a:avLst/>
        </a:prstGeom>
        <a:solidFill>
          <a:schemeClr val="accent1">
            <a:lumMod val="40000"/>
            <a:lumOff val="60000"/>
          </a:schemeClr>
        </a:solid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SA" sz="4900" b="0" kern="1200" dirty="0" smtClean="0">
              <a:solidFill>
                <a:schemeClr val="tx1"/>
              </a:solidFill>
            </a:rPr>
            <a:t>تتمثل أوراق القبض في </a:t>
          </a:r>
          <a:endParaRPr lang="ar-SA" sz="4900" b="0" kern="1200" dirty="0">
            <a:solidFill>
              <a:schemeClr val="tx1"/>
            </a:solidFill>
          </a:endParaRPr>
        </a:p>
      </dsp:txBody>
      <dsp:txXfrm>
        <a:off x="698244" y="541"/>
        <a:ext cx="6067662" cy="1040990"/>
      </dsp:txXfrm>
    </dsp:sp>
    <dsp:sp modelId="{13B6AAE6-0A42-41A9-986F-C1CD7394D305}">
      <dsp:nvSpPr>
        <dsp:cNvPr id="0" name=""/>
        <dsp:cNvSpPr/>
      </dsp:nvSpPr>
      <dsp:spPr>
        <a:xfrm>
          <a:off x="1431487"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الكمبيالة</a:t>
          </a:r>
          <a:endParaRPr lang="ar-EG" sz="4900" kern="1200" dirty="0">
            <a:solidFill>
              <a:schemeClr val="tx1"/>
            </a:solidFill>
            <a:effectLst/>
          </a:endParaRPr>
        </a:p>
      </dsp:txBody>
      <dsp:txXfrm>
        <a:off x="1431487" y="1478747"/>
        <a:ext cx="2081980" cy="1040990"/>
      </dsp:txXfrm>
    </dsp:sp>
    <dsp:sp modelId="{D7695463-B341-48E1-8EF4-762CC4102ADD}">
      <dsp:nvSpPr>
        <dsp:cNvPr id="0" name=""/>
        <dsp:cNvSpPr/>
      </dsp:nvSpPr>
      <dsp:spPr>
        <a:xfrm>
          <a:off x="3950683" y="1478747"/>
          <a:ext cx="2081980" cy="1040990"/>
        </a:xfrm>
        <a:prstGeom prst="rect">
          <a:avLst/>
        </a:prstGeom>
        <a:solidFill>
          <a:schemeClr val="accent1">
            <a:lumMod val="40000"/>
            <a:lumOff val="60000"/>
          </a:schemeClr>
        </a:solidFill>
        <a:ln w="25400" cap="flat" cmpd="sng" algn="ctr">
          <a:solidFill>
            <a:schemeClr val="accent1">
              <a:lumMod val="5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115" tIns="31115" rIns="31115" bIns="31115" numCol="1" spcCol="1270" anchor="ctr" anchorCtr="0">
          <a:noAutofit/>
        </a:bodyPr>
        <a:lstStyle/>
        <a:p>
          <a:pPr lvl="0" algn="ctr" defTabSz="2178050" rtl="1">
            <a:lnSpc>
              <a:spcPct val="90000"/>
            </a:lnSpc>
            <a:spcBef>
              <a:spcPct val="0"/>
            </a:spcBef>
            <a:spcAft>
              <a:spcPct val="35000"/>
            </a:spcAft>
          </a:pPr>
          <a:r>
            <a:rPr lang="ar-EG" sz="4900" kern="1200" dirty="0" smtClean="0">
              <a:solidFill>
                <a:schemeClr val="tx1"/>
              </a:solidFill>
              <a:effectLst/>
            </a:rPr>
            <a:t>السند لأمر </a:t>
          </a:r>
          <a:endParaRPr lang="ar-EG" sz="4900" kern="1200" dirty="0">
            <a:solidFill>
              <a:schemeClr val="tx1"/>
            </a:solidFill>
            <a:effectLst/>
          </a:endParaRPr>
        </a:p>
      </dsp:txBody>
      <dsp:txXfrm>
        <a:off x="3950683" y="1478747"/>
        <a:ext cx="2081980" cy="10409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A2DC58-5CBA-4C5B-80D0-D55FC73B32A1}">
      <dsp:nvSpPr>
        <dsp:cNvPr id="0" name=""/>
        <dsp:cNvSpPr/>
      </dsp:nvSpPr>
      <dsp:spPr>
        <a:xfrm>
          <a:off x="1831504" y="1446289"/>
          <a:ext cx="4057414" cy="213121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54610" tIns="54610" rIns="54610" bIns="54610" numCol="1" spcCol="1270" anchor="ctr" anchorCtr="0">
          <a:noAutofit/>
        </a:bodyPr>
        <a:lstStyle/>
        <a:p>
          <a:pPr lvl="0" algn="ctr" defTabSz="1911350" rtl="1">
            <a:lnSpc>
              <a:spcPct val="90000"/>
            </a:lnSpc>
            <a:spcBef>
              <a:spcPct val="0"/>
            </a:spcBef>
            <a:spcAft>
              <a:spcPct val="35000"/>
            </a:spcAft>
          </a:pPr>
          <a:r>
            <a:rPr lang="ar-SA" sz="4300" kern="1200" dirty="0" smtClean="0"/>
            <a:t>حالات التصرف في الكمبياله </a:t>
          </a:r>
          <a:endParaRPr lang="ar-SA" sz="4300" kern="1200" dirty="0"/>
        </a:p>
      </dsp:txBody>
      <dsp:txXfrm>
        <a:off x="2425699" y="1758399"/>
        <a:ext cx="2869024" cy="1506998"/>
      </dsp:txXfrm>
    </dsp:sp>
    <dsp:sp modelId="{80920714-3442-4348-A6E9-A19CBA63151C}">
      <dsp:nvSpPr>
        <dsp:cNvPr id="0" name=""/>
        <dsp:cNvSpPr/>
      </dsp:nvSpPr>
      <dsp:spPr>
        <a:xfrm>
          <a:off x="2389530" y="216021"/>
          <a:ext cx="3011071" cy="1541595"/>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3- الخصم </a:t>
          </a:r>
          <a:endParaRPr lang="ar-SA" sz="3100" kern="1200" dirty="0"/>
        </a:p>
      </dsp:txBody>
      <dsp:txXfrm>
        <a:off x="2830491" y="441782"/>
        <a:ext cx="2129149" cy="1090073"/>
      </dsp:txXfrm>
    </dsp:sp>
    <dsp:sp modelId="{79954420-9690-471A-9CE8-B5773B51EDA0}">
      <dsp:nvSpPr>
        <dsp:cNvPr id="0" name=""/>
        <dsp:cNvSpPr/>
      </dsp:nvSpPr>
      <dsp:spPr>
        <a:xfrm>
          <a:off x="4896539" y="2376260"/>
          <a:ext cx="2795050" cy="1280287"/>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1- الاحتفاظ بها </a:t>
          </a:r>
          <a:endParaRPr lang="ar-SA" sz="3100" kern="1200" dirty="0"/>
        </a:p>
      </dsp:txBody>
      <dsp:txXfrm>
        <a:off x="5305865" y="2563754"/>
        <a:ext cx="1976398" cy="905299"/>
      </dsp:txXfrm>
    </dsp:sp>
    <dsp:sp modelId="{6792C3DC-AAC0-44D7-9EC6-784E4F7ACE10}">
      <dsp:nvSpPr>
        <dsp:cNvPr id="0" name=""/>
        <dsp:cNvSpPr/>
      </dsp:nvSpPr>
      <dsp:spPr>
        <a:xfrm>
          <a:off x="72015" y="2376283"/>
          <a:ext cx="2731529" cy="1351096"/>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9370" tIns="39370" rIns="39370" bIns="39370" numCol="1" spcCol="1270" anchor="ctr" anchorCtr="0">
          <a:noAutofit/>
        </a:bodyPr>
        <a:lstStyle/>
        <a:p>
          <a:pPr lvl="0" algn="ctr" defTabSz="1377950" rtl="1">
            <a:lnSpc>
              <a:spcPct val="90000"/>
            </a:lnSpc>
            <a:spcBef>
              <a:spcPct val="0"/>
            </a:spcBef>
            <a:spcAft>
              <a:spcPct val="35000"/>
            </a:spcAft>
          </a:pPr>
          <a:r>
            <a:rPr lang="ar-SA" sz="3100" kern="1200" dirty="0" smtClean="0"/>
            <a:t>2- التظهير </a:t>
          </a:r>
          <a:endParaRPr lang="ar-SA" sz="3100" kern="1200" dirty="0"/>
        </a:p>
      </dsp:txBody>
      <dsp:txXfrm>
        <a:off x="472038" y="2574146"/>
        <a:ext cx="1931483" cy="95537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1B8ABB09-4A1D-463E-8065-109CC2B7EFAA}" type="datetimeFigureOut">
              <a:rPr lang="ar-SA" smtClean="0"/>
              <a:pPr/>
              <a:t>12/02/1440</a:t>
            </a:fld>
            <a:endParaRPr lang="ar-SA" dirty="0"/>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dirty="0"/>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0B34F065-1154-456A-91E3-76DE8E75E17B}" type="slidenum">
              <a:rPr lang="ar-SA" smtClean="0"/>
              <a:pPr/>
              <a:t>‹#›</a:t>
            </a:fld>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12/02/1440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12/02/1440</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1B8ABB09-4A1D-463E-8065-109CC2B7EFAA}" type="datetimeFigureOut">
              <a:rPr lang="ar-SA" smtClean="0"/>
              <a:pPr/>
              <a:t>12/02/1440</a:t>
            </a:fld>
            <a:endParaRPr lang="ar-SA" dirty="0"/>
          </a:p>
        </p:txBody>
      </p:sp>
      <p:sp>
        <p:nvSpPr>
          <p:cNvPr id="9" name="عنصر نائب لرقم الشريحة 8"/>
          <p:cNvSpPr>
            <a:spLocks noGrp="1"/>
          </p:cNvSpPr>
          <p:nvPr>
            <p:ph type="sldNum" sz="quarter" idx="15"/>
          </p:nvPr>
        </p:nvSpPr>
        <p:spPr/>
        <p:txBody>
          <a:bodyPr rtlCol="0"/>
          <a:lstStyle/>
          <a:p>
            <a:fld id="{0B34F065-1154-456A-91E3-76DE8E75E17B}" type="slidenum">
              <a:rPr lang="ar-SA" smtClean="0"/>
              <a:pPr/>
              <a:t>‹#›</a:t>
            </a:fld>
            <a:endParaRPr lang="ar-SA" dirty="0"/>
          </a:p>
        </p:txBody>
      </p:sp>
      <p:sp>
        <p:nvSpPr>
          <p:cNvPr id="10" name="عنصر نائب للتذييل 9"/>
          <p:cNvSpPr>
            <a:spLocks noGrp="1"/>
          </p:cNvSpPr>
          <p:nvPr>
            <p:ph type="ftr" sz="quarter" idx="16"/>
          </p:nvPr>
        </p:nvSpPr>
        <p:spPr/>
        <p:txBody>
          <a:bodyPr rtlCol="0"/>
          <a:lstStyle/>
          <a:p>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1B8ABB09-4A1D-463E-8065-109CC2B7EFAA}" type="datetimeFigureOut">
              <a:rPr lang="ar-SA" smtClean="0"/>
              <a:pPr/>
              <a:t>12/02/1440</a:t>
            </a:fld>
            <a:endParaRPr lang="ar-SA" dirty="0"/>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dirty="0"/>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0B34F065-1154-456A-91E3-76DE8E75E17B}" type="slidenum">
              <a:rPr lang="ar-SA" smtClean="0"/>
              <a:pPr/>
              <a:t>‹#›</a:t>
            </a:fld>
            <a:endParaRPr lang="ar-SA"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12/02/1440</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dirty="0"/>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12/02/1440</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dirty="0"/>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1B8ABB09-4A1D-463E-8065-109CC2B7EFAA}" type="datetimeFigureOut">
              <a:rPr lang="ar-SA" smtClean="0"/>
              <a:pPr/>
              <a:t>12/02/1440</a:t>
            </a:fld>
            <a:endParaRPr lang="ar-SA" dirty="0"/>
          </a:p>
        </p:txBody>
      </p:sp>
      <p:sp>
        <p:nvSpPr>
          <p:cNvPr id="7" name="عنصر نائب لرقم الشريحة 6"/>
          <p:cNvSpPr>
            <a:spLocks noGrp="1"/>
          </p:cNvSpPr>
          <p:nvPr>
            <p:ph type="sldNum" sz="quarter" idx="11"/>
          </p:nvPr>
        </p:nvSpPr>
        <p:spPr/>
        <p:txBody>
          <a:bodyPr rtlCol="0"/>
          <a:lstStyle/>
          <a:p>
            <a:fld id="{0B34F065-1154-456A-91E3-76DE8E75E17B}" type="slidenum">
              <a:rPr lang="ar-SA" smtClean="0"/>
              <a:pPr/>
              <a:t>‹#›</a:t>
            </a:fld>
            <a:endParaRPr lang="ar-SA" dirty="0"/>
          </a:p>
        </p:txBody>
      </p:sp>
      <p:sp>
        <p:nvSpPr>
          <p:cNvPr id="8" name="عنصر نائب للتذييل 7"/>
          <p:cNvSpPr>
            <a:spLocks noGrp="1"/>
          </p:cNvSpPr>
          <p:nvPr>
            <p:ph type="ftr" sz="quarter" idx="12"/>
          </p:nvPr>
        </p:nvSpPr>
        <p:spPr/>
        <p:txBody>
          <a:bodyPr rtlCol="0"/>
          <a:lstStyle/>
          <a:p>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12/02/1440</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1B8ABB09-4A1D-463E-8065-109CC2B7EFAA}" type="datetimeFigureOut">
              <a:rPr lang="ar-SA" smtClean="0"/>
              <a:pPr/>
              <a:t>12/02/1440</a:t>
            </a:fld>
            <a:endParaRPr lang="ar-SA" dirty="0"/>
          </a:p>
        </p:txBody>
      </p:sp>
      <p:sp>
        <p:nvSpPr>
          <p:cNvPr id="22" name="عنصر نائب لرقم الشريحة 21"/>
          <p:cNvSpPr>
            <a:spLocks noGrp="1"/>
          </p:cNvSpPr>
          <p:nvPr>
            <p:ph type="sldNum" sz="quarter" idx="15"/>
          </p:nvPr>
        </p:nvSpPr>
        <p:spPr/>
        <p:txBody>
          <a:bodyPr rtlCol="0"/>
          <a:lstStyle/>
          <a:p>
            <a:fld id="{0B34F065-1154-456A-91E3-76DE8E75E17B}" type="slidenum">
              <a:rPr lang="ar-SA" smtClean="0"/>
              <a:pPr/>
              <a:t>‹#›</a:t>
            </a:fld>
            <a:endParaRPr lang="ar-SA" dirty="0"/>
          </a:p>
        </p:txBody>
      </p:sp>
      <p:sp>
        <p:nvSpPr>
          <p:cNvPr id="23" name="عنصر نائب للتذييل 22"/>
          <p:cNvSpPr>
            <a:spLocks noGrp="1"/>
          </p:cNvSpPr>
          <p:nvPr>
            <p:ph type="ftr" sz="quarter" idx="16"/>
          </p:nvPr>
        </p:nvSpPr>
        <p:spPr/>
        <p:txBody>
          <a:bodyPr rtlCol="0"/>
          <a:lstStyle/>
          <a:p>
            <a:endParaRPr lang="ar-SA"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dirty="0"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1B8ABB09-4A1D-463E-8065-109CC2B7EFAA}" type="datetimeFigureOut">
              <a:rPr lang="ar-SA" smtClean="0"/>
              <a:pPr/>
              <a:t>12/02/1440</a:t>
            </a:fld>
            <a:endParaRPr lang="ar-SA" dirty="0"/>
          </a:p>
        </p:txBody>
      </p:sp>
      <p:sp>
        <p:nvSpPr>
          <p:cNvPr id="18" name="عنصر نائب لرقم الشريحة 17"/>
          <p:cNvSpPr>
            <a:spLocks noGrp="1"/>
          </p:cNvSpPr>
          <p:nvPr>
            <p:ph type="sldNum" sz="quarter" idx="11"/>
          </p:nvPr>
        </p:nvSpPr>
        <p:spPr/>
        <p:txBody>
          <a:bodyPr rtlCol="0"/>
          <a:lstStyle/>
          <a:p>
            <a:fld id="{0B34F065-1154-456A-91E3-76DE8E75E17B}" type="slidenum">
              <a:rPr lang="ar-SA" smtClean="0"/>
              <a:pPr/>
              <a:t>‹#›</a:t>
            </a:fld>
            <a:endParaRPr lang="ar-SA" dirty="0"/>
          </a:p>
        </p:txBody>
      </p:sp>
      <p:sp>
        <p:nvSpPr>
          <p:cNvPr id="21" name="عنصر نائب للتذييل 20"/>
          <p:cNvSpPr>
            <a:spLocks noGrp="1"/>
          </p:cNvSpPr>
          <p:nvPr>
            <p:ph type="ftr" sz="quarter" idx="12"/>
          </p:nvPr>
        </p:nvSpPr>
        <p:spPr/>
        <p:txBody>
          <a:bodyPr rtlCol="0"/>
          <a:lstStyle/>
          <a:p>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8ABB09-4A1D-463E-8065-109CC2B7EFAA}" type="datetimeFigureOut">
              <a:rPr lang="ar-SA" smtClean="0"/>
              <a:pPr/>
              <a:t>12/02/1440</a:t>
            </a:fld>
            <a:endParaRPr lang="ar-SA" dirty="0"/>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dirty="0"/>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B34F065-1154-456A-91E3-76DE8E75E17B}"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2195736" y="1052736"/>
            <a:ext cx="6172200" cy="1384920"/>
          </a:xfrm>
        </p:spPr>
        <p:txBody>
          <a:bodyPr>
            <a:normAutofit/>
          </a:bodyPr>
          <a:lstStyle/>
          <a:p>
            <a:r>
              <a:rPr lang="ar-SA" sz="4000" b="1" dirty="0" smtClean="0"/>
              <a:t>الفصل السادس</a:t>
            </a:r>
            <a:endParaRPr lang="ar-SA" sz="4000" dirty="0"/>
          </a:p>
        </p:txBody>
      </p:sp>
      <p:sp>
        <p:nvSpPr>
          <p:cNvPr id="3" name="عنوان فرعي 2"/>
          <p:cNvSpPr>
            <a:spLocks noGrp="1"/>
          </p:cNvSpPr>
          <p:nvPr>
            <p:ph type="subTitle" idx="1"/>
          </p:nvPr>
        </p:nvSpPr>
        <p:spPr>
          <a:xfrm>
            <a:off x="2267744" y="2852936"/>
            <a:ext cx="6172200" cy="1371600"/>
          </a:xfrm>
        </p:spPr>
        <p:txBody>
          <a:bodyPr>
            <a:normAutofit/>
          </a:bodyPr>
          <a:lstStyle/>
          <a:p>
            <a:r>
              <a:rPr lang="ar-SA" sz="4400" b="1" dirty="0" smtClean="0"/>
              <a:t>النقدية والمدينون وأوراق القبض</a:t>
            </a:r>
            <a:endParaRPr lang="ar-SA"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2800" b="1" dirty="0" smtClean="0">
                <a:solidFill>
                  <a:schemeClr val="accent1">
                    <a:lumMod val="75000"/>
                  </a:schemeClr>
                </a:solidFill>
              </a:rPr>
              <a:t>نظام الرقابة الداخلية</a:t>
            </a:r>
            <a:r>
              <a:rPr lang="en-US" sz="2800" b="1" dirty="0" smtClean="0">
                <a:solidFill>
                  <a:schemeClr val="accent1">
                    <a:lumMod val="75000"/>
                  </a:schemeClr>
                </a:solidFill>
              </a:rPr>
              <a:t> </a:t>
            </a:r>
            <a:r>
              <a:rPr lang="ar-EG" sz="2800" b="1" dirty="0" smtClean="0">
                <a:solidFill>
                  <a:schemeClr val="accent1">
                    <a:lumMod val="75000"/>
                  </a:schemeClr>
                </a:solidFill>
              </a:rPr>
              <a:t>على</a:t>
            </a:r>
            <a:r>
              <a:rPr lang="en-US" sz="2800" b="1" dirty="0" smtClean="0">
                <a:solidFill>
                  <a:schemeClr val="accent1">
                    <a:lumMod val="75000"/>
                  </a:schemeClr>
                </a:solidFill>
              </a:rPr>
              <a:t> </a:t>
            </a:r>
            <a:r>
              <a:rPr lang="ar-EG" sz="2800" b="1" dirty="0" smtClean="0">
                <a:solidFill>
                  <a:schemeClr val="accent1">
                    <a:lumMod val="75000"/>
                  </a:schemeClr>
                </a:solidFill>
              </a:rPr>
              <a:t>الم</a:t>
            </a:r>
            <a:r>
              <a:rPr lang="ar-SA" sz="2800" b="1" dirty="0" smtClean="0">
                <a:solidFill>
                  <a:schemeClr val="accent1">
                    <a:lumMod val="75000"/>
                  </a:schemeClr>
                </a:solidFill>
              </a:rPr>
              <a:t>دفوعات </a:t>
            </a:r>
            <a:r>
              <a:rPr lang="ar-EG" sz="2800" b="1" dirty="0" smtClean="0">
                <a:solidFill>
                  <a:schemeClr val="accent1">
                    <a:lumMod val="75000"/>
                  </a:schemeClr>
                </a:solidFill>
              </a:rPr>
              <a:t> النقدية</a:t>
            </a:r>
            <a:r>
              <a:rPr lang="ar-SA" sz="2800" b="1" dirty="0" smtClean="0">
                <a:solidFill>
                  <a:schemeClr val="accent1">
                    <a:lumMod val="75000"/>
                  </a:schemeClr>
                </a:solidFill>
              </a:rPr>
              <a:t> بشيك</a:t>
            </a:r>
            <a:endParaRPr lang="ar-SA" dirty="0"/>
          </a:p>
        </p:txBody>
      </p:sp>
      <p:sp>
        <p:nvSpPr>
          <p:cNvPr id="3" name="عنصر نائب للمحتوى 2"/>
          <p:cNvSpPr>
            <a:spLocks noGrp="1"/>
          </p:cNvSpPr>
          <p:nvPr>
            <p:ph sz="quarter" idx="1"/>
          </p:nvPr>
        </p:nvSpPr>
        <p:spPr>
          <a:ln w="38100">
            <a:solidFill>
              <a:schemeClr val="accent1"/>
            </a:solidFill>
          </a:ln>
        </p:spPr>
        <p:txBody>
          <a:bodyPr>
            <a:normAutofit/>
          </a:bodyPr>
          <a:lstStyle/>
          <a:p>
            <a:pPr algn="just"/>
            <a:r>
              <a:rPr lang="ar-SA" dirty="0" smtClean="0"/>
              <a:t>ل</a:t>
            </a:r>
            <a:r>
              <a:rPr lang="ar-EG" dirty="0" smtClean="0"/>
              <a:t>تحقي</a:t>
            </a:r>
            <a:r>
              <a:rPr lang="ar-SA" dirty="0" smtClean="0"/>
              <a:t>ق ا</a:t>
            </a:r>
            <a:r>
              <a:rPr lang="ar-EG" dirty="0" smtClean="0"/>
              <a:t>لرقابة على النقدية في حالة المدفوعات لمبالغ كبيرة يجب دفع </a:t>
            </a:r>
            <a:r>
              <a:rPr lang="ar-SA" dirty="0" smtClean="0"/>
              <a:t>هذة المبالغ </a:t>
            </a:r>
            <a:r>
              <a:rPr lang="ar-EG" dirty="0" smtClean="0"/>
              <a:t>بشيك (</a:t>
            </a:r>
            <a:r>
              <a:rPr lang="en-US" dirty="0" smtClean="0"/>
              <a:t>Check</a:t>
            </a:r>
            <a:r>
              <a:rPr lang="ar-EG" dirty="0" smtClean="0"/>
              <a:t>) ويجب التأكد من الآتي:</a:t>
            </a:r>
          </a:p>
          <a:p>
            <a:pPr algn="just"/>
            <a:r>
              <a:rPr lang="ar-EG" dirty="0" smtClean="0">
                <a:effectLst>
                  <a:outerShdw blurRad="38100" dist="38100" dir="2700000" algn="tl">
                    <a:srgbClr val="FFFFFF"/>
                  </a:outerShdw>
                </a:effectLst>
              </a:rPr>
              <a:t>1- أن هناك أمر شراء بضاعة.</a:t>
            </a:r>
          </a:p>
          <a:p>
            <a:pPr algn="just"/>
            <a:r>
              <a:rPr lang="ar-EG" dirty="0" smtClean="0">
                <a:effectLst>
                  <a:outerShdw blurRad="38100" dist="38100" dir="2700000" algn="tl">
                    <a:srgbClr val="FFFFFF"/>
                  </a:outerShdw>
                </a:effectLst>
              </a:rPr>
              <a:t>2- أن البضاعة تم إستلامها بموجب محضر إستلام.</a:t>
            </a:r>
          </a:p>
          <a:p>
            <a:pPr algn="just"/>
            <a:r>
              <a:rPr lang="ar-EG" dirty="0" smtClean="0">
                <a:effectLst>
                  <a:outerShdw blurRad="38100" dist="38100" dir="2700000" algn="tl">
                    <a:srgbClr val="FFFFFF"/>
                  </a:outerShdw>
                </a:effectLst>
              </a:rPr>
              <a:t>3- أن يحرر الشريك شخص ليس له علاقة بالسجلات أو أن يكون صاحب الشركة.</a:t>
            </a:r>
          </a:p>
          <a:p>
            <a:pPr algn="just"/>
            <a:r>
              <a:rPr lang="ar-EG" dirty="0" smtClean="0">
                <a:effectLst>
                  <a:outerShdw blurRad="38100" dist="38100" dir="2700000" algn="tl">
                    <a:srgbClr val="FFFFFF"/>
                  </a:outerShdw>
                </a:effectLst>
              </a:rPr>
              <a:t>4- تسجل البيانات في الشيك وكذلك في الكعب الموجود في دفتر الشيكات.</a:t>
            </a:r>
          </a:p>
          <a:p>
            <a:pPr algn="just"/>
            <a:r>
              <a:rPr lang="ar-EG" dirty="0" smtClean="0">
                <a:effectLst>
                  <a:outerShdw blurRad="38100" dist="38100" dir="2700000" algn="tl">
                    <a:srgbClr val="FFFFFF"/>
                  </a:outerShdw>
                </a:effectLst>
              </a:rPr>
              <a:t>5- يجب أن يكون دفتر الشيكات مرقماً.</a:t>
            </a:r>
          </a:p>
          <a:p>
            <a:pPr algn="just"/>
            <a:r>
              <a:rPr lang="ar-EG" dirty="0" smtClean="0">
                <a:effectLst>
                  <a:outerShdw blurRad="38100" dist="38100" dir="2700000" algn="tl">
                    <a:srgbClr val="FFFFFF"/>
                  </a:outerShdw>
                </a:effectLst>
              </a:rPr>
              <a:t>6- يتم التسجيل في دفتر النقدية المنصرفة بموجب الشيكات حسب ترتيب الشيكات، حتى يسهل تتبعها.</a:t>
            </a:r>
          </a:p>
          <a:p>
            <a:pPr algn="just"/>
            <a:r>
              <a:rPr lang="ar-EG" dirty="0" smtClean="0">
                <a:effectLst>
                  <a:outerShdw blurRad="38100" dist="38100" dir="2700000" algn="tl">
                    <a:srgbClr val="FFFFFF"/>
                  </a:outerShdw>
                </a:effectLst>
              </a:rPr>
              <a:t>7- إذا حدث خطأ في الشيك يكتب أمامه عبارة ”لاغ“.</a:t>
            </a:r>
            <a:endParaRPr lang="en-US" dirty="0" smtClean="0">
              <a:effectLst>
                <a:outerShdw blurRad="38100" dist="38100" dir="2700000" algn="tl">
                  <a:srgbClr val="FFFFFF"/>
                </a:outerShdw>
              </a:effectLst>
            </a:endParaRPr>
          </a:p>
          <a:p>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3200" b="1" dirty="0" smtClean="0">
                <a:solidFill>
                  <a:schemeClr val="accent1">
                    <a:lumMod val="75000"/>
                  </a:schemeClr>
                </a:solidFill>
              </a:rPr>
              <a:t>نظام الرقابة الداخلية</a:t>
            </a:r>
            <a:r>
              <a:rPr lang="en-US" sz="3200" b="1" dirty="0" smtClean="0">
                <a:solidFill>
                  <a:schemeClr val="accent1">
                    <a:lumMod val="75000"/>
                  </a:schemeClr>
                </a:solidFill>
              </a:rPr>
              <a:t> </a:t>
            </a:r>
            <a:r>
              <a:rPr lang="ar-EG" sz="3200" b="1" dirty="0" smtClean="0">
                <a:solidFill>
                  <a:schemeClr val="accent1">
                    <a:lumMod val="75000"/>
                  </a:schemeClr>
                </a:solidFill>
              </a:rPr>
              <a:t>على</a:t>
            </a:r>
            <a:r>
              <a:rPr lang="en-US" sz="3200" b="1" dirty="0" smtClean="0">
                <a:solidFill>
                  <a:schemeClr val="accent1">
                    <a:lumMod val="75000"/>
                  </a:schemeClr>
                </a:solidFill>
              </a:rPr>
              <a:t> </a:t>
            </a:r>
            <a:r>
              <a:rPr lang="ar-EG" sz="3200" b="1" dirty="0" smtClean="0">
                <a:solidFill>
                  <a:schemeClr val="accent1">
                    <a:lumMod val="75000"/>
                  </a:schemeClr>
                </a:solidFill>
              </a:rPr>
              <a:t>الم</a:t>
            </a:r>
            <a:r>
              <a:rPr lang="ar-SA" sz="3200" b="1" dirty="0" smtClean="0">
                <a:solidFill>
                  <a:schemeClr val="accent1">
                    <a:lumMod val="75000"/>
                  </a:schemeClr>
                </a:solidFill>
              </a:rPr>
              <a:t>دفوعات </a:t>
            </a:r>
            <a:r>
              <a:rPr lang="ar-EG" sz="3200" b="1" dirty="0" smtClean="0">
                <a:solidFill>
                  <a:schemeClr val="accent1">
                    <a:lumMod val="75000"/>
                  </a:schemeClr>
                </a:solidFill>
              </a:rPr>
              <a:t> النقدية</a:t>
            </a:r>
            <a:r>
              <a:rPr lang="ar-SA" sz="3200" b="1" dirty="0" smtClean="0">
                <a:solidFill>
                  <a:schemeClr val="accent1">
                    <a:lumMod val="75000"/>
                  </a:schemeClr>
                </a:solidFill>
              </a:rPr>
              <a:t/>
            </a:r>
            <a:br>
              <a:rPr lang="ar-SA" sz="3200" b="1" dirty="0" smtClean="0">
                <a:solidFill>
                  <a:schemeClr val="accent1">
                    <a:lumMod val="75000"/>
                  </a:schemeClr>
                </a:solidFill>
              </a:rPr>
            </a:br>
            <a:r>
              <a:rPr lang="ar-SA" sz="3200" b="1" dirty="0" smtClean="0">
                <a:solidFill>
                  <a:schemeClr val="accent1">
                    <a:lumMod val="75000"/>
                  </a:schemeClr>
                </a:solidFill>
              </a:rPr>
              <a:t>( صندوق المصروفات النثريه )</a:t>
            </a:r>
            <a:endParaRPr lang="ar-SA" dirty="0"/>
          </a:p>
        </p:txBody>
      </p:sp>
      <p:sp>
        <p:nvSpPr>
          <p:cNvPr id="3" name="عنصر نائب للمحتوى 2"/>
          <p:cNvSpPr>
            <a:spLocks noGrp="1"/>
          </p:cNvSpPr>
          <p:nvPr>
            <p:ph sz="quarter" idx="1"/>
          </p:nvPr>
        </p:nvSpPr>
        <p:spPr>
          <a:ln w="38100">
            <a:solidFill>
              <a:schemeClr val="accent1"/>
            </a:solidFill>
          </a:ln>
        </p:spPr>
        <p:txBody>
          <a:bodyPr/>
          <a:lstStyle/>
          <a:p>
            <a:pPr algn="just"/>
            <a:r>
              <a:rPr lang="ar-EG" dirty="0" smtClean="0">
                <a:effectLst>
                  <a:outerShdw blurRad="38100" dist="38100" dir="2700000" algn="tl">
                    <a:srgbClr val="FFFFFF"/>
                  </a:outerShdw>
                </a:effectLst>
              </a:rPr>
              <a:t>صندوق المصروفات النثرية:</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هو صندوق داخل المنشأة يستخدم في الصرف على العمليات النثرية والتي تتصف بصغر قيمتها، كما في الإنفاق على دفع أجرة تاكسي، صرف إكرامية لعامل، شراء وجبه لبعض الموظفين.</a:t>
            </a:r>
          </a:p>
          <a:p>
            <a:pPr algn="just">
              <a:buNone/>
            </a:pPr>
            <a:r>
              <a:rPr lang="ar-EG" dirty="0" smtClean="0">
                <a:effectLst>
                  <a:outerShdw blurRad="38100" dist="38100" dir="2700000" algn="tl">
                    <a:srgbClr val="FFFFFF"/>
                  </a:outerShdw>
                </a:effectLst>
              </a:rPr>
              <a:t>	حيث يتم وضع مبلغ صغير في عهدة موظف موثوق فيه، في شكل سلفه يتولى الصرف منها حتى تقارب على النهاية ثم يطلب تعويضه عندما يقدم بياناً مفصلاً بما صرفه.</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وعليه فيجب أن يمسك أمين الصندوق سجل به المصروفات النثرية، ويتم أخذ النقدية من البنك وتنقل إلى الصندوق</a:t>
            </a:r>
            <a:r>
              <a:rPr lang="ar-SA" dirty="0" smtClean="0">
                <a:effectLst>
                  <a:outerShdw blurRad="38100" dist="38100" dir="2700000" algn="tl">
                    <a:srgbClr val="FFFFFF"/>
                  </a:outerShdw>
                </a:effectLst>
              </a:rPr>
              <a:t>. </a:t>
            </a:r>
            <a:endParaRPr lang="en-US" dirty="0" smtClean="0">
              <a:effectLst>
                <a:outerShdw blurRad="38100" dist="38100" dir="2700000" algn="tl">
                  <a:srgbClr val="FFFFFF"/>
                </a:outerShdw>
              </a:effectLst>
            </a:endParaRPr>
          </a:p>
          <a:p>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3200" b="1" dirty="0" smtClean="0">
                <a:solidFill>
                  <a:schemeClr val="accent1">
                    <a:lumMod val="75000"/>
                  </a:schemeClr>
                </a:solidFill>
              </a:rPr>
              <a:t>نظام الرقابة الداخلية</a:t>
            </a:r>
            <a:r>
              <a:rPr lang="en-US" sz="3200" b="1" dirty="0" smtClean="0">
                <a:solidFill>
                  <a:schemeClr val="accent1">
                    <a:lumMod val="75000"/>
                  </a:schemeClr>
                </a:solidFill>
              </a:rPr>
              <a:t> </a:t>
            </a:r>
            <a:r>
              <a:rPr lang="ar-EG" sz="3200" b="1" dirty="0" smtClean="0">
                <a:solidFill>
                  <a:schemeClr val="accent1">
                    <a:lumMod val="75000"/>
                  </a:schemeClr>
                </a:solidFill>
              </a:rPr>
              <a:t>على</a:t>
            </a:r>
            <a:r>
              <a:rPr lang="en-US" sz="3200" b="1" dirty="0" smtClean="0">
                <a:solidFill>
                  <a:schemeClr val="accent1">
                    <a:lumMod val="75000"/>
                  </a:schemeClr>
                </a:solidFill>
              </a:rPr>
              <a:t> </a:t>
            </a:r>
            <a:r>
              <a:rPr lang="ar-EG" sz="3200" b="1" dirty="0" smtClean="0">
                <a:solidFill>
                  <a:schemeClr val="accent1">
                    <a:lumMod val="75000"/>
                  </a:schemeClr>
                </a:solidFill>
              </a:rPr>
              <a:t>الم</a:t>
            </a:r>
            <a:r>
              <a:rPr lang="ar-SA" sz="3200" b="1" dirty="0" smtClean="0">
                <a:solidFill>
                  <a:schemeClr val="accent1">
                    <a:lumMod val="75000"/>
                  </a:schemeClr>
                </a:solidFill>
              </a:rPr>
              <a:t>دفوعات </a:t>
            </a:r>
            <a:r>
              <a:rPr lang="ar-EG" sz="3200" b="1" dirty="0" smtClean="0">
                <a:solidFill>
                  <a:schemeClr val="accent1">
                    <a:lumMod val="75000"/>
                  </a:schemeClr>
                </a:solidFill>
              </a:rPr>
              <a:t> النقدية</a:t>
            </a:r>
            <a:r>
              <a:rPr lang="ar-SA" sz="3200" b="1" dirty="0" smtClean="0">
                <a:solidFill>
                  <a:schemeClr val="accent1">
                    <a:lumMod val="75000"/>
                  </a:schemeClr>
                </a:solidFill>
              </a:rPr>
              <a:t/>
            </a:r>
            <a:br>
              <a:rPr lang="ar-SA" sz="3200" b="1" dirty="0" smtClean="0">
                <a:solidFill>
                  <a:schemeClr val="accent1">
                    <a:lumMod val="75000"/>
                  </a:schemeClr>
                </a:solidFill>
              </a:rPr>
            </a:br>
            <a:r>
              <a:rPr lang="ar-SA" sz="3200" b="1" dirty="0" smtClean="0">
                <a:solidFill>
                  <a:schemeClr val="accent1">
                    <a:lumMod val="75000"/>
                  </a:schemeClr>
                </a:solidFill>
              </a:rPr>
              <a:t>( صندوق المصروفات النثريه )</a:t>
            </a:r>
            <a:endParaRPr lang="ar-SA" dirty="0"/>
          </a:p>
        </p:txBody>
      </p:sp>
      <p:sp>
        <p:nvSpPr>
          <p:cNvPr id="3" name="عنصر نائب للمحتوى 2"/>
          <p:cNvSpPr>
            <a:spLocks noGrp="1"/>
          </p:cNvSpPr>
          <p:nvPr>
            <p:ph sz="quarter" idx="1"/>
          </p:nvPr>
        </p:nvSpPr>
        <p:spPr>
          <a:ln w="38100">
            <a:solidFill>
              <a:schemeClr val="accent1"/>
            </a:solidFill>
          </a:ln>
        </p:spPr>
        <p:txBody>
          <a:bodyPr/>
          <a:lstStyle/>
          <a:p>
            <a:r>
              <a:rPr lang="ar-EG" dirty="0" smtClean="0">
                <a:effectLst>
                  <a:outerShdw blurRad="38100" dist="38100" dir="2700000" algn="tl">
                    <a:srgbClr val="FFFFFF"/>
                  </a:outerShdw>
                </a:effectLst>
                <a:cs typeface="Monotype Koufi" pitchFamily="2" charset="-78"/>
              </a:rPr>
              <a:t>ويتم التسجيل</a:t>
            </a:r>
            <a:r>
              <a:rPr lang="ar-SA" dirty="0" smtClean="0">
                <a:effectLst>
                  <a:outerShdw blurRad="38100" dist="38100" dir="2700000" algn="tl">
                    <a:srgbClr val="FFFFFF"/>
                  </a:outerShdw>
                </a:effectLst>
                <a:cs typeface="Monotype Koufi" pitchFamily="2" charset="-78"/>
              </a:rPr>
              <a:t> كالتالي :</a:t>
            </a:r>
            <a:endParaRPr lang="ar-SA" dirty="0" smtClean="0"/>
          </a:p>
          <a:p>
            <a:pPr>
              <a:buNone/>
            </a:pPr>
            <a:r>
              <a:rPr lang="ar-SA" dirty="0" smtClean="0"/>
              <a:t>1 – قيد إنشاء الصندوق                من حـ /صندوق المصروفات النثرية </a:t>
            </a:r>
            <a:endParaRPr lang="en-US" dirty="0" smtClean="0"/>
          </a:p>
          <a:p>
            <a:pPr>
              <a:buNone/>
            </a:pPr>
            <a:r>
              <a:rPr lang="ar-SA" dirty="0" smtClean="0"/>
              <a:t>                                                   إلى حـ / النقدية بالبنك</a:t>
            </a:r>
            <a:endParaRPr lang="en-US" dirty="0" smtClean="0"/>
          </a:p>
          <a:p>
            <a:pPr>
              <a:buNone/>
            </a:pPr>
            <a:r>
              <a:rPr lang="ar-SA" dirty="0" smtClean="0"/>
              <a:t> 2 – كلما تمت عملية صرف يتم الاحتفاظ بالمستندات ولا تسجل في الدفاتر حتى تتم استعاضة السلفة . وتسجل القيود عندها بواسطة شخص آخر غير أمين الصندوق .</a:t>
            </a:r>
            <a:endParaRPr lang="en-US" dirty="0" smtClean="0"/>
          </a:p>
          <a:p>
            <a:pPr>
              <a:buNone/>
            </a:pPr>
            <a:r>
              <a:rPr lang="ar-SA" dirty="0" smtClean="0"/>
              <a:t> 3 – عندما يقترب رصيده على الانتهاء يقوم الأمين بطلب استعاضة ويقدم معها مستندات الصرف ويُسجل القيد التالي :</a:t>
            </a:r>
            <a:endParaRPr lang="en-US" dirty="0" smtClean="0"/>
          </a:p>
          <a:p>
            <a:pPr>
              <a:buNone/>
            </a:pPr>
            <a:r>
              <a:rPr lang="ar-SA" dirty="0" smtClean="0"/>
              <a:t>                                         من مذكورين : حسابات المصروفات</a:t>
            </a:r>
            <a:endParaRPr lang="en-US" dirty="0" smtClean="0"/>
          </a:p>
          <a:p>
            <a:pPr>
              <a:buNone/>
            </a:pPr>
            <a:r>
              <a:rPr lang="ar-SA" dirty="0" smtClean="0"/>
              <a:t>                                                </a:t>
            </a:r>
            <a:r>
              <a:rPr lang="ar-SA" dirty="0" smtClean="0"/>
              <a:t> </a:t>
            </a:r>
            <a:r>
              <a:rPr lang="ar-SA" dirty="0" smtClean="0"/>
              <a:t>إلى حـ / </a:t>
            </a:r>
            <a:r>
              <a:rPr lang="ar-SA" dirty="0" smtClean="0"/>
              <a:t>صندوق المصروفات النثرية</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3200" b="1" dirty="0" smtClean="0">
                <a:solidFill>
                  <a:schemeClr val="accent1">
                    <a:lumMod val="75000"/>
                  </a:schemeClr>
                </a:solidFill>
              </a:rPr>
              <a:t>نظام الرقابة الداخلية</a:t>
            </a:r>
            <a:r>
              <a:rPr lang="en-US" sz="3200" b="1" dirty="0" smtClean="0">
                <a:solidFill>
                  <a:schemeClr val="accent1">
                    <a:lumMod val="75000"/>
                  </a:schemeClr>
                </a:solidFill>
              </a:rPr>
              <a:t> </a:t>
            </a:r>
            <a:r>
              <a:rPr lang="ar-EG" sz="3200" b="1" dirty="0" smtClean="0">
                <a:solidFill>
                  <a:schemeClr val="accent1">
                    <a:lumMod val="75000"/>
                  </a:schemeClr>
                </a:solidFill>
              </a:rPr>
              <a:t>على</a:t>
            </a:r>
            <a:r>
              <a:rPr lang="en-US" sz="3200" b="1" dirty="0" smtClean="0">
                <a:solidFill>
                  <a:schemeClr val="accent1">
                    <a:lumMod val="75000"/>
                  </a:schemeClr>
                </a:solidFill>
              </a:rPr>
              <a:t> </a:t>
            </a:r>
            <a:r>
              <a:rPr lang="ar-EG" sz="3200" b="1" dirty="0" smtClean="0">
                <a:solidFill>
                  <a:schemeClr val="accent1">
                    <a:lumMod val="75000"/>
                  </a:schemeClr>
                </a:solidFill>
              </a:rPr>
              <a:t>الم</a:t>
            </a:r>
            <a:r>
              <a:rPr lang="ar-SA" sz="3200" b="1" dirty="0" smtClean="0">
                <a:solidFill>
                  <a:schemeClr val="accent1">
                    <a:lumMod val="75000"/>
                  </a:schemeClr>
                </a:solidFill>
              </a:rPr>
              <a:t>دفوعات </a:t>
            </a:r>
            <a:r>
              <a:rPr lang="ar-EG" sz="3200" b="1" dirty="0" smtClean="0">
                <a:solidFill>
                  <a:schemeClr val="accent1">
                    <a:lumMod val="75000"/>
                  </a:schemeClr>
                </a:solidFill>
              </a:rPr>
              <a:t> النقدية</a:t>
            </a:r>
            <a:r>
              <a:rPr lang="ar-SA" sz="3200" b="1" dirty="0" smtClean="0">
                <a:solidFill>
                  <a:schemeClr val="accent1">
                    <a:lumMod val="75000"/>
                  </a:schemeClr>
                </a:solidFill>
              </a:rPr>
              <a:t/>
            </a:r>
            <a:br>
              <a:rPr lang="ar-SA" sz="3200" b="1" dirty="0" smtClean="0">
                <a:solidFill>
                  <a:schemeClr val="accent1">
                    <a:lumMod val="75000"/>
                  </a:schemeClr>
                </a:solidFill>
              </a:rPr>
            </a:br>
            <a:r>
              <a:rPr lang="ar-SA" sz="3200" b="1" dirty="0" smtClean="0">
                <a:solidFill>
                  <a:schemeClr val="accent1">
                    <a:lumMod val="75000"/>
                  </a:schemeClr>
                </a:solidFill>
              </a:rPr>
              <a:t>( كشف حساب البنك وكيفية تسويته )</a:t>
            </a:r>
            <a:endParaRPr lang="ar-SA" dirty="0"/>
          </a:p>
        </p:txBody>
      </p:sp>
      <p:sp>
        <p:nvSpPr>
          <p:cNvPr id="3" name="عنصر نائب للمحتوى 2"/>
          <p:cNvSpPr>
            <a:spLocks noGrp="1"/>
          </p:cNvSpPr>
          <p:nvPr>
            <p:ph sz="quarter" idx="1"/>
          </p:nvPr>
        </p:nvSpPr>
        <p:spPr>
          <a:ln w="38100">
            <a:solidFill>
              <a:schemeClr val="accent1"/>
            </a:solidFill>
          </a:ln>
        </p:spPr>
        <p:txBody>
          <a:bodyPr/>
          <a:lstStyle/>
          <a:p>
            <a:pPr lvl="0"/>
            <a:r>
              <a:rPr lang="ar-SA" dirty="0" smtClean="0"/>
              <a:t>يقوم البنك دورياً بإرسال كشف حساب تفصيلي في نهاية كل شهر عبارة عن الإيداعات والمسحوبات الخاصة بالعميل خلال الفترة المعد عنها الكشف ومن الناحية النظرية المفروض أن يتفق مع رصيد حساب البنك بالدفاتر لكن من الناحية العملية نادراً ما يحدث ذلك ويرجع الاختلاف إلى :</a:t>
            </a:r>
            <a:endParaRPr lang="en-US" dirty="0" smtClean="0"/>
          </a:p>
          <a:p>
            <a:endParaRPr lang="ar-SA" dirty="0"/>
          </a:p>
        </p:txBody>
      </p:sp>
      <p:sp>
        <p:nvSpPr>
          <p:cNvPr id="4" name="شكل بيضاوي 3"/>
          <p:cNvSpPr/>
          <p:nvPr/>
        </p:nvSpPr>
        <p:spPr>
          <a:xfrm>
            <a:off x="755576" y="3356992"/>
            <a:ext cx="6984776" cy="26642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b="1" dirty="0" smtClean="0">
                <a:solidFill>
                  <a:schemeClr val="tx1"/>
                </a:solidFill>
              </a:rPr>
              <a:t>أولاً : وجود بعض العمليات المسجلة في دفاتر المنشأة ولم يقم البنك بإثباتها بعد في كشف الحساب مثل :</a:t>
            </a:r>
            <a:endParaRPr lang="en-US" b="1" dirty="0" smtClean="0">
              <a:solidFill>
                <a:schemeClr val="tx1"/>
              </a:solidFill>
            </a:endParaRPr>
          </a:p>
          <a:p>
            <a:r>
              <a:rPr lang="ar-SA" b="1" dirty="0" smtClean="0">
                <a:solidFill>
                  <a:schemeClr val="tx1"/>
                </a:solidFill>
              </a:rPr>
              <a:t>    أ – الإيداعات التي تتم بواسطة المنشأة في آخر يوم من الشهر فتظهر في أول يوم من الشهر التالي .</a:t>
            </a:r>
            <a:endParaRPr lang="en-US" b="1" dirty="0" smtClean="0">
              <a:solidFill>
                <a:schemeClr val="tx1"/>
              </a:solidFill>
            </a:endParaRPr>
          </a:p>
          <a:p>
            <a:r>
              <a:rPr lang="ar-SA" b="1" dirty="0" smtClean="0">
                <a:solidFill>
                  <a:schemeClr val="tx1"/>
                </a:solidFill>
              </a:rPr>
              <a:t>   ب – الشيكات التي أصدرتها المنشأة لمستفيدين ولم تقدم للصرف بعد .</a:t>
            </a:r>
            <a:endParaRPr lang="en-US" b="1" dirty="0" smtClean="0">
              <a:solidFill>
                <a:schemeClr val="tx1"/>
              </a:solidFill>
            </a:endParaRPr>
          </a:p>
          <a:p>
            <a:pPr algn="ctr"/>
            <a:endParaRPr lang="ar-SA" b="1"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3200" b="1" dirty="0" smtClean="0">
                <a:solidFill>
                  <a:schemeClr val="accent1">
                    <a:lumMod val="75000"/>
                  </a:schemeClr>
                </a:solidFill>
              </a:rPr>
              <a:t>نظام الرقابة الداخلية</a:t>
            </a:r>
            <a:r>
              <a:rPr lang="en-US" sz="3200" b="1" dirty="0" smtClean="0">
                <a:solidFill>
                  <a:schemeClr val="accent1">
                    <a:lumMod val="75000"/>
                  </a:schemeClr>
                </a:solidFill>
              </a:rPr>
              <a:t> </a:t>
            </a:r>
            <a:r>
              <a:rPr lang="ar-EG" sz="3200" b="1" dirty="0" smtClean="0">
                <a:solidFill>
                  <a:schemeClr val="accent1">
                    <a:lumMod val="75000"/>
                  </a:schemeClr>
                </a:solidFill>
              </a:rPr>
              <a:t>على</a:t>
            </a:r>
            <a:r>
              <a:rPr lang="en-US" sz="3200" b="1" dirty="0" smtClean="0">
                <a:solidFill>
                  <a:schemeClr val="accent1">
                    <a:lumMod val="75000"/>
                  </a:schemeClr>
                </a:solidFill>
              </a:rPr>
              <a:t> </a:t>
            </a:r>
            <a:r>
              <a:rPr lang="ar-EG" sz="3200" b="1" dirty="0" smtClean="0">
                <a:solidFill>
                  <a:schemeClr val="accent1">
                    <a:lumMod val="75000"/>
                  </a:schemeClr>
                </a:solidFill>
              </a:rPr>
              <a:t>الم</a:t>
            </a:r>
            <a:r>
              <a:rPr lang="ar-SA" sz="3200" b="1" dirty="0" smtClean="0">
                <a:solidFill>
                  <a:schemeClr val="accent1">
                    <a:lumMod val="75000"/>
                  </a:schemeClr>
                </a:solidFill>
              </a:rPr>
              <a:t>دفوعات </a:t>
            </a:r>
            <a:r>
              <a:rPr lang="ar-EG" sz="3200" b="1" dirty="0" smtClean="0">
                <a:solidFill>
                  <a:schemeClr val="accent1">
                    <a:lumMod val="75000"/>
                  </a:schemeClr>
                </a:solidFill>
              </a:rPr>
              <a:t> النقدية</a:t>
            </a:r>
            <a:r>
              <a:rPr lang="ar-SA" sz="3200" b="1" dirty="0" smtClean="0">
                <a:solidFill>
                  <a:schemeClr val="accent1">
                    <a:lumMod val="75000"/>
                  </a:schemeClr>
                </a:solidFill>
              </a:rPr>
              <a:t/>
            </a:r>
            <a:br>
              <a:rPr lang="ar-SA" sz="3200" b="1" dirty="0" smtClean="0">
                <a:solidFill>
                  <a:schemeClr val="accent1">
                    <a:lumMod val="75000"/>
                  </a:schemeClr>
                </a:solidFill>
              </a:rPr>
            </a:br>
            <a:r>
              <a:rPr lang="ar-SA" sz="3200" b="1" dirty="0" smtClean="0">
                <a:solidFill>
                  <a:schemeClr val="accent1">
                    <a:lumMod val="75000"/>
                  </a:schemeClr>
                </a:solidFill>
              </a:rPr>
              <a:t>( كشف حساب البنك وكيفية تسويته )</a:t>
            </a:r>
            <a:endParaRPr lang="ar-SA" dirty="0"/>
          </a:p>
        </p:txBody>
      </p:sp>
      <p:sp>
        <p:nvSpPr>
          <p:cNvPr id="3" name="عنصر نائب للمحتوى 2"/>
          <p:cNvSpPr>
            <a:spLocks noGrp="1"/>
          </p:cNvSpPr>
          <p:nvPr>
            <p:ph sz="quarter" idx="1"/>
          </p:nvPr>
        </p:nvSpPr>
        <p:spPr/>
        <p:txBody>
          <a:bodyPr>
            <a:normAutofit/>
          </a:bodyPr>
          <a:lstStyle/>
          <a:p>
            <a:pPr>
              <a:buNone/>
            </a:pPr>
            <a:r>
              <a:rPr lang="ar-SA" sz="2800" b="1" dirty="0" smtClean="0"/>
              <a:t>أو الى :</a:t>
            </a:r>
            <a:endParaRPr lang="ar-SA" sz="2800" b="1" dirty="0"/>
          </a:p>
        </p:txBody>
      </p:sp>
      <p:sp>
        <p:nvSpPr>
          <p:cNvPr id="4" name="شكل بيضاوي 3"/>
          <p:cNvSpPr/>
          <p:nvPr/>
        </p:nvSpPr>
        <p:spPr>
          <a:xfrm>
            <a:off x="683568" y="1844824"/>
            <a:ext cx="7272808" cy="30243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b="1" dirty="0" smtClean="0">
                <a:solidFill>
                  <a:schemeClr val="tx1"/>
                </a:solidFill>
              </a:rPr>
              <a:t>ثانياً : وجود بعض العمليات المسجلة في دفاتر البنك ولم تقم المنشأة بإثباتها بعد في دفاترها مثل  : </a:t>
            </a:r>
            <a:endParaRPr lang="en-US" b="1" dirty="0" smtClean="0">
              <a:solidFill>
                <a:schemeClr val="tx1"/>
              </a:solidFill>
            </a:endParaRPr>
          </a:p>
          <a:p>
            <a:r>
              <a:rPr lang="ar-SA" b="1" dirty="0" smtClean="0">
                <a:solidFill>
                  <a:schemeClr val="tx1"/>
                </a:solidFill>
              </a:rPr>
              <a:t>    أ -  قيام البنك بتحصيل مبالغ لحساب المنشأة وإضافتها لحسابها في البنك.</a:t>
            </a:r>
            <a:endParaRPr lang="en-US" b="1" dirty="0" smtClean="0">
              <a:solidFill>
                <a:schemeClr val="tx1"/>
              </a:solidFill>
            </a:endParaRPr>
          </a:p>
          <a:p>
            <a:r>
              <a:rPr lang="ar-SA" b="1" dirty="0" smtClean="0">
                <a:solidFill>
                  <a:schemeClr val="tx1"/>
                </a:solidFill>
              </a:rPr>
              <a:t>   ب – قيام البنك بخصم المصروفات الخاصة بالخدمات المصرفية ولم تحصل المنشأة على إشعار الخصم بعد .</a:t>
            </a:r>
            <a:endParaRPr lang="en-US" b="1" dirty="0" smtClean="0">
              <a:solidFill>
                <a:schemeClr val="tx1"/>
              </a:solidFill>
            </a:endParaRPr>
          </a:p>
          <a:p>
            <a:endParaRPr lang="ar-SA" dirty="0" smtClean="0"/>
          </a:p>
          <a:p>
            <a:pPr algn="ctr"/>
            <a:endParaRPr lang="ar-SA" b="1" dirty="0">
              <a:solidFill>
                <a:schemeClr val="tx1"/>
              </a:solidFill>
            </a:endParaRPr>
          </a:p>
        </p:txBody>
      </p:sp>
      <p:sp>
        <p:nvSpPr>
          <p:cNvPr id="5" name="مستطيل مستدير الزوايا 4"/>
          <p:cNvSpPr/>
          <p:nvPr/>
        </p:nvSpPr>
        <p:spPr>
          <a:xfrm>
            <a:off x="1187624" y="5661248"/>
            <a:ext cx="595496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1"/>
                </a:solidFill>
              </a:rPr>
              <a:t>يجب تسوية هذه الاختلافات عن طريق إعداد مذكرة تسوية البنك </a:t>
            </a:r>
            <a:endParaRPr lang="ar-SA" b="1"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lstStyle/>
          <a:p>
            <a:pPr algn="ctr"/>
            <a:r>
              <a:rPr lang="ar-EG" sz="2800" b="1" dirty="0" smtClean="0">
                <a:solidFill>
                  <a:schemeClr val="accent1">
                    <a:lumMod val="75000"/>
                  </a:schemeClr>
                </a:solidFill>
              </a:rPr>
              <a:t>نظام الرقابة الداخلية</a:t>
            </a:r>
            <a:r>
              <a:rPr lang="en-US" sz="2800" b="1" dirty="0" smtClean="0">
                <a:solidFill>
                  <a:schemeClr val="accent1">
                    <a:lumMod val="75000"/>
                  </a:schemeClr>
                </a:solidFill>
              </a:rPr>
              <a:t> </a:t>
            </a:r>
            <a:r>
              <a:rPr lang="ar-EG" sz="2800" b="1" dirty="0" smtClean="0">
                <a:solidFill>
                  <a:schemeClr val="accent1">
                    <a:lumMod val="75000"/>
                  </a:schemeClr>
                </a:solidFill>
              </a:rPr>
              <a:t>على</a:t>
            </a:r>
            <a:r>
              <a:rPr lang="en-US" sz="2800" b="1" dirty="0" smtClean="0">
                <a:solidFill>
                  <a:schemeClr val="accent1">
                    <a:lumMod val="75000"/>
                  </a:schemeClr>
                </a:solidFill>
              </a:rPr>
              <a:t> </a:t>
            </a:r>
            <a:r>
              <a:rPr lang="ar-EG" sz="2800" b="1" dirty="0" smtClean="0">
                <a:solidFill>
                  <a:schemeClr val="accent1">
                    <a:lumMod val="75000"/>
                  </a:schemeClr>
                </a:solidFill>
              </a:rPr>
              <a:t>الم</a:t>
            </a:r>
            <a:r>
              <a:rPr lang="ar-SA" sz="2800" b="1" dirty="0" smtClean="0">
                <a:solidFill>
                  <a:schemeClr val="accent1">
                    <a:lumMod val="75000"/>
                  </a:schemeClr>
                </a:solidFill>
              </a:rPr>
              <a:t>دفوعات </a:t>
            </a:r>
            <a:r>
              <a:rPr lang="ar-EG" sz="2800" b="1" dirty="0" smtClean="0">
                <a:solidFill>
                  <a:schemeClr val="accent1">
                    <a:lumMod val="75000"/>
                  </a:schemeClr>
                </a:solidFill>
              </a:rPr>
              <a:t> النقدية</a:t>
            </a:r>
            <a:r>
              <a:rPr lang="ar-SA" sz="2800" b="1" dirty="0" smtClean="0">
                <a:solidFill>
                  <a:schemeClr val="accent1">
                    <a:lumMod val="75000"/>
                  </a:schemeClr>
                </a:solidFill>
              </a:rPr>
              <a:t/>
            </a:r>
            <a:br>
              <a:rPr lang="ar-SA" sz="2800" b="1" dirty="0" smtClean="0">
                <a:solidFill>
                  <a:schemeClr val="accent1">
                    <a:lumMod val="75000"/>
                  </a:schemeClr>
                </a:solidFill>
              </a:rPr>
            </a:br>
            <a:r>
              <a:rPr lang="ar-SA" sz="2800" b="1" dirty="0" smtClean="0">
                <a:solidFill>
                  <a:schemeClr val="accent1">
                    <a:lumMod val="75000"/>
                  </a:schemeClr>
                </a:solidFill>
              </a:rPr>
              <a:t>( كشف حساب البنك وكيفية تسويته )</a:t>
            </a:r>
            <a:endParaRPr lang="ar-SA" dirty="0"/>
          </a:p>
        </p:txBody>
      </p:sp>
      <p:sp>
        <p:nvSpPr>
          <p:cNvPr id="3" name="عنصر نائب للمحتوى 2"/>
          <p:cNvSpPr>
            <a:spLocks noGrp="1"/>
          </p:cNvSpPr>
          <p:nvPr>
            <p:ph sz="quarter" idx="1"/>
          </p:nvPr>
        </p:nvSpPr>
        <p:spPr>
          <a:ln w="38100">
            <a:solidFill>
              <a:schemeClr val="accent1"/>
            </a:solidFill>
          </a:ln>
        </p:spPr>
        <p:txBody>
          <a:bodyPr>
            <a:normAutofit/>
          </a:bodyPr>
          <a:lstStyle/>
          <a:p>
            <a:r>
              <a:rPr lang="ar-SA" dirty="0" smtClean="0"/>
              <a:t>مذكرة تسوية البنك :</a:t>
            </a:r>
            <a:endParaRPr lang="en-US" dirty="0" smtClean="0"/>
          </a:p>
          <a:p>
            <a:r>
              <a:rPr lang="ar-SA" dirty="0" smtClean="0"/>
              <a:t>- هي عبارة عن كشف يوضح ويشرح أي اختلافات بين رصيد حساب البنك في دفاتر المنشأة ورصيده في كشف حساب البنك وتهدف إلى التحقق من صحة كل من الرصيدين بالرغم من اختلافهما عن طريق الوصول إلى تطابق الرصيدين إجرائيا .</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lstStyle/>
          <a:p>
            <a:r>
              <a:rPr lang="ar-SA" dirty="0" smtClean="0"/>
              <a:t>مثال مذكرة تسوية البنك :</a:t>
            </a:r>
            <a:br>
              <a:rPr lang="ar-SA" dirty="0" smtClean="0"/>
            </a:br>
            <a:endParaRPr lang="ar-SA" dirty="0"/>
          </a:p>
        </p:txBody>
      </p:sp>
      <p:sp>
        <p:nvSpPr>
          <p:cNvPr id="3" name="عنصر نائب للمحتوى 2"/>
          <p:cNvSpPr>
            <a:spLocks noGrp="1"/>
          </p:cNvSpPr>
          <p:nvPr>
            <p:ph sz="quarter" idx="1"/>
          </p:nvPr>
        </p:nvSpPr>
        <p:spPr>
          <a:xfrm>
            <a:off x="539552" y="1340768"/>
            <a:ext cx="7859216" cy="4873752"/>
          </a:xfrm>
          <a:ln w="38100">
            <a:solidFill>
              <a:schemeClr val="accent1"/>
            </a:solidFill>
          </a:ln>
        </p:spPr>
        <p:txBody>
          <a:bodyPr>
            <a:normAutofit fontScale="92500" lnSpcReduction="20000"/>
          </a:bodyPr>
          <a:lstStyle/>
          <a:p>
            <a:pPr>
              <a:buNone/>
            </a:pPr>
            <a:r>
              <a:rPr lang="ar-SA" sz="2900" dirty="0" smtClean="0"/>
              <a:t>ظهر كشف الحساب الوارد من البنك في نهاية شهر محرم 1430 رصيد بمقدار 77660 </a:t>
            </a:r>
            <a:r>
              <a:rPr lang="ar-SA" sz="2900" dirty="0" smtClean="0"/>
              <a:t>ريالا</a:t>
            </a:r>
            <a:r>
              <a:rPr lang="en-US" sz="2900" dirty="0" smtClean="0"/>
              <a:t> </a:t>
            </a:r>
            <a:r>
              <a:rPr lang="ar-SA" sz="2900" dirty="0" smtClean="0"/>
              <a:t>ويظهرالرصيد </a:t>
            </a:r>
            <a:r>
              <a:rPr lang="ar-SA" sz="2900" dirty="0"/>
              <a:t>وفقا  لدفاتر المنشأة  57200  </a:t>
            </a:r>
            <a:r>
              <a:rPr lang="ar-SA" sz="2900" dirty="0" smtClean="0"/>
              <a:t>وقد اتضح مايلي:</a:t>
            </a:r>
            <a:endParaRPr lang="en-US" sz="2900" dirty="0" smtClean="0"/>
          </a:p>
          <a:p>
            <a:pPr lvl="0">
              <a:buNone/>
            </a:pPr>
            <a:r>
              <a:rPr lang="ar-SA" sz="2900" dirty="0" smtClean="0"/>
              <a:t>1- هناك ايداعات بمبلغ 25200 ريال لم تظهر بكشف الحساب .</a:t>
            </a:r>
            <a:endParaRPr lang="en-US" sz="2900" dirty="0" smtClean="0"/>
          </a:p>
          <a:p>
            <a:pPr lvl="0">
              <a:buNone/>
            </a:pPr>
            <a:r>
              <a:rPr lang="ar-SA" sz="2900" dirty="0" smtClean="0"/>
              <a:t>2- هناك مبلغ 40000 ريال حصلته من البنك لصالح المنشأة ولم يرسل لها إشعار إضافة إلا مع كشف الحساب .</a:t>
            </a:r>
            <a:endParaRPr lang="en-US" sz="2900" dirty="0" smtClean="0"/>
          </a:p>
          <a:p>
            <a:pPr lvl="0">
              <a:buNone/>
            </a:pPr>
            <a:r>
              <a:rPr lang="ar-SA" sz="2900" dirty="0" smtClean="0"/>
              <a:t>3- هناك اشعار خصم بمصاريف بنكية 400 ريال أرسل مع كشف الحساب.</a:t>
            </a:r>
            <a:endParaRPr lang="en-US" sz="2900" dirty="0" smtClean="0"/>
          </a:p>
          <a:p>
            <a:pPr lvl="0">
              <a:buNone/>
            </a:pPr>
            <a:r>
              <a:rPr lang="ar-SA" sz="2900" dirty="0" smtClean="0"/>
              <a:t>4- هناك شيك حررته المنشأة لأحد الدائنين بمبلغ 16100 سجل بالدفاتر بمبلغ </a:t>
            </a:r>
            <a:r>
              <a:rPr lang="ar-SA" sz="2900" dirty="0" smtClean="0"/>
              <a:t>10160</a:t>
            </a:r>
          </a:p>
          <a:p>
            <a:pPr lvl="0">
              <a:buNone/>
            </a:pPr>
            <a:r>
              <a:rPr lang="ar-SA" sz="2900" dirty="0" smtClean="0"/>
              <a:t>5- هناك شيكات لم يتقدم أصحابها للصرف بمقدار 12000</a:t>
            </a:r>
            <a:endParaRPr lang="ar-SA" sz="2900" dirty="0" smtClean="0"/>
          </a:p>
          <a:p>
            <a:pPr lvl="0">
              <a:buNone/>
            </a:pPr>
            <a:r>
              <a:rPr lang="ar-SA" sz="2900" dirty="0" smtClean="0"/>
              <a:t>المطلوب: تحديد رصيد حـ/البنك كما يظهر بدفاتر المنشأة .</a:t>
            </a:r>
          </a:p>
          <a:p>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lstStyle/>
          <a:p>
            <a:pPr algn="ctr"/>
            <a:r>
              <a:rPr lang="ar-SA" dirty="0" smtClean="0"/>
              <a:t>حل مذكرة التسوية :</a:t>
            </a:r>
            <a:endParaRPr lang="ar-SA" dirty="0"/>
          </a:p>
        </p:txBody>
      </p:sp>
      <p:graphicFrame>
        <p:nvGraphicFramePr>
          <p:cNvPr id="4" name="عنصر نائب للمحتوى 3"/>
          <p:cNvGraphicFramePr>
            <a:graphicFrameLocks noGrp="1"/>
          </p:cNvGraphicFramePr>
          <p:nvPr>
            <p:ph sz="quarter" idx="1"/>
          </p:nvPr>
        </p:nvGraphicFramePr>
        <p:xfrm>
          <a:off x="611560" y="1600200"/>
          <a:ext cx="7313240" cy="3556992"/>
        </p:xfrm>
        <a:graphic>
          <a:graphicData uri="http://schemas.openxmlformats.org/drawingml/2006/table">
            <a:tbl>
              <a:tblPr rtl="1" firstRow="1" bandRow="1">
                <a:tableStyleId>{5C22544A-7EE6-4342-B048-85BDC9FD1C3A}</a:tableStyleId>
              </a:tblPr>
              <a:tblGrid>
                <a:gridCol w="3526369"/>
                <a:gridCol w="3786871"/>
              </a:tblGrid>
              <a:tr h="539078">
                <a:tc>
                  <a:txBody>
                    <a:bodyPr/>
                    <a:lstStyle/>
                    <a:p>
                      <a:pPr rtl="1"/>
                      <a:r>
                        <a:rPr lang="ar-SA" dirty="0" smtClean="0">
                          <a:solidFill>
                            <a:schemeClr val="tx1"/>
                          </a:solidFill>
                        </a:rPr>
                        <a:t>الرصيد</a:t>
                      </a:r>
                      <a:r>
                        <a:rPr kumimoji="0" lang="ar-SA" sz="1800" b="1" kern="1200" dirty="0" smtClean="0">
                          <a:solidFill>
                            <a:schemeClr val="tx1"/>
                          </a:solidFill>
                          <a:latin typeface="+mn-lt"/>
                          <a:ea typeface="+mn-ea"/>
                          <a:cs typeface="+mn-cs"/>
                        </a:rPr>
                        <a:t> وفقا </a:t>
                      </a:r>
                      <a:r>
                        <a:rPr kumimoji="0" lang="ar-SA" sz="1800" b="1" kern="1200" baseline="0" dirty="0" smtClean="0">
                          <a:solidFill>
                            <a:schemeClr val="tx1"/>
                          </a:solidFill>
                          <a:latin typeface="+mn-lt"/>
                          <a:ea typeface="+mn-ea"/>
                          <a:cs typeface="+mn-cs"/>
                        </a:rPr>
                        <a:t> </a:t>
                      </a:r>
                      <a:r>
                        <a:rPr kumimoji="0" lang="ar-SA" sz="1800" b="1" kern="1200" dirty="0" smtClean="0">
                          <a:solidFill>
                            <a:schemeClr val="tx1"/>
                          </a:solidFill>
                          <a:latin typeface="+mn-lt"/>
                          <a:ea typeface="+mn-ea"/>
                          <a:cs typeface="+mn-cs"/>
                        </a:rPr>
                        <a:t>لدفاتر المنشأة  57200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kumimoji="0" lang="ar-SA" sz="1800" b="1" kern="1200" dirty="0" smtClean="0">
                          <a:solidFill>
                            <a:schemeClr val="tx1"/>
                          </a:solidFill>
                          <a:latin typeface="+mn-lt"/>
                          <a:ea typeface="+mn-ea"/>
                          <a:cs typeface="+mn-cs"/>
                        </a:rPr>
                        <a:t>رصيد وفقا لكشف الحساب     77660</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17914">
                <a:tc>
                  <a:txBody>
                    <a:bodyPr/>
                    <a:lstStyle/>
                    <a:p>
                      <a:pPr marL="457200" algn="r" rtl="1">
                        <a:lnSpc>
                          <a:spcPct val="115000"/>
                        </a:lnSpc>
                        <a:spcAft>
                          <a:spcPts val="0"/>
                        </a:spcAft>
                      </a:pPr>
                      <a:r>
                        <a:rPr lang="ar-SA" sz="2400" b="1" dirty="0">
                          <a:solidFill>
                            <a:srgbClr val="365F91"/>
                          </a:solidFill>
                          <a:latin typeface="Calibri"/>
                          <a:ea typeface="Times New Roman"/>
                          <a:cs typeface="Arial"/>
                        </a:rPr>
                        <a:t>+  متحصلات 40,000</a:t>
                      </a:r>
                      <a:endParaRPr lang="en-US" sz="2000" dirty="0">
                        <a:latin typeface="Calibri"/>
                        <a:ea typeface="Times New Roman"/>
                        <a:cs typeface="Arial"/>
                      </a:endParaRPr>
                    </a:p>
                    <a:p>
                      <a:pPr marL="342900" lvl="0" indent="-342900" algn="r" rtl="1">
                        <a:lnSpc>
                          <a:spcPct val="115000"/>
                        </a:lnSpc>
                        <a:spcAft>
                          <a:spcPts val="0"/>
                        </a:spcAft>
                        <a:buFont typeface="Arial"/>
                        <a:buChar char="-"/>
                      </a:pPr>
                      <a:r>
                        <a:rPr lang="ar-SA" sz="2400" b="1" dirty="0">
                          <a:solidFill>
                            <a:srgbClr val="365F91"/>
                          </a:solidFill>
                          <a:latin typeface="Calibri"/>
                          <a:ea typeface="Times New Roman"/>
                          <a:cs typeface="Arial"/>
                        </a:rPr>
                        <a:t>م بنكية (400)</a:t>
                      </a:r>
                      <a:endParaRPr lang="en-US" sz="2000" dirty="0">
                        <a:latin typeface="Calibri"/>
                        <a:ea typeface="Times New Roman"/>
                        <a:cs typeface="Arial"/>
                      </a:endParaRPr>
                    </a:p>
                    <a:p>
                      <a:pPr marL="342900" lvl="0" indent="-342900" algn="r" rtl="1">
                        <a:lnSpc>
                          <a:spcPct val="115000"/>
                        </a:lnSpc>
                        <a:spcAft>
                          <a:spcPts val="0"/>
                        </a:spcAft>
                        <a:buFont typeface="Arial"/>
                        <a:buChar char="-"/>
                      </a:pPr>
                      <a:r>
                        <a:rPr lang="ar-SA" sz="2400" b="1" dirty="0">
                          <a:solidFill>
                            <a:srgbClr val="365F91"/>
                          </a:solidFill>
                          <a:latin typeface="Calibri"/>
                          <a:ea typeface="Times New Roman"/>
                          <a:cs typeface="Arial"/>
                        </a:rPr>
                        <a:t>م خطأ بشيك (5940</a:t>
                      </a:r>
                      <a:r>
                        <a:rPr lang="ar-SA" sz="2400" b="1" dirty="0" smtClean="0">
                          <a:solidFill>
                            <a:srgbClr val="365F91"/>
                          </a:solidFill>
                          <a:latin typeface="Calibri"/>
                          <a:ea typeface="Times New Roman"/>
                          <a:cs typeface="Arial"/>
                        </a:rPr>
                        <a:t>)</a:t>
                      </a:r>
                    </a:p>
                    <a:p>
                      <a:pPr marL="342900" lvl="0" indent="-342900" algn="r" rtl="1">
                        <a:lnSpc>
                          <a:spcPct val="115000"/>
                        </a:lnSpc>
                        <a:spcAft>
                          <a:spcPts val="0"/>
                        </a:spcAft>
                        <a:buFont typeface="Arial"/>
                        <a:buNone/>
                      </a:pPr>
                      <a:r>
                        <a:rPr lang="ar-SA" sz="2400" b="1" dirty="0" smtClean="0">
                          <a:solidFill>
                            <a:srgbClr val="365F91"/>
                          </a:solidFill>
                          <a:latin typeface="Calibri"/>
                          <a:ea typeface="Times New Roman"/>
                          <a:cs typeface="Arial"/>
                        </a:rPr>
                        <a:t>                        ـــــــــــــــــــــــ</a:t>
                      </a:r>
                      <a:endParaRPr lang="en-US" sz="2000" dirty="0">
                        <a:latin typeface="Calibri"/>
                        <a:ea typeface="Times New Roman"/>
                        <a:cs typeface="Arial"/>
                      </a:endParaRPr>
                    </a:p>
                    <a:p>
                      <a:pPr marL="457200" algn="l" rtl="1">
                        <a:lnSpc>
                          <a:spcPct val="115000"/>
                        </a:lnSpc>
                        <a:spcAft>
                          <a:spcPts val="0"/>
                        </a:spcAft>
                        <a:tabLst>
                          <a:tab pos="759460" algn="l"/>
                        </a:tabLst>
                      </a:pPr>
                      <a:r>
                        <a:rPr lang="ar-SA" sz="2400" b="1" dirty="0">
                          <a:solidFill>
                            <a:srgbClr val="365F91"/>
                          </a:solidFill>
                          <a:latin typeface="Calibri"/>
                          <a:ea typeface="Times New Roman"/>
                          <a:cs typeface="Arial"/>
                        </a:rPr>
                        <a:t>90860	</a:t>
                      </a:r>
                      <a:endParaRPr lang="en-US" sz="2000" dirty="0">
                        <a:latin typeface="Calibri"/>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r" rtl="1">
                        <a:lnSpc>
                          <a:spcPct val="115000"/>
                        </a:lnSpc>
                        <a:spcAft>
                          <a:spcPts val="0"/>
                        </a:spcAft>
                      </a:pPr>
                      <a:r>
                        <a:rPr lang="ar-SA" sz="2800" b="1" dirty="0">
                          <a:solidFill>
                            <a:srgbClr val="365F91"/>
                          </a:solidFill>
                          <a:latin typeface="Calibri"/>
                          <a:ea typeface="Times New Roman"/>
                          <a:cs typeface="Arial"/>
                        </a:rPr>
                        <a:t>+  ايداعات 25200</a:t>
                      </a:r>
                      <a:endParaRPr lang="en-US" sz="2400" dirty="0">
                        <a:latin typeface="Calibri"/>
                        <a:ea typeface="Times New Roman"/>
                        <a:cs typeface="Arial"/>
                      </a:endParaRPr>
                    </a:p>
                    <a:p>
                      <a:pPr marL="342900" lvl="0" indent="-342900" algn="r" rtl="1">
                        <a:lnSpc>
                          <a:spcPct val="115000"/>
                        </a:lnSpc>
                        <a:spcAft>
                          <a:spcPts val="0"/>
                        </a:spcAft>
                        <a:buFont typeface="Arial"/>
                        <a:buChar char="-"/>
                      </a:pPr>
                      <a:r>
                        <a:rPr lang="ar-SA" sz="2800" b="1" dirty="0">
                          <a:solidFill>
                            <a:srgbClr val="365F91"/>
                          </a:solidFill>
                          <a:latin typeface="Calibri"/>
                          <a:ea typeface="Times New Roman"/>
                          <a:cs typeface="Arial"/>
                        </a:rPr>
                        <a:t>شيكات لم تصرف (12000</a:t>
                      </a:r>
                      <a:r>
                        <a:rPr lang="ar-SA" sz="2800" b="1" dirty="0" smtClean="0">
                          <a:solidFill>
                            <a:srgbClr val="365F91"/>
                          </a:solidFill>
                          <a:latin typeface="Calibri"/>
                          <a:ea typeface="Times New Roman"/>
                          <a:cs typeface="Arial"/>
                        </a:rPr>
                        <a:t>)</a:t>
                      </a:r>
                    </a:p>
                    <a:p>
                      <a:pPr marL="342900" lvl="0" indent="-342900" algn="r" rtl="1">
                        <a:lnSpc>
                          <a:spcPct val="115000"/>
                        </a:lnSpc>
                        <a:spcAft>
                          <a:spcPts val="0"/>
                        </a:spcAft>
                        <a:buFont typeface="Arial"/>
                        <a:buNone/>
                      </a:pPr>
                      <a:r>
                        <a:rPr lang="ar-SA" sz="2800" b="1" dirty="0" smtClean="0">
                          <a:solidFill>
                            <a:srgbClr val="365F91"/>
                          </a:solidFill>
                          <a:latin typeface="Calibri"/>
                          <a:ea typeface="Times New Roman"/>
                          <a:cs typeface="Arial"/>
                        </a:rPr>
                        <a:t>                       ــــــــــــــــــــ</a:t>
                      </a:r>
                      <a:endParaRPr lang="en-US" sz="2400" dirty="0">
                        <a:latin typeface="Calibri"/>
                        <a:ea typeface="Times New Roman"/>
                        <a:cs typeface="Arial"/>
                      </a:endParaRPr>
                    </a:p>
                    <a:p>
                      <a:pPr marL="457200" algn="l" rtl="1">
                        <a:lnSpc>
                          <a:spcPct val="115000"/>
                        </a:lnSpc>
                        <a:spcAft>
                          <a:spcPts val="0"/>
                        </a:spcAft>
                      </a:pPr>
                      <a:r>
                        <a:rPr lang="ar-SA" sz="2800" b="1" dirty="0">
                          <a:solidFill>
                            <a:srgbClr val="365F91"/>
                          </a:solidFill>
                          <a:latin typeface="Calibri"/>
                          <a:ea typeface="Times New Roman"/>
                          <a:cs typeface="Arial"/>
                        </a:rPr>
                        <a:t>90860</a:t>
                      </a:r>
                      <a:endParaRPr lang="en-US" sz="2400" dirty="0">
                        <a:latin typeface="Calibri"/>
                        <a:ea typeface="Times New Roman"/>
                        <a:cs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51720" y="332656"/>
            <a:ext cx="4608512" cy="707886"/>
          </a:xfrm>
          <a:prstGeom prst="rect">
            <a:avLst/>
          </a:prstGeom>
          <a:noFill/>
        </p:spPr>
        <p:txBody>
          <a:bodyPr wrap="square" rtlCol="1">
            <a:spAutoFit/>
          </a:bodyPr>
          <a:lstStyle/>
          <a:p>
            <a:r>
              <a:rPr lang="ar-SA" sz="4000" dirty="0" smtClean="0"/>
              <a:t>ثانيا: أوراق القبض </a:t>
            </a:r>
            <a:endParaRPr lang="ar-SA" sz="4000" dirty="0"/>
          </a:p>
        </p:txBody>
      </p:sp>
      <p:sp>
        <p:nvSpPr>
          <p:cNvPr id="5" name="مخطط انسيابي: معالجة متعاقبة 4"/>
          <p:cNvSpPr/>
          <p:nvPr/>
        </p:nvSpPr>
        <p:spPr>
          <a:xfrm>
            <a:off x="755576" y="1340768"/>
            <a:ext cx="7344816"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u="sng" dirty="0" smtClean="0">
                <a:solidFill>
                  <a:schemeClr val="tx1"/>
                </a:solidFill>
              </a:rPr>
              <a:t>أوراق القبض:</a:t>
            </a:r>
            <a:r>
              <a:rPr lang="ar-SA" sz="2000" b="1" u="sng" dirty="0" smtClean="0">
                <a:solidFill>
                  <a:schemeClr val="tx1"/>
                </a:solidFill>
              </a:rPr>
              <a:t> </a:t>
            </a:r>
            <a:r>
              <a:rPr lang="ar-EG" sz="2000" b="1" dirty="0" smtClean="0">
                <a:solidFill>
                  <a:schemeClr val="tx1"/>
                </a:solidFill>
              </a:rPr>
              <a:t>تستخدم أوراق القبض في حالة البيع الآجل للبضاعة، حيث يتعهد المشتري بالدفع في تاريخ معين بدون أي شرط.</a:t>
            </a:r>
            <a:endParaRPr lang="en-US" sz="2000" b="1" dirty="0">
              <a:solidFill>
                <a:schemeClr val="tx1"/>
              </a:solidFill>
            </a:endParaRPr>
          </a:p>
        </p:txBody>
      </p:sp>
      <p:sp>
        <p:nvSpPr>
          <p:cNvPr id="6" name="مخطط انسيابي: معالجة متعاقبة 5"/>
          <p:cNvSpPr/>
          <p:nvPr/>
        </p:nvSpPr>
        <p:spPr>
          <a:xfrm>
            <a:off x="755576" y="2492896"/>
            <a:ext cx="7395120"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dirty="0" smtClean="0">
                <a:solidFill>
                  <a:schemeClr val="tx1"/>
                </a:solidFill>
                <a:effectLst>
                  <a:outerShdw blurRad="38100" dist="38100" dir="2700000" algn="tl">
                    <a:srgbClr val="FFFFFF"/>
                  </a:outerShdw>
                </a:effectLst>
              </a:rPr>
              <a:t>أوراق القبض </a:t>
            </a:r>
            <a:r>
              <a:rPr lang="ar-SA" sz="2000" b="1" dirty="0" smtClean="0">
                <a:solidFill>
                  <a:schemeClr val="tx1"/>
                </a:solidFill>
                <a:effectLst>
                  <a:outerShdw blurRad="38100" dist="38100" dir="2700000" algn="tl">
                    <a:srgbClr val="FFFFFF"/>
                  </a:outerShdw>
                </a:effectLst>
              </a:rPr>
              <a:t>طبيعتها </a:t>
            </a:r>
            <a:r>
              <a:rPr lang="ar-EG" sz="2000" b="1" dirty="0" smtClean="0">
                <a:solidFill>
                  <a:schemeClr val="tx1"/>
                </a:solidFill>
                <a:effectLst>
                  <a:outerShdw blurRad="38100" dist="38100" dir="2700000" algn="tl">
                    <a:srgbClr val="000000"/>
                  </a:outerShdw>
                </a:effectLst>
              </a:rPr>
              <a:t>مدينة</a:t>
            </a:r>
            <a:r>
              <a:rPr lang="ar-SA" sz="2000" b="1" dirty="0" smtClean="0">
                <a:solidFill>
                  <a:schemeClr val="tx1"/>
                </a:solidFill>
                <a:effectLst>
                  <a:outerShdw blurRad="38100" dist="38100" dir="2700000" algn="tl">
                    <a:srgbClr val="000000"/>
                  </a:outerShdw>
                </a:effectLst>
              </a:rPr>
              <a:t>.</a:t>
            </a:r>
            <a:endParaRPr lang="ar-EG" sz="2000" b="1" dirty="0" smtClean="0">
              <a:solidFill>
                <a:schemeClr val="tx1"/>
              </a:solidFill>
              <a:effectLst>
                <a:outerShdw blurRad="38100" dist="38100" dir="2700000" algn="tl">
                  <a:srgbClr val="000000"/>
                </a:outerShdw>
              </a:effectLst>
            </a:endParaRP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زيادة</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المدين</a:t>
            </a: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نقص</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الدائن</a:t>
            </a:r>
            <a:endParaRPr lang="ar-EG" sz="2000" b="1" dirty="0">
              <a:solidFill>
                <a:schemeClr val="tx1"/>
              </a:solidFill>
              <a:effectLst>
                <a:outerShdw blurRad="38100" dist="38100" dir="2700000" algn="tl">
                  <a:srgbClr val="000000"/>
                </a:outerShdw>
              </a:effectLst>
            </a:endParaRPr>
          </a:p>
        </p:txBody>
      </p:sp>
      <p:graphicFrame>
        <p:nvGraphicFramePr>
          <p:cNvPr id="7" name="رسم تخطيطي 6"/>
          <p:cNvGraphicFramePr/>
          <p:nvPr/>
        </p:nvGraphicFramePr>
        <p:xfrm>
          <a:off x="683568" y="3717032"/>
          <a:ext cx="7464152"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51720" y="332656"/>
            <a:ext cx="4608512" cy="707886"/>
          </a:xfrm>
          <a:prstGeom prst="rect">
            <a:avLst/>
          </a:prstGeom>
          <a:noFill/>
        </p:spPr>
        <p:txBody>
          <a:bodyPr wrap="square" rtlCol="1">
            <a:spAutoFit/>
          </a:bodyPr>
          <a:lstStyle/>
          <a:p>
            <a:r>
              <a:rPr lang="ar-SA" sz="4000" dirty="0" smtClean="0"/>
              <a:t>ثانيا: أوراق القبض </a:t>
            </a:r>
            <a:endParaRPr lang="ar-SA" sz="4000" dirty="0"/>
          </a:p>
        </p:txBody>
      </p:sp>
      <p:sp>
        <p:nvSpPr>
          <p:cNvPr id="5" name="مخطط انسيابي: معالجة متعاقبة 4"/>
          <p:cNvSpPr/>
          <p:nvPr/>
        </p:nvSpPr>
        <p:spPr>
          <a:xfrm>
            <a:off x="755576" y="1340768"/>
            <a:ext cx="7344816"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u="sng" dirty="0" smtClean="0">
                <a:solidFill>
                  <a:schemeClr val="tx1"/>
                </a:solidFill>
              </a:rPr>
              <a:t>أوراق القبض:</a:t>
            </a:r>
            <a:r>
              <a:rPr lang="ar-SA" sz="2000" b="1" u="sng" dirty="0" smtClean="0">
                <a:solidFill>
                  <a:schemeClr val="tx1"/>
                </a:solidFill>
              </a:rPr>
              <a:t> </a:t>
            </a:r>
            <a:r>
              <a:rPr lang="ar-EG" sz="2000" b="1" dirty="0" smtClean="0">
                <a:solidFill>
                  <a:schemeClr val="tx1"/>
                </a:solidFill>
              </a:rPr>
              <a:t>تستخدم أوراق القبض في حالة البيع الآجل للبضاعة، حيث يتعهد المشتري بالدفع في تاريخ معين بدون أي شرط.</a:t>
            </a:r>
            <a:endParaRPr lang="en-US" sz="2000" b="1" dirty="0">
              <a:solidFill>
                <a:schemeClr val="tx1"/>
              </a:solidFill>
            </a:endParaRPr>
          </a:p>
        </p:txBody>
      </p:sp>
      <p:sp>
        <p:nvSpPr>
          <p:cNvPr id="6" name="مخطط انسيابي: معالجة متعاقبة 5"/>
          <p:cNvSpPr/>
          <p:nvPr/>
        </p:nvSpPr>
        <p:spPr>
          <a:xfrm>
            <a:off x="755576" y="2492896"/>
            <a:ext cx="7395120"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dirty="0" smtClean="0">
                <a:solidFill>
                  <a:schemeClr val="tx1"/>
                </a:solidFill>
                <a:effectLst>
                  <a:outerShdw blurRad="38100" dist="38100" dir="2700000" algn="tl">
                    <a:srgbClr val="FFFFFF"/>
                  </a:outerShdw>
                </a:effectLst>
              </a:rPr>
              <a:t>أوراق القبض </a:t>
            </a:r>
            <a:r>
              <a:rPr lang="ar-SA" sz="2000" b="1" dirty="0" smtClean="0">
                <a:solidFill>
                  <a:schemeClr val="tx1"/>
                </a:solidFill>
                <a:effectLst>
                  <a:outerShdw blurRad="38100" dist="38100" dir="2700000" algn="tl">
                    <a:srgbClr val="FFFFFF"/>
                  </a:outerShdw>
                </a:effectLst>
              </a:rPr>
              <a:t>طبيعتها </a:t>
            </a:r>
            <a:r>
              <a:rPr lang="ar-EG" sz="2000" b="1" dirty="0" smtClean="0">
                <a:solidFill>
                  <a:schemeClr val="tx1"/>
                </a:solidFill>
                <a:effectLst>
                  <a:outerShdw blurRad="38100" dist="38100" dir="2700000" algn="tl">
                    <a:srgbClr val="000000"/>
                  </a:outerShdw>
                </a:effectLst>
              </a:rPr>
              <a:t>مدينة</a:t>
            </a:r>
            <a:r>
              <a:rPr lang="ar-SA" sz="2000" b="1" dirty="0" smtClean="0">
                <a:solidFill>
                  <a:schemeClr val="tx1"/>
                </a:solidFill>
                <a:effectLst>
                  <a:outerShdw blurRad="38100" dist="38100" dir="2700000" algn="tl">
                    <a:srgbClr val="000000"/>
                  </a:outerShdw>
                </a:effectLst>
              </a:rPr>
              <a:t>.</a:t>
            </a:r>
            <a:endParaRPr lang="ar-EG" sz="2000" b="1" dirty="0" smtClean="0">
              <a:solidFill>
                <a:schemeClr val="tx1"/>
              </a:solidFill>
              <a:effectLst>
                <a:outerShdw blurRad="38100" dist="38100" dir="2700000" algn="tl">
                  <a:srgbClr val="000000"/>
                </a:outerShdw>
              </a:effectLst>
            </a:endParaRP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زيادة</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المدين</a:t>
            </a: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نقص</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الدائن</a:t>
            </a:r>
            <a:endParaRPr lang="ar-EG" sz="2000" b="1" dirty="0">
              <a:solidFill>
                <a:schemeClr val="tx1"/>
              </a:solidFill>
              <a:effectLst>
                <a:outerShdw blurRad="38100" dist="38100" dir="2700000" algn="tl">
                  <a:srgbClr val="000000"/>
                </a:outerShdw>
              </a:effectLst>
            </a:endParaRPr>
          </a:p>
        </p:txBody>
      </p:sp>
      <p:graphicFrame>
        <p:nvGraphicFramePr>
          <p:cNvPr id="7" name="رسم تخطيطي 6"/>
          <p:cNvGraphicFramePr/>
          <p:nvPr/>
        </p:nvGraphicFramePr>
        <p:xfrm>
          <a:off x="683568" y="3717032"/>
          <a:ext cx="7464152"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وسيلة شرح مستطيلة مستديرة الزوايا 7"/>
          <p:cNvSpPr/>
          <p:nvPr/>
        </p:nvSpPr>
        <p:spPr>
          <a:xfrm>
            <a:off x="4139952" y="2996952"/>
            <a:ext cx="4392488" cy="1980800"/>
          </a:xfrm>
          <a:prstGeom prst="wedgeRound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2400" dirty="0" smtClean="0">
                <a:solidFill>
                  <a:schemeClr val="tx1"/>
                </a:solidFill>
                <a:cs typeface="Monotype Koufi" pitchFamily="2" charset="-78"/>
              </a:rPr>
              <a:t>ويعد هذا السند تعهد بدفع مبلغ معين، بدون أي شرط في تاريخ معين</a:t>
            </a:r>
            <a:endParaRPr lang="ar-SA" sz="24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683568" y="980728"/>
            <a:ext cx="7344816" cy="3447098"/>
          </a:xfrm>
          <a:prstGeom prst="rect">
            <a:avLst/>
          </a:prstGeom>
          <a:noFill/>
          <a:ln w="50800">
            <a:solidFill>
              <a:schemeClr val="accent1"/>
            </a:solidFill>
          </a:ln>
        </p:spPr>
        <p:txBody>
          <a:bodyPr wrap="square" rtlCol="1">
            <a:spAutoFit/>
          </a:bodyPr>
          <a:lstStyle/>
          <a:p>
            <a:r>
              <a:rPr lang="ar-SA" sz="4000" dirty="0" smtClean="0"/>
              <a:t>تعتبر النقدية والاستثمارات قصيرة الأجل والمدينون وأوراق القبض من عناصر الأصول المتداولة ذات الدرجة العالية من السيولة . ولها علاقة وثيقة بدراسة وتخطيط هيكل التدفقات النقدية للمنشأة .</a:t>
            </a:r>
            <a:endParaRPr lang="en-US" sz="4000" dirty="0" smtClean="0"/>
          </a:p>
          <a:p>
            <a:endParaRPr lang="ar-SA" dirty="0"/>
          </a:p>
        </p:txBody>
      </p:sp>
      <p:pic>
        <p:nvPicPr>
          <p:cNvPr id="3" name="صورة 2" descr="imagesCA753YYH.jpg"/>
          <p:cNvPicPr>
            <a:picLocks noChangeAspect="1"/>
          </p:cNvPicPr>
          <p:nvPr/>
        </p:nvPicPr>
        <p:blipFill>
          <a:blip r:embed="rId2" cstate="print"/>
          <a:stretch>
            <a:fillRect/>
          </a:stretch>
        </p:blipFill>
        <p:spPr>
          <a:xfrm>
            <a:off x="980310" y="4594136"/>
            <a:ext cx="2871609" cy="157116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051720" y="332656"/>
            <a:ext cx="4608512" cy="707886"/>
          </a:xfrm>
          <a:prstGeom prst="rect">
            <a:avLst/>
          </a:prstGeom>
          <a:noFill/>
        </p:spPr>
        <p:txBody>
          <a:bodyPr wrap="square" rtlCol="1">
            <a:spAutoFit/>
          </a:bodyPr>
          <a:lstStyle/>
          <a:p>
            <a:r>
              <a:rPr lang="ar-SA" sz="4000" dirty="0" smtClean="0"/>
              <a:t>ثانيا: أوراق القبض </a:t>
            </a:r>
            <a:endParaRPr lang="ar-SA" sz="4000" dirty="0"/>
          </a:p>
        </p:txBody>
      </p:sp>
      <p:sp>
        <p:nvSpPr>
          <p:cNvPr id="5" name="مخطط انسيابي: معالجة متعاقبة 4"/>
          <p:cNvSpPr/>
          <p:nvPr/>
        </p:nvSpPr>
        <p:spPr>
          <a:xfrm>
            <a:off x="755576" y="1340768"/>
            <a:ext cx="7344816"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u="sng" dirty="0" smtClean="0">
                <a:solidFill>
                  <a:schemeClr val="tx1"/>
                </a:solidFill>
              </a:rPr>
              <a:t>أوراق القبض:</a:t>
            </a:r>
            <a:r>
              <a:rPr lang="ar-SA" sz="2000" b="1" u="sng" dirty="0" smtClean="0">
                <a:solidFill>
                  <a:schemeClr val="tx1"/>
                </a:solidFill>
              </a:rPr>
              <a:t> </a:t>
            </a:r>
            <a:r>
              <a:rPr lang="ar-EG" sz="2000" b="1" dirty="0" smtClean="0">
                <a:solidFill>
                  <a:schemeClr val="tx1"/>
                </a:solidFill>
              </a:rPr>
              <a:t>تستخدم أوراق القبض في حالة البيع الآجل للبضاعة، حيث يتعهد المشتري بالدفع في تاريخ معين بدون أي شرط.</a:t>
            </a:r>
            <a:endParaRPr lang="en-US" sz="2000" b="1" dirty="0">
              <a:solidFill>
                <a:schemeClr val="tx1"/>
              </a:solidFill>
            </a:endParaRPr>
          </a:p>
        </p:txBody>
      </p:sp>
      <p:sp>
        <p:nvSpPr>
          <p:cNvPr id="6" name="مخطط انسيابي: معالجة متعاقبة 5"/>
          <p:cNvSpPr/>
          <p:nvPr/>
        </p:nvSpPr>
        <p:spPr>
          <a:xfrm>
            <a:off x="755576" y="2492896"/>
            <a:ext cx="7395120" cy="972688"/>
          </a:xfrm>
          <a:prstGeom prst="flowChartAlternateProcess">
            <a:avLst/>
          </a:prstGeom>
          <a:solidFill>
            <a:schemeClr val="accent1">
              <a:lumMod val="40000"/>
              <a:lumOff val="6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just"/>
            <a:r>
              <a:rPr lang="ar-EG" sz="2000" b="1" dirty="0" smtClean="0">
                <a:solidFill>
                  <a:schemeClr val="tx1"/>
                </a:solidFill>
                <a:effectLst>
                  <a:outerShdw blurRad="38100" dist="38100" dir="2700000" algn="tl">
                    <a:srgbClr val="FFFFFF"/>
                  </a:outerShdw>
                </a:effectLst>
              </a:rPr>
              <a:t>أوراق القبض </a:t>
            </a:r>
            <a:r>
              <a:rPr lang="ar-SA" sz="2000" b="1" dirty="0" smtClean="0">
                <a:solidFill>
                  <a:schemeClr val="tx1"/>
                </a:solidFill>
                <a:effectLst>
                  <a:outerShdw blurRad="38100" dist="38100" dir="2700000" algn="tl">
                    <a:srgbClr val="FFFFFF"/>
                  </a:outerShdw>
                </a:effectLst>
              </a:rPr>
              <a:t>طبيعتها </a:t>
            </a:r>
            <a:r>
              <a:rPr lang="ar-EG" sz="2000" b="1" dirty="0" smtClean="0">
                <a:solidFill>
                  <a:schemeClr val="tx1"/>
                </a:solidFill>
                <a:effectLst>
                  <a:outerShdw blurRad="38100" dist="38100" dir="2700000" algn="tl">
                    <a:srgbClr val="000000"/>
                  </a:outerShdw>
                </a:effectLst>
              </a:rPr>
              <a:t>مدينة</a:t>
            </a:r>
            <a:r>
              <a:rPr lang="ar-SA" sz="2000" b="1" dirty="0" smtClean="0">
                <a:solidFill>
                  <a:schemeClr val="tx1"/>
                </a:solidFill>
                <a:effectLst>
                  <a:outerShdw blurRad="38100" dist="38100" dir="2700000" algn="tl">
                    <a:srgbClr val="000000"/>
                  </a:outerShdw>
                </a:effectLst>
              </a:rPr>
              <a:t>.</a:t>
            </a:r>
            <a:endParaRPr lang="ar-EG" sz="2000" b="1" dirty="0" smtClean="0">
              <a:solidFill>
                <a:schemeClr val="tx1"/>
              </a:solidFill>
              <a:effectLst>
                <a:outerShdw blurRad="38100" dist="38100" dir="2700000" algn="tl">
                  <a:srgbClr val="000000"/>
                </a:outerShdw>
              </a:effectLst>
            </a:endParaRP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زيادة</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المدين</a:t>
            </a:r>
          </a:p>
          <a:p>
            <a:pPr algn="just"/>
            <a:r>
              <a:rPr lang="ar-EG" sz="2000" b="1" dirty="0" smtClean="0">
                <a:solidFill>
                  <a:schemeClr val="tx1"/>
                </a:solidFill>
                <a:effectLst>
                  <a:outerShdw blurRad="38100" dist="38100" dir="2700000" algn="tl">
                    <a:srgbClr val="FFFFFF"/>
                  </a:outerShdw>
                </a:effectLst>
              </a:rPr>
              <a:t>أي </a:t>
            </a:r>
            <a:r>
              <a:rPr lang="ar-EG" sz="2000" b="1" dirty="0" smtClean="0">
                <a:solidFill>
                  <a:schemeClr val="tx1"/>
                </a:solidFill>
                <a:effectLst>
                  <a:outerShdw blurRad="38100" dist="38100" dir="2700000" algn="tl">
                    <a:srgbClr val="000000"/>
                  </a:outerShdw>
                </a:effectLst>
              </a:rPr>
              <a:t>نقص</a:t>
            </a:r>
            <a:r>
              <a:rPr lang="ar-EG" sz="2000" b="1" dirty="0" smtClean="0">
                <a:solidFill>
                  <a:schemeClr val="tx1"/>
                </a:solidFill>
                <a:effectLst>
                  <a:outerShdw blurRad="38100" dist="38100" dir="2700000" algn="tl">
                    <a:srgbClr val="FFFFFF"/>
                  </a:outerShdw>
                </a:effectLst>
              </a:rPr>
              <a:t> في أ. ق	تجعل حساب أ.ق في الطرف </a:t>
            </a:r>
            <a:r>
              <a:rPr lang="ar-EG" sz="2000" b="1" dirty="0" smtClean="0">
                <a:solidFill>
                  <a:schemeClr val="tx1"/>
                </a:solidFill>
                <a:effectLst>
                  <a:outerShdw blurRad="38100" dist="38100" dir="2700000" algn="tl">
                    <a:srgbClr val="000000"/>
                  </a:outerShdw>
                </a:effectLst>
              </a:rPr>
              <a:t>الدائن</a:t>
            </a:r>
            <a:endParaRPr lang="ar-EG" sz="2000" b="1" dirty="0">
              <a:solidFill>
                <a:schemeClr val="tx1"/>
              </a:solidFill>
              <a:effectLst>
                <a:outerShdw blurRad="38100" dist="38100" dir="2700000" algn="tl">
                  <a:srgbClr val="000000"/>
                </a:outerShdw>
              </a:effectLst>
            </a:endParaRPr>
          </a:p>
        </p:txBody>
      </p:sp>
      <p:graphicFrame>
        <p:nvGraphicFramePr>
          <p:cNvPr id="7" name="رسم تخطيطي 6"/>
          <p:cNvGraphicFramePr/>
          <p:nvPr/>
        </p:nvGraphicFramePr>
        <p:xfrm>
          <a:off x="683568" y="3717032"/>
          <a:ext cx="7464152" cy="2520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وسيلة شرح مستطيلة مستديرة الزوايا 7"/>
          <p:cNvSpPr/>
          <p:nvPr/>
        </p:nvSpPr>
        <p:spPr>
          <a:xfrm>
            <a:off x="755576" y="2996952"/>
            <a:ext cx="5400600" cy="1980800"/>
          </a:xfrm>
          <a:prstGeom prst="wedgeRoundRect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EG" sz="2400" dirty="0" smtClean="0">
                <a:solidFill>
                  <a:schemeClr val="tx1"/>
                </a:solidFill>
                <a:cs typeface="Monotype Koufi" pitchFamily="2" charset="-78"/>
              </a:rPr>
              <a:t>ويعد هذا المستند بقبول بدفع مبلغ معين، بدون شرط</a:t>
            </a:r>
            <a:endParaRPr lang="ar-SA" sz="24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normAutofit/>
          </a:bodyPr>
          <a:lstStyle/>
          <a:p>
            <a:pPr algn="r"/>
            <a:r>
              <a:rPr lang="ar-SA" sz="3600" dirty="0" smtClean="0"/>
              <a:t>تسجيل أوراق القبض في الدفاتر :</a:t>
            </a:r>
            <a:endParaRPr lang="ar-SA" sz="3600" dirty="0"/>
          </a:p>
        </p:txBody>
      </p:sp>
      <p:sp>
        <p:nvSpPr>
          <p:cNvPr id="3" name="عنصر نائب للمحتوى 2"/>
          <p:cNvSpPr>
            <a:spLocks noGrp="1"/>
          </p:cNvSpPr>
          <p:nvPr>
            <p:ph sz="quarter" idx="1"/>
          </p:nvPr>
        </p:nvSpPr>
        <p:spPr>
          <a:ln w="38100">
            <a:solidFill>
              <a:schemeClr val="accent1"/>
            </a:solidFill>
          </a:ln>
        </p:spPr>
        <p:txBody>
          <a:bodyPr/>
          <a:lstStyle/>
          <a:p>
            <a:pPr algn="just">
              <a:buNone/>
            </a:pPr>
            <a:r>
              <a:rPr lang="ar-SA" dirty="0" smtClean="0"/>
              <a:t>1 - </a:t>
            </a:r>
            <a:r>
              <a:rPr lang="ar-EG" b="1" dirty="0" smtClean="0"/>
              <a:t>قيد اليومية عند </a:t>
            </a:r>
            <a:r>
              <a:rPr lang="ar-SA" b="1" dirty="0" smtClean="0"/>
              <a:t>بيع المنشاة لبضاعة واستلام ورقة قبض </a:t>
            </a:r>
            <a:r>
              <a:rPr lang="ar-EG" dirty="0" smtClean="0">
                <a:effectLst>
                  <a:outerShdw blurRad="38100" dist="38100" dir="2700000" algn="tl">
                    <a:srgbClr val="FFFFFF"/>
                  </a:outerShdw>
                </a:effectLst>
              </a:rPr>
              <a:t>:</a:t>
            </a:r>
          </a:p>
          <a:p>
            <a:pPr algn="just">
              <a:buNone/>
            </a:pPr>
            <a:r>
              <a:rPr lang="ar-EG" dirty="0" smtClean="0">
                <a:effectLst>
                  <a:outerShdw blurRad="38100" dist="38100" dir="2700000" algn="tl">
                    <a:srgbClr val="FFFFFF"/>
                  </a:outerShdw>
                </a:effectLst>
              </a:rPr>
              <a:t>	</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من حـ/ أ.</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ق</a:t>
            </a:r>
          </a:p>
          <a:p>
            <a:pPr algn="just">
              <a:buNone/>
            </a:pPr>
            <a:r>
              <a:rPr lang="ar-EG" dirty="0" smtClean="0">
                <a:effectLst>
                  <a:outerShdw blurRad="38100" dist="38100" dir="2700000" algn="tl">
                    <a:srgbClr val="FFFFFF"/>
                  </a:outerShdw>
                </a:effectLst>
              </a:rPr>
              <a:t>		إلى حـ/ المبيعات</a:t>
            </a:r>
            <a:endParaRPr lang="ar-SA" dirty="0" smtClean="0">
              <a:effectLst>
                <a:outerShdw blurRad="38100" dist="38100" dir="2700000" algn="tl">
                  <a:srgbClr val="FFFFFF"/>
                </a:outerShdw>
              </a:effectLst>
            </a:endParaRPr>
          </a:p>
          <a:p>
            <a:pPr algn="just">
              <a:buNone/>
            </a:pPr>
            <a:r>
              <a:rPr lang="ar-SA" dirty="0" smtClean="0">
                <a:effectLst>
                  <a:outerShdw blurRad="38100" dist="38100" dir="2700000" algn="tl">
                    <a:srgbClr val="FFFFFF"/>
                  </a:outerShdw>
                </a:effectLst>
              </a:rPr>
              <a:t>2</a:t>
            </a:r>
            <a:r>
              <a:rPr lang="ar-SA" b="1" dirty="0" smtClean="0"/>
              <a:t> - </a:t>
            </a:r>
            <a:r>
              <a:rPr lang="ar-EG" b="1" dirty="0" smtClean="0"/>
              <a:t>قيد اليومية الخاص بتحصيل قيمة أ</a:t>
            </a:r>
            <a:r>
              <a:rPr lang="ar-SA" b="1" dirty="0" smtClean="0"/>
              <a:t>وراق القبض </a:t>
            </a:r>
            <a:r>
              <a:rPr lang="ar-EG" b="1" dirty="0" smtClean="0"/>
              <a:t>:</a:t>
            </a:r>
          </a:p>
          <a:p>
            <a:pPr algn="just">
              <a:buNone/>
            </a:pPr>
            <a:r>
              <a:rPr lang="ar-EG" dirty="0" smtClean="0">
                <a:effectLst>
                  <a:outerShdw blurRad="38100" dist="38100" dir="2700000" algn="tl">
                    <a:srgbClr val="FFFFFF"/>
                  </a:outerShdw>
                </a:effectLst>
              </a:rPr>
              <a:t>	من حـ/ الصندوق أو البنك</a:t>
            </a:r>
          </a:p>
          <a:p>
            <a:pPr algn="just">
              <a:buNone/>
            </a:pPr>
            <a:r>
              <a:rPr lang="ar-EG" dirty="0" smtClean="0">
                <a:effectLst>
                  <a:outerShdw blurRad="38100" dist="38100" dir="2700000" algn="tl">
                    <a:srgbClr val="FFFFFF"/>
                  </a:outerShdw>
                </a:effectLst>
              </a:rPr>
              <a:t>		إلى حـ/ أ.ق</a:t>
            </a:r>
          </a:p>
          <a:p>
            <a:pPr algn="just">
              <a:buNone/>
            </a:pP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noAutofit/>
          </a:bodyPr>
          <a:lstStyle/>
          <a:p>
            <a:pPr algn="ctr"/>
            <a:r>
              <a:rPr lang="ar-EG" sz="3200" b="1" dirty="0" smtClean="0">
                <a:solidFill>
                  <a:schemeClr val="tx1"/>
                </a:solidFill>
              </a:rPr>
              <a:t>أمثلة تطبيقية </a:t>
            </a:r>
            <a:r>
              <a:rPr lang="ar-SA" sz="3200" b="1" dirty="0" smtClean="0">
                <a:solidFill>
                  <a:schemeClr val="tx1"/>
                </a:solidFill>
              </a:rPr>
              <a:t> </a:t>
            </a:r>
            <a:r>
              <a:rPr lang="ar-EG" sz="3200" b="1" dirty="0" smtClean="0">
                <a:solidFill>
                  <a:schemeClr val="tx1"/>
                </a:solidFill>
              </a:rPr>
              <a:t>لأوراق القبض</a:t>
            </a:r>
            <a:r>
              <a:rPr lang="ar-SA" sz="3200" b="1" dirty="0" smtClean="0">
                <a:solidFill>
                  <a:schemeClr val="tx1"/>
                </a:solidFill>
              </a:rPr>
              <a:t>  </a:t>
            </a:r>
            <a:r>
              <a:rPr lang="ar-EG" sz="3200" b="1" u="sng" dirty="0" smtClean="0">
                <a:solidFill>
                  <a:schemeClr val="tx1"/>
                </a:solidFill>
              </a:rPr>
              <a:t>بدون</a:t>
            </a:r>
            <a:r>
              <a:rPr lang="ar-EG" sz="3200" b="1" dirty="0" smtClean="0">
                <a:solidFill>
                  <a:schemeClr val="tx1"/>
                </a:solidFill>
              </a:rPr>
              <a:t> إحتساب أي فوائد</a:t>
            </a:r>
            <a:r>
              <a:rPr lang="en-US" sz="3200" b="1" dirty="0" smtClean="0">
                <a:solidFill>
                  <a:schemeClr val="tx1"/>
                </a:solidFill>
              </a:rPr>
              <a:t/>
            </a:r>
            <a:br>
              <a:rPr lang="en-US" sz="3200" b="1" dirty="0" smtClean="0">
                <a:solidFill>
                  <a:schemeClr val="tx1"/>
                </a:solidFill>
              </a:rPr>
            </a:br>
            <a:endParaRPr lang="ar-SA" sz="2800" b="1" dirty="0">
              <a:solidFill>
                <a:schemeClr val="tx1"/>
              </a:solidFill>
            </a:endParaRPr>
          </a:p>
        </p:txBody>
      </p:sp>
      <p:sp>
        <p:nvSpPr>
          <p:cNvPr id="3" name="عنصر نائب للمحتوى 2"/>
          <p:cNvSpPr>
            <a:spLocks noGrp="1"/>
          </p:cNvSpPr>
          <p:nvPr>
            <p:ph sz="quarter" idx="1"/>
          </p:nvPr>
        </p:nvSpPr>
        <p:spPr/>
        <p:txBody>
          <a:bodyPr/>
          <a:lstStyle/>
          <a:p>
            <a:pPr>
              <a:buNone/>
            </a:pPr>
            <a:r>
              <a:rPr lang="ar-SA" dirty="0" smtClean="0">
                <a:effectLst>
                  <a:outerShdw blurRad="38100" dist="38100" dir="2700000" algn="tl">
                    <a:srgbClr val="FFFFFF"/>
                  </a:outerShdw>
                </a:effectLst>
              </a:rPr>
              <a:t>1- </a:t>
            </a:r>
            <a:r>
              <a:rPr lang="ar-EG" dirty="0" smtClean="0">
                <a:effectLst>
                  <a:outerShdw blurRad="38100" dist="38100" dir="2700000" algn="tl">
                    <a:srgbClr val="FFFFFF"/>
                  </a:outerShdw>
                </a:effectLst>
              </a:rPr>
              <a:t>في1/1/1420هـ باع الحمزة بضاعة بالأجل إلى محالات الهادي قيمتها 100000 ريال، وقد قبلت محلات الهادي الكمبيالة المسحوبة عليها بتاريخ البيع والتي تستحق السداد بعد ثلاثة شهور من تاريخه</a:t>
            </a:r>
            <a:r>
              <a:rPr lang="ar-EG" dirty="0" smtClean="0">
                <a:effectLst>
                  <a:outerShdw blurRad="38100" dist="38100" dir="2700000" algn="tl">
                    <a:srgbClr val="FFFFFF"/>
                  </a:outerShdw>
                </a:effectLst>
                <a:cs typeface="Monotype Koufi" pitchFamily="2" charset="-78"/>
              </a:rPr>
              <a:t>.</a:t>
            </a:r>
            <a:endParaRPr lang="ar-SA" dirty="0" smtClean="0">
              <a:effectLst>
                <a:outerShdw blurRad="38100" dist="38100" dir="2700000" algn="tl">
                  <a:srgbClr val="FFFFFF"/>
                </a:outerShdw>
              </a:effectLst>
              <a:cs typeface="Monotype Koufi" pitchFamily="2" charset="-78"/>
            </a:endParaRPr>
          </a:p>
          <a:p>
            <a:pPr>
              <a:buNone/>
            </a:pPr>
            <a:r>
              <a:rPr lang="ar-SA" dirty="0" smtClean="0">
                <a:effectLst>
                  <a:outerShdw blurRad="38100" dist="38100" dir="2700000" algn="tl">
                    <a:srgbClr val="FFFFFF"/>
                  </a:outerShdw>
                </a:effectLst>
                <a:cs typeface="Monotype Koufi" pitchFamily="2" charset="-78"/>
              </a:rPr>
              <a:t>المطلوب قيد اليوميه في دفاتر كل من البائع والمشتري ؟</a:t>
            </a:r>
          </a:p>
          <a:p>
            <a:pPr>
              <a:buNone/>
            </a:pPr>
            <a:r>
              <a:rPr lang="ar-SA" dirty="0" smtClean="0">
                <a:effectLst>
                  <a:outerShdw blurRad="38100" dist="38100" dir="2700000" algn="tl">
                    <a:srgbClr val="FFFFFF"/>
                  </a:outerShdw>
                </a:effectLst>
                <a:cs typeface="Monotype Koufi" pitchFamily="2" charset="-78"/>
              </a:rPr>
              <a:t>الحل :</a:t>
            </a:r>
            <a:endParaRPr lang="ar-SA" dirty="0"/>
          </a:p>
        </p:txBody>
      </p:sp>
      <p:graphicFrame>
        <p:nvGraphicFramePr>
          <p:cNvPr id="4" name="جدول 3"/>
          <p:cNvGraphicFramePr>
            <a:graphicFrameLocks noGrp="1"/>
          </p:cNvGraphicFramePr>
          <p:nvPr/>
        </p:nvGraphicFramePr>
        <p:xfrm>
          <a:off x="1403648" y="4077072"/>
          <a:ext cx="6096000" cy="1512168"/>
        </p:xfrm>
        <a:graphic>
          <a:graphicData uri="http://schemas.openxmlformats.org/drawingml/2006/table">
            <a:tbl>
              <a:tblPr rtl="1" firstRow="1" bandRow="1">
                <a:tableStyleId>{5C22544A-7EE6-4342-B048-85BDC9FD1C3A}</a:tableStyleId>
              </a:tblPr>
              <a:tblGrid>
                <a:gridCol w="3048000"/>
                <a:gridCol w="3048000"/>
              </a:tblGrid>
              <a:tr h="576064">
                <a:tc>
                  <a:txBody>
                    <a:bodyPr/>
                    <a:lstStyle/>
                    <a:p>
                      <a:pPr rtl="1"/>
                      <a:r>
                        <a:rPr lang="ar-SA" dirty="0" smtClean="0">
                          <a:solidFill>
                            <a:schemeClr val="tx1"/>
                          </a:solidFill>
                        </a:rPr>
                        <a:t>دفاتر البائع (الحمزة )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 (الهادي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36104">
                <a:tc>
                  <a:txBody>
                    <a:bodyPr/>
                    <a:lstStyle/>
                    <a:p>
                      <a:pPr rtl="1"/>
                      <a:r>
                        <a:rPr lang="ar-SA" dirty="0" smtClean="0"/>
                        <a:t>100000</a:t>
                      </a:r>
                      <a:r>
                        <a:rPr lang="ar-SA" baseline="0" dirty="0" smtClean="0"/>
                        <a:t> من ح/ أوراق القبض </a:t>
                      </a:r>
                    </a:p>
                    <a:p>
                      <a:pPr rtl="1"/>
                      <a:r>
                        <a:rPr lang="ar-SA" baseline="0" dirty="0" smtClean="0"/>
                        <a:t>              الى ح/ المبيعات </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100000 من ح</a:t>
                      </a:r>
                      <a:r>
                        <a:rPr lang="ar-SA" baseline="0" dirty="0" smtClean="0"/>
                        <a:t> / المشتريات </a:t>
                      </a:r>
                    </a:p>
                    <a:p>
                      <a:pPr rtl="1"/>
                      <a:r>
                        <a:rPr lang="ar-SA" baseline="0" dirty="0" smtClean="0"/>
                        <a:t>                الى ح / أوراق الدفع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nvGraphicFramePr>
        <p:xfrm>
          <a:off x="611560" y="1412776"/>
          <a:ext cx="775218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ستطيلة مستديرة الزوايا 3"/>
          <p:cNvSpPr/>
          <p:nvPr/>
        </p:nvSpPr>
        <p:spPr>
          <a:xfrm>
            <a:off x="1835696" y="404664"/>
            <a:ext cx="5184576"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t>أولا – الاحتفاظ بالكمبياله حتى تاريخ الاستحقاق </a:t>
            </a:r>
            <a:endParaRPr lang="ar-SA" sz="2800" dirty="0"/>
          </a:p>
        </p:txBody>
      </p:sp>
      <p:cxnSp>
        <p:nvCxnSpPr>
          <p:cNvPr id="7" name="رابط كسهم مستقيم 6"/>
          <p:cNvCxnSpPr/>
          <p:nvPr/>
        </p:nvCxnSpPr>
        <p:spPr>
          <a:xfrm>
            <a:off x="4644008" y="2060848"/>
            <a:ext cx="1224136"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flipH="1">
            <a:off x="3635896" y="2060848"/>
            <a:ext cx="936104"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مستطيل مستدير الزوايا 14"/>
          <p:cNvSpPr/>
          <p:nvPr/>
        </p:nvSpPr>
        <p:spPr>
          <a:xfrm>
            <a:off x="5364088" y="4221088"/>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السداد</a:t>
            </a:r>
            <a:endParaRPr lang="ar-SA" dirty="0"/>
          </a:p>
        </p:txBody>
      </p:sp>
      <p:sp>
        <p:nvSpPr>
          <p:cNvPr id="16" name="مستطيل مستدير الزوايا 15"/>
          <p:cNvSpPr/>
          <p:nvPr/>
        </p:nvSpPr>
        <p:spPr>
          <a:xfrm>
            <a:off x="2699792" y="4221088"/>
            <a:ext cx="14904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رفض السداد</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lstStyle/>
          <a:p>
            <a:pPr algn="ctr"/>
            <a:r>
              <a:rPr lang="ar-SA" dirty="0" smtClean="0"/>
              <a:t>مثال الاحتفاظ بالكمبياله حتى تاريخ الاستحقاق </a:t>
            </a:r>
            <a:endParaRPr lang="ar-SA" dirty="0"/>
          </a:p>
        </p:txBody>
      </p:sp>
      <p:sp>
        <p:nvSpPr>
          <p:cNvPr id="3" name="عنصر نائب للمحتوى 2"/>
          <p:cNvSpPr>
            <a:spLocks noGrp="1"/>
          </p:cNvSpPr>
          <p:nvPr>
            <p:ph sz="quarter" idx="1"/>
          </p:nvPr>
        </p:nvSpPr>
        <p:spPr/>
        <p:txBody>
          <a:bodyPr/>
          <a:lstStyle/>
          <a:p>
            <a:pPr>
              <a:buNone/>
            </a:pPr>
            <a:r>
              <a:rPr lang="ar-SA" dirty="0" smtClean="0"/>
              <a:t>1 - </a:t>
            </a:r>
            <a:r>
              <a:rPr lang="ar-EG" dirty="0" smtClean="0">
                <a:effectLst>
                  <a:outerShdw blurRad="38100" dist="38100" dir="2700000" algn="tl">
                    <a:srgbClr val="FFFFFF"/>
                  </a:outerShdw>
                </a:effectLst>
                <a:cs typeface="Monotype Koufi" pitchFamily="2" charset="-78"/>
              </a:rPr>
              <a:t>بفرض أنه في 1/2/1420هـ قدم الحمزة الكمبيالة إلى محلات الهادي وقام الأخير بسداد قيمتها بشيك.</a:t>
            </a:r>
            <a:endParaRPr lang="ar-SA" dirty="0" smtClean="0">
              <a:effectLst>
                <a:outerShdw blurRad="38100" dist="38100" dir="2700000" algn="tl">
                  <a:srgbClr val="FFFFFF"/>
                </a:outerShdw>
              </a:effectLst>
              <a:cs typeface="Monotype Koufi" pitchFamily="2" charset="-78"/>
            </a:endParaRPr>
          </a:p>
          <a:p>
            <a:pPr>
              <a:buNone/>
            </a:pPr>
            <a:r>
              <a:rPr lang="ar-SA" dirty="0" smtClean="0">
                <a:effectLst>
                  <a:outerShdw blurRad="38100" dist="38100" dir="2700000" algn="tl">
                    <a:srgbClr val="FFFFFF"/>
                  </a:outerShdw>
                </a:effectLst>
                <a:cs typeface="Monotype Koufi" pitchFamily="2" charset="-78"/>
              </a:rPr>
              <a:t>الحل :</a:t>
            </a:r>
          </a:p>
          <a:p>
            <a:pPr>
              <a:buNone/>
            </a:pPr>
            <a:endParaRPr lang="ar-SA" dirty="0" smtClean="0">
              <a:effectLst>
                <a:outerShdw blurRad="38100" dist="38100" dir="2700000" algn="tl">
                  <a:srgbClr val="FFFFFF"/>
                </a:outerShdw>
              </a:effectLst>
              <a:cs typeface="Monotype Koufi" pitchFamily="2" charset="-78"/>
            </a:endParaRPr>
          </a:p>
        </p:txBody>
      </p:sp>
      <p:graphicFrame>
        <p:nvGraphicFramePr>
          <p:cNvPr id="4" name="جدول 3"/>
          <p:cNvGraphicFramePr>
            <a:graphicFrameLocks noGrp="1"/>
          </p:cNvGraphicFramePr>
          <p:nvPr/>
        </p:nvGraphicFramePr>
        <p:xfrm>
          <a:off x="1547664" y="3429000"/>
          <a:ext cx="6096000" cy="1010920"/>
        </p:xfrm>
        <a:graphic>
          <a:graphicData uri="http://schemas.openxmlformats.org/drawingml/2006/table">
            <a:tbl>
              <a:tblPr rtl="1" firstRow="1" bandRow="1">
                <a:tableStyleId>{5C22544A-7EE6-4342-B048-85BDC9FD1C3A}</a:tableStyleId>
              </a:tblPr>
              <a:tblGrid>
                <a:gridCol w="3048000"/>
                <a:gridCol w="3048000"/>
              </a:tblGrid>
              <a:tr h="370840">
                <a:tc>
                  <a:txBody>
                    <a:bodyPr/>
                    <a:lstStyle/>
                    <a:p>
                      <a:pPr rtl="1"/>
                      <a:r>
                        <a:rPr lang="ar-SA" dirty="0" smtClean="0">
                          <a:solidFill>
                            <a:schemeClr val="tx1"/>
                          </a:solidFill>
                        </a:rPr>
                        <a:t> دفاتر</a:t>
                      </a:r>
                      <a:r>
                        <a:rPr lang="ar-SA" baseline="0" dirty="0" smtClean="0">
                          <a:solidFill>
                            <a:schemeClr val="tx1"/>
                          </a:solidFill>
                        </a:rPr>
                        <a:t> البائع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t>100000</a:t>
                      </a:r>
                      <a:r>
                        <a:rPr lang="ar-SA" baseline="0" dirty="0" smtClean="0"/>
                        <a:t> من ح/ البنك </a:t>
                      </a:r>
                    </a:p>
                    <a:p>
                      <a:pPr rtl="1"/>
                      <a:r>
                        <a:rPr lang="ar-SA" baseline="0" dirty="0" smtClean="0"/>
                        <a:t>   100000 الى ح/ أوراق القبض</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100000 من ح/ أوراق الدفع</a:t>
                      </a:r>
                      <a:r>
                        <a:rPr lang="ar-SA" baseline="0" dirty="0" smtClean="0"/>
                        <a:t> </a:t>
                      </a:r>
                    </a:p>
                    <a:p>
                      <a:pPr rtl="1"/>
                      <a:r>
                        <a:rPr lang="ar-SA" baseline="0" dirty="0" smtClean="0"/>
                        <a:t>   100000 الى ح/ البنك</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lstStyle/>
          <a:p>
            <a:pPr algn="r"/>
            <a:r>
              <a:rPr lang="ar-SA" dirty="0" smtClean="0"/>
              <a:t>تابع المثال </a:t>
            </a:r>
            <a:endParaRPr lang="ar-SA" dirty="0"/>
          </a:p>
        </p:txBody>
      </p:sp>
      <p:sp>
        <p:nvSpPr>
          <p:cNvPr id="3" name="عنصر نائب للمحتوى 2"/>
          <p:cNvSpPr>
            <a:spLocks noGrp="1"/>
          </p:cNvSpPr>
          <p:nvPr>
            <p:ph sz="quarter" idx="1"/>
          </p:nvPr>
        </p:nvSpPr>
        <p:spPr/>
        <p:txBody>
          <a:bodyPr/>
          <a:lstStyle/>
          <a:p>
            <a:pPr>
              <a:buNone/>
            </a:pPr>
            <a:r>
              <a:rPr lang="ar-SA" dirty="0" smtClean="0"/>
              <a:t>2- </a:t>
            </a:r>
            <a:r>
              <a:rPr lang="ar-EG" dirty="0" smtClean="0">
                <a:effectLst>
                  <a:outerShdw blurRad="38100" dist="38100" dir="2700000" algn="tl">
                    <a:srgbClr val="FFFFFF"/>
                  </a:outerShdw>
                </a:effectLst>
                <a:cs typeface="Monotype Koufi" pitchFamily="2" charset="-78"/>
              </a:rPr>
              <a:t>بفرض أن المسحوب عليه رفض سداد قيمة الكمبيالة وسدد الساحب مصاريف رفض الكمبيالة ومقدارها 200 ريال نقداً.</a:t>
            </a:r>
            <a:endParaRPr lang="ar-SA" dirty="0" smtClean="0">
              <a:effectLst>
                <a:outerShdw blurRad="38100" dist="38100" dir="2700000" algn="tl">
                  <a:srgbClr val="FFFFFF"/>
                </a:outerShdw>
              </a:effectLst>
              <a:cs typeface="Monotype Koufi" pitchFamily="2" charset="-78"/>
            </a:endParaRPr>
          </a:p>
          <a:p>
            <a:pPr>
              <a:buNone/>
            </a:pPr>
            <a:r>
              <a:rPr lang="ar-SA" dirty="0" smtClean="0">
                <a:effectLst>
                  <a:outerShdw blurRad="38100" dist="38100" dir="2700000" algn="tl">
                    <a:srgbClr val="FFFFFF"/>
                  </a:outerShdw>
                </a:effectLst>
                <a:cs typeface="Monotype Koufi" pitchFamily="2" charset="-78"/>
              </a:rPr>
              <a:t>الحل :</a:t>
            </a:r>
          </a:p>
          <a:p>
            <a:pPr>
              <a:buNone/>
            </a:pPr>
            <a:endParaRPr lang="ar-SA" dirty="0"/>
          </a:p>
        </p:txBody>
      </p:sp>
      <p:graphicFrame>
        <p:nvGraphicFramePr>
          <p:cNvPr id="4" name="جدول 3"/>
          <p:cNvGraphicFramePr>
            <a:graphicFrameLocks noGrp="1"/>
          </p:cNvGraphicFramePr>
          <p:nvPr/>
        </p:nvGraphicFramePr>
        <p:xfrm>
          <a:off x="1691680" y="3284984"/>
          <a:ext cx="6096000" cy="1944216"/>
        </p:xfrm>
        <a:graphic>
          <a:graphicData uri="http://schemas.openxmlformats.org/drawingml/2006/table">
            <a:tbl>
              <a:tblPr rtl="1" firstRow="1" bandRow="1">
                <a:tableStyleId>{5C22544A-7EE6-4342-B048-85BDC9FD1C3A}</a:tableStyleId>
              </a:tblPr>
              <a:tblGrid>
                <a:gridCol w="3048000"/>
                <a:gridCol w="3048000"/>
              </a:tblGrid>
              <a:tr h="462305">
                <a:tc>
                  <a:txBody>
                    <a:bodyPr/>
                    <a:lstStyle/>
                    <a:p>
                      <a:pPr algn="ctr" rtl="1"/>
                      <a:r>
                        <a:rPr lang="ar-SA" baseline="0" dirty="0" smtClean="0">
                          <a:solidFill>
                            <a:schemeClr val="tx1"/>
                          </a:solidFill>
                        </a:rPr>
                        <a:t>دفاتر البائع </a:t>
                      </a:r>
                      <a:endParaRPr lang="ar-SA" baseline="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1"/>
                      <a:r>
                        <a:rPr lang="ar-SA" dirty="0" smtClean="0">
                          <a:solidFill>
                            <a:schemeClr val="tx1"/>
                          </a:solidFill>
                        </a:rPr>
                        <a:t>دفاتر المشتري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81911">
                <a:tc>
                  <a:txBody>
                    <a:bodyPr/>
                    <a:lstStyle/>
                    <a:p>
                      <a:pPr rtl="1"/>
                      <a:r>
                        <a:rPr lang="ar-SA" sz="2000" dirty="0" smtClean="0"/>
                        <a:t>100200 من ح / المدينين</a:t>
                      </a:r>
                    </a:p>
                    <a:p>
                      <a:pPr rtl="1"/>
                      <a:r>
                        <a:rPr lang="ar-SA" sz="2000" dirty="0" smtClean="0"/>
                        <a:t>      الى مذكورين</a:t>
                      </a:r>
                      <a:r>
                        <a:rPr lang="ar-SA" sz="2000" baseline="0" dirty="0" smtClean="0"/>
                        <a:t> </a:t>
                      </a:r>
                    </a:p>
                    <a:p>
                      <a:pPr rtl="1"/>
                      <a:r>
                        <a:rPr lang="ar-SA" sz="2000" baseline="0" dirty="0" smtClean="0"/>
                        <a:t>100000 ح / أوراق القيض </a:t>
                      </a:r>
                    </a:p>
                    <a:p>
                      <a:pPr rtl="1"/>
                      <a:r>
                        <a:rPr lang="ar-SA" sz="2000" baseline="0" dirty="0" smtClean="0"/>
                        <a:t>200        ح / الصندوق </a:t>
                      </a:r>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sz="2000" dirty="0" smtClean="0"/>
                        <a:t>              من مذكورين </a:t>
                      </a:r>
                    </a:p>
                    <a:p>
                      <a:pPr rtl="1"/>
                      <a:r>
                        <a:rPr lang="ar-SA" sz="2000" dirty="0" smtClean="0"/>
                        <a:t>100000 ح / أوراق الدفع </a:t>
                      </a:r>
                    </a:p>
                    <a:p>
                      <a:pPr rtl="1"/>
                      <a:r>
                        <a:rPr lang="ar-SA" sz="2000" dirty="0" smtClean="0"/>
                        <a:t>200        ح/ مصاريف البروتستو</a:t>
                      </a:r>
                    </a:p>
                    <a:p>
                      <a:pPr rtl="1"/>
                      <a:r>
                        <a:rPr lang="ar-SA" sz="2000" dirty="0" smtClean="0"/>
                        <a:t>100200 الى ح / الدائنين  </a:t>
                      </a:r>
                      <a:endParaRPr lang="ar-SA"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ستطيلة مستديرة الزوايا 3"/>
          <p:cNvSpPr/>
          <p:nvPr/>
        </p:nvSpPr>
        <p:spPr>
          <a:xfrm>
            <a:off x="1835696" y="404664"/>
            <a:ext cx="5184576"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t>ثانيا- تظهير الكمبياله  </a:t>
            </a:r>
            <a:endParaRPr lang="ar-SA" sz="2800" dirty="0"/>
          </a:p>
        </p:txBody>
      </p:sp>
      <p:cxnSp>
        <p:nvCxnSpPr>
          <p:cNvPr id="7" name="رابط كسهم مستقيم 6"/>
          <p:cNvCxnSpPr/>
          <p:nvPr/>
        </p:nvCxnSpPr>
        <p:spPr>
          <a:xfrm>
            <a:off x="4644008" y="2060848"/>
            <a:ext cx="1224136"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flipH="1">
            <a:off x="3635896" y="2060848"/>
            <a:ext cx="936104"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مستطيل مستدير الزوايا 14"/>
          <p:cNvSpPr/>
          <p:nvPr/>
        </p:nvSpPr>
        <p:spPr>
          <a:xfrm>
            <a:off x="5364088" y="4221088"/>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السداد</a:t>
            </a:r>
            <a:endParaRPr lang="ar-SA" dirty="0"/>
          </a:p>
        </p:txBody>
      </p:sp>
      <p:sp>
        <p:nvSpPr>
          <p:cNvPr id="16" name="مستطيل مستدير الزوايا 15"/>
          <p:cNvSpPr/>
          <p:nvPr/>
        </p:nvSpPr>
        <p:spPr>
          <a:xfrm>
            <a:off x="2699792" y="4221088"/>
            <a:ext cx="14904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رفض السداد</a:t>
            </a:r>
            <a:endParaRPr lang="ar-S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562074"/>
          </a:xfrm>
          <a:ln w="38100">
            <a:solidFill>
              <a:schemeClr val="accent1"/>
            </a:solidFill>
          </a:ln>
        </p:spPr>
        <p:txBody>
          <a:bodyPr/>
          <a:lstStyle/>
          <a:p>
            <a:pPr algn="r"/>
            <a:r>
              <a:rPr lang="ar-SA" dirty="0" smtClean="0"/>
              <a:t>مثال على تظهير الكمبياله </a:t>
            </a:r>
            <a:endParaRPr lang="ar-SA" dirty="0"/>
          </a:p>
        </p:txBody>
      </p:sp>
      <p:sp>
        <p:nvSpPr>
          <p:cNvPr id="3" name="عنصر نائب للمحتوى 2"/>
          <p:cNvSpPr>
            <a:spLocks noGrp="1"/>
          </p:cNvSpPr>
          <p:nvPr>
            <p:ph sz="quarter" idx="1"/>
          </p:nvPr>
        </p:nvSpPr>
        <p:spPr>
          <a:xfrm>
            <a:off x="179512" y="908720"/>
            <a:ext cx="8136904" cy="5688632"/>
          </a:xfrm>
        </p:spPr>
        <p:txBody>
          <a:bodyPr/>
          <a:lstStyle/>
          <a:p>
            <a:pPr>
              <a:buNone/>
            </a:pPr>
            <a:r>
              <a:rPr lang="ar-EG" dirty="0" smtClean="0">
                <a:effectLst>
                  <a:outerShdw blurRad="38100" dist="38100" dir="2700000" algn="tl">
                    <a:srgbClr val="FFFFFF"/>
                  </a:outerShdw>
                </a:effectLst>
              </a:rPr>
              <a:t>في 30/2/1420هـ باعت مؤسسة الأفق بضاعة بالأجل إلى محلات النهضة قيمتها 50000 ريال</a:t>
            </a:r>
            <a:r>
              <a:rPr lang="ar-SA" dirty="0" smtClean="0">
                <a:effectLst>
                  <a:outerShdw blurRad="38100" dist="38100" dir="2700000" algn="tl">
                    <a:srgbClr val="FFFFFF"/>
                  </a:outerShdw>
                </a:effectLst>
              </a:rPr>
              <a:t>,و </a:t>
            </a:r>
            <a:r>
              <a:rPr lang="ar-EG" dirty="0" smtClean="0">
                <a:effectLst>
                  <a:outerShdw blurRad="38100" dist="38100" dir="2700000" algn="tl">
                    <a:srgbClr val="FFFFFF"/>
                  </a:outerShdw>
                </a:effectLst>
              </a:rPr>
              <a:t>في 1/3/1420هـ قبلت محلات النهضة</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الكمبيالة المسحوبة عليها من مؤسسة الأفق والتي تستحق السداد في 1/6/1420هـ.</a:t>
            </a: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في 15/3/1420هـ ظهرت مؤسسة الأفق الكمبيالة السابقة إلى دائنها السحيباني تسديداً للرصيد المستحق عليها.</a:t>
            </a:r>
            <a:r>
              <a:rPr lang="ar-SA" dirty="0" smtClean="0">
                <a:effectLst>
                  <a:outerShdw blurRad="38100" dist="38100" dir="2700000" algn="tl">
                    <a:srgbClr val="FFFFFF"/>
                  </a:outerShdw>
                </a:effectLst>
              </a:rPr>
              <a:t>:</a:t>
            </a:r>
          </a:p>
          <a:p>
            <a:pPr>
              <a:buNone/>
            </a:pPr>
            <a:endParaRPr lang="ar-EG" dirty="0" smtClean="0">
              <a:effectLst>
                <a:outerShdw blurRad="38100" dist="38100" dir="2700000" algn="tl">
                  <a:srgbClr val="FFFFFF"/>
                </a:outerShdw>
              </a:effectLst>
            </a:endParaRPr>
          </a:p>
          <a:p>
            <a:pPr>
              <a:buNone/>
            </a:pPr>
            <a:endParaRPr lang="ar-EG" dirty="0" smtClean="0">
              <a:effectLst>
                <a:outerShdw blurRad="38100" dist="38100" dir="2700000" algn="tl">
                  <a:srgbClr val="FFFFFF"/>
                </a:outerShdw>
              </a:effectLst>
            </a:endParaRPr>
          </a:p>
          <a:p>
            <a:pPr>
              <a:buNone/>
            </a:pPr>
            <a:endParaRPr lang="ar-EG" dirty="0" smtClean="0">
              <a:effectLst>
                <a:outerShdw blurRad="38100" dist="38100" dir="2700000" algn="tl">
                  <a:srgbClr val="FFFFFF"/>
                </a:outerShdw>
              </a:effectLst>
            </a:endParaRPr>
          </a:p>
          <a:p>
            <a:pPr>
              <a:buNone/>
            </a:pPr>
            <a:endParaRPr lang="ar-SA" dirty="0"/>
          </a:p>
        </p:txBody>
      </p:sp>
      <p:graphicFrame>
        <p:nvGraphicFramePr>
          <p:cNvPr id="4" name="جدول 3"/>
          <p:cNvGraphicFramePr>
            <a:graphicFrameLocks noGrp="1"/>
          </p:cNvGraphicFramePr>
          <p:nvPr/>
        </p:nvGraphicFramePr>
        <p:xfrm>
          <a:off x="323528" y="2924944"/>
          <a:ext cx="7848873" cy="3661068"/>
        </p:xfrm>
        <a:graphic>
          <a:graphicData uri="http://schemas.openxmlformats.org/drawingml/2006/table">
            <a:tbl>
              <a:tblPr rtl="1" firstRow="1" bandRow="1">
                <a:tableStyleId>{5C22544A-7EE6-4342-B048-85BDC9FD1C3A}</a:tableStyleId>
              </a:tblPr>
              <a:tblGrid>
                <a:gridCol w="840427"/>
                <a:gridCol w="2347858"/>
                <a:gridCol w="2381038"/>
                <a:gridCol w="2279550"/>
              </a:tblGrid>
              <a:tr h="435397">
                <a:tc>
                  <a:txBody>
                    <a:bodyPr/>
                    <a:lstStyle/>
                    <a:p>
                      <a:pPr rtl="1"/>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a:t>
                      </a:r>
                      <a:r>
                        <a:rPr lang="ar-SA" baseline="0" dirty="0" smtClean="0">
                          <a:solidFill>
                            <a:schemeClr val="tx1"/>
                          </a:solidFill>
                        </a:rPr>
                        <a:t> البائع (الافق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a:t>
                      </a:r>
                      <a:r>
                        <a:rPr lang="ar-SA" baseline="0" dirty="0" smtClean="0">
                          <a:solidFill>
                            <a:schemeClr val="tx1"/>
                          </a:solidFill>
                        </a:rPr>
                        <a:t> ( النهضه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المظهر إليه (السحيباني)</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6996">
                <a:tc>
                  <a:txBody>
                    <a:bodyPr/>
                    <a:lstStyle/>
                    <a:p>
                      <a:pPr rtl="1"/>
                      <a:r>
                        <a:rPr lang="ar-SA" dirty="0" smtClean="0"/>
                        <a:t>عند البيع </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 من ح/ المدينين</a:t>
                      </a:r>
                    </a:p>
                    <a:p>
                      <a:pPr rtl="1"/>
                      <a:r>
                        <a:rPr lang="ar-SA" dirty="0" smtClean="0"/>
                        <a:t>50000 الى ح/ المبيعات</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a:t>
                      </a:r>
                      <a:r>
                        <a:rPr lang="ar-SA" baseline="0" dirty="0" smtClean="0"/>
                        <a:t> من ح/ المشتريات </a:t>
                      </a:r>
                    </a:p>
                    <a:p>
                      <a:pPr rtl="1"/>
                      <a:r>
                        <a:rPr lang="ar-SA" baseline="0" dirty="0" smtClean="0"/>
                        <a:t>50000 الى ح/ الدائنين</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6996">
                <a:tc>
                  <a:txBody>
                    <a:bodyPr/>
                    <a:lstStyle/>
                    <a:p>
                      <a:pPr rtl="1"/>
                      <a:r>
                        <a:rPr lang="ar-SA" dirty="0" smtClean="0"/>
                        <a:t>قبول الكمبياله</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 من ح/ أوراق القبض </a:t>
                      </a:r>
                    </a:p>
                    <a:p>
                      <a:pPr rtl="1"/>
                      <a:r>
                        <a:rPr lang="ar-SA" dirty="0" smtClean="0"/>
                        <a:t>50000 الى ح / المدينين </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 من ح/ الدائنين</a:t>
                      </a:r>
                    </a:p>
                    <a:p>
                      <a:pPr rtl="1"/>
                      <a:r>
                        <a:rPr lang="ar-SA" dirty="0" smtClean="0"/>
                        <a:t>50000 الى ح/ أوراق الدفع </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006996">
                <a:tc>
                  <a:txBody>
                    <a:bodyPr/>
                    <a:lstStyle/>
                    <a:p>
                      <a:pPr rtl="1"/>
                      <a:r>
                        <a:rPr lang="ar-SA" dirty="0" smtClean="0"/>
                        <a:t>تظهير الكمبياله</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50000من</a:t>
                      </a:r>
                      <a:r>
                        <a:rPr lang="ar-SA" baseline="0" dirty="0" smtClean="0"/>
                        <a:t> ح/ الدائنين</a:t>
                      </a:r>
                    </a:p>
                    <a:p>
                      <a:pPr rtl="1"/>
                      <a:r>
                        <a:rPr lang="ar-SA" baseline="0" dirty="0" smtClean="0"/>
                        <a:t>50000 الى ح/أوراق القبض </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t>50000 من</a:t>
                      </a:r>
                      <a:r>
                        <a:rPr lang="ar-SA" baseline="0" dirty="0" smtClean="0"/>
                        <a:t> ح/ أوراق القبض </a:t>
                      </a:r>
                    </a:p>
                    <a:p>
                      <a:pPr rtl="1"/>
                      <a:r>
                        <a:rPr lang="ar-SA" baseline="0" dirty="0" smtClean="0"/>
                        <a:t>50000 الى ح/ المدينين</a:t>
                      </a:r>
                      <a:endParaRPr lang="ar-SA"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251520" y="260648"/>
            <a:ext cx="8208912" cy="4524315"/>
          </a:xfrm>
          <a:prstGeom prst="rect">
            <a:avLst/>
          </a:prstGeom>
          <a:noFill/>
        </p:spPr>
        <p:txBody>
          <a:bodyPr wrap="square" rtlCol="1">
            <a:spAutoFit/>
          </a:bodyPr>
          <a:lstStyle/>
          <a:p>
            <a:pPr marL="342900" indent="-342900">
              <a:buAutoNum type="arabic1Minus"/>
            </a:pPr>
            <a:r>
              <a:rPr lang="ar-SA" dirty="0" smtClean="0"/>
              <a:t>حالة قيام المسحوب عليه بسداد الكمبياله:</a:t>
            </a:r>
          </a:p>
          <a:p>
            <a:pPr>
              <a:buNone/>
            </a:pPr>
            <a:r>
              <a:rPr lang="ar-EG" b="1" dirty="0" smtClean="0">
                <a:effectLst>
                  <a:outerShdw blurRad="38100" dist="38100" dir="2700000" algn="tl">
                    <a:srgbClr val="FFFFFF"/>
                  </a:outerShdw>
                </a:effectLst>
              </a:rPr>
              <a:t>في 1/5/1420هـ قدم السحيباني الكمبيالة إلى محلات النهضة فقامت محلات النهضة بتسديد القيمة بشيك.</a:t>
            </a:r>
            <a:endParaRPr lang="ar-SA" b="1" dirty="0" smtClean="0">
              <a:effectLst>
                <a:outerShdw blurRad="38100" dist="38100" dir="2700000" algn="tl">
                  <a:srgbClr val="FFFFFF"/>
                </a:outerShdw>
              </a:effectLst>
            </a:endParaRPr>
          </a:p>
          <a:p>
            <a:pPr>
              <a:buNone/>
            </a:pPr>
            <a:r>
              <a:rPr lang="ar-SA" b="1" dirty="0" smtClean="0">
                <a:effectLst>
                  <a:outerShdw blurRad="38100" dist="38100" dir="2700000" algn="tl">
                    <a:srgbClr val="FFFFFF"/>
                  </a:outerShdw>
                </a:effectLst>
              </a:rPr>
              <a:t>الحل :</a:t>
            </a: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r>
              <a:rPr lang="ar-SA" b="1" dirty="0" smtClean="0">
                <a:effectLst>
                  <a:outerShdw blurRad="38100" dist="38100" dir="2700000" algn="tl">
                    <a:srgbClr val="FFFFFF"/>
                  </a:outerShdw>
                </a:effectLst>
              </a:rPr>
              <a:t>ب- حالة رفض المسحوب عليه سداد قيمة الكمبياله:</a:t>
            </a:r>
          </a:p>
          <a:p>
            <a:pPr>
              <a:buNone/>
            </a:pPr>
            <a:r>
              <a:rPr lang="ar-EG" b="1" dirty="0" smtClean="0">
                <a:effectLst>
                  <a:outerShdw blurRad="38100" dist="38100" dir="2700000" algn="tl">
                    <a:srgbClr val="FFFFFF"/>
                  </a:outerShdw>
                </a:effectLst>
              </a:rPr>
              <a:t>بفرض رفض المسحوب عليه قيمة الكمبيالة وسدد المظهر له مصاريف رفض الكمبيالة ومقدارها 200 ريال نقداً وأخطر الساحب بتحميله قيمة الكمبيالة ومصاريف البروتستو.</a:t>
            </a: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a:buNone/>
            </a:pPr>
            <a:endParaRPr lang="ar-SA" b="1" dirty="0" smtClean="0">
              <a:effectLst>
                <a:outerShdw blurRad="38100" dist="38100" dir="2700000" algn="tl">
                  <a:srgbClr val="FFFFFF"/>
                </a:outerShdw>
              </a:effectLst>
            </a:endParaRPr>
          </a:p>
          <a:p>
            <a:pPr marL="342900" indent="-342900"/>
            <a:endParaRPr lang="ar-SA" b="1" dirty="0" smtClean="0"/>
          </a:p>
          <a:p>
            <a:pPr marL="342900" indent="-342900"/>
            <a:endParaRPr lang="ar-SA" b="1" dirty="0"/>
          </a:p>
        </p:txBody>
      </p:sp>
      <p:graphicFrame>
        <p:nvGraphicFramePr>
          <p:cNvPr id="5" name="جدول 4"/>
          <p:cNvGraphicFramePr>
            <a:graphicFrameLocks noGrp="1"/>
          </p:cNvGraphicFramePr>
          <p:nvPr/>
        </p:nvGraphicFramePr>
        <p:xfrm>
          <a:off x="755576" y="1484784"/>
          <a:ext cx="7344816" cy="1152024"/>
        </p:xfrm>
        <a:graphic>
          <a:graphicData uri="http://schemas.openxmlformats.org/drawingml/2006/table">
            <a:tbl>
              <a:tblPr rtl="1" firstRow="1" bandRow="1">
                <a:tableStyleId>{5C22544A-7EE6-4342-B048-85BDC9FD1C3A}</a:tableStyleId>
              </a:tblPr>
              <a:tblGrid>
                <a:gridCol w="2101700"/>
                <a:gridCol w="2794844"/>
                <a:gridCol w="2448272"/>
              </a:tblGrid>
              <a:tr h="511944">
                <a:tc>
                  <a:txBody>
                    <a:bodyPr/>
                    <a:lstStyle/>
                    <a:p>
                      <a:pPr rtl="1"/>
                      <a:r>
                        <a:rPr lang="ar-SA" dirty="0" smtClean="0">
                          <a:solidFill>
                            <a:schemeClr val="tx1"/>
                          </a:solidFill>
                        </a:rPr>
                        <a:t>دفاتر</a:t>
                      </a:r>
                      <a:r>
                        <a:rPr lang="ar-SA" baseline="0" dirty="0" smtClean="0">
                          <a:solidFill>
                            <a:schemeClr val="tx1"/>
                          </a:solidFill>
                        </a:rPr>
                        <a:t> البائع (الافق)</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 (النهضة)</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المظهر اليه (السحيباني</a:t>
                      </a:r>
                      <a:r>
                        <a:rPr lang="ar-SA" baseline="0" dirty="0" smtClean="0">
                          <a:solidFill>
                            <a:schemeClr val="tx1"/>
                          </a:solidFill>
                        </a:rPr>
                        <a:t>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11944">
                <a:tc>
                  <a:txBody>
                    <a:bodyPr/>
                    <a:lstStyle/>
                    <a:p>
                      <a:pPr rtl="1"/>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50000</a:t>
                      </a:r>
                      <a:r>
                        <a:rPr lang="ar-SA" baseline="0" dirty="0" smtClean="0">
                          <a:solidFill>
                            <a:schemeClr val="tx1"/>
                          </a:solidFill>
                        </a:rPr>
                        <a:t> من ح / أوراق الدفع </a:t>
                      </a:r>
                    </a:p>
                    <a:p>
                      <a:pPr rtl="1"/>
                      <a:r>
                        <a:rPr lang="ar-SA" baseline="0" dirty="0" smtClean="0">
                          <a:solidFill>
                            <a:schemeClr val="tx1"/>
                          </a:solidFill>
                        </a:rPr>
                        <a:t>50000 الى ح/ البنك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50000 من ح/ البنك </a:t>
                      </a:r>
                    </a:p>
                    <a:p>
                      <a:pPr rtl="1"/>
                      <a:r>
                        <a:rPr lang="ar-SA" dirty="0" smtClean="0">
                          <a:solidFill>
                            <a:schemeClr val="tx1"/>
                          </a:solidFill>
                        </a:rPr>
                        <a:t>50000 الى ح/</a:t>
                      </a:r>
                      <a:r>
                        <a:rPr lang="ar-SA" baseline="0" dirty="0" smtClean="0">
                          <a:solidFill>
                            <a:schemeClr val="tx1"/>
                          </a:solidFill>
                        </a:rPr>
                        <a:t> أوراق القبض</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جدول 5"/>
          <p:cNvGraphicFramePr>
            <a:graphicFrameLocks noGrp="1"/>
          </p:cNvGraphicFramePr>
          <p:nvPr/>
        </p:nvGraphicFramePr>
        <p:xfrm>
          <a:off x="395537" y="4077072"/>
          <a:ext cx="7992888" cy="1828800"/>
        </p:xfrm>
        <a:graphic>
          <a:graphicData uri="http://schemas.openxmlformats.org/drawingml/2006/table">
            <a:tbl>
              <a:tblPr rtl="1" firstRow="1" bandRow="1">
                <a:tableStyleId>{5C22544A-7EE6-4342-B048-85BDC9FD1C3A}</a:tableStyleId>
              </a:tblPr>
              <a:tblGrid>
                <a:gridCol w="2841200"/>
                <a:gridCol w="2590284"/>
                <a:gridCol w="2561404"/>
              </a:tblGrid>
              <a:tr h="432048">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a:t>
                      </a:r>
                      <a:r>
                        <a:rPr lang="ar-SA" baseline="0" dirty="0" smtClean="0">
                          <a:solidFill>
                            <a:schemeClr val="tx1"/>
                          </a:solidFill>
                        </a:rPr>
                        <a:t> البائع (الافق)</a:t>
                      </a:r>
                      <a:endParaRPr lang="ar-SA"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 المشتري (النهضة)</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 المظهر اليه (السحيباني</a:t>
                      </a:r>
                      <a:r>
                        <a:rPr lang="ar-SA" baseline="0" dirty="0" smtClean="0">
                          <a:solidFill>
                            <a:schemeClr val="tx1"/>
                          </a:solidFill>
                        </a:rPr>
                        <a:t> )</a:t>
                      </a:r>
                      <a:endParaRPr lang="ar-SA" dirty="0" smtClean="0">
                        <a:solidFill>
                          <a:schemeClr val="tx1"/>
                        </a:solidFill>
                      </a:endParaRPr>
                    </a:p>
                    <a:p>
                      <a:pPr rtl="1"/>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solidFill>
                            <a:schemeClr val="tx1"/>
                          </a:solidFill>
                        </a:rPr>
                        <a:t>50200</a:t>
                      </a:r>
                      <a:r>
                        <a:rPr lang="ar-SA" baseline="0" dirty="0" smtClean="0">
                          <a:solidFill>
                            <a:schemeClr val="tx1"/>
                          </a:solidFill>
                        </a:rPr>
                        <a:t> من ح/المدينين (النهضة)</a:t>
                      </a:r>
                    </a:p>
                    <a:p>
                      <a:pPr rtl="1"/>
                      <a:r>
                        <a:rPr lang="ar-SA" baseline="0" dirty="0" smtClean="0">
                          <a:solidFill>
                            <a:schemeClr val="tx1"/>
                          </a:solidFill>
                        </a:rPr>
                        <a:t>50200 الى ح/ الدائنين (السحيباني)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            من مذكورين </a:t>
                      </a:r>
                    </a:p>
                    <a:p>
                      <a:pPr rtl="1"/>
                      <a:r>
                        <a:rPr lang="ar-SA" dirty="0" smtClean="0">
                          <a:solidFill>
                            <a:schemeClr val="tx1"/>
                          </a:solidFill>
                        </a:rPr>
                        <a:t>200 ح/</a:t>
                      </a:r>
                      <a:r>
                        <a:rPr lang="ar-SA" baseline="0" dirty="0" smtClean="0">
                          <a:solidFill>
                            <a:schemeClr val="tx1"/>
                          </a:solidFill>
                        </a:rPr>
                        <a:t> مصاريف بروتستو</a:t>
                      </a:r>
                    </a:p>
                    <a:p>
                      <a:pPr rtl="1"/>
                      <a:r>
                        <a:rPr lang="ar-SA" baseline="0" dirty="0" smtClean="0">
                          <a:solidFill>
                            <a:schemeClr val="tx1"/>
                          </a:solidFill>
                        </a:rPr>
                        <a:t>50000 ح/أوراق الدفع</a:t>
                      </a:r>
                    </a:p>
                    <a:p>
                      <a:pPr rtl="1"/>
                      <a:r>
                        <a:rPr lang="ar-SA" baseline="0" dirty="0" smtClean="0">
                          <a:solidFill>
                            <a:schemeClr val="tx1"/>
                          </a:solidFill>
                        </a:rPr>
                        <a:t>  50200 الى ح/ الدائنين(الافق)</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50200 من ح/ المدينين(الافق)</a:t>
                      </a:r>
                    </a:p>
                    <a:p>
                      <a:pPr rtl="1"/>
                      <a:r>
                        <a:rPr lang="ar-SA" baseline="0" dirty="0" smtClean="0">
                          <a:solidFill>
                            <a:schemeClr val="tx1"/>
                          </a:solidFill>
                        </a:rPr>
                        <a:t>        الى مذكورين </a:t>
                      </a:r>
                    </a:p>
                    <a:p>
                      <a:pPr rtl="1"/>
                      <a:r>
                        <a:rPr lang="ar-SA" baseline="0" dirty="0" smtClean="0">
                          <a:solidFill>
                            <a:schemeClr val="tx1"/>
                          </a:solidFill>
                        </a:rPr>
                        <a:t>50000 ح/ أوراق القبض</a:t>
                      </a:r>
                    </a:p>
                    <a:p>
                      <a:pPr rtl="1"/>
                      <a:r>
                        <a:rPr lang="ar-SA" baseline="0" dirty="0" smtClean="0">
                          <a:solidFill>
                            <a:schemeClr val="tx1"/>
                          </a:solidFill>
                        </a:rPr>
                        <a:t>200 ح/ الصندوق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457200" y="188640"/>
            <a:ext cx="7467600" cy="1224136"/>
          </a:xfrm>
          <a:ln w="38100">
            <a:solidFill>
              <a:schemeClr val="accent1"/>
            </a:solidFill>
          </a:ln>
        </p:spPr>
        <p:txBody>
          <a:bodyPr>
            <a:noAutofit/>
          </a:bodyPr>
          <a:lstStyle/>
          <a:p>
            <a:pPr algn="ct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
            </a:r>
            <a:br>
              <a:rPr lang="ar-SA" sz="4400" dirty="0" smtClean="0"/>
            </a:br>
            <a:r>
              <a:rPr lang="ar-SA" sz="4400" dirty="0" smtClean="0"/>
              <a:t>أولا :</a:t>
            </a:r>
            <a:r>
              <a:rPr lang="ar-SA" sz="4400" b="1" dirty="0" smtClean="0"/>
              <a:t>النقدية :</a:t>
            </a:r>
            <a:endParaRPr lang="ar-SA" sz="4400" dirty="0"/>
          </a:p>
        </p:txBody>
      </p:sp>
      <p:sp>
        <p:nvSpPr>
          <p:cNvPr id="5" name="عنصر نائب للمحتوى 4"/>
          <p:cNvSpPr>
            <a:spLocks noGrp="1"/>
          </p:cNvSpPr>
          <p:nvPr>
            <p:ph sz="quarter" idx="1"/>
          </p:nvPr>
        </p:nvSpPr>
        <p:spPr>
          <a:xfrm>
            <a:off x="251520" y="1600200"/>
            <a:ext cx="7920880" cy="4873752"/>
          </a:xfrm>
          <a:ln w="38100">
            <a:solidFill>
              <a:schemeClr val="tx1"/>
            </a:solidFill>
          </a:ln>
        </p:spPr>
        <p:txBody>
          <a:bodyPr/>
          <a:lstStyle/>
          <a:p>
            <a:pPr>
              <a:buFont typeface="Courier New" pitchFamily="49" charset="0"/>
              <a:buChar char="o"/>
            </a:pPr>
            <a:r>
              <a:rPr lang="ar-SA" dirty="0" smtClean="0"/>
              <a:t>النقدية هي النقود الورقيه والعملات المعدنية والشيكات وأوامر الدفع الانيه.</a:t>
            </a:r>
          </a:p>
          <a:p>
            <a:pPr>
              <a:buFont typeface="Courier New" pitchFamily="49" charset="0"/>
              <a:buChar char="o"/>
            </a:pPr>
            <a:r>
              <a:rPr lang="ar-SA" dirty="0" smtClean="0"/>
              <a:t> لتحديد البنود التي تدرج أو لا تدرج ضمن النقدية لابد من توافر شرطين :</a:t>
            </a:r>
          </a:p>
          <a:p>
            <a:pPr>
              <a:buFont typeface="Courier New" pitchFamily="49" charset="0"/>
              <a:buChar char="o"/>
            </a:pPr>
            <a:endParaRPr lang="en-US" dirty="0" smtClean="0"/>
          </a:p>
          <a:p>
            <a:pPr>
              <a:buFont typeface="Courier New" pitchFamily="49" charset="0"/>
              <a:buChar char="o"/>
            </a:pPr>
            <a:endParaRPr lang="ar-SA" dirty="0" smtClean="0"/>
          </a:p>
          <a:p>
            <a:pPr>
              <a:buFont typeface="Courier New" pitchFamily="49" charset="0"/>
              <a:buChar char="o"/>
            </a:pPr>
            <a:endParaRPr lang="ar-SA" dirty="0" smtClean="0"/>
          </a:p>
          <a:p>
            <a:pPr>
              <a:buFont typeface="Courier New" pitchFamily="49" charset="0"/>
              <a:buChar char="o"/>
            </a:pPr>
            <a:endParaRPr lang="ar-SA" dirty="0" smtClean="0"/>
          </a:p>
          <a:p>
            <a:r>
              <a:rPr lang="ar-SA" dirty="0" smtClean="0"/>
              <a:t>تعتبر النقدية من أهم عناصر الاصول التي يجب الاهتمام بها لأسباب منه</a:t>
            </a:r>
          </a:p>
          <a:p>
            <a:endParaRPr lang="ar-SA" dirty="0"/>
          </a:p>
        </p:txBody>
      </p:sp>
      <p:sp>
        <p:nvSpPr>
          <p:cNvPr id="6" name="مستطيل مستدير الزوايا 5"/>
          <p:cNvSpPr/>
          <p:nvPr/>
        </p:nvSpPr>
        <p:spPr>
          <a:xfrm>
            <a:off x="4644008" y="2636912"/>
            <a:ext cx="3240360"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1"/>
                </a:solidFill>
              </a:rPr>
              <a:t>1- أن يكون هذا البند متاحاً للاستخدام الفوري  لسداد الالتزامات المتداولة</a:t>
            </a:r>
            <a:endParaRPr lang="ar-SA" b="1" dirty="0">
              <a:solidFill>
                <a:schemeClr val="tx1"/>
              </a:solidFill>
            </a:endParaRPr>
          </a:p>
        </p:txBody>
      </p:sp>
      <p:sp>
        <p:nvSpPr>
          <p:cNvPr id="7" name="مستطيل مستدير الزوايا 6"/>
          <p:cNvSpPr/>
          <p:nvPr/>
        </p:nvSpPr>
        <p:spPr>
          <a:xfrm>
            <a:off x="755576" y="2564904"/>
            <a:ext cx="3528392"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1"/>
                </a:solidFill>
              </a:rPr>
              <a:t>2- أن يكون البند خالياً من أي قيود تحد من استخدامه مثل القيود التعاقدية التي تقيد استخدام بعض بنود النقدية</a:t>
            </a:r>
            <a:endParaRPr lang="ar-SA" b="1" dirty="0">
              <a:solidFill>
                <a:schemeClr val="tx1"/>
              </a:solidFill>
            </a:endParaRPr>
          </a:p>
        </p:txBody>
      </p:sp>
      <p:sp>
        <p:nvSpPr>
          <p:cNvPr id="8" name="مستطيل مستدير الزوايا 7"/>
          <p:cNvSpPr/>
          <p:nvPr/>
        </p:nvSpPr>
        <p:spPr>
          <a:xfrm>
            <a:off x="4860032" y="4869160"/>
            <a:ext cx="3240360"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1"/>
                </a:solidFill>
              </a:rPr>
              <a:t>1- هي أصل موجود لدى كل منشأة من تاريخ بدء النشاط لتاريخ التصفية.</a:t>
            </a:r>
            <a:endParaRPr lang="ar-SA" b="1" dirty="0">
              <a:solidFill>
                <a:schemeClr val="tx1"/>
              </a:solidFill>
            </a:endParaRPr>
          </a:p>
        </p:txBody>
      </p:sp>
      <p:sp>
        <p:nvSpPr>
          <p:cNvPr id="9" name="مستطيل مستدير الزوايا 8"/>
          <p:cNvSpPr/>
          <p:nvPr/>
        </p:nvSpPr>
        <p:spPr>
          <a:xfrm>
            <a:off x="1115616" y="4869160"/>
            <a:ext cx="3240360"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solidFill>
                  <a:schemeClr val="tx1"/>
                </a:solidFill>
              </a:rPr>
              <a:t>2- هي أصل منقول يستطيع حائزة إدعاء ملكيته.</a:t>
            </a:r>
            <a:endParaRPr lang="ar-SA" b="1" dirty="0">
              <a:solidFill>
                <a:schemeClr val="tx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وسيلة شرح مستطيلة مستديرة الزوايا 3"/>
          <p:cNvSpPr/>
          <p:nvPr/>
        </p:nvSpPr>
        <p:spPr>
          <a:xfrm>
            <a:off x="1835696" y="404664"/>
            <a:ext cx="5184576"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dirty="0" smtClean="0"/>
              <a:t>ثالثا – خصم الكمبياله لدى البنك   </a:t>
            </a:r>
            <a:endParaRPr lang="ar-SA" sz="2800" dirty="0"/>
          </a:p>
        </p:txBody>
      </p:sp>
      <p:cxnSp>
        <p:nvCxnSpPr>
          <p:cNvPr id="7" name="رابط كسهم مستقيم 6"/>
          <p:cNvCxnSpPr/>
          <p:nvPr/>
        </p:nvCxnSpPr>
        <p:spPr>
          <a:xfrm>
            <a:off x="4644008" y="2060848"/>
            <a:ext cx="1224136"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flipH="1">
            <a:off x="3635896" y="2060848"/>
            <a:ext cx="936104" cy="20162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مستطيل مستدير الزوايا 14"/>
          <p:cNvSpPr/>
          <p:nvPr/>
        </p:nvSpPr>
        <p:spPr>
          <a:xfrm>
            <a:off x="5364088" y="4221088"/>
            <a:ext cx="1562472"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السداد</a:t>
            </a:r>
            <a:endParaRPr lang="ar-SA" dirty="0"/>
          </a:p>
        </p:txBody>
      </p:sp>
      <p:sp>
        <p:nvSpPr>
          <p:cNvPr id="16" name="مستطيل مستدير الزوايا 15"/>
          <p:cNvSpPr/>
          <p:nvPr/>
        </p:nvSpPr>
        <p:spPr>
          <a:xfrm>
            <a:off x="2699792" y="4221088"/>
            <a:ext cx="1490464"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رفض السداد</a:t>
            </a:r>
            <a:endParaRPr lang="ar-S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706090"/>
          </a:xfrm>
          <a:ln w="38100">
            <a:solidFill>
              <a:schemeClr val="accent1"/>
            </a:solidFill>
          </a:ln>
        </p:spPr>
        <p:txBody>
          <a:bodyPr/>
          <a:lstStyle/>
          <a:p>
            <a:pPr algn="r"/>
            <a:r>
              <a:rPr lang="ar-SA" dirty="0" smtClean="0"/>
              <a:t>مثال على خصم الكمبياله لدى البنك :</a:t>
            </a:r>
            <a:endParaRPr lang="ar-SA" dirty="0"/>
          </a:p>
        </p:txBody>
      </p:sp>
      <p:sp>
        <p:nvSpPr>
          <p:cNvPr id="3" name="عنصر نائب للمحتوى 2"/>
          <p:cNvSpPr>
            <a:spLocks noGrp="1"/>
          </p:cNvSpPr>
          <p:nvPr>
            <p:ph sz="quarter" idx="1"/>
          </p:nvPr>
        </p:nvSpPr>
        <p:spPr>
          <a:xfrm>
            <a:off x="457200" y="1124744"/>
            <a:ext cx="7467600" cy="5349208"/>
          </a:xfrm>
          <a:ln w="38100">
            <a:solidFill>
              <a:schemeClr val="accent1"/>
            </a:solidFill>
          </a:ln>
        </p:spPr>
        <p:txBody>
          <a:bodyPr/>
          <a:lstStyle/>
          <a:p>
            <a:pPr>
              <a:buNone/>
            </a:pPr>
            <a:r>
              <a:rPr lang="ar-SA" dirty="0" smtClean="0"/>
              <a:t>في 1420/5/1هـ باعت محلات السلمان بضاعة إلى محلات السلطان قيمتها 80000 ريال وقد قبلت الاخيرة بتاريخة كمبياله بالمبلغ تستحق السداد بعد ثلاثة أشهر من تاريخه .</a:t>
            </a:r>
          </a:p>
          <a:p>
            <a:pPr>
              <a:buNone/>
            </a:pPr>
            <a:r>
              <a:rPr lang="ar-SA" dirty="0" smtClean="0"/>
              <a:t>وفي تاريخه قامت محلات السلمان بخصم الكمبيالة لدى بنكها وقد قام البنك بإضافة صافي قيمة الكمبيالة على رصيد المؤسسه بالبنك بعد خصم مصاريف قطع مقدارها 1000 ريال .</a:t>
            </a:r>
          </a:p>
          <a:p>
            <a:pPr>
              <a:buNone/>
            </a:pPr>
            <a:r>
              <a:rPr lang="ar-SA" dirty="0" smtClean="0"/>
              <a:t>الحل :</a:t>
            </a:r>
          </a:p>
          <a:p>
            <a:pPr>
              <a:buNone/>
            </a:pPr>
            <a:endParaRPr lang="ar-SA" dirty="0" smtClean="0"/>
          </a:p>
          <a:p>
            <a:pPr>
              <a:buNone/>
            </a:pPr>
            <a:endParaRPr lang="ar-SA" dirty="0"/>
          </a:p>
        </p:txBody>
      </p:sp>
      <p:graphicFrame>
        <p:nvGraphicFramePr>
          <p:cNvPr id="4" name="جدول 3"/>
          <p:cNvGraphicFramePr>
            <a:graphicFrameLocks noGrp="1"/>
          </p:cNvGraphicFramePr>
          <p:nvPr/>
        </p:nvGraphicFramePr>
        <p:xfrm>
          <a:off x="911792" y="4077072"/>
          <a:ext cx="6875888" cy="2199640"/>
        </p:xfrm>
        <a:graphic>
          <a:graphicData uri="http://schemas.openxmlformats.org/drawingml/2006/table">
            <a:tbl>
              <a:tblPr rtl="1" firstRow="1" bandRow="1">
                <a:tableStyleId>{5C22544A-7EE6-4342-B048-85BDC9FD1C3A}</a:tableStyleId>
              </a:tblPr>
              <a:tblGrid>
                <a:gridCol w="1202046"/>
                <a:gridCol w="3015512"/>
                <a:gridCol w="2658330"/>
              </a:tblGrid>
              <a:tr h="370840">
                <a:tc>
                  <a:txBody>
                    <a:bodyPr/>
                    <a:lstStyle/>
                    <a:p>
                      <a:pPr rtl="1"/>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 البائع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solidFill>
                            <a:schemeClr val="tx1"/>
                          </a:solidFill>
                        </a:rPr>
                        <a:t>قبول الكمبياله</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80000 من ح/أوراق القبض </a:t>
                      </a:r>
                    </a:p>
                    <a:p>
                      <a:pPr rtl="1"/>
                      <a:r>
                        <a:rPr lang="ar-SA" dirty="0" smtClean="0">
                          <a:solidFill>
                            <a:schemeClr val="tx1"/>
                          </a:solidFill>
                        </a:rPr>
                        <a:t>80000 الى ح/ المبيعات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80000 من ح/المشتريات</a:t>
                      </a:r>
                    </a:p>
                    <a:p>
                      <a:pPr rtl="1"/>
                      <a:r>
                        <a:rPr lang="ar-SA" dirty="0" smtClean="0">
                          <a:solidFill>
                            <a:schemeClr val="tx1"/>
                          </a:solidFill>
                        </a:rPr>
                        <a:t>80000 الى</a:t>
                      </a:r>
                      <a:r>
                        <a:rPr lang="ar-SA" baseline="0" dirty="0" smtClean="0">
                          <a:solidFill>
                            <a:schemeClr val="tx1"/>
                          </a:solidFill>
                        </a:rPr>
                        <a:t> ح/ أوراق الدفع</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solidFill>
                            <a:schemeClr val="tx1"/>
                          </a:solidFill>
                        </a:rPr>
                        <a:t>خصم الكمبياله</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 من مذكورين </a:t>
                      </a:r>
                    </a:p>
                    <a:p>
                      <a:pPr rtl="1"/>
                      <a:r>
                        <a:rPr lang="ar-SA" dirty="0" smtClean="0">
                          <a:solidFill>
                            <a:schemeClr val="tx1"/>
                          </a:solidFill>
                        </a:rPr>
                        <a:t>79000 ح/ البنك</a:t>
                      </a:r>
                    </a:p>
                    <a:p>
                      <a:pPr rtl="1"/>
                      <a:r>
                        <a:rPr lang="ar-SA" dirty="0" smtClean="0">
                          <a:solidFill>
                            <a:schemeClr val="tx1"/>
                          </a:solidFill>
                        </a:rPr>
                        <a:t>1000 ح/ مصاريف قطع </a:t>
                      </a:r>
                    </a:p>
                    <a:p>
                      <a:pPr rtl="1"/>
                      <a:r>
                        <a:rPr lang="ar-SA" dirty="0" smtClean="0">
                          <a:solidFill>
                            <a:schemeClr val="tx1"/>
                          </a:solidFill>
                        </a:rPr>
                        <a:t>الى ح/ أوراق القبض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لا قيود</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634082"/>
          </a:xfrm>
          <a:ln w="38100">
            <a:solidFill>
              <a:schemeClr val="accent1"/>
            </a:solidFill>
          </a:ln>
        </p:spPr>
        <p:txBody>
          <a:bodyPr/>
          <a:lstStyle/>
          <a:p>
            <a:pPr algn="r"/>
            <a:r>
              <a:rPr lang="ar-SA" dirty="0" smtClean="0"/>
              <a:t>تابع المثال :</a:t>
            </a:r>
            <a:endParaRPr lang="ar-SA" dirty="0"/>
          </a:p>
        </p:txBody>
      </p:sp>
      <p:sp>
        <p:nvSpPr>
          <p:cNvPr id="3" name="عنصر نائب للمحتوى 2"/>
          <p:cNvSpPr>
            <a:spLocks noGrp="1"/>
          </p:cNvSpPr>
          <p:nvPr>
            <p:ph sz="quarter" idx="1"/>
          </p:nvPr>
        </p:nvSpPr>
        <p:spPr>
          <a:xfrm>
            <a:off x="251520" y="1052736"/>
            <a:ext cx="7920880" cy="5421216"/>
          </a:xfrm>
          <a:ln w="38100">
            <a:solidFill>
              <a:schemeClr val="accent1"/>
            </a:solidFill>
          </a:ln>
        </p:spPr>
        <p:txBody>
          <a:bodyPr/>
          <a:lstStyle/>
          <a:p>
            <a:pPr marL="457200" indent="-457200">
              <a:buAutoNum type="arabic1Minus"/>
            </a:pPr>
            <a:r>
              <a:rPr lang="ar-SA" dirty="0" smtClean="0"/>
              <a:t>حالة قيام المسحوب عليه بسداد الكمبياله :</a:t>
            </a:r>
          </a:p>
          <a:p>
            <a:pPr marL="457200" indent="-457200">
              <a:buNone/>
            </a:pPr>
            <a:r>
              <a:rPr lang="ar-SA" dirty="0" smtClean="0"/>
              <a:t>في ميعاد السداد قام السلطان بسداد قيمة الكمبياله للبنك .</a:t>
            </a:r>
          </a:p>
          <a:p>
            <a:pPr marL="457200" indent="-457200">
              <a:buNone/>
            </a:pPr>
            <a:endParaRPr lang="ar-SA" dirty="0" smtClean="0"/>
          </a:p>
          <a:p>
            <a:pPr marL="457200" indent="-457200">
              <a:buNone/>
            </a:pPr>
            <a:endParaRPr lang="ar-SA" dirty="0" smtClean="0"/>
          </a:p>
          <a:p>
            <a:pPr marL="457200" indent="-457200">
              <a:buNone/>
            </a:pPr>
            <a:endParaRPr lang="ar-SA" dirty="0" smtClean="0"/>
          </a:p>
          <a:p>
            <a:pPr marL="457200" indent="-457200">
              <a:buNone/>
            </a:pPr>
            <a:r>
              <a:rPr lang="ar-SA" dirty="0" smtClean="0"/>
              <a:t>ب- حالة رفض المسحوب عليه سداد قيمة الكمبياله:</a:t>
            </a:r>
          </a:p>
          <a:p>
            <a:pPr marL="457200" indent="-457200">
              <a:buNone/>
            </a:pPr>
            <a:r>
              <a:rPr lang="ar-SA" dirty="0" smtClean="0"/>
              <a:t>أخطر البنك مؤسسة السلمان برفض السلطان سداد قيمة الكمبياله المخصومة قام البنك بخصم الكمبياله بالإضافة الى مصاريف البروتستو.</a:t>
            </a:r>
          </a:p>
          <a:p>
            <a:pPr marL="457200" indent="-457200">
              <a:buNone/>
            </a:pPr>
            <a:endParaRPr lang="ar-SA" dirty="0" smtClean="0"/>
          </a:p>
          <a:p>
            <a:pPr marL="457200" indent="-457200">
              <a:buNone/>
            </a:pPr>
            <a:endParaRPr lang="ar-SA" dirty="0" smtClean="0"/>
          </a:p>
          <a:p>
            <a:pPr marL="457200" indent="-457200">
              <a:buNone/>
            </a:pPr>
            <a:endParaRPr lang="ar-SA" dirty="0" smtClean="0"/>
          </a:p>
        </p:txBody>
      </p:sp>
      <p:graphicFrame>
        <p:nvGraphicFramePr>
          <p:cNvPr id="4" name="جدول 3"/>
          <p:cNvGraphicFramePr>
            <a:graphicFrameLocks noGrp="1"/>
          </p:cNvGraphicFramePr>
          <p:nvPr/>
        </p:nvGraphicFramePr>
        <p:xfrm>
          <a:off x="755576" y="2132856"/>
          <a:ext cx="7032104" cy="1010920"/>
        </p:xfrm>
        <a:graphic>
          <a:graphicData uri="http://schemas.openxmlformats.org/drawingml/2006/table">
            <a:tbl>
              <a:tblPr rtl="1" firstRow="1" bandRow="1">
                <a:tableStyleId>{5C22544A-7EE6-4342-B048-85BDC9FD1C3A}</a:tableStyleId>
              </a:tblPr>
              <a:tblGrid>
                <a:gridCol w="3516052"/>
                <a:gridCol w="3516052"/>
              </a:tblGrid>
              <a:tr h="370840">
                <a:tc>
                  <a:txBody>
                    <a:bodyPr/>
                    <a:lstStyle/>
                    <a:p>
                      <a:pPr rtl="1"/>
                      <a:r>
                        <a:rPr lang="ar-SA" dirty="0" smtClean="0">
                          <a:solidFill>
                            <a:schemeClr val="tx1"/>
                          </a:solidFill>
                        </a:rPr>
                        <a:t>دفاتر البائع</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دفاتر المشتري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solidFill>
                            <a:schemeClr val="tx1"/>
                          </a:solidFill>
                        </a:rPr>
                        <a:t>لا قيود</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80000 من ح/</a:t>
                      </a:r>
                      <a:r>
                        <a:rPr lang="ar-SA" baseline="0" dirty="0" smtClean="0">
                          <a:solidFill>
                            <a:schemeClr val="tx1"/>
                          </a:solidFill>
                        </a:rPr>
                        <a:t> أوراق الدفع </a:t>
                      </a:r>
                    </a:p>
                    <a:p>
                      <a:pPr rtl="1"/>
                      <a:r>
                        <a:rPr lang="ar-SA" baseline="0" dirty="0" smtClean="0">
                          <a:solidFill>
                            <a:schemeClr val="tx1"/>
                          </a:solidFill>
                        </a:rPr>
                        <a:t>80000 الى ح/ البنك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5" name="جدول 4"/>
          <p:cNvGraphicFramePr>
            <a:graphicFrameLocks noGrp="1"/>
          </p:cNvGraphicFramePr>
          <p:nvPr/>
        </p:nvGraphicFramePr>
        <p:xfrm>
          <a:off x="827584" y="4725144"/>
          <a:ext cx="6984776" cy="1559560"/>
        </p:xfrm>
        <a:graphic>
          <a:graphicData uri="http://schemas.openxmlformats.org/drawingml/2006/table">
            <a:tbl>
              <a:tblPr rtl="1" firstRow="1" bandRow="1">
                <a:tableStyleId>{5C22544A-7EE6-4342-B048-85BDC9FD1C3A}</a:tableStyleId>
              </a:tblPr>
              <a:tblGrid>
                <a:gridCol w="3492388"/>
                <a:gridCol w="3492388"/>
              </a:tblGrid>
              <a:tr h="370840">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 البائع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dirty="0" smtClean="0">
                          <a:solidFill>
                            <a:schemeClr val="tx1"/>
                          </a:solidFill>
                        </a:rPr>
                        <a:t>دفاتر المشتري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rtl="1"/>
                      <a:r>
                        <a:rPr lang="ar-SA" dirty="0" smtClean="0">
                          <a:solidFill>
                            <a:schemeClr val="tx1"/>
                          </a:solidFill>
                        </a:rPr>
                        <a:t>80200 من ح/المدينين (السلطان )</a:t>
                      </a:r>
                    </a:p>
                    <a:p>
                      <a:pPr rtl="1"/>
                      <a:r>
                        <a:rPr lang="ar-SA" dirty="0" smtClean="0">
                          <a:solidFill>
                            <a:schemeClr val="tx1"/>
                          </a:solidFill>
                        </a:rPr>
                        <a:t>80200</a:t>
                      </a:r>
                      <a:r>
                        <a:rPr lang="ar-SA" baseline="0" dirty="0" smtClean="0">
                          <a:solidFill>
                            <a:schemeClr val="tx1"/>
                          </a:solidFill>
                        </a:rPr>
                        <a:t> الى ح/ البنك </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rtl="1"/>
                      <a:r>
                        <a:rPr lang="ar-SA" dirty="0" smtClean="0">
                          <a:solidFill>
                            <a:schemeClr val="tx1"/>
                          </a:solidFill>
                        </a:rPr>
                        <a:t>من مذكورين </a:t>
                      </a:r>
                    </a:p>
                    <a:p>
                      <a:pPr rtl="1"/>
                      <a:r>
                        <a:rPr lang="ar-SA" dirty="0" smtClean="0">
                          <a:solidFill>
                            <a:schemeClr val="tx1"/>
                          </a:solidFill>
                        </a:rPr>
                        <a:t>80000 ح/اوراق الدفع </a:t>
                      </a:r>
                    </a:p>
                    <a:p>
                      <a:pPr rtl="1"/>
                      <a:r>
                        <a:rPr lang="ar-SA" dirty="0" smtClean="0">
                          <a:solidFill>
                            <a:schemeClr val="tx1"/>
                          </a:solidFill>
                        </a:rPr>
                        <a:t>200 ح</a:t>
                      </a:r>
                      <a:r>
                        <a:rPr lang="ar-SA" baseline="0" dirty="0" smtClean="0">
                          <a:solidFill>
                            <a:schemeClr val="tx1"/>
                          </a:solidFill>
                        </a:rPr>
                        <a:t> / مصاريف بروتستو </a:t>
                      </a:r>
                    </a:p>
                    <a:p>
                      <a:pPr rtl="1"/>
                      <a:r>
                        <a:rPr lang="ar-SA" baseline="0" dirty="0" smtClean="0">
                          <a:solidFill>
                            <a:schemeClr val="tx1"/>
                          </a:solidFill>
                        </a:rPr>
                        <a:t>الى ح/ الدائنين (السلمان)</a:t>
                      </a:r>
                      <a:endParaRPr lang="ar-SA"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accent1"/>
            </a:solidFill>
          </a:ln>
        </p:spPr>
        <p:txBody>
          <a:bodyPr>
            <a:noAutofit/>
          </a:bodyPr>
          <a:lstStyle/>
          <a:p>
            <a:r>
              <a:rPr lang="ar-SA" sz="3600" dirty="0" smtClean="0"/>
              <a:t/>
            </a:r>
            <a:br>
              <a:rPr lang="ar-SA" sz="3600" dirty="0" smtClean="0"/>
            </a:br>
            <a:r>
              <a:rPr lang="ar-SA" sz="3600" dirty="0" smtClean="0"/>
              <a:t/>
            </a:r>
            <a:br>
              <a:rPr lang="ar-SA" sz="3600" dirty="0" smtClean="0"/>
            </a:br>
            <a:r>
              <a:rPr lang="ar-SA" sz="3600" dirty="0" smtClean="0"/>
              <a:t/>
            </a:r>
            <a:br>
              <a:rPr lang="ar-SA" sz="3600" dirty="0" smtClean="0"/>
            </a:br>
            <a:r>
              <a:rPr lang="ar-SA" sz="3600" dirty="0" smtClean="0"/>
              <a:t/>
            </a:r>
            <a:br>
              <a:rPr lang="ar-SA" sz="3600" dirty="0" smtClean="0"/>
            </a:br>
            <a:r>
              <a:rPr lang="ar-SA" sz="3600" dirty="0" smtClean="0"/>
              <a:t>إظهار أوراق القبض في قائمة المركز </a:t>
            </a:r>
            <a:r>
              <a:rPr lang="ar-SA" sz="3600" dirty="0" err="1" smtClean="0"/>
              <a:t>المالي:</a:t>
            </a:r>
            <a:endParaRPr lang="ar-SA" sz="3600" dirty="0"/>
          </a:p>
        </p:txBody>
      </p:sp>
      <p:sp>
        <p:nvSpPr>
          <p:cNvPr id="3" name="عنصر نائب للمحتوى 2"/>
          <p:cNvSpPr>
            <a:spLocks noGrp="1"/>
          </p:cNvSpPr>
          <p:nvPr>
            <p:ph sz="quarter" idx="1"/>
          </p:nvPr>
        </p:nvSpPr>
        <p:spPr>
          <a:xfrm>
            <a:off x="457200" y="1600200"/>
            <a:ext cx="7467600" cy="3917032"/>
          </a:xfrm>
          <a:ln w="38100">
            <a:solidFill>
              <a:schemeClr val="accent1"/>
            </a:solidFill>
          </a:ln>
        </p:spPr>
        <p:txBody>
          <a:bodyPr/>
          <a:lstStyle/>
          <a:p>
            <a:pPr>
              <a:buNone/>
            </a:pPr>
            <a:endParaRPr lang="en-US" dirty="0" smtClean="0"/>
          </a:p>
          <a:p>
            <a:r>
              <a:rPr lang="ar-SA" dirty="0" smtClean="0"/>
              <a:t>تظهر أوراق القبض بقيمتها الحالية ضمن الأصول المتداولة بعد </a:t>
            </a:r>
            <a:r>
              <a:rPr lang="ar-SA" dirty="0" err="1" smtClean="0"/>
              <a:t>النقدية </a:t>
            </a:r>
            <a:r>
              <a:rPr lang="ar-SA" dirty="0" smtClean="0"/>
              <a:t>، ويفصح عن أوراق القبض المخصومة والمظهرة والتي قد يعود حاملها على المنشأة لو امتنع المسحوب عليه عن الوفاء بقيمتها في شكل تذييل بقائمة المركز </a:t>
            </a:r>
            <a:r>
              <a:rPr lang="ar-SA" dirty="0" err="1" smtClean="0"/>
              <a:t>المالي .</a:t>
            </a:r>
            <a:endParaRPr lang="ar-S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14282" y="214290"/>
            <a:ext cx="7848872" cy="778098"/>
          </a:xfrm>
          <a:ln w="38100">
            <a:solidFill>
              <a:schemeClr val="accent1"/>
            </a:solidFill>
          </a:ln>
        </p:spPr>
        <p:txBody>
          <a:bodyPr>
            <a:normAutofit/>
          </a:bodyPr>
          <a:lstStyle/>
          <a:p>
            <a:pPr algn="r"/>
            <a:r>
              <a:rPr lang="ar-SA" sz="3200" dirty="0" smtClean="0"/>
              <a:t>ثالثا : المدينون  </a:t>
            </a:r>
            <a:endParaRPr lang="ar-SA" sz="3200" dirty="0"/>
          </a:p>
        </p:txBody>
      </p:sp>
      <p:sp>
        <p:nvSpPr>
          <p:cNvPr id="3" name="عنصر نائب للمحتوى 2"/>
          <p:cNvSpPr>
            <a:spLocks noGrp="1"/>
          </p:cNvSpPr>
          <p:nvPr>
            <p:ph sz="quarter" idx="1"/>
          </p:nvPr>
        </p:nvSpPr>
        <p:spPr>
          <a:xfrm>
            <a:off x="179512" y="1052736"/>
            <a:ext cx="7920880" cy="5421216"/>
          </a:xfrm>
          <a:ln w="38100">
            <a:solidFill>
              <a:schemeClr val="accent1"/>
            </a:solidFill>
          </a:ln>
        </p:spPr>
        <p:txBody>
          <a:bodyPr>
            <a:noAutofit/>
          </a:bodyPr>
          <a:lstStyle/>
          <a:p>
            <a:pPr>
              <a:buFont typeface="Wingdings" pitchFamily="2" charset="2"/>
              <a:buChar char="v"/>
            </a:pPr>
            <a:r>
              <a:rPr lang="ar-SA" sz="1800" dirty="0" smtClean="0"/>
              <a:t>سبب وجود حساب المدينون هو البيع بالأجل .</a:t>
            </a:r>
          </a:p>
          <a:p>
            <a:pPr>
              <a:buNone/>
            </a:pPr>
            <a:r>
              <a:rPr lang="ar-SA" sz="1800" dirty="0" smtClean="0">
                <a:solidFill>
                  <a:srgbClr val="FF0000"/>
                </a:solidFill>
              </a:rPr>
              <a:t>الديون المعدومة والديون المشكوك في تحصيلها ومخصص الديون المشكوك في </a:t>
            </a:r>
            <a:r>
              <a:rPr lang="ar-SA" sz="1800" dirty="0" err="1" smtClean="0">
                <a:solidFill>
                  <a:srgbClr val="FF0000"/>
                </a:solidFill>
              </a:rPr>
              <a:t>تحصيلها :</a:t>
            </a:r>
            <a:endParaRPr lang="ar-SA" sz="1800" dirty="0" smtClean="0">
              <a:solidFill>
                <a:srgbClr val="FF0000"/>
              </a:solidFill>
            </a:endParaRPr>
          </a:p>
          <a:p>
            <a:pPr>
              <a:buFont typeface="Wingdings" pitchFamily="2" charset="2"/>
              <a:buChar char="v"/>
            </a:pPr>
            <a:r>
              <a:rPr lang="ar-SA" sz="1800" dirty="0" smtClean="0"/>
              <a:t>تقوم المنشاة في نهايه كل فترة محاسبيه  بتكوين مخصص لديونها لمقابلة احتمال توقف أحد العملاء عن سداد الدين المستحق عليه فى تاريخ الاستحقاق الذى لم يحل بعد  ويسمى  مخصص الديون المشكوك فى تحصيلها  ويظهر في قائمة المركز المالي مطروحا من رصيد المدينين </a:t>
            </a:r>
            <a:r>
              <a:rPr lang="ar-SA" sz="1800" dirty="0" smtClean="0"/>
              <a:t>.</a:t>
            </a:r>
          </a:p>
          <a:p>
            <a:pPr>
              <a:buFont typeface="Wingdings" pitchFamily="2" charset="2"/>
              <a:buChar char="v"/>
            </a:pPr>
            <a:r>
              <a:rPr lang="ar-SA" sz="1800" dirty="0" smtClean="0"/>
              <a:t>وتقوم بتكوينه عن طرق :</a:t>
            </a:r>
          </a:p>
          <a:p>
            <a:pPr marL="457200" indent="-457200">
              <a:buFont typeface="+mj-lt"/>
              <a:buAutoNum type="arabicPeriod"/>
            </a:pPr>
            <a:r>
              <a:rPr lang="ar-SA" sz="1800" dirty="0" smtClean="0"/>
              <a:t>نسبة من المدينين</a:t>
            </a:r>
          </a:p>
          <a:p>
            <a:pPr marL="457200" indent="-457200">
              <a:buFont typeface="+mj-lt"/>
              <a:buAutoNum type="arabicPeriod"/>
            </a:pPr>
            <a:r>
              <a:rPr lang="ar-SA" sz="1800" dirty="0" smtClean="0"/>
              <a:t>نسبة من المبيعات الآجلة </a:t>
            </a:r>
          </a:p>
          <a:p>
            <a:pPr marL="457200" indent="-457200">
              <a:buFont typeface="+mj-lt"/>
              <a:buAutoNum type="arabicPeriod"/>
            </a:pPr>
            <a:r>
              <a:rPr lang="ar-SA" sz="1800" dirty="0" smtClean="0"/>
              <a:t>دراسة تاريخية للديون </a:t>
            </a:r>
          </a:p>
          <a:p>
            <a:pPr marL="457200" indent="-457200">
              <a:buFont typeface="+mj-lt"/>
              <a:buAutoNum type="arabicPeriod"/>
            </a:pPr>
            <a:r>
              <a:rPr lang="ar-SA" sz="1800" dirty="0" smtClean="0"/>
              <a:t>دراسة فردية </a:t>
            </a:r>
            <a:endParaRPr lang="ar-SA" sz="1800" dirty="0" smtClean="0"/>
          </a:p>
          <a:p>
            <a:pPr>
              <a:buFont typeface="Wingdings" pitchFamily="2" charset="2"/>
              <a:buChar char="v"/>
            </a:pPr>
            <a:r>
              <a:rPr lang="ar-SA" sz="1800" dirty="0" smtClean="0"/>
              <a:t>بعد معرفة رصيد مخصص الديون المشكوك في تحصيلها الواجب ظهوره في قائمة المركز المالي نصل الى تحديد المبلغ الواجب تحميله لحساب مصروف الديون المشكوك فيها وذلك بالمعادلة </a:t>
            </a:r>
            <a:r>
              <a:rPr lang="ar-SA" sz="1800" dirty="0" err="1" smtClean="0"/>
              <a:t>التاليه :</a:t>
            </a:r>
            <a:endParaRPr lang="ar-SA" sz="1800" dirty="0" smtClean="0"/>
          </a:p>
          <a:p>
            <a:pPr>
              <a:buNone/>
            </a:pPr>
            <a:endParaRPr lang="ar-SA" sz="2400" b="1" dirty="0" smtClean="0"/>
          </a:p>
        </p:txBody>
      </p:sp>
      <p:graphicFrame>
        <p:nvGraphicFramePr>
          <p:cNvPr id="4" name="جدول 3"/>
          <p:cNvGraphicFramePr>
            <a:graphicFrameLocks noGrp="1"/>
          </p:cNvGraphicFramePr>
          <p:nvPr>
            <p:extLst>
              <p:ext uri="{D42A27DB-BD31-4B8C-83A1-F6EECF244321}">
                <p14:modId xmlns:p14="http://schemas.microsoft.com/office/powerpoint/2010/main" val="3225481216"/>
              </p:ext>
            </p:extLst>
          </p:nvPr>
        </p:nvGraphicFramePr>
        <p:xfrm>
          <a:off x="539552" y="5157192"/>
          <a:ext cx="7454641" cy="1260688"/>
        </p:xfrm>
        <a:graphic>
          <a:graphicData uri="http://schemas.openxmlformats.org/drawingml/2006/table">
            <a:tbl>
              <a:tblPr rtl="1" firstRow="1" bandRow="1">
                <a:tableStyleId>{5C22544A-7EE6-4342-B048-85BDC9FD1C3A}</a:tableStyleId>
              </a:tblPr>
              <a:tblGrid>
                <a:gridCol w="1284331"/>
                <a:gridCol w="6170310"/>
              </a:tblGrid>
              <a:tr h="1260688">
                <a:tc>
                  <a:txBody>
                    <a:bodyPr/>
                    <a:lstStyle/>
                    <a:p>
                      <a:pPr rtl="1"/>
                      <a:r>
                        <a:rPr lang="ar-SA" dirty="0" smtClean="0">
                          <a:solidFill>
                            <a:schemeClr val="tx1"/>
                          </a:solidFill>
                        </a:rPr>
                        <a:t>مصاريف الديون </a:t>
                      </a:r>
                      <a:r>
                        <a:rPr lang="ar-SA" dirty="0" smtClean="0">
                          <a:solidFill>
                            <a:schemeClr val="tx1"/>
                          </a:solidFill>
                        </a:rPr>
                        <a:t>مشكوك</a:t>
                      </a:r>
                    </a:p>
                    <a:p>
                      <a:pPr rtl="1"/>
                      <a:r>
                        <a:rPr lang="ar-SA" dirty="0" smtClean="0">
                          <a:solidFill>
                            <a:schemeClr val="tx1"/>
                          </a:solidFill>
                        </a:rPr>
                        <a:t> في </a:t>
                      </a:r>
                      <a:r>
                        <a:rPr lang="ar-SA" dirty="0" err="1" smtClean="0">
                          <a:solidFill>
                            <a:schemeClr val="tx1"/>
                          </a:solidFill>
                        </a:rPr>
                        <a:t>تحصيلها</a:t>
                      </a:r>
                      <a:r>
                        <a:rPr lang="ar-SA" baseline="0" dirty="0" err="1" smtClean="0">
                          <a:solidFill>
                            <a:schemeClr val="tx1"/>
                          </a:solidFill>
                        </a:rPr>
                        <a:t>  =</a:t>
                      </a:r>
                      <a:endParaRPr lang="ar-SA"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rtl="1"/>
                      <a:r>
                        <a:rPr lang="ar-SA" dirty="0" smtClean="0">
                          <a:solidFill>
                            <a:schemeClr val="tx1"/>
                          </a:solidFill>
                        </a:rPr>
                        <a:t>(رصيد مخصص الديون المشكوك في تحصيلها 12/30+</a:t>
                      </a:r>
                      <a:r>
                        <a:rPr lang="ar-SA" baseline="0" dirty="0" smtClean="0">
                          <a:solidFill>
                            <a:schemeClr val="tx1"/>
                          </a:solidFill>
                        </a:rPr>
                        <a:t> ديون معدومة</a:t>
                      </a:r>
                      <a:r>
                        <a:rPr lang="ar-SA" baseline="0" dirty="0" err="1" smtClean="0">
                          <a:solidFill>
                            <a:schemeClr val="tx1"/>
                          </a:solidFill>
                        </a:rPr>
                        <a:t>) </a:t>
                      </a:r>
                      <a:r>
                        <a:rPr lang="ar-SA" sz="2800" baseline="0" dirty="0" err="1" smtClean="0">
                          <a:solidFill>
                            <a:schemeClr val="tx1"/>
                          </a:solidFill>
                        </a:rPr>
                        <a:t>- </a:t>
                      </a:r>
                      <a:r>
                        <a:rPr lang="ar-SA" baseline="0" dirty="0" err="1" smtClean="0">
                          <a:solidFill>
                            <a:schemeClr val="tx1"/>
                          </a:solidFill>
                        </a:rPr>
                        <a:t> </a:t>
                      </a:r>
                      <a:r>
                        <a:rPr lang="ar-SA" dirty="0" smtClean="0">
                          <a:solidFill>
                            <a:schemeClr val="tx1"/>
                          </a:solidFill>
                        </a:rPr>
                        <a:t>(رصيد</a:t>
                      </a:r>
                      <a:r>
                        <a:rPr lang="ar-SA" baseline="0" dirty="0" smtClean="0">
                          <a:solidFill>
                            <a:schemeClr val="tx1"/>
                          </a:solidFill>
                        </a:rPr>
                        <a:t> </a:t>
                      </a:r>
                      <a:r>
                        <a:rPr lang="ar-SA" dirty="0" smtClean="0">
                          <a:solidFill>
                            <a:schemeClr val="tx1"/>
                          </a:solidFill>
                        </a:rPr>
                        <a:t>مخصص الديون المشكوك في تحصيلها</a:t>
                      </a:r>
                      <a:r>
                        <a:rPr lang="ar-SA" baseline="0" dirty="0" smtClean="0">
                          <a:solidFill>
                            <a:schemeClr val="tx1"/>
                          </a:solidFill>
                        </a:rPr>
                        <a:t> 1/1+ ديون معدومة تم </a:t>
                      </a:r>
                      <a:r>
                        <a:rPr lang="ar-SA" baseline="0" dirty="0" err="1" smtClean="0">
                          <a:solidFill>
                            <a:schemeClr val="tx1"/>
                          </a:solidFill>
                        </a:rPr>
                        <a:t>استلامها )</a:t>
                      </a:r>
                      <a:endParaRPr lang="ar-SA" dirty="0" smtClean="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23528" y="274638"/>
            <a:ext cx="7776864" cy="706090"/>
          </a:xfrm>
          <a:ln w="38100">
            <a:solidFill>
              <a:schemeClr val="accent1"/>
            </a:solidFill>
          </a:ln>
        </p:spPr>
        <p:txBody>
          <a:bodyPr>
            <a:normAutofit/>
          </a:bodyPr>
          <a:lstStyle/>
          <a:p>
            <a:pPr algn="r"/>
            <a:r>
              <a:rPr lang="ar-SA" sz="3600" dirty="0" smtClean="0"/>
              <a:t>تابع المدينين:</a:t>
            </a:r>
            <a:endParaRPr lang="ar-SA" sz="3600" dirty="0"/>
          </a:p>
        </p:txBody>
      </p:sp>
      <p:sp>
        <p:nvSpPr>
          <p:cNvPr id="3" name="عنصر نائب للمحتوى 2"/>
          <p:cNvSpPr>
            <a:spLocks noGrp="1"/>
          </p:cNvSpPr>
          <p:nvPr>
            <p:ph sz="quarter" idx="1"/>
          </p:nvPr>
        </p:nvSpPr>
        <p:spPr>
          <a:xfrm>
            <a:off x="323528" y="1124744"/>
            <a:ext cx="7776864" cy="5544616"/>
          </a:xfrm>
          <a:ln w="38100">
            <a:solidFill>
              <a:schemeClr val="accent1"/>
            </a:solidFill>
          </a:ln>
        </p:spPr>
        <p:txBody>
          <a:bodyPr>
            <a:normAutofit fontScale="25000" lnSpcReduction="20000"/>
          </a:bodyPr>
          <a:lstStyle/>
          <a:p>
            <a:pPr>
              <a:buNone/>
            </a:pPr>
            <a:endParaRPr lang="ar-SA" b="1" u="sng" dirty="0" smtClean="0">
              <a:solidFill>
                <a:srgbClr val="FF0000"/>
              </a:solidFill>
            </a:endParaRPr>
          </a:p>
          <a:p>
            <a:pPr>
              <a:buNone/>
            </a:pPr>
            <a:r>
              <a:rPr lang="ar-SA" sz="9600" b="1" u="sng" dirty="0" smtClean="0">
                <a:solidFill>
                  <a:srgbClr val="FF0000"/>
                </a:solidFill>
              </a:rPr>
              <a:t>قيد تسوية المخصص في 30/12:</a:t>
            </a:r>
            <a:endParaRPr lang="en-US" sz="9600" b="1" dirty="0" smtClean="0">
              <a:solidFill>
                <a:srgbClr val="FF0000"/>
              </a:solidFill>
            </a:endParaRPr>
          </a:p>
          <a:p>
            <a:pPr>
              <a:buNone/>
            </a:pPr>
            <a:r>
              <a:rPr lang="ar-SA" sz="9600" b="1" dirty="0" smtClean="0"/>
              <a:t>                               من ح/ مصروفات الديون المشكوك فيها</a:t>
            </a:r>
            <a:endParaRPr lang="en-US" sz="9600" b="1" dirty="0" smtClean="0"/>
          </a:p>
          <a:p>
            <a:pPr>
              <a:buNone/>
            </a:pPr>
            <a:r>
              <a:rPr lang="ar-SA" sz="9600" b="1" dirty="0" smtClean="0"/>
              <a:t>                               إلى </a:t>
            </a:r>
            <a:r>
              <a:rPr lang="ar-SA" sz="9600" b="1" dirty="0" err="1" smtClean="0"/>
              <a:t>ح </a:t>
            </a:r>
            <a:r>
              <a:rPr lang="ar-SA" sz="9600" b="1" dirty="0" smtClean="0"/>
              <a:t>/ مخصص الديون المشكوك في تحصيلها</a:t>
            </a:r>
          </a:p>
          <a:p>
            <a:pPr>
              <a:buFont typeface="Wingdings" pitchFamily="2" charset="2"/>
              <a:buChar char="v"/>
            </a:pPr>
            <a:r>
              <a:rPr lang="ar-SA" sz="9600" b="1" dirty="0" smtClean="0"/>
              <a:t>عند عدم القدرة على تحصيل الدين لاسباب كإفلاس المدين أو وفاته يسمى الدين معدوما</a:t>
            </a:r>
            <a:r>
              <a:rPr lang="ar-SA" sz="9600" b="1" dirty="0" smtClean="0"/>
              <a:t>.</a:t>
            </a:r>
            <a:endParaRPr lang="ar-SA" sz="9600" b="1" dirty="0" smtClean="0"/>
          </a:p>
          <a:p>
            <a:pPr>
              <a:buFont typeface="Wingdings" pitchFamily="2" charset="2"/>
              <a:buChar char="v"/>
            </a:pPr>
            <a:r>
              <a:rPr lang="ar-SA" sz="9600" b="1" dirty="0" smtClean="0"/>
              <a:t>عند عدم القدرة على تحصيل الدين لاسباب كإفلاس المدين أو وفاته يسمى الدين معدوما.</a:t>
            </a:r>
          </a:p>
          <a:p>
            <a:pPr>
              <a:buFont typeface="Wingdings" pitchFamily="2" charset="2"/>
              <a:buChar char="v"/>
            </a:pPr>
            <a:r>
              <a:rPr lang="ar-SA" sz="9600" b="1" dirty="0" smtClean="0">
                <a:solidFill>
                  <a:srgbClr val="FF0000"/>
                </a:solidFill>
              </a:rPr>
              <a:t>قيد إعدام الدين : </a:t>
            </a:r>
            <a:r>
              <a:rPr lang="ar-SA" sz="9600" b="1" dirty="0" smtClean="0"/>
              <a:t>      من ح /مخصص الديون المشكوك في تحصيلها </a:t>
            </a:r>
          </a:p>
          <a:p>
            <a:pPr>
              <a:buNone/>
            </a:pPr>
            <a:r>
              <a:rPr lang="ar-SA" sz="9600" b="1" dirty="0" smtClean="0"/>
              <a:t>                                  الى ح/ </a:t>
            </a:r>
            <a:r>
              <a:rPr lang="ar-SA" sz="9600" b="1" dirty="0" smtClean="0"/>
              <a:t>المدينين </a:t>
            </a:r>
            <a:endParaRPr lang="ar-SA" sz="9600" b="1" dirty="0" smtClean="0"/>
          </a:p>
          <a:p>
            <a:pPr>
              <a:buNone/>
            </a:pPr>
            <a:endParaRPr lang="ar-SA" sz="9600" b="1" dirty="0" smtClean="0"/>
          </a:p>
          <a:p>
            <a:pPr>
              <a:buFont typeface="Wingdings" pitchFamily="2" charset="2"/>
              <a:buChar char="v"/>
            </a:pPr>
            <a:r>
              <a:rPr lang="ar-SA" sz="9600" b="1" dirty="0" smtClean="0">
                <a:solidFill>
                  <a:srgbClr val="FF0000"/>
                </a:solidFill>
              </a:rPr>
              <a:t>وعندما تتمكن المنشأة من تحصيل شيئا من الديون التي سبق </a:t>
            </a:r>
            <a:r>
              <a:rPr lang="ar-SA" sz="9600" b="1" dirty="0" err="1" smtClean="0">
                <a:solidFill>
                  <a:srgbClr val="FF0000"/>
                </a:solidFill>
              </a:rPr>
              <a:t>إعدامها :</a:t>
            </a:r>
            <a:endParaRPr lang="en-US" sz="9600" b="1" dirty="0" smtClean="0"/>
          </a:p>
          <a:p>
            <a:pPr>
              <a:buNone/>
            </a:pPr>
            <a:r>
              <a:rPr lang="ar-SA" sz="9600" b="1" dirty="0" smtClean="0"/>
              <a:t>         </a:t>
            </a:r>
            <a:r>
              <a:rPr lang="ar-SA" sz="9600" b="1" dirty="0" smtClean="0"/>
              <a:t>          </a:t>
            </a:r>
            <a:r>
              <a:rPr lang="ar-SA" sz="9600" b="1" dirty="0" smtClean="0"/>
              <a:t>من ح/ المدينين</a:t>
            </a:r>
            <a:endParaRPr lang="en-US" sz="9600" b="1" dirty="0" smtClean="0"/>
          </a:p>
          <a:p>
            <a:pPr>
              <a:buNone/>
            </a:pPr>
            <a:r>
              <a:rPr lang="ar-SA" sz="9600" b="1" dirty="0" smtClean="0"/>
              <a:t>     </a:t>
            </a:r>
            <a:r>
              <a:rPr lang="ar-SA" sz="9600" b="1" dirty="0" smtClean="0"/>
              <a:t> أ-              </a:t>
            </a:r>
            <a:r>
              <a:rPr lang="ar-SA" sz="9600" b="1" dirty="0" smtClean="0"/>
              <a:t>إلى ح/ مخصص الديون المشكوك في </a:t>
            </a:r>
            <a:r>
              <a:rPr lang="ar-SA" sz="9600" b="1" dirty="0" smtClean="0"/>
              <a:t>تحصيلها</a:t>
            </a:r>
          </a:p>
          <a:p>
            <a:pPr>
              <a:buNone/>
            </a:pPr>
            <a:r>
              <a:rPr lang="ar-SA" sz="9600" b="1" dirty="0"/>
              <a:t> </a:t>
            </a:r>
            <a:r>
              <a:rPr lang="ar-SA" sz="9600" b="1" dirty="0" smtClean="0"/>
              <a:t>     ب-       من ح / الصندوق أو البنك </a:t>
            </a:r>
          </a:p>
          <a:p>
            <a:pPr>
              <a:buNone/>
            </a:pPr>
            <a:r>
              <a:rPr lang="ar-SA" sz="9600" b="1" dirty="0"/>
              <a:t> </a:t>
            </a:r>
            <a:r>
              <a:rPr lang="ar-SA" sz="9600" b="1" dirty="0" smtClean="0"/>
              <a:t>                   إلى ح / المدينين</a:t>
            </a:r>
          </a:p>
          <a:p>
            <a:pPr>
              <a:buNone/>
            </a:pPr>
            <a:endParaRPr lang="en-US" sz="9600" b="1" dirty="0" smtClean="0"/>
          </a:p>
          <a:p>
            <a:endParaRPr lang="en-US" sz="9600" dirty="0" smtClean="0"/>
          </a:p>
          <a:p>
            <a:pPr>
              <a:buNone/>
            </a:pPr>
            <a:r>
              <a:rPr lang="ar-SA" sz="9600" b="1" dirty="0" smtClean="0"/>
              <a:t/>
            </a:r>
            <a:br>
              <a:rPr lang="ar-SA" sz="9600" b="1" dirty="0" smtClean="0"/>
            </a:br>
            <a:endParaRPr lang="ar-SA" sz="7400" dirty="0" smtClean="0"/>
          </a:p>
          <a:p>
            <a:pPr>
              <a:buFontTx/>
              <a:buChar char="-"/>
            </a:pPr>
            <a:endParaRPr lang="ar-SA" dirty="0" smtClean="0"/>
          </a:p>
          <a:p>
            <a:pPr>
              <a:buNone/>
            </a:pPr>
            <a:endParaRPr lang="ar-SA"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normAutofit/>
          </a:bodyPr>
          <a:lstStyle/>
          <a:p>
            <a:pPr algn="r"/>
            <a:r>
              <a:rPr lang="ar-SA" sz="4400" b="1" dirty="0" smtClean="0">
                <a:solidFill>
                  <a:schemeClr val="accent1"/>
                </a:solidFill>
              </a:rPr>
              <a:t>تابع </a:t>
            </a:r>
            <a:r>
              <a:rPr lang="ar-SA" sz="4400" b="1" dirty="0" err="1" smtClean="0">
                <a:solidFill>
                  <a:schemeClr val="accent1"/>
                </a:solidFill>
              </a:rPr>
              <a:t>النقدية :</a:t>
            </a:r>
            <a:endParaRPr lang="ar-SA" sz="4400" b="1" dirty="0">
              <a:solidFill>
                <a:schemeClr val="accent1"/>
              </a:solidFill>
            </a:endParaRPr>
          </a:p>
        </p:txBody>
      </p:sp>
      <p:sp>
        <p:nvSpPr>
          <p:cNvPr id="3" name="عنصر نائب للمحتوى 2"/>
          <p:cNvSpPr>
            <a:spLocks noGrp="1"/>
          </p:cNvSpPr>
          <p:nvPr>
            <p:ph sz="quarter" idx="1"/>
          </p:nvPr>
        </p:nvSpPr>
        <p:spPr>
          <a:ln w="38100">
            <a:solidFill>
              <a:schemeClr val="accent1"/>
            </a:solidFill>
          </a:ln>
        </p:spPr>
        <p:txBody>
          <a:bodyPr/>
          <a:lstStyle/>
          <a:p>
            <a:r>
              <a:rPr lang="ar-SA" dirty="0" smtClean="0"/>
              <a:t>النقدية مال منقول يملك بالحيازة ويخلو من أي علامة أو دليل على المالك حقيق لذا يجب الاهتمام بضبطه وتسجيله والرقابة عليه لأسباب منها :</a:t>
            </a:r>
          </a:p>
          <a:p>
            <a:pPr>
              <a:buNone/>
            </a:pPr>
            <a:endParaRPr lang="ar-SA" dirty="0" smtClean="0"/>
          </a:p>
          <a:p>
            <a:pPr>
              <a:buNone/>
            </a:pPr>
            <a:endParaRPr lang="ar-SA" dirty="0" smtClean="0"/>
          </a:p>
          <a:p>
            <a:pPr>
              <a:buNone/>
            </a:pPr>
            <a:endParaRPr lang="ar-SA" dirty="0" smtClean="0"/>
          </a:p>
          <a:p>
            <a:pPr>
              <a:buNone/>
            </a:pPr>
            <a:endParaRPr lang="ar-SA" dirty="0" smtClean="0"/>
          </a:p>
          <a:p>
            <a:pPr>
              <a:buNone/>
            </a:pPr>
            <a:r>
              <a:rPr lang="ar-SA" dirty="0" smtClean="0"/>
              <a:t>طرق المحافظة على النقدية :</a:t>
            </a:r>
          </a:p>
          <a:p>
            <a:pPr>
              <a:buFont typeface="Wingdings" pitchFamily="2" charset="2"/>
              <a:buChar char="q"/>
            </a:pPr>
            <a:r>
              <a:rPr lang="ar-SA" dirty="0" smtClean="0"/>
              <a:t>تحديد اختصاصات المتعاملين وفصل المسؤوليات .</a:t>
            </a:r>
          </a:p>
          <a:p>
            <a:pPr>
              <a:buFont typeface="Wingdings" pitchFamily="2" charset="2"/>
              <a:buChar char="q"/>
            </a:pPr>
            <a:r>
              <a:rPr lang="ar-SA" dirty="0" smtClean="0"/>
              <a:t>إشراك طرف ثالث في الصورة .</a:t>
            </a:r>
          </a:p>
          <a:p>
            <a:pPr>
              <a:buFont typeface="Wingdings" pitchFamily="2" charset="2"/>
              <a:buChar char="q"/>
            </a:pPr>
            <a:r>
              <a:rPr lang="ar-SA" dirty="0" smtClean="0"/>
              <a:t>إيداع المبالغ الواردة في البنك أول بأول .</a:t>
            </a:r>
            <a:endParaRPr lang="ar-SA" dirty="0"/>
          </a:p>
        </p:txBody>
      </p:sp>
      <p:sp>
        <p:nvSpPr>
          <p:cNvPr id="4" name="مستطيل مستدير الزوايا 3"/>
          <p:cNvSpPr/>
          <p:nvPr/>
        </p:nvSpPr>
        <p:spPr>
          <a:xfrm>
            <a:off x="4499992" y="2708920"/>
            <a:ext cx="3312368" cy="13681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1- الحيلولة دون التلاعب بالنقدية من غش أو سرقه أو استغلال للرصيد في أغراض غير مشروعة.</a:t>
            </a:r>
            <a:endParaRPr lang="ar-SA" dirty="0"/>
          </a:p>
        </p:txBody>
      </p:sp>
      <p:sp>
        <p:nvSpPr>
          <p:cNvPr id="5" name="مستطيل مستدير الزوايا 4"/>
          <p:cNvSpPr/>
          <p:nvPr/>
        </p:nvSpPr>
        <p:spPr>
          <a:xfrm>
            <a:off x="755576" y="2708920"/>
            <a:ext cx="3096344" cy="14401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dirty="0" smtClean="0"/>
              <a:t>2- الحيلولة دون تعرض المنشأة لنقص في رصيد النقدية .</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رسم تخطيطي 3"/>
          <p:cNvGraphicFramePr/>
          <p:nvPr/>
        </p:nvGraphicFramePr>
        <p:xfrm>
          <a:off x="755576" y="1412776"/>
          <a:ext cx="758450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noAutofit/>
          </a:bodyPr>
          <a:lstStyle/>
          <a:p>
            <a:pPr algn="ctr"/>
            <a:r>
              <a:rPr lang="ar-EG" sz="2800" b="1" dirty="0" smtClean="0">
                <a:solidFill>
                  <a:schemeClr val="accent1">
                    <a:lumMod val="75000"/>
                  </a:schemeClr>
                </a:solidFill>
              </a:rPr>
              <a:t>نظام الرقابة الداخلية</a:t>
            </a:r>
            <a:r>
              <a:rPr lang="en-US" sz="2800" b="1" dirty="0" smtClean="0">
                <a:solidFill>
                  <a:schemeClr val="accent1">
                    <a:lumMod val="75000"/>
                  </a:schemeClr>
                </a:solidFill>
              </a:rPr>
              <a:t> </a:t>
            </a:r>
            <a:r>
              <a:rPr lang="ar-EG" sz="2800" b="1" dirty="0" smtClean="0">
                <a:solidFill>
                  <a:schemeClr val="accent1">
                    <a:lumMod val="75000"/>
                  </a:schemeClr>
                </a:solidFill>
              </a:rPr>
              <a:t>على</a:t>
            </a:r>
            <a:r>
              <a:rPr lang="en-US" sz="2800" b="1" dirty="0" smtClean="0">
                <a:solidFill>
                  <a:schemeClr val="accent1">
                    <a:lumMod val="75000"/>
                  </a:schemeClr>
                </a:solidFill>
              </a:rPr>
              <a:t> </a:t>
            </a:r>
            <a:r>
              <a:rPr lang="ar-EG" sz="2800" b="1" dirty="0" smtClean="0">
                <a:solidFill>
                  <a:schemeClr val="accent1">
                    <a:lumMod val="75000"/>
                  </a:schemeClr>
                </a:solidFill>
              </a:rPr>
              <a:t>المتحصلات النقدية</a:t>
            </a:r>
            <a:r>
              <a:rPr lang="en-US" sz="2800" b="1" dirty="0" smtClean="0">
                <a:solidFill>
                  <a:schemeClr val="accent1">
                    <a:lumMod val="75000"/>
                  </a:schemeClr>
                </a:solidFill>
              </a:rPr>
              <a:t> </a:t>
            </a:r>
            <a:br>
              <a:rPr lang="en-US" sz="2800" b="1" dirty="0" smtClean="0">
                <a:solidFill>
                  <a:schemeClr val="accent1">
                    <a:lumMod val="75000"/>
                  </a:schemeClr>
                </a:solidFill>
              </a:rPr>
            </a:br>
            <a:r>
              <a:rPr lang="ar-SA" sz="2800" b="1" dirty="0" smtClean="0">
                <a:solidFill>
                  <a:schemeClr val="accent1">
                    <a:lumMod val="75000"/>
                  </a:schemeClr>
                </a:solidFill>
              </a:rPr>
              <a:t>1- المتحصلات </a:t>
            </a:r>
            <a:r>
              <a:rPr lang="ar-EG" sz="2800" b="1" dirty="0" smtClean="0">
                <a:solidFill>
                  <a:schemeClr val="accent1">
                    <a:lumMod val="75000"/>
                  </a:schemeClr>
                </a:solidFill>
              </a:rPr>
              <a:t>من </a:t>
            </a:r>
            <a:r>
              <a:rPr lang="en-US" sz="2800" b="1" dirty="0" smtClean="0">
                <a:solidFill>
                  <a:schemeClr val="accent1">
                    <a:lumMod val="75000"/>
                  </a:schemeClr>
                </a:solidFill>
              </a:rPr>
              <a:t> </a:t>
            </a:r>
            <a:r>
              <a:rPr lang="ar-EG" sz="2800" b="1" dirty="0" smtClean="0">
                <a:solidFill>
                  <a:schemeClr val="accent1">
                    <a:lumMod val="75000"/>
                  </a:schemeClr>
                </a:solidFill>
              </a:rPr>
              <a:t>المبيعات النقدية</a:t>
            </a:r>
            <a:endParaRPr lang="ar-SA" sz="2400" b="1" dirty="0">
              <a:solidFill>
                <a:schemeClr val="accent1">
                  <a:lumMod val="75000"/>
                </a:schemeClr>
              </a:solidFill>
            </a:endParaRPr>
          </a:p>
        </p:txBody>
      </p:sp>
      <p:sp>
        <p:nvSpPr>
          <p:cNvPr id="3" name="عنصر نائب للمحتوى 2"/>
          <p:cNvSpPr>
            <a:spLocks noGrp="1"/>
          </p:cNvSpPr>
          <p:nvPr>
            <p:ph sz="quarter" idx="1"/>
          </p:nvPr>
        </p:nvSpPr>
        <p:spPr>
          <a:ln w="38100">
            <a:solidFill>
              <a:schemeClr val="tx1"/>
            </a:solidFill>
          </a:ln>
        </p:spPr>
        <p:txBody>
          <a:bodyPr>
            <a:normAutofit lnSpcReduction="10000"/>
          </a:bodyPr>
          <a:lstStyle/>
          <a:p>
            <a:pPr algn="just">
              <a:buNone/>
            </a:pPr>
            <a:r>
              <a:rPr lang="ar-SA" dirty="0" smtClean="0">
                <a:effectLst>
                  <a:outerShdw blurRad="38100" dist="38100" dir="2700000" algn="tl">
                    <a:srgbClr val="FFFFFF"/>
                  </a:outerShdw>
                </a:effectLst>
              </a:rPr>
              <a:t>عندما تدخل </a:t>
            </a:r>
            <a:r>
              <a:rPr lang="ar-EG" dirty="0" smtClean="0">
                <a:effectLst>
                  <a:outerShdw blurRad="38100" dist="38100" dir="2700000" algn="tl">
                    <a:srgbClr val="FFFFFF"/>
                  </a:outerShdw>
                </a:effectLst>
              </a:rPr>
              <a:t> سوق مركزي أو متجر تجزئة، تجد أن عملية الدفع تتم من خلال آلة تسجيل النقدية المستلمة، وهي آلة مجهزة بوسائل رقابية تتمثل في</a:t>
            </a:r>
          </a:p>
          <a:p>
            <a:pPr algn="just"/>
            <a:r>
              <a:rPr lang="ar-EG" dirty="0" smtClean="0">
                <a:effectLst>
                  <a:outerShdw blurRad="38100" dist="38100" dir="2700000" algn="tl">
                    <a:srgbClr val="FFFFFF"/>
                  </a:outerShdw>
                </a:effectLst>
              </a:rPr>
              <a:t> شاشة في مواجهة العميل: تظهر جميع المبالغ التي يسجلها الموظف، والإجمالي.</a:t>
            </a:r>
          </a:p>
          <a:p>
            <a:pPr algn="just"/>
            <a:r>
              <a:rPr lang="ar-EG" dirty="0" smtClean="0">
                <a:effectLst>
                  <a:outerShdw blurRad="38100" dist="38100" dir="2700000" algn="tl">
                    <a:srgbClr val="FFFFFF"/>
                  </a:outerShdw>
                </a:effectLst>
              </a:rPr>
              <a:t>إيصال تطبعه الآلة على شريط من ورق يأخذه العميل ليمكنه من مراجعة مشترياته.</a:t>
            </a:r>
          </a:p>
          <a:p>
            <a:pPr algn="just"/>
            <a:r>
              <a:rPr lang="ar-EG" dirty="0" smtClean="0">
                <a:effectLst>
                  <a:outerShdw blurRad="38100" dist="38100" dir="2700000" algn="tl">
                    <a:srgbClr val="FFFFFF"/>
                  </a:outerShdw>
                </a:effectLst>
              </a:rPr>
              <a:t>الدفع عن طريق بطاقة الصراف أو الائتمان </a:t>
            </a:r>
            <a:r>
              <a:rPr lang="en-US" dirty="0" smtClean="0">
                <a:effectLst>
                  <a:outerShdw blurRad="38100" dist="38100" dir="2700000" algn="tl">
                    <a:srgbClr val="FFFFFF"/>
                  </a:outerShdw>
                </a:effectLst>
              </a:rPr>
              <a:t>Visa)</a:t>
            </a:r>
            <a:r>
              <a:rPr lang="ar-EG" dirty="0" smtClean="0">
                <a:effectLst>
                  <a:outerShdw blurRad="38100" dist="38100" dir="2700000" algn="tl">
                    <a:srgbClr val="FFFFFF"/>
                  </a:outerShdw>
                </a:effectLst>
              </a:rPr>
              <a:t> أو </a:t>
            </a:r>
            <a:r>
              <a:rPr lang="en-US" dirty="0" smtClean="0">
                <a:effectLst>
                  <a:outerShdw blurRad="38100" dist="38100" dir="2700000" algn="tl">
                    <a:srgbClr val="FFFFFF"/>
                  </a:outerShdw>
                </a:effectLst>
              </a:rPr>
              <a:t>Master (Card </a:t>
            </a:r>
            <a:r>
              <a:rPr lang="ar-EG" dirty="0" smtClean="0">
                <a:effectLst>
                  <a:outerShdw blurRad="38100" dist="38100" dir="2700000" algn="tl">
                    <a:srgbClr val="FFFFFF"/>
                  </a:outerShdw>
                </a:effectLst>
              </a:rPr>
              <a:t>تمكن العميل من </a:t>
            </a:r>
            <a:r>
              <a:rPr lang="en-US"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الدفع خصماً من حسابه لصالح حساب المتجر باستخدام الشبكة السعودية </a:t>
            </a:r>
            <a:r>
              <a:rPr lang="en-US" dirty="0" smtClean="0">
                <a:effectLst>
                  <a:outerShdw blurRad="38100" dist="38100" dir="2700000" algn="tl">
                    <a:srgbClr val="FFFFFF"/>
                  </a:outerShdw>
                </a:effectLst>
              </a:rPr>
              <a:t>(SPAN)</a:t>
            </a:r>
            <a:r>
              <a:rPr lang="ar-EG" dirty="0" smtClean="0">
                <a:effectLst>
                  <a:outerShdw blurRad="38100" dist="38100" dir="2700000" algn="tl">
                    <a:srgbClr val="FFFFFF"/>
                  </a:outerShdw>
                </a:effectLst>
              </a:rPr>
              <a:t>.</a:t>
            </a:r>
          </a:p>
          <a:p>
            <a:pPr algn="just"/>
            <a:r>
              <a:rPr lang="ar-EG" dirty="0" smtClean="0">
                <a:effectLst>
                  <a:outerShdw blurRad="38100" dist="38100" dir="2700000" algn="tl">
                    <a:srgbClr val="FFFFFF"/>
                  </a:outerShdw>
                </a:effectLst>
              </a:rPr>
              <a:t>شريط داخل آلة التسجيل: مسجل عليه جميع الحركات النقدية من قبض (دخلت للصندوق)، 	وصرف (خرجت للعميل كباقي)، ولا يمكن أن يصل لهذا الشريط إلى موظف مختص من 	قسم الحسابات، ويعد هذا الشريط مستند يستخدم عند إجراء القيود المحاسبية.</a:t>
            </a:r>
            <a:endParaRPr lang="en-US" dirty="0" smtClean="0">
              <a:effectLst>
                <a:outerShdw blurRad="38100" dist="38100" dir="2700000" algn="tl">
                  <a:srgbClr val="FFFFFF"/>
                </a:outerShdw>
              </a:effectLst>
            </a:endParaRPr>
          </a:p>
          <a:p>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سهم إلى اليسار 3"/>
          <p:cNvSpPr/>
          <p:nvPr/>
        </p:nvSpPr>
        <p:spPr>
          <a:xfrm rot="19423643">
            <a:off x="6588965" y="450713"/>
            <a:ext cx="1886305" cy="1107212"/>
          </a:xfrm>
          <a:prstGeom prst="lef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dirty="0" smtClean="0">
                <a:solidFill>
                  <a:schemeClr val="tx1"/>
                </a:solidFill>
              </a:rPr>
              <a:t>لاننسى </a:t>
            </a:r>
            <a:endParaRPr lang="ar-SA" sz="2400" dirty="0">
              <a:solidFill>
                <a:schemeClr val="tx1"/>
              </a:solidFill>
            </a:endParaRPr>
          </a:p>
        </p:txBody>
      </p:sp>
      <p:sp>
        <p:nvSpPr>
          <p:cNvPr id="5" name="انفجار 2 4"/>
          <p:cNvSpPr/>
          <p:nvPr/>
        </p:nvSpPr>
        <p:spPr>
          <a:xfrm>
            <a:off x="323528" y="1196752"/>
            <a:ext cx="8208912" cy="5472608"/>
          </a:xfrm>
          <a:prstGeom prst="irregularSeal2">
            <a:avLst/>
          </a:prstGeom>
          <a:ln>
            <a:solidFill>
              <a:schemeClr val="accent1">
                <a:lumMod val="75000"/>
              </a:schemeClr>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ar-SA" sz="2400" dirty="0" smtClean="0"/>
              <a:t>الفصل بين الوظائف عامل مهم في المحافظة على الرقابه على النقدية :</a:t>
            </a:r>
          </a:p>
          <a:p>
            <a:pPr algn="ctr"/>
            <a:r>
              <a:rPr lang="ar-SA" sz="2400" dirty="0" smtClean="0"/>
              <a:t>( من يعمل على الة التسجيل أو من يسلم له المبلغ في اخر الدوام شخصان مختلفان )</a:t>
            </a:r>
            <a:endParaRPr lang="ar-SA"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noAutofit/>
          </a:bodyPr>
          <a:lstStyle/>
          <a:p>
            <a:pPr algn="ctr"/>
            <a:r>
              <a:rPr lang="ar-EG" sz="2800" b="1" dirty="0" smtClean="0">
                <a:solidFill>
                  <a:schemeClr val="accent1">
                    <a:lumMod val="75000"/>
                  </a:schemeClr>
                </a:solidFill>
              </a:rPr>
              <a:t>نظام الرقابة الداخلية </a:t>
            </a:r>
            <a:r>
              <a:rPr lang="en-US" sz="2800" b="1" dirty="0" smtClean="0">
                <a:solidFill>
                  <a:schemeClr val="accent1">
                    <a:lumMod val="75000"/>
                  </a:schemeClr>
                </a:solidFill>
              </a:rPr>
              <a:t> </a:t>
            </a:r>
            <a:r>
              <a:rPr lang="ar-EG" sz="2800" b="1" dirty="0" smtClean="0">
                <a:solidFill>
                  <a:schemeClr val="accent1">
                    <a:lumMod val="75000"/>
                  </a:schemeClr>
                </a:solidFill>
              </a:rPr>
              <a:t>على</a:t>
            </a:r>
            <a:r>
              <a:rPr lang="en-US" sz="2800" b="1" dirty="0" smtClean="0">
                <a:solidFill>
                  <a:schemeClr val="accent1">
                    <a:lumMod val="75000"/>
                  </a:schemeClr>
                </a:solidFill>
              </a:rPr>
              <a:t> </a:t>
            </a:r>
            <a:r>
              <a:rPr lang="ar-EG" sz="2800" b="1" dirty="0" smtClean="0">
                <a:solidFill>
                  <a:schemeClr val="accent1">
                    <a:lumMod val="75000"/>
                  </a:schemeClr>
                </a:solidFill>
              </a:rPr>
              <a:t>المتحصلات النقدية</a:t>
            </a:r>
            <a:r>
              <a:rPr lang="en-US" sz="2800" b="1" dirty="0" smtClean="0">
                <a:solidFill>
                  <a:schemeClr val="accent1">
                    <a:lumMod val="75000"/>
                  </a:schemeClr>
                </a:solidFill>
              </a:rPr>
              <a:t> </a:t>
            </a:r>
            <a:br>
              <a:rPr lang="en-US" sz="2800" b="1" dirty="0" smtClean="0">
                <a:solidFill>
                  <a:schemeClr val="accent1">
                    <a:lumMod val="75000"/>
                  </a:schemeClr>
                </a:solidFill>
              </a:rPr>
            </a:br>
            <a:r>
              <a:rPr lang="ar-SA" sz="2800" b="1" dirty="0" smtClean="0">
                <a:solidFill>
                  <a:schemeClr val="accent1">
                    <a:lumMod val="75000"/>
                  </a:schemeClr>
                </a:solidFill>
              </a:rPr>
              <a:t>2- المتحصلات </a:t>
            </a:r>
            <a:r>
              <a:rPr lang="ar-EG" sz="2800" b="1" dirty="0" smtClean="0">
                <a:solidFill>
                  <a:schemeClr val="accent1">
                    <a:lumMod val="75000"/>
                  </a:schemeClr>
                </a:solidFill>
              </a:rPr>
              <a:t>من </a:t>
            </a:r>
            <a:r>
              <a:rPr lang="en-US" sz="2800" b="1" dirty="0" smtClean="0">
                <a:solidFill>
                  <a:schemeClr val="accent1">
                    <a:lumMod val="75000"/>
                  </a:schemeClr>
                </a:solidFill>
              </a:rPr>
              <a:t> </a:t>
            </a:r>
            <a:r>
              <a:rPr lang="ar-EG" sz="2800" b="1" dirty="0" smtClean="0">
                <a:solidFill>
                  <a:schemeClr val="accent1">
                    <a:lumMod val="75000"/>
                  </a:schemeClr>
                </a:solidFill>
              </a:rPr>
              <a:t>الم</a:t>
            </a:r>
            <a:r>
              <a:rPr lang="ar-SA" sz="2800" b="1" dirty="0" smtClean="0">
                <a:solidFill>
                  <a:schemeClr val="accent1">
                    <a:lumMod val="75000"/>
                  </a:schemeClr>
                </a:solidFill>
              </a:rPr>
              <a:t>دينين </a:t>
            </a:r>
            <a:endParaRPr lang="ar-SA" sz="2400" b="1" dirty="0">
              <a:solidFill>
                <a:schemeClr val="accent1">
                  <a:lumMod val="75000"/>
                </a:schemeClr>
              </a:solidFill>
            </a:endParaRPr>
          </a:p>
        </p:txBody>
      </p:sp>
      <p:sp>
        <p:nvSpPr>
          <p:cNvPr id="3" name="عنصر نائب للمحتوى 2"/>
          <p:cNvSpPr>
            <a:spLocks noGrp="1"/>
          </p:cNvSpPr>
          <p:nvPr>
            <p:ph sz="quarter" idx="1"/>
          </p:nvPr>
        </p:nvSpPr>
        <p:spPr>
          <a:ln w="38100">
            <a:solidFill>
              <a:schemeClr val="tx1"/>
            </a:solidFill>
          </a:ln>
        </p:spPr>
        <p:txBody>
          <a:bodyPr>
            <a:normAutofit/>
          </a:bodyPr>
          <a:lstStyle/>
          <a:p>
            <a:pPr algn="just"/>
            <a:r>
              <a:rPr lang="ar-EG" dirty="0" smtClean="0">
                <a:effectLst>
                  <a:outerShdw blurRad="38100" dist="38100" dir="2700000" algn="tl">
                    <a:srgbClr val="FFFFFF"/>
                  </a:outerShdw>
                </a:effectLst>
              </a:rPr>
              <a:t>يقوم موظف مختص بعملية التحصيل من المدينين، ويحمل هذا الموظف دفتر إيصالات مرقم ، وكل إيصال يتكون من أصل وثلاثة صور، توزع كالآتي:</a:t>
            </a:r>
          </a:p>
          <a:p>
            <a:pPr algn="just">
              <a:buNone/>
            </a:pPr>
            <a:r>
              <a:rPr lang="ar-SA" dirty="0" smtClean="0">
                <a:effectLst>
                  <a:outerShdw blurRad="38100" dist="38100" dir="2700000" algn="tl">
                    <a:srgbClr val="FFFFFF"/>
                  </a:outerShdw>
                </a:effectLst>
              </a:rPr>
              <a:t> </a:t>
            </a:r>
            <a:r>
              <a:rPr lang="ar-EG" dirty="0" smtClean="0">
                <a:effectLst>
                  <a:outerShdw blurRad="38100" dist="38100" dir="2700000" algn="tl">
                    <a:srgbClr val="FFFFFF"/>
                  </a:outerShdw>
                </a:effectLst>
              </a:rPr>
              <a:t>- الأصل : يأخذه المدين.</a:t>
            </a:r>
          </a:p>
          <a:p>
            <a:pPr algn="just">
              <a:buNone/>
            </a:pPr>
            <a:r>
              <a:rPr lang="ar-SA" dirty="0" smtClean="0">
                <a:effectLst>
                  <a:outerShdw blurRad="38100" dist="38100" dir="2700000" algn="tl">
                    <a:srgbClr val="FFFFFF"/>
                  </a:outerShdw>
                </a:effectLst>
              </a:rPr>
              <a:t>1 </a:t>
            </a:r>
            <a:r>
              <a:rPr lang="ar-EG" dirty="0" smtClean="0">
                <a:effectLst>
                  <a:outerShdw blurRad="38100" dist="38100" dir="2700000" algn="tl">
                    <a:srgbClr val="FFFFFF"/>
                  </a:outerShdw>
                </a:effectLst>
              </a:rPr>
              <a:t>- صورة: ترسل إلى أمين الصندوق.</a:t>
            </a:r>
            <a:endParaRPr lang="en-US" dirty="0" smtClean="0">
              <a:effectLst>
                <a:outerShdw blurRad="38100" dist="38100" dir="2700000" algn="tl">
                  <a:srgbClr val="FFFFFF"/>
                </a:outerShdw>
              </a:effectLst>
            </a:endParaRPr>
          </a:p>
          <a:p>
            <a:pPr algn="just">
              <a:buNone/>
            </a:pPr>
            <a:r>
              <a:rPr lang="ar-SA" dirty="0" smtClean="0">
                <a:effectLst>
                  <a:outerShdw blurRad="38100" dist="38100" dir="2700000" algn="tl">
                    <a:srgbClr val="FFFFFF"/>
                  </a:outerShdw>
                </a:effectLst>
              </a:rPr>
              <a:t>2 </a:t>
            </a:r>
            <a:r>
              <a:rPr lang="ar-EG" dirty="0" smtClean="0">
                <a:effectLst>
                  <a:outerShdw blurRad="38100" dist="38100" dir="2700000" algn="tl">
                    <a:srgbClr val="FFFFFF"/>
                  </a:outerShdw>
                </a:effectLst>
              </a:rPr>
              <a:t>- صورة: ترسل إلى الحسابات للتسجيل في اليومية.</a:t>
            </a:r>
          </a:p>
          <a:p>
            <a:pPr algn="just">
              <a:buNone/>
            </a:pPr>
            <a:r>
              <a:rPr lang="ar-SA" dirty="0" smtClean="0">
                <a:effectLst>
                  <a:outerShdw blurRad="38100" dist="38100" dir="2700000" algn="tl">
                    <a:srgbClr val="FFFFFF"/>
                  </a:outerShdw>
                </a:effectLst>
              </a:rPr>
              <a:t>3</a:t>
            </a:r>
            <a:r>
              <a:rPr lang="ar-EG" dirty="0" smtClean="0">
                <a:effectLst>
                  <a:outerShdw blurRad="38100" dist="38100" dir="2700000" algn="tl">
                    <a:srgbClr val="FFFFFF"/>
                  </a:outerShdw>
                </a:effectLst>
              </a:rPr>
              <a:t>- صورة: تظل عند المحصل</a:t>
            </a:r>
            <a:r>
              <a:rPr lang="ar-SA" dirty="0" smtClean="0">
                <a:effectLst>
                  <a:outerShdw blurRad="38100" dist="38100" dir="2700000" algn="tl">
                    <a:srgbClr val="FFFFFF"/>
                  </a:outerShdw>
                </a:effectLst>
              </a:rPr>
              <a:t>.</a:t>
            </a:r>
            <a:endParaRPr lang="ar-EG" dirty="0" smtClean="0">
              <a:effectLst>
                <a:outerShdw blurRad="38100" dist="38100" dir="2700000" algn="tl">
                  <a:srgbClr val="FFFFFF"/>
                </a:outerShdw>
              </a:effectLst>
            </a:endParaRPr>
          </a:p>
          <a:p>
            <a:pPr algn="just"/>
            <a:r>
              <a:rPr lang="ar-EG" dirty="0" smtClean="0">
                <a:effectLst>
                  <a:outerShdw blurRad="38100" dist="38100" dir="2700000" algn="tl">
                    <a:srgbClr val="FFFFFF"/>
                  </a:outerShdw>
                </a:effectLst>
              </a:rPr>
              <a:t>ويساعد هذا الأسلوب على تقليل فرص التلاعب في المتحصلات النقدية من المدينين، سواء تلاعب المحصل أو أمين الصندوق، إلاّ إذا كان الأطراف الأربعة متفقين على التلاعب، ويندر ما يكون هذا.</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ln w="38100">
            <a:solidFill>
              <a:schemeClr val="tx1"/>
            </a:solidFill>
          </a:ln>
        </p:spPr>
        <p:txBody>
          <a:bodyPr/>
          <a:lstStyle/>
          <a:p>
            <a:pPr algn="ctr"/>
            <a:r>
              <a:rPr lang="ar-EG" sz="3200" b="1" dirty="0" smtClean="0">
                <a:solidFill>
                  <a:schemeClr val="accent1">
                    <a:lumMod val="75000"/>
                  </a:schemeClr>
                </a:solidFill>
              </a:rPr>
              <a:t>نظام الرقابة الداخلية</a:t>
            </a:r>
            <a:r>
              <a:rPr lang="en-US" sz="3200" b="1" dirty="0" smtClean="0">
                <a:solidFill>
                  <a:schemeClr val="accent1">
                    <a:lumMod val="75000"/>
                  </a:schemeClr>
                </a:solidFill>
              </a:rPr>
              <a:t> </a:t>
            </a:r>
            <a:r>
              <a:rPr lang="ar-EG" sz="3200" b="1" dirty="0" smtClean="0">
                <a:solidFill>
                  <a:schemeClr val="accent1">
                    <a:lumMod val="75000"/>
                  </a:schemeClr>
                </a:solidFill>
              </a:rPr>
              <a:t>على</a:t>
            </a:r>
            <a:r>
              <a:rPr lang="en-US" sz="3200" b="1" dirty="0" smtClean="0">
                <a:solidFill>
                  <a:schemeClr val="accent1">
                    <a:lumMod val="75000"/>
                  </a:schemeClr>
                </a:solidFill>
              </a:rPr>
              <a:t> </a:t>
            </a:r>
            <a:r>
              <a:rPr lang="ar-EG" sz="3200" b="1" dirty="0" smtClean="0">
                <a:solidFill>
                  <a:schemeClr val="accent1">
                    <a:lumMod val="75000"/>
                  </a:schemeClr>
                </a:solidFill>
              </a:rPr>
              <a:t>الم</a:t>
            </a:r>
            <a:r>
              <a:rPr lang="ar-SA" sz="3200" b="1" dirty="0" smtClean="0">
                <a:solidFill>
                  <a:schemeClr val="accent1">
                    <a:lumMod val="75000"/>
                  </a:schemeClr>
                </a:solidFill>
              </a:rPr>
              <a:t>مدفوعات </a:t>
            </a:r>
            <a:r>
              <a:rPr lang="ar-EG" sz="3200" b="1" dirty="0" smtClean="0">
                <a:solidFill>
                  <a:schemeClr val="accent1">
                    <a:lumMod val="75000"/>
                  </a:schemeClr>
                </a:solidFill>
              </a:rPr>
              <a:t> النقدية</a:t>
            </a:r>
            <a:endParaRPr lang="ar-SA" dirty="0"/>
          </a:p>
        </p:txBody>
      </p:sp>
      <p:graphicFrame>
        <p:nvGraphicFramePr>
          <p:cNvPr id="4" name="عنصر نائب للمحتوى 3"/>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مشربية">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788</TotalTime>
  <Words>2321</Words>
  <Application>Microsoft Office PowerPoint</Application>
  <PresentationFormat>On-screen Show (4:3)</PresentationFormat>
  <Paragraphs>314</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مشربية</vt:lpstr>
      <vt:lpstr>الفصل السادس</vt:lpstr>
      <vt:lpstr>PowerPoint Presentation</vt:lpstr>
      <vt:lpstr>                           أولا :النقدية :</vt:lpstr>
      <vt:lpstr>تابع النقدية :</vt:lpstr>
      <vt:lpstr>PowerPoint Presentation</vt:lpstr>
      <vt:lpstr>نظام الرقابة الداخلية على المتحصلات النقدية  1- المتحصلات من  المبيعات النقدية</vt:lpstr>
      <vt:lpstr>PowerPoint Presentation</vt:lpstr>
      <vt:lpstr>نظام الرقابة الداخلية  على المتحصلات النقدية  2- المتحصلات من  المدينين </vt:lpstr>
      <vt:lpstr>نظام الرقابة الداخلية على الممدفوعات  النقدية</vt:lpstr>
      <vt:lpstr>نظام الرقابة الداخلية على المدفوعات  النقدية بشيك</vt:lpstr>
      <vt:lpstr>نظام الرقابة الداخلية على المدفوعات  النقدية ( صندوق المصروفات النثريه )</vt:lpstr>
      <vt:lpstr>نظام الرقابة الداخلية على المدفوعات  النقدية ( صندوق المصروفات النثريه )</vt:lpstr>
      <vt:lpstr>نظام الرقابة الداخلية على المدفوعات  النقدية ( كشف حساب البنك وكيفية تسويته )</vt:lpstr>
      <vt:lpstr>نظام الرقابة الداخلية على المدفوعات  النقدية ( كشف حساب البنك وكيفية تسويته )</vt:lpstr>
      <vt:lpstr>نظام الرقابة الداخلية على المدفوعات  النقدية ( كشف حساب البنك وكيفية تسويته )</vt:lpstr>
      <vt:lpstr>مثال مذكرة تسوية البنك : </vt:lpstr>
      <vt:lpstr>حل مذكرة التسوية :</vt:lpstr>
      <vt:lpstr>PowerPoint Presentation</vt:lpstr>
      <vt:lpstr>PowerPoint Presentation</vt:lpstr>
      <vt:lpstr>PowerPoint Presentation</vt:lpstr>
      <vt:lpstr>تسجيل أوراق القبض في الدفاتر :</vt:lpstr>
      <vt:lpstr>أمثلة تطبيقية  لأوراق القبض  بدون إحتساب أي فوائد </vt:lpstr>
      <vt:lpstr>PowerPoint Presentation</vt:lpstr>
      <vt:lpstr>PowerPoint Presentation</vt:lpstr>
      <vt:lpstr>مثال الاحتفاظ بالكمبياله حتى تاريخ الاستحقاق </vt:lpstr>
      <vt:lpstr>تابع المثال </vt:lpstr>
      <vt:lpstr>PowerPoint Presentation</vt:lpstr>
      <vt:lpstr>مثال على تظهير الكمبياله </vt:lpstr>
      <vt:lpstr>PowerPoint Presentation</vt:lpstr>
      <vt:lpstr>PowerPoint Presentation</vt:lpstr>
      <vt:lpstr>مثال على خصم الكمبياله لدى البنك :</vt:lpstr>
      <vt:lpstr>تابع المثال :</vt:lpstr>
      <vt:lpstr>    إظهار أوراق القبض في قائمة المركز المالي:</vt:lpstr>
      <vt:lpstr>ثالثا : المدينون  </vt:lpstr>
      <vt:lpstr>تابع المدينين:</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dc:title>
  <dc:creator>dr.ahmed</dc:creator>
  <cp:lastModifiedBy>adel</cp:lastModifiedBy>
  <cp:revision>62</cp:revision>
  <dcterms:created xsi:type="dcterms:W3CDTF">2012-10-13T14:03:59Z</dcterms:created>
  <dcterms:modified xsi:type="dcterms:W3CDTF">2018-10-22T17:54:04Z</dcterms:modified>
</cp:coreProperties>
</file>