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65" r:id="rId4"/>
    <p:sldId id="264" r:id="rId5"/>
    <p:sldId id="263" r:id="rId6"/>
    <p:sldId id="269" r:id="rId7"/>
    <p:sldId id="268" r:id="rId8"/>
    <p:sldId id="267" r:id="rId9"/>
    <p:sldId id="266" r:id="rId10"/>
    <p:sldId id="270" r:id="rId11"/>
    <p:sldId id="271" r:id="rId12"/>
    <p:sldId id="273" r:id="rId13"/>
    <p:sldId id="261" r:id="rId14"/>
    <p:sldId id="262" r:id="rId15"/>
    <p:sldId id="260" r:id="rId16"/>
    <p:sldId id="259" r:id="rId17"/>
    <p:sldId id="272" r:id="rId18"/>
    <p:sldId id="274" r:id="rId19"/>
    <p:sldId id="277" r:id="rId20"/>
    <p:sldId id="258" r:id="rId21"/>
    <p:sldId id="279" r:id="rId22"/>
    <p:sldId id="275" r:id="rId23"/>
    <p:sldId id="278" r:id="rId24"/>
    <p:sldId id="280" r:id="rId25"/>
    <p:sldId id="276" r:id="rId26"/>
    <p:sldId id="282" r:id="rId27"/>
    <p:sldId id="283"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pPr/>
              <a:t>14/10/2020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pPr/>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CBC562C-E7E6-483F-ACE2-BC4AED2490B0}" type="datetime1">
              <a:rPr lang="en-GB" smtClean="0"/>
              <a:t>14/10/2020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096B24-E753-4258-9A46-2400D07337E7}"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ED287A-EE2A-467E-AD73-ECA9139CD264}"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433AF0-19AC-4EE7-93D5-8E1FA6939194}"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BA46164-2B06-4E55-8F41-7FA4A9755F32}"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318CFB5-E095-4CB3-B209-18ADB62C7B92}" type="datetime1">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558D946-7084-46FD-9D7C-95D753A89903}" type="datetime1">
              <a:rPr lang="en-GB" smtClean="0"/>
              <a:t>14/10/2020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1E76A80-6457-4563-8330-A60D573EFC7D}" type="datetime1">
              <a:rPr lang="en-GB" smtClean="0"/>
              <a:t>14/10/2020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579D7-95C4-44F1-8FC1-90274A30E080}" type="datetime1">
              <a:rPr lang="en-GB" smtClean="0"/>
              <a:t>14/10/2020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42F12B-136F-414D-AFAD-A1352505F6CC}" type="datetime1">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7948341-6967-49B7-BC59-700917343E3A}" type="datetime1">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8AFC57-1932-4799-86C1-0B47EDDFB42B}" type="datetime1">
              <a:rPr lang="en-GB" smtClean="0"/>
              <a:t>14/10/2020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2856"/>
            <a:ext cx="7851648" cy="1828800"/>
          </a:xfrm>
        </p:spPr>
        <p:txBody>
          <a:bodyPr/>
          <a:lstStyle/>
          <a:p>
            <a:pPr algn="ctr" rtl="1"/>
            <a:r>
              <a:rPr lang="ar-SA" dirty="0">
                <a:solidFill>
                  <a:schemeClr val="tx1"/>
                </a:solidFill>
              </a:rPr>
              <a:t>الفصل السادس: العرض الكلي</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الفجوة التضخمية و الفجوة الانكماشية:</a:t>
            </a:r>
            <a:endParaRPr lang="en-GB" b="1" dirty="0"/>
          </a:p>
        </p:txBody>
      </p:sp>
      <p:sp>
        <p:nvSpPr>
          <p:cNvPr id="3" name="Content Placeholder 2"/>
          <p:cNvSpPr>
            <a:spLocks noGrp="1"/>
          </p:cNvSpPr>
          <p:nvPr>
            <p:ph idx="1"/>
          </p:nvPr>
        </p:nvSpPr>
        <p:spPr>
          <a:xfrm>
            <a:off x="457200" y="1935480"/>
            <a:ext cx="8229600" cy="4589864"/>
          </a:xfrm>
        </p:spPr>
        <p:txBody>
          <a:bodyPr>
            <a:normAutofit/>
          </a:bodyPr>
          <a:lstStyle/>
          <a:p>
            <a:pPr algn="r" rtl="1"/>
            <a:r>
              <a:rPr lang="ar-SA" dirty="0"/>
              <a:t>بإضافة مستوى التوظيف الكامل للرسمة السابقة و كذلك لرسمة الانفاق الكلي يمكننا تحديد ما إذا كان الاقتصاد في حالة انكماش أم تضخم أم توازن.</a:t>
            </a:r>
          </a:p>
          <a:p>
            <a:pPr algn="r" rtl="1"/>
            <a:r>
              <a:rPr lang="ar-SA" b="1" dirty="0">
                <a:solidFill>
                  <a:schemeClr val="tx2"/>
                </a:solidFill>
              </a:rPr>
              <a:t>بالاعتماد على مستوى الأسعار و خط الانفاق الكلي فإن الاقتصاد قد يواجه:</a:t>
            </a:r>
          </a:p>
        </p:txBody>
      </p:sp>
      <p:sp>
        <p:nvSpPr>
          <p:cNvPr id="4" name="Footer Placeholder 3"/>
          <p:cNvSpPr>
            <a:spLocks noGrp="1"/>
          </p:cNvSpPr>
          <p:nvPr>
            <p:ph type="ftr" sz="quarter" idx="11"/>
          </p:nvPr>
        </p:nvSpPr>
        <p:spPr/>
        <p:txBody>
          <a:bodyPr/>
          <a:lstStyle/>
          <a:p>
            <a:endParaRPr lang="en-GB"/>
          </a:p>
        </p:txBody>
      </p:sp>
      <p:graphicFrame>
        <p:nvGraphicFramePr>
          <p:cNvPr id="8" name="Table 7"/>
          <p:cNvGraphicFramePr>
            <a:graphicFrameLocks noGrp="1"/>
          </p:cNvGraphicFramePr>
          <p:nvPr/>
        </p:nvGraphicFramePr>
        <p:xfrm>
          <a:off x="571471" y="4290156"/>
          <a:ext cx="8001057" cy="1434671"/>
        </p:xfrm>
        <a:graphic>
          <a:graphicData uri="http://schemas.openxmlformats.org/drawingml/2006/table">
            <a:tbl>
              <a:tblPr firstRow="1" bandRow="1">
                <a:tableStyleId>{5C22544A-7EE6-4342-B048-85BDC9FD1C3A}</a:tableStyleId>
              </a:tblPr>
              <a:tblGrid>
                <a:gridCol w="2667019">
                  <a:extLst>
                    <a:ext uri="{9D8B030D-6E8A-4147-A177-3AD203B41FA5}">
                      <a16:colId xmlns:a16="http://schemas.microsoft.com/office/drawing/2014/main" val="20000"/>
                    </a:ext>
                  </a:extLst>
                </a:gridCol>
                <a:gridCol w="2667019">
                  <a:extLst>
                    <a:ext uri="{9D8B030D-6E8A-4147-A177-3AD203B41FA5}">
                      <a16:colId xmlns:a16="http://schemas.microsoft.com/office/drawing/2014/main" val="20001"/>
                    </a:ext>
                  </a:extLst>
                </a:gridCol>
                <a:gridCol w="2667019">
                  <a:extLst>
                    <a:ext uri="{9D8B030D-6E8A-4147-A177-3AD203B41FA5}">
                      <a16:colId xmlns:a16="http://schemas.microsoft.com/office/drawing/2014/main" val="20002"/>
                    </a:ext>
                  </a:extLst>
                </a:gridCol>
              </a:tblGrid>
              <a:tr h="375951">
                <a:tc>
                  <a:txBody>
                    <a:bodyPr/>
                    <a:lstStyle/>
                    <a:p>
                      <a:pPr algn="ctr" rtl="1"/>
                      <a:r>
                        <a:rPr lang="ar-SA" sz="2400" b="1" dirty="0">
                          <a:solidFill>
                            <a:schemeClr val="bg1"/>
                          </a:solidFill>
                        </a:rPr>
                        <a:t>فجوة تضخمية</a:t>
                      </a:r>
                      <a:endParaRPr lang="en-US" sz="2400" dirty="0">
                        <a:solidFill>
                          <a:schemeClr val="bg1"/>
                        </a:solidFill>
                      </a:endParaRPr>
                    </a:p>
                  </a:txBody>
                  <a:tcPr/>
                </a:tc>
                <a:tc>
                  <a:txBody>
                    <a:bodyPr/>
                    <a:lstStyle/>
                    <a:p>
                      <a:pPr algn="ctr" rtl="1"/>
                      <a:r>
                        <a:rPr lang="ar-SA" sz="2400" b="1" dirty="0">
                          <a:solidFill>
                            <a:schemeClr val="bg1"/>
                          </a:solidFill>
                        </a:rPr>
                        <a:t>فجوة انكماشية</a:t>
                      </a:r>
                      <a:endParaRPr lang="en-US" sz="2400" dirty="0">
                        <a:solidFill>
                          <a:schemeClr val="bg1"/>
                        </a:solidFill>
                      </a:endParaRPr>
                    </a:p>
                  </a:txBody>
                  <a:tcPr/>
                </a:tc>
                <a:tc>
                  <a:txBody>
                    <a:bodyPr/>
                    <a:lstStyle/>
                    <a:p>
                      <a:pPr algn="ctr" rtl="1"/>
                      <a:r>
                        <a:rPr lang="ar-SA" sz="2400" b="1" dirty="0">
                          <a:solidFill>
                            <a:schemeClr val="bg1"/>
                          </a:solidFill>
                        </a:rPr>
                        <a:t>توازن</a:t>
                      </a:r>
                      <a:endParaRPr lang="en-US" sz="2400" dirty="0">
                        <a:solidFill>
                          <a:schemeClr val="bg1"/>
                        </a:solidFill>
                      </a:endParaRPr>
                    </a:p>
                  </a:txBody>
                  <a:tcPr/>
                </a:tc>
                <a:extLst>
                  <a:ext uri="{0D108BD9-81ED-4DB2-BD59-A6C34878D82A}">
                    <a16:rowId xmlns:a16="http://schemas.microsoft.com/office/drawing/2014/main" val="10000"/>
                  </a:ext>
                </a:extLst>
              </a:tr>
              <a:tr h="977471">
                <a:tc>
                  <a:txBody>
                    <a:bodyPr/>
                    <a:lstStyle/>
                    <a:p>
                      <a:pPr marL="514350" indent="-514350" algn="ctr" rtl="1">
                        <a:buNone/>
                      </a:pPr>
                      <a:r>
                        <a:rPr lang="ar-SA" sz="2400" dirty="0"/>
                        <a:t>مستوى التوازن &gt; مستوى التوظيف الكامل.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a:t>مستوى التوازن &lt; مستوى التوظيف الكامل.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a:t>مستوى التوازن = مستوى التوظيف الكامل.</a:t>
                      </a:r>
                      <a:endParaRPr lang="en-GB"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137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93541" y="594892"/>
            <a:ext cx="4357265" cy="757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الفجوة التضخمية و الفجوة الانكماشية:</a:t>
            </a:r>
            <a:endParaRPr lang="en-GB" b="1" dirty="0"/>
          </a:p>
        </p:txBody>
      </p:sp>
      <p:sp>
        <p:nvSpPr>
          <p:cNvPr id="3" name="Content Placeholder 2"/>
          <p:cNvSpPr>
            <a:spLocks noGrp="1"/>
          </p:cNvSpPr>
          <p:nvPr>
            <p:ph idx="1"/>
          </p:nvPr>
        </p:nvSpPr>
        <p:spPr/>
        <p:txBody>
          <a:bodyPr/>
          <a:lstStyle/>
          <a:p>
            <a:pPr algn="r" rtl="1"/>
            <a:r>
              <a:rPr lang="ar-SA" b="1" u="sng" dirty="0">
                <a:solidFill>
                  <a:schemeClr val="tx2"/>
                </a:solidFill>
              </a:rPr>
              <a:t>أولاً: </a:t>
            </a:r>
            <a:r>
              <a:rPr lang="ar-SA" b="1" dirty="0">
                <a:solidFill>
                  <a:schemeClr val="tx2"/>
                </a:solidFill>
              </a:rPr>
              <a:t>حالة التوازن:</a:t>
            </a:r>
            <a:endParaRPr lang="en-GB" b="1" dirty="0">
              <a:solidFill>
                <a:schemeClr val="tx2"/>
              </a:solidFill>
            </a:endParaRP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3620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الفجوة التضخمية و الفجوة الانكماشية:</a:t>
            </a:r>
            <a:endParaRPr lang="en-GB" b="1" dirty="0"/>
          </a:p>
        </p:txBody>
      </p:sp>
      <p:sp>
        <p:nvSpPr>
          <p:cNvPr id="3" name="Content Placeholder 2"/>
          <p:cNvSpPr>
            <a:spLocks noGrp="1"/>
          </p:cNvSpPr>
          <p:nvPr>
            <p:ph idx="1"/>
          </p:nvPr>
        </p:nvSpPr>
        <p:spPr/>
        <p:txBody>
          <a:bodyPr/>
          <a:lstStyle/>
          <a:p>
            <a:pPr algn="r" rtl="1"/>
            <a:r>
              <a:rPr lang="ar-SA" b="1" u="sng" dirty="0">
                <a:solidFill>
                  <a:schemeClr val="tx2"/>
                </a:solidFill>
              </a:rPr>
              <a:t>ثانياً: </a:t>
            </a:r>
            <a:r>
              <a:rPr lang="ar-SA" b="1" dirty="0">
                <a:solidFill>
                  <a:schemeClr val="tx2"/>
                </a:solidFill>
              </a:rPr>
              <a:t>حالة الفجوة الانكماشية: </a:t>
            </a:r>
            <a:r>
              <a:rPr lang="ar-SA" sz="2800" dirty="0"/>
              <a:t>الطلب الكلي منخفض جداً ولا يؤدي لحدوث طلب كافي على العمل.</a:t>
            </a:r>
          </a:p>
        </p:txBody>
      </p:sp>
      <p:sp>
        <p:nvSpPr>
          <p:cNvPr id="4" name="Footer Placeholder 3"/>
          <p:cNvSpPr>
            <a:spLocks noGrp="1"/>
          </p:cNvSpPr>
          <p:nvPr>
            <p:ph type="ftr" sz="quarter" idx="1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14395" y="1172027"/>
            <a:ext cx="3700198" cy="695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15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الانكماشية:</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75158" y="1632223"/>
            <a:ext cx="4165058" cy="528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57488" y="1252823"/>
            <a:ext cx="642942" cy="461665"/>
          </a:xfrm>
          <a:prstGeom prst="rect">
            <a:avLst/>
          </a:prstGeom>
          <a:noFill/>
        </p:spPr>
        <p:txBody>
          <a:bodyPr wrap="square" rtlCol="0">
            <a:spAutoFit/>
          </a:bodyPr>
          <a:lstStyle/>
          <a:p>
            <a:r>
              <a:rPr lang="en-US" sz="2400" b="1" dirty="0">
                <a:solidFill>
                  <a:schemeClr val="tx2"/>
                </a:solidFill>
              </a:rPr>
              <a:t>P</a:t>
            </a:r>
          </a:p>
        </p:txBody>
      </p:sp>
      <p:cxnSp>
        <p:nvCxnSpPr>
          <p:cNvPr id="11" name="Straight Arrow Connector 10"/>
          <p:cNvCxnSpPr/>
          <p:nvPr/>
        </p:nvCxnSpPr>
        <p:spPr>
          <a:xfrm rot="5400000">
            <a:off x="2678893" y="1464455"/>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2643174" y="1214422"/>
            <a:ext cx="642942" cy="500066"/>
          </a:xfrm>
          <a:prstGeom prst="cloud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82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الانكماشية:</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في حالة الفجوة الانكماشية:</a:t>
            </a:r>
          </a:p>
          <a:p>
            <a:pPr marL="0" indent="0" algn="r" rtl="1">
              <a:buNone/>
            </a:pPr>
            <a:r>
              <a:rPr lang="ar-SA" dirty="0"/>
              <a:t>          هناك ضعف في الانفاق الكلي (نتيجة ضعف أحد مكوناته)    مستوى التوازن &lt; مستوى التوظيف الكامل    الاقتصاد سيعاني من البطالة (خاصة البطالة الدورية) إذ يجد العمال صعوبة في الحصول على عمل    في الحالات القصوى يؤدي ذلك لتدني مستوى الأجور     انحراف منحنى العرض الكلي جهة اليمين    انخفاض مستوى الأسعار    إزالة الفجوة الانكماشية و تحقيق التوازن عند مستوى التوظيف الكامل.</a:t>
            </a:r>
          </a:p>
          <a:p>
            <a:pPr algn="r" rtl="1"/>
            <a:r>
              <a:rPr lang="ar-SA" dirty="0"/>
              <a:t>انخفاض أجر العامل يؤدي لتدني إنتاجيته (بسبب التأثير السلبي للأجر المتدني على نفسيته)، و يؤدي لعدم جديته في العمل و انخفاض الحافز الابداعي لديه مما يؤثر على جودة المنتج النهائي.</a:t>
            </a:r>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2667000" y="27089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019800" y="314096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076056" y="350100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740352" y="386104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23928" y="3869223"/>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03648" y="3901121"/>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7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الانكماشية:</a:t>
            </a:r>
            <a:endParaRPr lang="en-GB" b="1" dirty="0"/>
          </a:p>
        </p:txBody>
      </p:sp>
      <p:sp>
        <p:nvSpPr>
          <p:cNvPr id="3" name="Content Placeholder 2"/>
          <p:cNvSpPr>
            <a:spLocks noGrp="1"/>
          </p:cNvSpPr>
          <p:nvPr>
            <p:ph idx="1"/>
          </p:nvPr>
        </p:nvSpPr>
        <p:spPr>
          <a:xfrm>
            <a:off x="251520" y="1935480"/>
            <a:ext cx="8435280" cy="4589864"/>
          </a:xfrm>
        </p:spPr>
        <p:txBody>
          <a:bodyPr>
            <a:normAutofit/>
          </a:bodyPr>
          <a:lstStyle/>
          <a:p>
            <a:pPr algn="r" rtl="1"/>
            <a:r>
              <a:rPr lang="ar-SA" dirty="0"/>
              <a:t>تعديل الفجوات بهذه الطريقة يأخذ وقتاً طويلاً، و في التاريخ الحديث فإنه نادراً ما  يحدث التعديل بهذه الطريقة.</a:t>
            </a:r>
          </a:p>
          <a:p>
            <a:pPr algn="r" rtl="1"/>
            <a:r>
              <a:rPr lang="ar-SA" b="1" dirty="0">
                <a:solidFill>
                  <a:schemeClr val="tx2"/>
                </a:solidFill>
              </a:rPr>
              <a:t>من أسباب ندرة حدوث انخفاض الأسعار في التاريخ الحديث:</a:t>
            </a:r>
          </a:p>
          <a:p>
            <a:pPr marL="514350" indent="-514350" algn="r" rtl="1">
              <a:buFont typeface="+mj-lt"/>
              <a:buAutoNum type="arabicPeriod"/>
            </a:pPr>
            <a:r>
              <a:rPr lang="ar-SA" dirty="0"/>
              <a:t>تدخل الحكومة في الأسعار أو بسبب قوانين العمل السائدة في بعض الدول </a:t>
            </a:r>
            <a:r>
              <a:rPr lang="ar-SA" b="1" dirty="0">
                <a:solidFill>
                  <a:schemeClr val="tx2"/>
                </a:solidFill>
              </a:rPr>
              <a:t>مثل: </a:t>
            </a:r>
            <a:r>
              <a:rPr lang="ar-SA" dirty="0"/>
              <a:t>قانون الحد الأدنى للأجور.</a:t>
            </a:r>
          </a:p>
          <a:p>
            <a:pPr marL="514350" indent="-514350" algn="r" rtl="1">
              <a:buFont typeface="+mj-lt"/>
              <a:buAutoNum type="arabicPeriod"/>
            </a:pPr>
            <a:r>
              <a:rPr lang="ar-SA" dirty="0"/>
              <a:t>تخفيض الأجوريؤدي لترك العمال المهرة لأعمالهم و البحث عن فرص مناسبة في أماكن أخرى لهذا يفضل أصحاب الأعمال عدم تغيير الأجور.</a:t>
            </a:r>
          </a:p>
          <a:p>
            <a:pPr marL="514350" indent="-514350" algn="r" rtl="1">
              <a:buFont typeface="+mj-lt"/>
              <a:buAutoNum type="arabicPeriod"/>
            </a:pPr>
            <a:r>
              <a:rPr lang="ar-SA" dirty="0"/>
              <a:t>الأسعار و الأجور قد تنخفضان معاً عندما يكون هناك ضعف في الطلب الكلي فقط و بالتالي يحدث كساد ينتج عنه فجوة انكماشية لفترة طويلة.</a:t>
            </a:r>
          </a:p>
          <a:p>
            <a:pPr marL="514350" indent="-514350" algn="r" rtl="1">
              <a:buFont typeface="+mj-lt"/>
              <a:buAutoNum type="arabicPeriod"/>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577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1824"/>
            <a:ext cx="8686800" cy="1143000"/>
          </a:xfrm>
        </p:spPr>
        <p:txBody>
          <a:bodyPr>
            <a:noAutofit/>
          </a:bodyPr>
          <a:lstStyle/>
          <a:p>
            <a:pPr algn="r" rtl="1"/>
            <a:r>
              <a:rPr lang="ar-SA" b="1" dirty="0"/>
              <a:t>تعديل الفجوة الانكماشية (آلية التصحيح الذاتي):</a:t>
            </a:r>
            <a:endParaRPr lang="en-GB" b="1" dirty="0"/>
          </a:p>
        </p:txBody>
      </p:sp>
      <p:sp>
        <p:nvSpPr>
          <p:cNvPr id="3" name="Content Placeholder 2"/>
          <p:cNvSpPr>
            <a:spLocks noGrp="1"/>
          </p:cNvSpPr>
          <p:nvPr>
            <p:ph idx="1"/>
          </p:nvPr>
        </p:nvSpPr>
        <p:spPr>
          <a:xfrm>
            <a:off x="457200" y="1935480"/>
            <a:ext cx="8229600" cy="4517856"/>
          </a:xfrm>
        </p:spPr>
        <p:txBody>
          <a:bodyPr>
            <a:normAutofit lnSpcReduction="10000"/>
          </a:bodyPr>
          <a:lstStyle/>
          <a:p>
            <a:pPr algn="r" rtl="1"/>
            <a:r>
              <a:rPr lang="ar-SA" b="1" dirty="0">
                <a:solidFill>
                  <a:schemeClr val="tx2"/>
                </a:solidFill>
              </a:rPr>
              <a:t>آلية التصحيح الذاتي للفجوة الانكماشية:</a:t>
            </a:r>
          </a:p>
          <a:p>
            <a:pPr marL="0" indent="0" algn="r" rtl="1">
              <a:buNone/>
            </a:pPr>
            <a:r>
              <a:rPr lang="ar-SA" dirty="0"/>
              <a:t>          عندما تطول فترة الكساد و تتعمق و تزداد أعداد العاطلين عن العمل لعدم قدرة أصحاب الأعمال دفع الأجور التي يطلبها العمال بسبب ضعف الطلب الكلي، </a:t>
            </a:r>
            <a:r>
              <a:rPr lang="ar-SA" b="1" dirty="0">
                <a:solidFill>
                  <a:schemeClr val="tx2"/>
                </a:solidFill>
              </a:rPr>
              <a:t>فإن:</a:t>
            </a:r>
          </a:p>
          <a:p>
            <a:pPr marL="514350" indent="-514350" algn="r" rtl="1">
              <a:buFont typeface="+mj-lt"/>
              <a:buAutoNum type="arabicPeriod"/>
            </a:pPr>
            <a:r>
              <a:rPr lang="ar-SA" dirty="0"/>
              <a:t>العمال سيقبلون في النهاية بالأجور المتدنية من أجل الحصول على عمل.</a:t>
            </a:r>
          </a:p>
          <a:p>
            <a:pPr marL="514350" indent="-514350" algn="r" rtl="1">
              <a:buFont typeface="+mj-lt"/>
              <a:buAutoNum type="arabicPeriod"/>
            </a:pPr>
            <a:r>
              <a:rPr lang="ar-SA" dirty="0"/>
              <a:t>أصحاب الأعمال سيضطرون لخفض أسعار السلع و الخدمات بسبب طول فترة تدني الطلب.</a:t>
            </a:r>
          </a:p>
          <a:p>
            <a:pPr algn="r" rtl="1">
              <a:buNone/>
            </a:pPr>
            <a:r>
              <a:rPr lang="ar-SA" b="1" dirty="0">
                <a:solidFill>
                  <a:schemeClr val="tx2"/>
                </a:solidFill>
              </a:rPr>
              <a:t>مثل: </a:t>
            </a:r>
            <a:r>
              <a:rPr lang="ar-SA" dirty="0"/>
              <a:t>انخفاض الأجور و الأسعار معاً خلال الكساد العظيم.</a:t>
            </a:r>
          </a:p>
          <a:p>
            <a:pPr algn="r" rtl="1"/>
            <a:r>
              <a:rPr lang="ar-SA" dirty="0"/>
              <a:t>بالرغم من قدرة الاقتصاد البطيئة على التعديل الذاتي، إلا أن البعض ينادي بضرورة تدخل الدولة في حالة الكساد لإزالة الفجوة الانكماشية قبل تدني الأسعار و الأجور.</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762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الفجوة التضخمية و الفجوة الانكماشية:</a:t>
            </a:r>
            <a:endParaRPr lang="en-GB" b="1" dirty="0"/>
          </a:p>
        </p:txBody>
      </p:sp>
      <p:sp>
        <p:nvSpPr>
          <p:cNvPr id="4" name="Footer Placeholder 3"/>
          <p:cNvSpPr>
            <a:spLocks noGrp="1"/>
          </p:cNvSpPr>
          <p:nvPr>
            <p:ph type="ftr" sz="quarter" idx="1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11629" y="1168630"/>
            <a:ext cx="4207060" cy="645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algn="r" rtl="1"/>
            <a:r>
              <a:rPr lang="ar-SA" b="1" u="sng" dirty="0">
                <a:solidFill>
                  <a:schemeClr val="tx2"/>
                </a:solidFill>
              </a:rPr>
              <a:t>ثالثاً: </a:t>
            </a:r>
            <a:r>
              <a:rPr lang="ar-SA" b="1" dirty="0">
                <a:solidFill>
                  <a:schemeClr val="tx2"/>
                </a:solidFill>
              </a:rPr>
              <a:t>حالة الفجوة التضخمية: </a:t>
            </a:r>
            <a:r>
              <a:rPr lang="ar-SA" sz="2800" dirty="0"/>
              <a:t>الطلب الكلي مرتفع.</a:t>
            </a:r>
          </a:p>
          <a:p>
            <a:pPr algn="r" rtl="1">
              <a:buNone/>
            </a:pPr>
            <a:endParaRPr lang="en-GB" b="1" dirty="0">
              <a:solidFill>
                <a:schemeClr val="tx2"/>
              </a:solidFill>
            </a:endParaRPr>
          </a:p>
        </p:txBody>
      </p:sp>
    </p:spTree>
    <p:extLst>
      <p:ext uri="{BB962C8B-B14F-4D97-AF65-F5344CB8AC3E}">
        <p14:creationId xmlns:p14="http://schemas.microsoft.com/office/powerpoint/2010/main" val="2125015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التضخمية:</a:t>
            </a:r>
            <a:endParaRPr lang="en-GB" dirty="0"/>
          </a:p>
        </p:txBody>
      </p:sp>
      <p:sp>
        <p:nvSpPr>
          <p:cNvPr id="3" name="Content Placeholder 2"/>
          <p:cNvSpPr>
            <a:spLocks noGrp="1"/>
          </p:cNvSpPr>
          <p:nvPr>
            <p:ph idx="1"/>
          </p:nvPr>
        </p:nvSpPr>
        <p:spPr/>
        <p:txBody>
          <a:bodyPr/>
          <a:lstStyle/>
          <a:p>
            <a:pPr>
              <a:buNone/>
            </a:pPr>
            <a:endParaRPr lang="en-GB" dirty="0"/>
          </a:p>
        </p:txBody>
      </p:sp>
      <p:sp>
        <p:nvSpPr>
          <p:cNvPr id="4" name="Footer Placeholder 3"/>
          <p:cNvSpPr>
            <a:spLocks noGrp="1"/>
          </p:cNvSpPr>
          <p:nvPr>
            <p:ph type="ftr" sz="quarter" idx="1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12494" y="540299"/>
            <a:ext cx="4267348" cy="730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57488" y="1252823"/>
            <a:ext cx="642942" cy="461665"/>
          </a:xfrm>
          <a:prstGeom prst="rect">
            <a:avLst/>
          </a:prstGeom>
          <a:noFill/>
        </p:spPr>
        <p:txBody>
          <a:bodyPr wrap="square" rtlCol="0">
            <a:spAutoFit/>
          </a:bodyPr>
          <a:lstStyle/>
          <a:p>
            <a:r>
              <a:rPr lang="en-US" sz="2400" b="1" dirty="0">
                <a:solidFill>
                  <a:schemeClr val="tx2"/>
                </a:solidFill>
              </a:rPr>
              <a:t>P</a:t>
            </a:r>
          </a:p>
        </p:txBody>
      </p:sp>
      <p:cxnSp>
        <p:nvCxnSpPr>
          <p:cNvPr id="8" name="Straight Arrow Connector 7"/>
          <p:cNvCxnSpPr/>
          <p:nvPr/>
        </p:nvCxnSpPr>
        <p:spPr>
          <a:xfrm rot="16200000" flipV="1">
            <a:off x="2679687" y="1463661"/>
            <a:ext cx="35639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Cloud Callout 8"/>
          <p:cNvSpPr/>
          <p:nvPr/>
        </p:nvSpPr>
        <p:spPr>
          <a:xfrm>
            <a:off x="2643174" y="1214422"/>
            <a:ext cx="642942" cy="500066"/>
          </a:xfrm>
          <a:prstGeom prst="cloud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77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التضخمية:</a:t>
            </a:r>
            <a:endParaRPr lang="en-GB" b="1" dirty="0"/>
          </a:p>
        </p:txBody>
      </p:sp>
      <p:sp>
        <p:nvSpPr>
          <p:cNvPr id="3" name="Content Placeholder 2"/>
          <p:cNvSpPr>
            <a:spLocks noGrp="1"/>
          </p:cNvSpPr>
          <p:nvPr>
            <p:ph idx="1"/>
          </p:nvPr>
        </p:nvSpPr>
        <p:spPr>
          <a:xfrm>
            <a:off x="457200" y="1992208"/>
            <a:ext cx="8229600" cy="4389120"/>
          </a:xfrm>
        </p:spPr>
        <p:txBody>
          <a:bodyPr>
            <a:normAutofit/>
          </a:bodyPr>
          <a:lstStyle/>
          <a:p>
            <a:pPr algn="r" rtl="1"/>
            <a:r>
              <a:rPr lang="ar-SA" b="1" dirty="0">
                <a:solidFill>
                  <a:schemeClr val="tx2"/>
                </a:solidFill>
              </a:rPr>
              <a:t>في حالة الفجوة التضخمية:</a:t>
            </a:r>
          </a:p>
          <a:p>
            <a:pPr marL="0" indent="0" algn="r" rtl="1">
              <a:buNone/>
            </a:pPr>
            <a:r>
              <a:rPr lang="ar-SA" dirty="0"/>
              <a:t>          هناك ضغوط تضخمية و زيادة في الإنتاجية    مستوى التوازن &gt; مستوى التوظيف الكامل    تزداد المنافسة بين أصحاب الأعمال على استقطاب العمال المهرة    ارتفاع معدلات الأجور و تدني معدلات البطالة    زيادة تكاليف الإنتاج     يتحرك منحنى العرض الكلي لليسار (يقل) و يتحقق التوازن عند مستوى التوظيف الكامل و تختفي الفجوة التضخمية.</a:t>
            </a:r>
          </a:p>
          <a:p>
            <a:pPr marL="0" indent="0" algn="r" rtl="1">
              <a:buNone/>
            </a:pPr>
            <a:endParaRPr lang="ar-SA" dirty="0"/>
          </a:p>
          <a:p>
            <a:pPr algn="r" rtl="1">
              <a:buNone/>
            </a:pPr>
            <a:r>
              <a:rPr lang="ar-SA" dirty="0"/>
              <a:t>لأن هذا التحليل يفترض أن منحنى الطلب ثابت فإنه من الضروري عدم وجود عوامل أخرى تدفع منحنى الطلب الكلي لأعلى.</a:t>
            </a:r>
          </a:p>
          <a:p>
            <a:pPr marL="0" indent="0" algn="r" rtl="1">
              <a:buNone/>
            </a:pPr>
            <a:endParaRPr lang="ar-SA" dirty="0"/>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3995936" y="27089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740352" y="314096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635896" y="3538051"/>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52120" y="3470235"/>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07704" y="3131765"/>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2868" y="4558087"/>
            <a:ext cx="8143932" cy="100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3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منحنى العرض الكلي:</a:t>
            </a:r>
            <a:endParaRPr lang="en-GB" b="1" dirty="0"/>
          </a:p>
        </p:txBody>
      </p:sp>
      <p:sp>
        <p:nvSpPr>
          <p:cNvPr id="3" name="Content Placeholder 2"/>
          <p:cNvSpPr>
            <a:spLocks noGrp="1"/>
          </p:cNvSpPr>
          <p:nvPr>
            <p:ph idx="1"/>
          </p:nvPr>
        </p:nvSpPr>
        <p:spPr>
          <a:xfrm>
            <a:off x="251520" y="1935480"/>
            <a:ext cx="8435280" cy="4389120"/>
          </a:xfrm>
        </p:spPr>
        <p:txBody>
          <a:bodyPr/>
          <a:lstStyle/>
          <a:p>
            <a:pPr algn="r" rtl="1"/>
            <a:r>
              <a:rPr lang="ar-SA" b="1" dirty="0">
                <a:solidFill>
                  <a:schemeClr val="tx2"/>
                </a:solidFill>
              </a:rPr>
              <a:t>منحنى الطلب الكلي: </a:t>
            </a:r>
            <a:r>
              <a:rPr lang="ar-SA" sz="2000" dirty="0"/>
              <a:t>(تمت مناقشته في الفصل الرابع)</a:t>
            </a:r>
            <a:endParaRPr lang="ar-SA" dirty="0"/>
          </a:p>
          <a:p>
            <a:pPr marL="0" indent="0" algn="r" rtl="1">
              <a:buNone/>
            </a:pPr>
            <a:r>
              <a:rPr lang="ar-SA" dirty="0"/>
              <a:t>          يوضح كمية السلع و الخدمات النهائية التي يرغب المستهلكون في شرائها عند مستويات الأسعار المختلفة مع بقاء العوامل الأخرى ثابتة. (سالب الميل)</a:t>
            </a:r>
          </a:p>
          <a:p>
            <a:pPr algn="r" rtl="1"/>
            <a:r>
              <a:rPr lang="ar-SA" b="1" dirty="0">
                <a:solidFill>
                  <a:schemeClr val="tx2"/>
                </a:solidFill>
              </a:rPr>
              <a:t>منحنى العرض الكلي:</a:t>
            </a:r>
          </a:p>
          <a:p>
            <a:pPr marL="0" indent="0" algn="r" rtl="1">
              <a:buNone/>
            </a:pPr>
            <a:r>
              <a:rPr lang="ar-SA" dirty="0"/>
              <a:t>          يوضح كمية السلع و الخدمات النهائية التي يرغب المنتجون في بيعها عند مستويات الأسعار المختلفة مع بقاء العوامل الأخرى ثابتة. (موجب الميل)</a:t>
            </a:r>
          </a:p>
          <a:p>
            <a:pPr marL="0" indent="0" algn="r" rtl="1">
              <a:buNone/>
            </a:pPr>
            <a:endParaRPr lang="ar-SA" dirty="0"/>
          </a:p>
          <a:p>
            <a:pPr marL="0" indent="0" algn="r" rtl="1"/>
            <a:r>
              <a:rPr lang="ar-SA" dirty="0"/>
              <a:t> توازن قوى العرض الكلي مع الطلب الكلي يحدد المستوى العام للأسعار.</a:t>
            </a:r>
            <a:endParaRPr lang="en-GB" dirty="0"/>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088"/>
            <a:ext cx="8363272" cy="1143000"/>
          </a:xfrm>
        </p:spPr>
        <p:txBody>
          <a:bodyPr>
            <a:normAutofit/>
          </a:bodyPr>
          <a:lstStyle/>
          <a:p>
            <a:pPr algn="r" rtl="1"/>
            <a:r>
              <a:rPr lang="ar-SA" b="1" dirty="0"/>
              <a:t>تعديل الفجوة التضخمية (آلية التصحيح الذاتي):</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آلية التصحيح الذاتي للفجوة التضخمية:</a:t>
            </a:r>
          </a:p>
          <a:p>
            <a:pPr marL="0" indent="0" algn="r" rtl="1">
              <a:buNone/>
            </a:pPr>
            <a:r>
              <a:rPr lang="ar-SA" dirty="0"/>
              <a:t>     التضخم نشأ من زيادة الطلب على الإنتاج، و نتيجة لعدم قدرة المنتجين على زيادة الإنتاج لمواجهة هذا الطلب المتزايد فإن ذلك أدى لـ:</a:t>
            </a:r>
          </a:p>
          <a:p>
            <a:pPr marL="0" indent="0" algn="r" rtl="1">
              <a:buNone/>
            </a:pPr>
            <a:r>
              <a:rPr lang="ar-SA" dirty="0"/>
              <a:t>     ارتفاع الأسعار    انخفاض القوة الشرائية لدى الأفراد    انخفض كل من الانفاق الاستهلاكي المحلي و الطلب الأجنبي على السلع المحلية    تنخفض الكمية المطلوبة و تستمر في الانخفاض إلى أن تصل لمستوى قدرة الاقتصاد على تلبية الطلب و يتحقق توازن الناتج المحلي الاجمالي عند مستوى التوظيف الكامل و تختفي الفجوة التضخمية مع بقاء الأسعار عند مستوياتها المرتفعة.</a:t>
            </a:r>
          </a:p>
          <a:p>
            <a:pPr algn="r" rtl="1"/>
            <a:r>
              <a:rPr lang="ar-SA" dirty="0"/>
              <a:t>آلية التصحيح الذاتي تأخذ فترة طويلة لأن تعديل الأجور و الأسعار يتم ببطء.</a:t>
            </a:r>
            <a:endParaRPr lang="en-GB" dirty="0"/>
          </a:p>
        </p:txBody>
      </p:sp>
      <p:sp>
        <p:nvSpPr>
          <p:cNvPr id="4" name="Footer Placeholder 3"/>
          <p:cNvSpPr>
            <a:spLocks noGrp="1"/>
          </p:cNvSpPr>
          <p:nvPr>
            <p:ph type="ftr" sz="quarter" idx="11"/>
          </p:nvPr>
        </p:nvSpPr>
        <p:spPr/>
        <p:txBody>
          <a:bodyPr/>
          <a:lstStyle/>
          <a:p>
            <a:endParaRPr lang="en-GB"/>
          </a:p>
        </p:txBody>
      </p:sp>
      <p:cxnSp>
        <p:nvCxnSpPr>
          <p:cNvPr id="6" name="Straight Arrow Connector 5"/>
          <p:cNvCxnSpPr/>
          <p:nvPr/>
        </p:nvCxnSpPr>
        <p:spPr>
          <a:xfrm flipH="1">
            <a:off x="6732240" y="359475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47864" y="3605867"/>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35896" y="4005064"/>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05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التضخم الركودي الناتج من جانب الطلب:</a:t>
            </a:r>
            <a:endParaRPr lang="en-GB" b="1" dirty="0"/>
          </a:p>
        </p:txBody>
      </p:sp>
      <p:sp>
        <p:nvSpPr>
          <p:cNvPr id="3" name="Content Placeholder 2"/>
          <p:cNvSpPr>
            <a:spLocks noGrp="1"/>
          </p:cNvSpPr>
          <p:nvPr>
            <p:ph idx="1"/>
          </p:nvPr>
        </p:nvSpPr>
        <p:spPr>
          <a:xfrm>
            <a:off x="251520" y="1935480"/>
            <a:ext cx="8435280" cy="4389120"/>
          </a:xfrm>
        </p:spPr>
        <p:txBody>
          <a:bodyPr>
            <a:normAutofit/>
          </a:bodyPr>
          <a:lstStyle/>
          <a:p>
            <a:pPr algn="r" rtl="1"/>
            <a:r>
              <a:rPr lang="ar-SA" b="1" dirty="0">
                <a:solidFill>
                  <a:schemeClr val="tx2"/>
                </a:solidFill>
              </a:rPr>
              <a:t>التضخم الركودي من جانب الطلب:</a:t>
            </a:r>
          </a:p>
          <a:p>
            <a:pPr marL="0" indent="0" algn="r" rtl="1">
              <a:buNone/>
            </a:pPr>
            <a:r>
              <a:rPr lang="ar-SA" dirty="0"/>
              <a:t>     ينتج عندما يكون هناك زيادة في الطلب الكلي أكثر من الطاقة الإنتاجية الحالية للاقتصاد. </a:t>
            </a:r>
            <a:r>
              <a:rPr lang="ar-SA" b="1" dirty="0">
                <a:solidFill>
                  <a:schemeClr val="tx2"/>
                </a:solidFill>
              </a:rPr>
              <a:t>حيث تؤدي الزيادة في الطلب الكلي إلى:</a:t>
            </a:r>
          </a:p>
          <a:p>
            <a:pPr marL="514350" indent="-514350" algn="r" rtl="1">
              <a:buFont typeface="+mj-lt"/>
              <a:buAutoNum type="arabicPeriod"/>
            </a:pPr>
            <a:r>
              <a:rPr lang="ar-SA" dirty="0"/>
              <a:t>تدني معدل البطالة و زيادة الأجور نتيجة زيادة الطلب على الأيدي العاملة.</a:t>
            </a:r>
          </a:p>
          <a:p>
            <a:pPr marL="514350" indent="-514350" algn="r" rtl="1">
              <a:buFont typeface="+mj-lt"/>
              <a:buAutoNum type="arabicPeriod"/>
            </a:pPr>
            <a:r>
              <a:rPr lang="ar-SA" dirty="0"/>
              <a:t>ارتفاع أسعار عوامل الإنتاج الأخرى من مواد خام و سلع رأسمالية.</a:t>
            </a:r>
          </a:p>
          <a:p>
            <a:pPr marL="514350" indent="-514350" algn="r" rtl="1">
              <a:buFont typeface="+mj-lt"/>
              <a:buAutoNum type="arabicPeriod"/>
            </a:pPr>
            <a:r>
              <a:rPr lang="ar-SA" dirty="0"/>
              <a:t>ارتفاع تكاليف الإنتاج بسبب زيادة كل من الأجور و عوامل الإنتاج الأخرى.</a:t>
            </a:r>
          </a:p>
          <a:p>
            <a:pPr marL="514350" indent="-514350" algn="r" rtl="1">
              <a:buFont typeface="+mj-lt"/>
              <a:buAutoNum type="arabicPeriod"/>
            </a:pPr>
            <a:r>
              <a:rPr lang="ar-SA" dirty="0"/>
              <a:t>انخفاض الإنتاج و زيادة أسعار السلع و الخدمات.</a:t>
            </a: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890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التضخم الركودي الناتج من جانب الطلب:</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لا يمكن الاعتماد المطلق على آلية التصحيح الذاتي، لأن:</a:t>
            </a:r>
          </a:p>
          <a:p>
            <a:pPr marL="0" indent="0" algn="r" rtl="1">
              <a:buNone/>
            </a:pPr>
            <a:r>
              <a:rPr lang="ar-SA" dirty="0"/>
              <a:t>     التصحيح الذاتي للاقتصاد عن طريق آلية السوق لا يمكن أن ينهي البطالة و التضخم في الاقتصاد. فعندما تعمل آلية التصحيح الذاتي لإزالة الآثار السلبية في الاقتصاد فإن هناك قوى و عوامل أخرى تعمل على إعاقة ذلك التصحيح و دفع الوضع الاقتصادي للجهة الأخرى </a:t>
            </a:r>
            <a:r>
              <a:rPr lang="ar-SA" b="1" dirty="0">
                <a:solidFill>
                  <a:schemeClr val="tx2"/>
                </a:solidFill>
              </a:rPr>
              <a:t>مثل: </a:t>
            </a:r>
            <a:r>
              <a:rPr lang="ar-SA" dirty="0"/>
              <a:t>الزيادة (التدني) السريعة في الطلب الكلي</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7196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التضخم الركودي الناتج من جانب العرض:</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التضخم الركودي من جانب العرض:</a:t>
            </a:r>
          </a:p>
          <a:p>
            <a:pPr marL="0" indent="0" algn="r" rtl="1">
              <a:buNone/>
            </a:pPr>
            <a:r>
              <a:rPr lang="ar-SA" dirty="0"/>
              <a:t>     ينتج عندما يكون هناك انخفاض في العرض الكلي أقل من الطاقة الإنتاجية الحالية للاقتصاد. </a:t>
            </a:r>
            <a:r>
              <a:rPr lang="ar-SA" b="1" dirty="0">
                <a:solidFill>
                  <a:schemeClr val="tx2"/>
                </a:solidFill>
              </a:rPr>
              <a:t>حيث يؤدي انخفاض في العرض الكلي إلى:</a:t>
            </a:r>
          </a:p>
          <a:p>
            <a:pPr marL="514350" indent="-514350" algn="r" rtl="1">
              <a:buFont typeface="+mj-lt"/>
              <a:buAutoNum type="arabicPeriod"/>
            </a:pPr>
            <a:r>
              <a:rPr lang="ar-SA" dirty="0"/>
              <a:t>ارتفاع أسعار عوامل الإنتاج من مواد خام و سلع رأسمالية.</a:t>
            </a:r>
          </a:p>
          <a:p>
            <a:pPr marL="514350" indent="-514350" algn="r" rtl="1">
              <a:buFont typeface="+mj-lt"/>
              <a:buAutoNum type="arabicPeriod"/>
            </a:pPr>
            <a:r>
              <a:rPr lang="ar-SA" dirty="0"/>
              <a:t>ارتفاع تكاليف الإنتاج بسبب زيادة  أسعار عوامل الإنتاج.</a:t>
            </a:r>
          </a:p>
          <a:p>
            <a:pPr marL="514350" indent="-514350" algn="r" rtl="1">
              <a:buFont typeface="+mj-lt"/>
              <a:buAutoNum type="arabicPeriod"/>
            </a:pPr>
            <a:r>
              <a:rPr lang="ar-SA" dirty="0"/>
              <a:t>انخفاض الناتج المحلي الاجمالي و زيادة أسعار السلع و الخدمات.</a:t>
            </a:r>
          </a:p>
          <a:p>
            <a:pPr marL="514350" indent="-514350" algn="r" rtl="1">
              <a:buFont typeface="+mj-lt"/>
              <a:buAutoNum type="arabicPeriod"/>
            </a:pPr>
            <a:r>
              <a:rPr lang="ar-SA" dirty="0"/>
              <a:t>ارتفاع معدل التضخم.</a:t>
            </a:r>
          </a:p>
          <a:p>
            <a:pPr algn="r" rtl="1"/>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80953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التضخم الركودي الناتج من جانب العرض:</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58327" y="1619384"/>
            <a:ext cx="4428131" cy="509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84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أثر التضخم على مضاعف الإنتاج:</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العوامل التي تؤدي </a:t>
            </a:r>
            <a:r>
              <a:rPr lang="ar-SA" b="1" u="sng" dirty="0">
                <a:solidFill>
                  <a:schemeClr val="tx2"/>
                </a:solidFill>
              </a:rPr>
              <a:t>لتقليل قيمة المضاعف </a:t>
            </a:r>
            <a:r>
              <a:rPr lang="ar-SA" b="1" dirty="0">
                <a:solidFill>
                  <a:schemeClr val="tx2"/>
                </a:solidFill>
              </a:rPr>
              <a:t>في الاقتصاد:</a:t>
            </a:r>
          </a:p>
          <a:p>
            <a:pPr marL="514350" indent="-514350" algn="r" rtl="1">
              <a:buFont typeface="+mj-lt"/>
              <a:buAutoNum type="arabicPeriod"/>
            </a:pPr>
            <a:r>
              <a:rPr lang="ar-SA" b="1" dirty="0">
                <a:solidFill>
                  <a:schemeClr val="tx2"/>
                </a:solidFill>
              </a:rPr>
              <a:t>استخدام نموذج للاقتصاد المفتوح بدلاً من النموذج المبسط للاقتصاد المغلق: </a:t>
            </a:r>
            <a:r>
              <a:rPr lang="ar-SA" dirty="0"/>
              <a:t>حيث أن وجود الواردات التي تتأثر بزيادة الدخل تقلل قيمة المضاعف.</a:t>
            </a:r>
          </a:p>
          <a:p>
            <a:pPr marL="514350" indent="-514350" algn="r" rtl="1">
              <a:buFont typeface="+mj-lt"/>
              <a:buAutoNum type="arabicPeriod"/>
            </a:pPr>
            <a:r>
              <a:rPr lang="ar-SA" b="1" dirty="0">
                <a:solidFill>
                  <a:schemeClr val="tx2"/>
                </a:solidFill>
              </a:rPr>
              <a:t>التضخم: </a:t>
            </a:r>
            <a:r>
              <a:rPr lang="ar-SA" dirty="0"/>
              <a:t>حيث أن زيادة الأسعار تؤدي لانخفاض صافي الصادرات و سحب جزء من الزيادة في الطلب الحقيقي بسبب تآكل القوة الشرائية للمستهلك مما يؤدي لتقليل قيمة المضاعف.</a:t>
            </a:r>
          </a:p>
          <a:p>
            <a:pPr marL="514350" indent="-514350" algn="r" rtl="1">
              <a:buFont typeface="+mj-lt"/>
              <a:buAutoNum type="arabicPeriod"/>
            </a:pPr>
            <a:endParaRPr lang="ar-SA" dirty="0"/>
          </a:p>
          <a:p>
            <a:pPr marL="0" indent="0" algn="r" rtl="1"/>
            <a:endParaRPr lang="ar-SA"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669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6200000">
            <a:off x="379023" y="1159711"/>
            <a:ext cx="4590058" cy="542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أثر التضخم على مضاعف الإنتاج:</a:t>
            </a:r>
            <a:endParaRPr lang="en-GB" b="1" dirty="0"/>
          </a:p>
        </p:txBody>
      </p:sp>
      <p:sp>
        <p:nvSpPr>
          <p:cNvPr id="3" name="Content Placeholder 2"/>
          <p:cNvSpPr>
            <a:spLocks noGrp="1"/>
          </p:cNvSpPr>
          <p:nvPr>
            <p:ph idx="1"/>
          </p:nvPr>
        </p:nvSpPr>
        <p:spPr>
          <a:xfrm>
            <a:off x="5220072" y="1935480"/>
            <a:ext cx="3466728" cy="4389120"/>
          </a:xfrm>
        </p:spPr>
        <p:txBody>
          <a:bodyPr/>
          <a:lstStyle/>
          <a:p>
            <a:pPr algn="r" rtl="1"/>
            <a:r>
              <a:rPr lang="ar-SA" b="1" dirty="0">
                <a:solidFill>
                  <a:schemeClr val="tx2"/>
                </a:solidFill>
              </a:rPr>
              <a:t>عندما منحنى العرض موجب الميل:</a:t>
            </a:r>
          </a:p>
          <a:p>
            <a:pPr marL="0" indent="0" algn="r" rtl="1">
              <a:buNone/>
            </a:pPr>
            <a:r>
              <a:rPr lang="ar-SA" dirty="0"/>
              <a:t>     زيادة الطلب الكلي يؤدي لزيادة الأسعار.</a:t>
            </a:r>
          </a:p>
          <a:p>
            <a:pPr algn="r" rtl="1"/>
            <a:r>
              <a:rPr lang="ar-SA" b="1" dirty="0">
                <a:solidFill>
                  <a:schemeClr val="tx2"/>
                </a:solidFill>
              </a:rPr>
              <a:t>ميل منحنى العرض:</a:t>
            </a:r>
          </a:p>
          <a:p>
            <a:pPr marL="0" indent="0" algn="r" rtl="1">
              <a:buNone/>
            </a:pPr>
            <a:r>
              <a:rPr lang="ar-SA" dirty="0"/>
              <a:t>     يوضح حجم التضخم نتيجة زيادة الطلب الكلي و مقدار الانخفاض في المضاعف نتيجة التضخم.</a:t>
            </a:r>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07983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الخلاصة:</a:t>
            </a:r>
            <a:endParaRPr lang="en-US" b="1" dirty="0"/>
          </a:p>
        </p:txBody>
      </p:sp>
      <p:sp>
        <p:nvSpPr>
          <p:cNvPr id="3" name="Content Placeholder 2"/>
          <p:cNvSpPr>
            <a:spLocks noGrp="1"/>
          </p:cNvSpPr>
          <p:nvPr>
            <p:ph idx="1"/>
          </p:nvPr>
        </p:nvSpPr>
        <p:spPr/>
        <p:txBody>
          <a:bodyPr/>
          <a:lstStyle/>
          <a:p>
            <a:pPr algn="r" rtl="1"/>
            <a:r>
              <a:rPr lang="ar-SA" dirty="0"/>
              <a:t> منحنى العرض الكلي ذو ميل موجب للدلالة على العلاقة </a:t>
            </a:r>
            <a:r>
              <a:rPr lang="ar-SA" dirty="0">
                <a:solidFill>
                  <a:schemeClr val="tx2"/>
                </a:solidFill>
              </a:rPr>
              <a:t>الطردية</a:t>
            </a:r>
            <a:r>
              <a:rPr lang="ar-SA" dirty="0"/>
              <a:t> بين الكمية المعروضة و الأسعار.</a:t>
            </a:r>
          </a:p>
          <a:p>
            <a:pPr algn="r" rtl="1"/>
            <a:r>
              <a:rPr lang="ar-SA" dirty="0"/>
              <a:t>توازن قوى العرض الكلي مع الطلب الكلي يحدد المستوى العام للأسعار.</a:t>
            </a:r>
            <a:endParaRPr lang="en-GB" dirty="0"/>
          </a:p>
          <a:p>
            <a:pPr algn="r" rtl="1"/>
            <a:r>
              <a:rPr lang="ar-SA" dirty="0"/>
              <a:t>تغيرات الأسعار تمثل انتقال من نقطة لأخرى على نفس منحنى العرض الكلي، بينما ينزحف المنحنى نتيجة لتغير العوامل المفترض ثباتها.</a:t>
            </a:r>
          </a:p>
          <a:p>
            <a:pPr algn="r" rtl="1"/>
            <a:r>
              <a:rPr lang="ar-SA" dirty="0"/>
              <a:t>آلية التصحيح الذاتي تأخذ فترة طويلة و فيها تعالج الفجوة الانكماشية عن طريق تخفيض الأسعار، بينما تعالج الفجوة التضخمية عن طريق زيادة الأسعار.</a:t>
            </a:r>
          </a:p>
          <a:p>
            <a:pPr algn="r" rtl="1"/>
            <a:r>
              <a:rPr lang="ar-SA" dirty="0"/>
              <a:t> التضخم يؤدي لتقليل قيمة المضاعف.</a:t>
            </a:r>
          </a:p>
          <a:p>
            <a:pPr algn="r" rtl="1">
              <a:buNone/>
            </a:pPr>
            <a:endParaRPr lang="en-US" dirty="0"/>
          </a:p>
        </p:txBody>
      </p:sp>
      <p:sp>
        <p:nvSpPr>
          <p:cNvPr id="4" name="Footer Placeholder 3"/>
          <p:cNvSpPr>
            <a:spLocks noGrp="1"/>
          </p:cNvSpPr>
          <p:nvPr>
            <p:ph type="ftr" sz="quarter" idx="11"/>
          </p:nvPr>
        </p:nvSpPr>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74032"/>
            <a:ext cx="8229600" cy="1143000"/>
          </a:xfrm>
        </p:spPr>
        <p:txBody>
          <a:bodyPr/>
          <a:lstStyle/>
          <a:p>
            <a:pPr algn="ctr" rtl="1"/>
            <a:r>
              <a:rPr lang="ar-SA" b="1" dirty="0"/>
              <a:t>أسئلة المراجعة </a:t>
            </a:r>
            <a:r>
              <a:rPr lang="ar-SA" dirty="0">
                <a:solidFill>
                  <a:schemeClr val="tx1"/>
                </a:solidFill>
              </a:rPr>
              <a:t>ص 207</a:t>
            </a:r>
            <a:endParaRPr lang="en-GB" dirty="0">
              <a:solidFill>
                <a:schemeClr val="tx1"/>
              </a:solidFill>
            </a:endParaRP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0051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منحنى العرض الكلي:</a:t>
            </a:r>
            <a:endParaRPr lang="en-GB" b="1" dirty="0"/>
          </a:p>
        </p:txBody>
      </p:sp>
      <p:sp>
        <p:nvSpPr>
          <p:cNvPr id="3" name="Content Placeholder 2"/>
          <p:cNvSpPr>
            <a:spLocks noGrp="1"/>
          </p:cNvSpPr>
          <p:nvPr>
            <p:ph idx="1"/>
          </p:nvPr>
        </p:nvSpPr>
        <p:spPr/>
        <p:txBody>
          <a:bodyPr>
            <a:normAutofit/>
          </a:bodyPr>
          <a:lstStyle/>
          <a:p>
            <a:pPr algn="r" rtl="1"/>
            <a:r>
              <a:rPr lang="ar-SA" dirty="0"/>
              <a:t>منحنى العرض الكلي ذو ميل موجب حيث يتزايد من أسفل لأعلى و من اليسار لليمين للدلالة على العلاقة </a:t>
            </a:r>
            <a:r>
              <a:rPr lang="ar-SA" dirty="0">
                <a:solidFill>
                  <a:schemeClr val="tx2"/>
                </a:solidFill>
              </a:rPr>
              <a:t>الطردية</a:t>
            </a:r>
            <a:r>
              <a:rPr lang="ar-SA" dirty="0"/>
              <a:t> بين الكمية المعروضة من السلع و الخدمات و مستويات الأسعار.</a:t>
            </a:r>
          </a:p>
          <a:p>
            <a:pPr algn="r" rtl="1"/>
            <a:endParaRPr lang="ar-SA" dirty="0"/>
          </a:p>
          <a:p>
            <a:pPr algn="r" rtl="1"/>
            <a:r>
              <a:rPr lang="ar-SA" dirty="0"/>
              <a:t>المنتجون يسعون دائماّ لتحقيق أقصى الأرباح، فزيادة الكمية المعروضة تعتمد على مقدار زيادة الأسعار و على تكاليف الإنتاج (الأجور، تكاليف المواد الخام، التقنية...) </a:t>
            </a:r>
            <a:r>
              <a:rPr lang="ar-SA" b="1" dirty="0">
                <a:solidFill>
                  <a:schemeClr val="tx2"/>
                </a:solidFill>
              </a:rPr>
              <a:t>حيث أن:</a:t>
            </a:r>
          </a:p>
          <a:p>
            <a:pPr marL="0" indent="0" algn="ctr" rtl="1">
              <a:buNone/>
            </a:pPr>
            <a:r>
              <a:rPr lang="ar-SA" dirty="0"/>
              <a:t>ربح الوحدة الإنتاجية الواحدة = سعر بيع الوحدة – تكلفة إنتاج هذه الوحدة</a:t>
            </a:r>
          </a:p>
          <a:p>
            <a:pPr algn="r" rtl="1"/>
            <a:endParaRPr lang="en-GB" dirty="0"/>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755576" y="5013176"/>
            <a:ext cx="763284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34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239445">
            <a:off x="516352" y="1247624"/>
            <a:ext cx="4779076" cy="552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652120" y="2136224"/>
            <a:ext cx="3034679" cy="4389120"/>
          </a:xfrm>
        </p:spPr>
        <p:txBody>
          <a:bodyPr>
            <a:normAutofit/>
          </a:bodyPr>
          <a:lstStyle/>
          <a:p>
            <a:pPr algn="r" rtl="1"/>
            <a:r>
              <a:rPr lang="ar-SA" b="1" dirty="0">
                <a:solidFill>
                  <a:schemeClr val="tx2"/>
                </a:solidFill>
              </a:rPr>
              <a:t>ارتفاع سعر السلعة </a:t>
            </a:r>
            <a:r>
              <a:rPr lang="ar-SA" dirty="0"/>
              <a:t>مع ثبات تكاليف إنتاجها يؤدي</a:t>
            </a:r>
            <a:r>
              <a:rPr lang="en-US" dirty="0"/>
              <a:t> </a:t>
            </a:r>
            <a:r>
              <a:rPr lang="ar-SA" dirty="0"/>
              <a:t>لارتفاع هامش الربح و من ثم زيادة الكمية المعروضة منها.</a:t>
            </a:r>
          </a:p>
          <a:p>
            <a:pPr algn="r" rtl="1"/>
            <a:r>
              <a:rPr lang="ar-SA" b="1" dirty="0">
                <a:solidFill>
                  <a:schemeClr val="tx2"/>
                </a:solidFill>
              </a:rPr>
              <a:t>انخفاض سعر السلعة </a:t>
            </a:r>
            <a:r>
              <a:rPr lang="ar-SA" dirty="0"/>
              <a:t>مع ثبات تكاليف إنتاجها يؤدي لانخفاض هامش الربح و من ثم انخفاض الكمية المعروضة.</a:t>
            </a:r>
            <a:endParaRPr lang="en-GB" dirty="0"/>
          </a:p>
          <a:p>
            <a:pPr algn="r" rtl="1"/>
            <a:endParaRPr lang="en-GB" dirty="0"/>
          </a:p>
        </p:txBody>
      </p:sp>
      <p:sp>
        <p:nvSpPr>
          <p:cNvPr id="4" name="Footer Placeholder 3"/>
          <p:cNvSpPr>
            <a:spLocks noGrp="1"/>
          </p:cNvSpPr>
          <p:nvPr>
            <p:ph type="ftr" sz="quarter" idx="11"/>
          </p:nvPr>
        </p:nvSpPr>
        <p:spPr/>
        <p:txBody>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14818"/>
            <a:ext cx="48203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517232"/>
            <a:ext cx="5905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01726" y="1013427"/>
            <a:ext cx="590550" cy="156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منحنى العرض الكلي:</a:t>
            </a:r>
            <a:endParaRPr lang="en-GB" b="1" dirty="0"/>
          </a:p>
        </p:txBody>
      </p:sp>
      <p:sp>
        <p:nvSpPr>
          <p:cNvPr id="10" name="Cloud Callout 9"/>
          <p:cNvSpPr/>
          <p:nvPr/>
        </p:nvSpPr>
        <p:spPr>
          <a:xfrm>
            <a:off x="1428728" y="714356"/>
            <a:ext cx="2214578" cy="1000132"/>
          </a:xfrm>
          <a:prstGeom prst="cloud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8728" y="928670"/>
            <a:ext cx="2143140" cy="646331"/>
          </a:xfrm>
          <a:prstGeom prst="rect">
            <a:avLst/>
          </a:prstGeom>
          <a:noFill/>
        </p:spPr>
        <p:txBody>
          <a:bodyPr wrap="square" rtlCol="0">
            <a:spAutoFit/>
          </a:bodyPr>
          <a:lstStyle/>
          <a:p>
            <a:pPr algn="ctr"/>
            <a:r>
              <a:rPr lang="ar-SA" dirty="0"/>
              <a:t>تحرك من نقطة لأخرى على نفس المنحنى</a:t>
            </a:r>
            <a:endParaRPr lang="en-US" dirty="0"/>
          </a:p>
        </p:txBody>
      </p:sp>
    </p:spTree>
    <p:extLst>
      <p:ext uri="{BB962C8B-B14F-4D97-AF65-F5344CB8AC3E}">
        <p14:creationId xmlns:p14="http://schemas.microsoft.com/office/powerpoint/2010/main" val="421519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6946" y="2824066"/>
            <a:ext cx="3077120" cy="49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انتقال منحنى العرض الكلي:</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العوامل التي تؤدي لانتقال منحنى العرض لأعلى أو لأسفل:</a:t>
            </a:r>
          </a:p>
          <a:p>
            <a:pPr marL="514350" indent="-514350" algn="r" rtl="1">
              <a:buFont typeface="+mj-lt"/>
              <a:buAutoNum type="arabicPeriod"/>
            </a:pPr>
            <a:r>
              <a:rPr lang="ar-SA" b="1" dirty="0">
                <a:solidFill>
                  <a:schemeClr val="tx2"/>
                </a:solidFill>
              </a:rPr>
              <a:t>معدل الأجر النقدي:</a:t>
            </a:r>
          </a:p>
          <a:p>
            <a:pPr marL="0" indent="0" algn="r" rtl="1">
              <a:buNone/>
            </a:pPr>
            <a:r>
              <a:rPr lang="ar-SA" dirty="0"/>
              <a:t>          ارتفاع معدلات أجور العمال يؤدي لارتفاع تكاليف الإنتاج مما يقلل هامش الربح لدى المنتجين فينتقل منحنى العرض لليسار (بقاء الأسعار ثابتة).</a:t>
            </a:r>
          </a:p>
          <a:p>
            <a:pPr marL="0" indent="0" algn="r" rtl="1">
              <a:buNone/>
            </a:pPr>
            <a:r>
              <a:rPr lang="ar-SA" dirty="0"/>
              <a:t>و العكس صحيح.</a:t>
            </a:r>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7403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6946" y="2797276"/>
            <a:ext cx="3077120" cy="49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انتقال منحنى العرض الكلي:</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a:solidFill>
                  <a:schemeClr val="tx2"/>
                </a:solidFill>
              </a:rPr>
              <a:t>التغير في أسعار مدخلات الإنتاج </a:t>
            </a:r>
            <a:r>
              <a:rPr lang="ar-SA" b="1" u="sng" dirty="0">
                <a:solidFill>
                  <a:schemeClr val="tx2"/>
                </a:solidFill>
              </a:rPr>
              <a:t>الأخرى</a:t>
            </a:r>
            <a:r>
              <a:rPr lang="ar-SA" b="1" dirty="0">
                <a:solidFill>
                  <a:schemeClr val="tx2"/>
                </a:solidFill>
              </a:rPr>
              <a:t>:</a:t>
            </a:r>
          </a:p>
          <a:p>
            <a:pPr marL="0" indent="0" algn="r" rtl="1">
              <a:buNone/>
            </a:pPr>
            <a:r>
              <a:rPr lang="ar-SA" dirty="0"/>
              <a:t>          ارتفاع أسعار مدخلات الإنتاج (مع بقاء الأسعار ثابتة) تؤدي لارتفاع تكاليف الإنتاج ثم لانتقال منحنى العرض الكلي إلى اليسار. والعكس صحيح</a:t>
            </a:r>
          </a:p>
          <a:p>
            <a:pPr marL="0" indent="0" algn="r" rtl="1">
              <a:buNone/>
            </a:pPr>
            <a:r>
              <a:rPr lang="ar-SA" b="1" dirty="0">
                <a:solidFill>
                  <a:schemeClr val="tx2"/>
                </a:solidFill>
              </a:rPr>
              <a:t>مثل: </a:t>
            </a:r>
            <a:r>
              <a:rPr lang="ar-SA" dirty="0"/>
              <a:t>أسعار الطاقة.</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8796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انتقال منحنى العرض الكلي:</a:t>
            </a:r>
            <a:endParaRPr lang="en-GB" b="1" dirty="0"/>
          </a:p>
        </p:txBody>
      </p:sp>
      <p:sp>
        <p:nvSpPr>
          <p:cNvPr id="3" name="Content Placeholder 2"/>
          <p:cNvSpPr>
            <a:spLocks noGrp="1"/>
          </p:cNvSpPr>
          <p:nvPr>
            <p:ph idx="1"/>
          </p:nvPr>
        </p:nvSpPr>
        <p:spPr>
          <a:xfrm>
            <a:off x="457200" y="2285992"/>
            <a:ext cx="8229600" cy="4389120"/>
          </a:xfrm>
        </p:spPr>
        <p:txBody>
          <a:bodyPr/>
          <a:lstStyle/>
          <a:p>
            <a:pPr marL="514350" indent="-514350" algn="r" rtl="1">
              <a:buFont typeface="+mj-lt"/>
              <a:buAutoNum type="arabicPeriod" startAt="3"/>
            </a:pPr>
            <a:r>
              <a:rPr lang="ar-SA" b="1" dirty="0">
                <a:solidFill>
                  <a:schemeClr val="tx2"/>
                </a:solidFill>
              </a:rPr>
              <a:t>التقنية و الإنتاجية:</a:t>
            </a:r>
          </a:p>
          <a:p>
            <a:pPr marL="0" indent="0" algn="r" rtl="1">
              <a:buNone/>
            </a:pPr>
            <a:r>
              <a:rPr lang="ar-SA" dirty="0"/>
              <a:t>          تطور و تقدم التقنية (مع بقاء الأسعار ثابتة) يؤدي لزيادة القدرة الإنتاجية و زيادة الأرباح مما يؤدي لزيادة الإنتاج و بالتالي انتقال منحنى العرض الكلي إلى اليمين.</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8069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العرض الكلي و الطلب الكلي:</a:t>
            </a:r>
            <a:endParaRPr lang="en-GB" b="1" dirty="0"/>
          </a:p>
        </p:txBody>
      </p:sp>
      <p:sp>
        <p:nvSpPr>
          <p:cNvPr id="3" name="Content Placeholder 2"/>
          <p:cNvSpPr>
            <a:spLocks noGrp="1"/>
          </p:cNvSpPr>
          <p:nvPr>
            <p:ph idx="1"/>
          </p:nvPr>
        </p:nvSpPr>
        <p:spPr>
          <a:xfrm>
            <a:off x="457200" y="2032568"/>
            <a:ext cx="8229600" cy="4636792"/>
          </a:xfrm>
        </p:spPr>
        <p:txBody>
          <a:bodyPr>
            <a:normAutofit/>
          </a:bodyPr>
          <a:lstStyle/>
          <a:p>
            <a:pPr algn="r" rtl="1"/>
            <a:r>
              <a:rPr lang="ar-SA" b="1" dirty="0">
                <a:solidFill>
                  <a:schemeClr val="tx2"/>
                </a:solidFill>
              </a:rPr>
              <a:t>نقطة التوازن:</a:t>
            </a:r>
          </a:p>
          <a:p>
            <a:pPr marL="0" indent="0" algn="r" rtl="1">
              <a:buNone/>
            </a:pPr>
            <a:r>
              <a:rPr lang="ar-SA" dirty="0"/>
              <a:t>          عند تقاطع منحنى العرض الكلي مع منحنى الطلب الكلي     لا يوجد فائض عرض ولا فائض طلب.</a:t>
            </a:r>
          </a:p>
          <a:p>
            <a:pPr algn="r" rtl="1"/>
            <a:r>
              <a:rPr lang="ar-SA" b="1" dirty="0">
                <a:solidFill>
                  <a:schemeClr val="tx2"/>
                </a:solidFill>
              </a:rPr>
              <a:t>فوق السعر التوازني:</a:t>
            </a:r>
          </a:p>
          <a:p>
            <a:pPr marL="0" indent="0" algn="r" rtl="1">
              <a:buNone/>
            </a:pPr>
            <a:r>
              <a:rPr lang="ar-SA" dirty="0"/>
              <a:t>          الكمية المعروضة &gt; الكمية المطلوبة      فائض عرض يدفع الأسعار للانخفاض و من ثم تنخفض الكمية المعروضة إلى المستوى التوازني (القديم) مرة أخرى.</a:t>
            </a:r>
          </a:p>
          <a:p>
            <a:pPr algn="r" rtl="1"/>
            <a:r>
              <a:rPr lang="ar-SA" b="1" dirty="0">
                <a:solidFill>
                  <a:schemeClr val="tx2"/>
                </a:solidFill>
              </a:rPr>
              <a:t>تحت السعر التوازني:</a:t>
            </a:r>
          </a:p>
          <a:p>
            <a:pPr marL="0" indent="0" algn="r" rtl="1">
              <a:buNone/>
            </a:pPr>
            <a:r>
              <a:rPr lang="ar-SA" dirty="0"/>
              <a:t>          الكمية المعروضة &lt; الكمية المطلوبة      فائض طلب يدفع الأسعار للارتفاع و من ثم ترتفع الكمية المعروضة إلى المستوى التوازني السابق مرة أخرى.</a:t>
            </a:r>
            <a:endParaRPr lang="en-GB" dirty="0"/>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2843808" y="2708920"/>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44008" y="4005064"/>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644008" y="5373216"/>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5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العرض الكلي و الطلب الكلي:</a:t>
            </a:r>
            <a:endParaRPr lang="en-GB" b="1" dirty="0"/>
          </a:p>
        </p:txBody>
      </p:sp>
      <p:sp>
        <p:nvSpPr>
          <p:cNvPr id="4" name="Footer Placeholder 3"/>
          <p:cNvSpPr>
            <a:spLocks noGrp="1"/>
          </p:cNvSpPr>
          <p:nvPr>
            <p:ph type="ftr" sz="quarter" idx="11"/>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010" y="1965614"/>
            <a:ext cx="5303980" cy="432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45" y="2476128"/>
            <a:ext cx="11715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45" y="4005064"/>
            <a:ext cx="11715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11960" y="2391271"/>
            <a:ext cx="1503048" cy="461665"/>
          </a:xfrm>
          <a:prstGeom prst="rect">
            <a:avLst/>
          </a:prstGeom>
          <a:solidFill>
            <a:srgbClr val="CCECFF"/>
          </a:solidFill>
        </p:spPr>
        <p:txBody>
          <a:bodyPr wrap="square" rtlCol="0">
            <a:spAutoFit/>
          </a:bodyPr>
          <a:lstStyle/>
          <a:p>
            <a:r>
              <a:rPr lang="ar-SA" sz="2400" b="1" dirty="0">
                <a:solidFill>
                  <a:schemeClr val="accent1"/>
                </a:solidFill>
              </a:rPr>
              <a:t>فائض عرض</a:t>
            </a:r>
            <a:endParaRPr lang="en-GB" sz="2400" b="1" dirty="0">
              <a:solidFill>
                <a:schemeClr val="accent1"/>
              </a:solidFill>
            </a:endParaRPr>
          </a:p>
        </p:txBody>
      </p:sp>
      <p:sp>
        <p:nvSpPr>
          <p:cNvPr id="10" name="TextBox 9"/>
          <p:cNvSpPr txBox="1"/>
          <p:nvPr/>
        </p:nvSpPr>
        <p:spPr>
          <a:xfrm>
            <a:off x="4214810" y="3786190"/>
            <a:ext cx="1288734" cy="461665"/>
          </a:xfrm>
          <a:prstGeom prst="rect">
            <a:avLst/>
          </a:prstGeom>
          <a:solidFill>
            <a:srgbClr val="FFCCCC"/>
          </a:solidFill>
        </p:spPr>
        <p:txBody>
          <a:bodyPr wrap="square" rtlCol="0">
            <a:spAutoFit/>
          </a:bodyPr>
          <a:lstStyle/>
          <a:p>
            <a:r>
              <a:rPr lang="ar-SA" sz="2400" b="1" dirty="0">
                <a:solidFill>
                  <a:srgbClr val="FF0000"/>
                </a:solidFill>
              </a:rPr>
              <a:t>فائض طلب</a:t>
            </a:r>
            <a:endParaRPr lang="en-GB" sz="2400" b="1" dirty="0">
              <a:solidFill>
                <a:srgbClr val="FF0000"/>
              </a:solidFill>
            </a:endParaRPr>
          </a:p>
        </p:txBody>
      </p:sp>
      <p:cxnSp>
        <p:nvCxnSpPr>
          <p:cNvPr id="12" name="Straight Arrow Connector 11"/>
          <p:cNvCxnSpPr/>
          <p:nvPr/>
        </p:nvCxnSpPr>
        <p:spPr>
          <a:xfrm rot="5400000">
            <a:off x="3215472" y="3071810"/>
            <a:ext cx="428628" cy="15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188483" y="3598071"/>
            <a:ext cx="489748" cy="87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786314" y="3214686"/>
            <a:ext cx="214314"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018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727</TotalTime>
  <Words>1511</Words>
  <Application>Microsoft Office PowerPoint</Application>
  <PresentationFormat>On-screen Show (4:3)</PresentationFormat>
  <Paragraphs>119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Constantia</vt:lpstr>
      <vt:lpstr>Wingdings 2</vt:lpstr>
      <vt:lpstr>Flow</vt:lpstr>
      <vt:lpstr>الفصل السادس: العرض الكلي</vt:lpstr>
      <vt:lpstr>منحنى العرض الكلي:</vt:lpstr>
      <vt:lpstr>منحنى العرض الكلي:</vt:lpstr>
      <vt:lpstr>منحنى العرض الكلي:</vt:lpstr>
      <vt:lpstr>انتقال منحنى العرض الكلي:</vt:lpstr>
      <vt:lpstr>انتقال منحنى العرض الكلي:</vt:lpstr>
      <vt:lpstr>انتقال منحنى العرض الكلي:</vt:lpstr>
      <vt:lpstr>توازن العرض الكلي و الطلب الكلي:</vt:lpstr>
      <vt:lpstr>توازن العرض الكلي و الطلب الكلي:</vt:lpstr>
      <vt:lpstr>الفجوة التضخمية و الفجوة الانكماشية:</vt:lpstr>
      <vt:lpstr>الفجوة التضخمية و الفجوة الانكماشية:</vt:lpstr>
      <vt:lpstr>الفجوة التضخمية و الفجوة الانكماشية:</vt:lpstr>
      <vt:lpstr>تعديل الفجوة الانكماشية:</vt:lpstr>
      <vt:lpstr>تعديل الفجوة الانكماشية:</vt:lpstr>
      <vt:lpstr>تعديل الفجوة الانكماشية:</vt:lpstr>
      <vt:lpstr>تعديل الفجوة الانكماشية (آلية التصحيح الذاتي):</vt:lpstr>
      <vt:lpstr>الفجوة التضخمية و الفجوة الانكماشية:</vt:lpstr>
      <vt:lpstr>تعديل الفجوة التضخمية:</vt:lpstr>
      <vt:lpstr>تعديل الفجوة التضخمية:</vt:lpstr>
      <vt:lpstr>تعديل الفجوة التضخمية (آلية التصحيح الذاتي):</vt:lpstr>
      <vt:lpstr>التضخم الركودي الناتج من جانب الطلب:</vt:lpstr>
      <vt:lpstr>التضخم الركودي الناتج من جانب الطلب:</vt:lpstr>
      <vt:lpstr>التضخم الركودي الناتج من جانب العرض:</vt:lpstr>
      <vt:lpstr>التضخم الركودي الناتج من جانب العرض:</vt:lpstr>
      <vt:lpstr>أثر التضخم على مضاعف الإنتاج:</vt:lpstr>
      <vt:lpstr>أثر التضخم على مضاعف الإنتاج:</vt:lpstr>
      <vt:lpstr>الخلاصة:</vt:lpstr>
      <vt:lpstr>أسئلة المراجعة ص 207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Sara M Aldkhail</cp:lastModifiedBy>
  <cp:revision>48</cp:revision>
  <dcterms:created xsi:type="dcterms:W3CDTF">2013-06-19T14:31:03Z</dcterms:created>
  <dcterms:modified xsi:type="dcterms:W3CDTF">2020-10-14T19:43:26Z</dcterms:modified>
</cp:coreProperties>
</file>