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8"/>
  </p:notesMasterIdLst>
  <p:sldIdLst>
    <p:sldId id="256" r:id="rId2"/>
    <p:sldId id="257" r:id="rId3"/>
    <p:sldId id="263" r:id="rId4"/>
    <p:sldId id="278" r:id="rId5"/>
    <p:sldId id="265" r:id="rId6"/>
    <p:sldId id="279"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65412" autoAdjust="0"/>
    <p:restoredTop sz="86364" autoAdjust="0"/>
  </p:normalViewPr>
  <p:slideViewPr>
    <p:cSldViewPr>
      <p:cViewPr varScale="1">
        <p:scale>
          <a:sx n="63" d="100"/>
          <a:sy n="63" d="100"/>
        </p:scale>
        <p:origin x="-136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9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C4CC5E6-131D-4F91-B1AC-D8BBD68BFC26}" type="datetimeFigureOut">
              <a:rPr lang="ar-SA" smtClean="0"/>
              <a:pPr/>
              <a:t>04/01/1438</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FE5197E-7606-4A9C-B26A-CBDC09085C70}" type="slidenum">
              <a:rPr lang="ar-SA" smtClean="0"/>
              <a:pPr/>
              <a:t>‹#›</a:t>
            </a:fld>
            <a:endParaRPr lang="ar-SA"/>
          </a:p>
        </p:txBody>
      </p:sp>
    </p:spTree>
    <p:extLst>
      <p:ext uri="{BB962C8B-B14F-4D97-AF65-F5344CB8AC3E}">
        <p14:creationId xmlns:p14="http://schemas.microsoft.com/office/powerpoint/2010/main" xmlns="" val="166626158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A8ECB4A8-FF7E-48C0-9E9A-45B72EDC28CD}" type="datetime1">
              <a:rPr lang="ar-SA" smtClean="0"/>
              <a:pPr/>
              <a:t>04/01/1438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323535801"/>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6B44524C-8B03-4AF2-A111-329A28566374}" type="datetime1">
              <a:rPr lang="ar-SA" smtClean="0"/>
              <a:pPr/>
              <a:t>04/01/1438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4151123384"/>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8E7DC740-1EF1-470B-B691-47C772F29B4F}" type="datetime1">
              <a:rPr lang="ar-SA" smtClean="0"/>
              <a:pPr/>
              <a:t>04/01/1438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257421609"/>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8A3556F6-B5FC-4FAB-A0FE-283B803828B8}" type="datetime1">
              <a:rPr lang="ar-SA" smtClean="0"/>
              <a:pPr/>
              <a:t>04/01/1438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2788075441"/>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DF5A29-DFCF-488F-B709-C6B1D869B630}" type="datetime1">
              <a:rPr lang="ar-SA" smtClean="0"/>
              <a:pPr/>
              <a:t>04/01/1438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850816465"/>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17CCC8B5-BA84-425F-871E-F54582913BA0}" type="datetime1">
              <a:rPr lang="ar-SA" smtClean="0"/>
              <a:pPr/>
              <a:t>04/01/1438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1903739861"/>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AF19862A-2E1E-45E2-9EC6-39DD18526441}" type="datetime1">
              <a:rPr lang="ar-SA" smtClean="0"/>
              <a:pPr/>
              <a:t>04/01/1438</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851535315"/>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45861586-33E2-45E9-8791-B1C5704A01D3}" type="datetime1">
              <a:rPr lang="ar-SA" smtClean="0"/>
              <a:pPr/>
              <a:t>04/01/1438</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444345457"/>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34F7B-6843-45B8-BFF1-3B69C9E25344}" type="datetime1">
              <a:rPr lang="ar-SA" smtClean="0"/>
              <a:pPr/>
              <a:t>04/01/1438</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1455187283"/>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49746B-3AD6-4EEE-AC30-9A8E7C2A52A1}" type="datetime1">
              <a:rPr lang="ar-SA" smtClean="0"/>
              <a:pPr/>
              <a:t>04/01/1438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1909238373"/>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3770EC-6E12-452A-9E3F-F4AB0C4CE007}" type="datetime1">
              <a:rPr lang="ar-SA" smtClean="0"/>
              <a:pPr/>
              <a:t>04/01/1438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4191812016"/>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CC42A75-6234-490A-9D59-52418ED909CF}" type="datetime1">
              <a:rPr lang="ar-SA" smtClean="0"/>
              <a:pPr/>
              <a:t>04/01/1438</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1171181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11560" y="1412776"/>
            <a:ext cx="7560839" cy="462701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itle 1"/>
          <p:cNvSpPr>
            <a:spLocks noGrp="1"/>
          </p:cNvSpPr>
          <p:nvPr>
            <p:ph type="ctrTitle"/>
          </p:nvPr>
        </p:nvSpPr>
        <p:spPr>
          <a:xfrm>
            <a:off x="827584" y="404664"/>
            <a:ext cx="7772400" cy="1470025"/>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النقود والبنوك والاسواق المالية (211 قصد)</a:t>
            </a:r>
            <a:endParaRPr lang="ar-SA"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Slide Number Placeholder 3"/>
          <p:cNvSpPr>
            <a:spLocks noGrp="1"/>
          </p:cNvSpPr>
          <p:nvPr>
            <p:ph type="sldNum" sz="quarter" idx="12"/>
          </p:nvPr>
        </p:nvSpPr>
        <p:spPr/>
        <p:txBody>
          <a:bodyPr/>
          <a:lstStyle/>
          <a:p>
            <a:fld id="{4C4AAA60-B5B4-4371-B6B4-21BFE913F1AA}" type="slidenum">
              <a:rPr lang="ar-SA" smtClean="0"/>
              <a:pPr/>
              <a:t>1</a:t>
            </a:fld>
            <a:endParaRPr lang="ar-SA"/>
          </a:p>
        </p:txBody>
      </p:sp>
    </p:spTree>
    <p:extLst>
      <p:ext uri="{BB962C8B-B14F-4D97-AF65-F5344CB8AC3E}">
        <p14:creationId xmlns:p14="http://schemas.microsoft.com/office/powerpoint/2010/main" xmlns="" val="3882440650"/>
      </p:ext>
    </p:extLst>
  </p:cSld>
  <p:clrMapOvr>
    <a:masterClrMapping/>
  </p:clrMapOvr>
  <mc:AlternateContent xmlns:mc="http://schemas.openxmlformats.org/markup-compatibility/2006">
    <mc:Choice xmlns:p14="http://schemas.microsoft.com/office/powerpoint/2010/main" xmlns="" Requires="p14">
      <p:transition spd="slow" p14:dur="1600" advTm="15000">
        <p14:prism dir="r" isContent="1" isInverted="1"/>
      </p:transition>
    </mc:Choice>
    <mc:Fallback>
      <p:transition spd="slow" advTm="1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fltVal val="0"/>
                                          </p:val>
                                        </p:tav>
                                        <p:tav tm="100000">
                                          <p:val>
                                            <p:strVal val="#ppt_w"/>
                                          </p:val>
                                        </p:tav>
                                      </p:tavLst>
                                    </p:anim>
                                    <p:anim calcmode="lin" valueType="num">
                                      <p:cBhvr>
                                        <p:cTn id="8" dur="1000" fill="hold"/>
                                        <p:tgtEl>
                                          <p:spTgt spid="1026"/>
                                        </p:tgtEl>
                                        <p:attrNameLst>
                                          <p:attrName>ppt_h</p:attrName>
                                        </p:attrNameLst>
                                      </p:cBhvr>
                                      <p:tavLst>
                                        <p:tav tm="0">
                                          <p:val>
                                            <p:fltVal val="0"/>
                                          </p:val>
                                        </p:tav>
                                        <p:tav tm="100000">
                                          <p:val>
                                            <p:strVal val="#ppt_h"/>
                                          </p:val>
                                        </p:tav>
                                      </p:tavLst>
                                    </p:anim>
                                    <p:animEffect transition="in" filter="fade">
                                      <p:cBhvr>
                                        <p:cTn id="9" dur="10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622884" y="2789312"/>
            <a:ext cx="8229600" cy="820688"/>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ar-SA" b="1" dirty="0" smtClean="0">
                <a:ln w="1905">
                  <a:solidFill>
                    <a:sysClr val="windowText" lastClr="0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الفصل</a:t>
            </a:r>
            <a:r>
              <a:rPr lang="en-US" b="1" dirty="0" smtClean="0">
                <a:ln w="1905">
                  <a:solidFill>
                    <a:sysClr val="windowText" lastClr="0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SA" b="1" dirty="0" smtClean="0">
                <a:ln w="1905">
                  <a:solidFill>
                    <a:sysClr val="windowText" lastClr="0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السادس</a:t>
            </a:r>
            <a:r>
              <a:rPr lang="en-US" b="1" dirty="0" smtClean="0">
                <a:ln w="1905">
                  <a:solidFill>
                    <a:sysClr val="windowText" lastClr="0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SA"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البنوك </a:t>
            </a:r>
            <a:r>
              <a:rPr lang="ar-SA"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المركزية</a:t>
            </a:r>
            <a:endParaRPr lang="en-US" dirty="0" smtClean="0"/>
          </a:p>
          <a:p>
            <a:pPr marL="0" indent="0" algn="ctr">
              <a:buNone/>
            </a:pPr>
            <a:endParaRPr lang="ar-SA" b="1" dirty="0">
              <a:ln w="1905">
                <a:solidFill>
                  <a:sysClr val="windowText" lastClr="0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Content Placeholder 2"/>
          <p:cNvSpPr txBox="1">
            <a:spLocks/>
          </p:cNvSpPr>
          <p:nvPr/>
        </p:nvSpPr>
        <p:spPr>
          <a:xfrm>
            <a:off x="775284" y="2789312"/>
            <a:ext cx="8229600" cy="820688"/>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 name="Slide Number Placeholder 1"/>
          <p:cNvSpPr>
            <a:spLocks noGrp="1"/>
          </p:cNvSpPr>
          <p:nvPr>
            <p:ph type="sldNum" sz="quarter" idx="12"/>
          </p:nvPr>
        </p:nvSpPr>
        <p:spPr/>
        <p:txBody>
          <a:bodyPr/>
          <a:lstStyle/>
          <a:p>
            <a:fld id="{4C4AAA60-B5B4-4371-B6B4-21BFE913F1AA}" type="slidenum">
              <a:rPr lang="ar-SA" smtClean="0"/>
              <a:pPr/>
              <a:t>2</a:t>
            </a:fld>
            <a:endParaRPr lang="ar-SA"/>
          </a:p>
        </p:txBody>
      </p:sp>
    </p:spTree>
    <p:extLst>
      <p:ext uri="{BB962C8B-B14F-4D97-AF65-F5344CB8AC3E}">
        <p14:creationId xmlns:p14="http://schemas.microsoft.com/office/powerpoint/2010/main" xmlns="" val="3330155427"/>
      </p:ext>
    </p:extLst>
  </p:cSld>
  <p:clrMapOvr>
    <a:masterClrMapping/>
  </p:clrMapOvr>
  <mc:AlternateContent xmlns:mc="http://schemas.openxmlformats.org/markup-compatibility/2006">
    <mc:Choice xmlns:p14="http://schemas.microsoft.com/office/powerpoint/2010/main" xmlns="" Requires="p14">
      <p:transition spd="slow" p14:dur="1600" advTm="15000">
        <p14:prism dir="r" isContent="1" isInverted="1"/>
        <p:sndAc>
          <p:stSnd>
            <p:snd r:embed="rId3" name="chimes.wav"/>
          </p:stSnd>
        </p:sndAc>
      </p:transition>
    </mc:Choice>
    <mc:Fallback>
      <p:transition spd="slow" advTm="15000">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300" y="1556792"/>
            <a:ext cx="8229600" cy="820688"/>
          </a:xfrm>
        </p:spPr>
        <p:txBody>
          <a:bodyPr>
            <a:normAutofit/>
          </a:bodyPr>
          <a:lstStyle/>
          <a:p>
            <a:r>
              <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البنوك </a:t>
            </a:r>
            <a:r>
              <a:rPr lang="ar-SA"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المركزية</a:t>
            </a:r>
            <a:r>
              <a:rPr lang="ar-SA"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t>
            </a:r>
            <a:endPar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4" name="Content Placeholder 2"/>
          <p:cNvSpPr txBox="1">
            <a:spLocks/>
          </p:cNvSpPr>
          <p:nvPr/>
        </p:nvSpPr>
        <p:spPr>
          <a:xfrm>
            <a:off x="622884" y="2276872"/>
            <a:ext cx="8229600" cy="1761728"/>
          </a:xfrm>
          <a:prstGeom prst="rect">
            <a:avLst/>
          </a:prstGeom>
        </p:spPr>
        <p:txBody>
          <a:bodyPr vert="horz" lIns="91440" tIns="45720" rIns="91440" bIns="45720" rtlCol="1">
            <a:normAutofit fontScale="700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buNone/>
            </a:pPr>
            <a:r>
              <a:rPr lang="ar-SA" sz="3600" b="1" dirty="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هي الجهة المسؤولة عن مراقبة وتوجيه النظام المصرفي في الدولة، وتهدف بشكل عام إلى الحفاظ على الاستقرار النقدي والمالي، والإسهام في تعزيز النمو الاقتصادي والسيطرة على التضخم وتخفيض البطالة. </a:t>
            </a:r>
            <a:r>
              <a:rPr lang="ar-SA" sz="3600" b="1" dirty="0" smtClean="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وهي تتضلع بثلاث وظائف رئيسة هي: </a:t>
            </a:r>
            <a:endParaRPr lang="ar-SA" sz="33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5" name="Content Placeholder 2"/>
          <p:cNvSpPr txBox="1">
            <a:spLocks/>
          </p:cNvSpPr>
          <p:nvPr/>
        </p:nvSpPr>
        <p:spPr>
          <a:xfrm>
            <a:off x="775284" y="2789312"/>
            <a:ext cx="8229600" cy="1659632"/>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Content Placeholder 2"/>
          <p:cNvSpPr txBox="1">
            <a:spLocks/>
          </p:cNvSpPr>
          <p:nvPr/>
        </p:nvSpPr>
        <p:spPr>
          <a:xfrm>
            <a:off x="255064" y="4038600"/>
            <a:ext cx="8445624" cy="820688"/>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33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1.</a:t>
            </a:r>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SA" sz="33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بنك </a:t>
            </a:r>
            <a:r>
              <a:rPr lang="ar-SA" sz="33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الإصدار</a:t>
            </a:r>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Content Placeholder 2"/>
          <p:cNvSpPr txBox="1">
            <a:spLocks/>
          </p:cNvSpPr>
          <p:nvPr/>
        </p:nvSpPr>
        <p:spPr>
          <a:xfrm>
            <a:off x="471088" y="4724400"/>
            <a:ext cx="8229600" cy="663130"/>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2.</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بنك البنوك.</a:t>
            </a:r>
            <a:endPar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2" name="Content Placeholder 2"/>
          <p:cNvSpPr txBox="1">
            <a:spLocks/>
          </p:cNvSpPr>
          <p:nvPr/>
        </p:nvSpPr>
        <p:spPr>
          <a:xfrm>
            <a:off x="502986" y="5380442"/>
            <a:ext cx="8229600" cy="1008112"/>
          </a:xfrm>
          <a:prstGeom prst="rect">
            <a:avLst/>
          </a:prstGeom>
        </p:spPr>
        <p:txBody>
          <a:bodyPr vert="horz" lIns="91440" tIns="45720" rIns="91440" bIns="45720" rtlCol="1">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3.</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بنك الحكومة.</a:t>
            </a:r>
            <a:endPar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6" name="Slide Number Placeholder 5"/>
          <p:cNvSpPr>
            <a:spLocks noGrp="1"/>
          </p:cNvSpPr>
          <p:nvPr>
            <p:ph type="sldNum" sz="quarter" idx="12"/>
          </p:nvPr>
        </p:nvSpPr>
        <p:spPr/>
        <p:txBody>
          <a:bodyPr/>
          <a:lstStyle/>
          <a:p>
            <a:fld id="{4C4AAA60-B5B4-4371-B6B4-21BFE913F1AA}" type="slidenum">
              <a:rPr lang="ar-SA" smtClean="0"/>
              <a:pPr/>
              <a:t>3</a:t>
            </a:fld>
            <a:endParaRPr lang="ar-SA"/>
          </a:p>
        </p:txBody>
      </p:sp>
    </p:spTree>
    <p:extLst>
      <p:ext uri="{BB962C8B-B14F-4D97-AF65-F5344CB8AC3E}">
        <p14:creationId xmlns:p14="http://schemas.microsoft.com/office/powerpoint/2010/main" xmlns="" val="1731383302"/>
      </p:ext>
    </p:extLst>
  </p:cSld>
  <p:clrMapOvr>
    <a:masterClrMapping/>
  </p:clrMapOvr>
  <mc:AlternateContent xmlns:mc="http://schemas.openxmlformats.org/markup-compatibility/2006">
    <mc:Choice xmlns:p14="http://schemas.microsoft.com/office/powerpoint/2010/main" xmlns="" Requires="p14">
      <p:transition spd="slow" p14:dur="1600" advTm="15000">
        <p14:prism dir="r" isContent="1" isInverted="1"/>
        <p:sndAc>
          <p:stSnd>
            <p:snd r:embed="rId3" name="chimes.wav"/>
          </p:stSnd>
        </p:sndAc>
      </p:transition>
    </mc:Choice>
    <mc:Fallback>
      <p:transition spd="slow" advTm="15000">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500" fill="hold"/>
                                        <p:tgtEl>
                                          <p:spTgt spid="11"/>
                                        </p:tgtEl>
                                        <p:attrNameLst>
                                          <p:attrName>ppt_w</p:attrName>
                                        </p:attrNameLst>
                                      </p:cBhvr>
                                      <p:tavLst>
                                        <p:tav tm="0">
                                          <p:val>
                                            <p:fltVal val="0"/>
                                          </p:val>
                                        </p:tav>
                                        <p:tav tm="100000">
                                          <p:val>
                                            <p:strVal val="#ppt_w"/>
                                          </p:val>
                                        </p:tav>
                                      </p:tavLst>
                                    </p:anim>
                                    <p:anim calcmode="lin" valueType="num">
                                      <p:cBhvr>
                                        <p:cTn id="30" dur="500" fill="hold"/>
                                        <p:tgtEl>
                                          <p:spTgt spid="11"/>
                                        </p:tgtEl>
                                        <p:attrNameLst>
                                          <p:attrName>ppt_h</p:attrName>
                                        </p:attrNameLst>
                                      </p:cBhvr>
                                      <p:tavLst>
                                        <p:tav tm="0">
                                          <p:val>
                                            <p:fltVal val="0"/>
                                          </p:val>
                                        </p:tav>
                                        <p:tav tm="100000">
                                          <p:val>
                                            <p:strVal val="#ppt_h"/>
                                          </p:val>
                                        </p:tav>
                                      </p:tavLst>
                                    </p:anim>
                                    <p:animEffect transition="in" filter="fade">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500" fill="hold"/>
                                        <p:tgtEl>
                                          <p:spTgt spid="12"/>
                                        </p:tgtEl>
                                        <p:attrNameLst>
                                          <p:attrName>ppt_w</p:attrName>
                                        </p:attrNameLst>
                                      </p:cBhvr>
                                      <p:tavLst>
                                        <p:tav tm="0">
                                          <p:val>
                                            <p:fltVal val="0"/>
                                          </p:val>
                                        </p:tav>
                                        <p:tav tm="100000">
                                          <p:val>
                                            <p:strVal val="#ppt_w"/>
                                          </p:val>
                                        </p:tav>
                                      </p:tavLst>
                                    </p:anim>
                                    <p:anim calcmode="lin" valueType="num">
                                      <p:cBhvr>
                                        <p:cTn id="37" dur="500" fill="hold"/>
                                        <p:tgtEl>
                                          <p:spTgt spid="12"/>
                                        </p:tgtEl>
                                        <p:attrNameLst>
                                          <p:attrName>ppt_h</p:attrName>
                                        </p:attrNameLst>
                                      </p:cBhvr>
                                      <p:tavLst>
                                        <p:tav tm="0">
                                          <p:val>
                                            <p:fltVal val="0"/>
                                          </p:val>
                                        </p:tav>
                                        <p:tav tm="100000">
                                          <p:val>
                                            <p:strVal val="#ppt_h"/>
                                          </p:val>
                                        </p:tav>
                                      </p:tavLst>
                                    </p:anim>
                                    <p:animEffect transition="in" filter="fade">
                                      <p:cBhvr>
                                        <p:cTn id="3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8"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300" y="1556792"/>
            <a:ext cx="8229600" cy="820688"/>
          </a:xfrm>
        </p:spPr>
        <p:txBody>
          <a:bodyPr>
            <a:normAutofit/>
          </a:bodyPr>
          <a:lstStyle/>
          <a:p>
            <a:r>
              <a:rPr lang="ar-SA"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أولاً: بنك الإصدار</a:t>
            </a:r>
            <a:endPar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4" name="Content Placeholder 2"/>
          <p:cNvSpPr txBox="1">
            <a:spLocks/>
          </p:cNvSpPr>
          <p:nvPr/>
        </p:nvSpPr>
        <p:spPr>
          <a:xfrm>
            <a:off x="622884" y="2276872"/>
            <a:ext cx="8229600" cy="2295128"/>
          </a:xfrm>
          <a:prstGeom prst="rect">
            <a:avLst/>
          </a:prstGeom>
        </p:spPr>
        <p:txBody>
          <a:bodyPr vert="horz" lIns="91440" tIns="45720" rIns="91440" bIns="45720" rtlCol="1">
            <a:normAutofit fontScale="775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buNone/>
            </a:pPr>
            <a:r>
              <a:rPr lang="ar-SA" sz="3600" b="1" dirty="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قبل ظهور البنوك المركزية كانت البنوك التجارية تضطلع بحق إصدار النقود وهو ما أدي لتفاوت في مستوي الثقة بالنقد المتداول وكذلك إلي أرباح كبيرة حققتها البنوك التجارية، وعندما أنشئ بنك انجلترا عام 1694اعطي حق إصدار النقود، وهو ما أعطي ثقة بالنقد المتداول، ولاحقا سمحت له الحكومة بالسيطرة علي عرض النقود.</a:t>
            </a:r>
            <a:endParaRPr lang="ar-SA" sz="33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5" name="Content Placeholder 2"/>
          <p:cNvSpPr txBox="1">
            <a:spLocks/>
          </p:cNvSpPr>
          <p:nvPr/>
        </p:nvSpPr>
        <p:spPr>
          <a:xfrm>
            <a:off x="775284" y="2789312"/>
            <a:ext cx="8229600" cy="1659632"/>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Slide Number Placeholder 5"/>
          <p:cNvSpPr>
            <a:spLocks noGrp="1"/>
          </p:cNvSpPr>
          <p:nvPr>
            <p:ph type="sldNum" sz="quarter" idx="12"/>
          </p:nvPr>
        </p:nvSpPr>
        <p:spPr/>
        <p:txBody>
          <a:bodyPr/>
          <a:lstStyle/>
          <a:p>
            <a:fld id="{4C4AAA60-B5B4-4371-B6B4-21BFE913F1AA}" type="slidenum">
              <a:rPr lang="ar-SA" smtClean="0"/>
              <a:pPr/>
              <a:t>4</a:t>
            </a:fld>
            <a:endParaRPr lang="ar-SA"/>
          </a:p>
        </p:txBody>
      </p:sp>
    </p:spTree>
    <p:extLst>
      <p:ext uri="{BB962C8B-B14F-4D97-AF65-F5344CB8AC3E}">
        <p14:creationId xmlns:p14="http://schemas.microsoft.com/office/powerpoint/2010/main" xmlns="" val="97050564"/>
      </p:ext>
    </p:extLst>
  </p:cSld>
  <p:clrMapOvr>
    <a:masterClrMapping/>
  </p:clrMapOvr>
  <mc:AlternateContent xmlns:mc="http://schemas.openxmlformats.org/markup-compatibility/2006">
    <mc:Choice xmlns:p14="http://schemas.microsoft.com/office/powerpoint/2010/main" xmlns="" Requires="p14">
      <p:transition spd="slow" p14:dur="1600" advTm="15000">
        <p14:prism dir="r" isContent="1" isInverted="1"/>
        <p:sndAc>
          <p:stSnd>
            <p:snd r:embed="rId3" name="chimes.wav"/>
          </p:stSnd>
        </p:sndAc>
      </p:transition>
    </mc:Choice>
    <mc:Fallback>
      <p:transition spd="slow" advTm="15000">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2000" fill="hold"/>
                                        <p:tgtEl>
                                          <p:spTgt spid="4"/>
                                        </p:tgtEl>
                                        <p:attrNameLst>
                                          <p:attrName>ppt_w</p:attrName>
                                        </p:attrNameLst>
                                      </p:cBhvr>
                                      <p:tavLst>
                                        <p:tav tm="0">
                                          <p:val>
                                            <p:fltVal val="0"/>
                                          </p:val>
                                        </p:tav>
                                        <p:tav tm="100000">
                                          <p:val>
                                            <p:strVal val="#ppt_w"/>
                                          </p:val>
                                        </p:tav>
                                      </p:tavLst>
                                    </p:anim>
                                    <p:anim calcmode="lin" valueType="num">
                                      <p:cBhvr>
                                        <p:cTn id="16" dur="2000" fill="hold"/>
                                        <p:tgtEl>
                                          <p:spTgt spid="4"/>
                                        </p:tgtEl>
                                        <p:attrNameLst>
                                          <p:attrName>ppt_h</p:attrName>
                                        </p:attrNameLst>
                                      </p:cBhvr>
                                      <p:tavLst>
                                        <p:tav tm="0">
                                          <p:val>
                                            <p:fltVal val="0"/>
                                          </p:val>
                                        </p:tav>
                                        <p:tav tm="100000">
                                          <p:val>
                                            <p:strVal val="#ppt_h"/>
                                          </p:val>
                                        </p:tav>
                                      </p:tavLst>
                                    </p:anim>
                                    <p:animEffect transition="in" filter="fade">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39842" y="1549152"/>
            <a:ext cx="8229600" cy="820688"/>
          </a:xfrm>
          <a:prstGeom prst="rect">
            <a:avLst/>
          </a:prstGeom>
        </p:spPr>
        <p:txBody>
          <a:bodyPr vert="horz" lIns="91440" tIns="45720" rIns="91440" bIns="45720" rtlCol="1">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ar-SA"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ثانياً: </a:t>
            </a:r>
            <a:r>
              <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بنك </a:t>
            </a:r>
            <a:r>
              <a:rPr lang="ar-SA"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الحكومة</a:t>
            </a:r>
            <a:endPar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5" name="Content Placeholder 2"/>
          <p:cNvSpPr txBox="1">
            <a:spLocks/>
          </p:cNvSpPr>
          <p:nvPr/>
        </p:nvSpPr>
        <p:spPr>
          <a:xfrm>
            <a:off x="775284" y="2789312"/>
            <a:ext cx="8229600" cy="820688"/>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1" name="Content Placeholder 2"/>
          <p:cNvSpPr txBox="1">
            <a:spLocks/>
          </p:cNvSpPr>
          <p:nvPr/>
        </p:nvSpPr>
        <p:spPr>
          <a:xfrm>
            <a:off x="485376" y="4114800"/>
            <a:ext cx="8229600" cy="663130"/>
          </a:xfrm>
          <a:prstGeom prst="rect">
            <a:avLst/>
          </a:prstGeom>
        </p:spPr>
        <p:txBody>
          <a:bodyPr vert="horz" lIns="91440" tIns="45720" rIns="91440" bIns="45720" rtlCol="1">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7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 </a:t>
            </a:r>
            <a:r>
              <a:rPr lang="ar-SA" sz="27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الاقتراض </a:t>
            </a:r>
            <a:r>
              <a:rPr lang="ar-SA" sz="27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نيابة عن الدولة سواء داخليا أو خارجيا.</a:t>
            </a:r>
          </a:p>
          <a:p>
            <a:pPr marL="0" indent="0">
              <a:buNone/>
            </a:pPr>
            <a:endParaRPr lang="ar-SA" sz="27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2" name="Content Placeholder 2"/>
          <p:cNvSpPr txBox="1">
            <a:spLocks/>
          </p:cNvSpPr>
          <p:nvPr/>
        </p:nvSpPr>
        <p:spPr>
          <a:xfrm>
            <a:off x="450739" y="4869160"/>
            <a:ext cx="8229600" cy="1008112"/>
          </a:xfrm>
          <a:prstGeom prst="rect">
            <a:avLst/>
          </a:prstGeom>
        </p:spPr>
        <p:txBody>
          <a:bodyPr vert="horz" lIns="91440" tIns="45720" rIns="91440" bIns="45720" rtlCol="1">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r>
              <a:rPr lang="ar-SA" sz="27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3. تمثيل الدولة في المحافل النقدية الدولية آو العالمية الأخرى.</a:t>
            </a:r>
            <a:endParaRPr lang="en-US" sz="27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3" name="Content Placeholder 2"/>
          <p:cNvSpPr txBox="1">
            <a:spLocks/>
          </p:cNvSpPr>
          <p:nvPr/>
        </p:nvSpPr>
        <p:spPr>
          <a:xfrm>
            <a:off x="486828" y="5589240"/>
            <a:ext cx="8229600" cy="864096"/>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r>
              <a:rPr lang="ar-SA" sz="27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4. الاحتفاظ باحتياطيات الدولة من الذهب والعملات الأجنبية.</a:t>
            </a:r>
            <a:endParaRPr lang="en-US" sz="27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4" name="Content Placeholder 2"/>
          <p:cNvSpPr txBox="1">
            <a:spLocks/>
          </p:cNvSpPr>
          <p:nvPr/>
        </p:nvSpPr>
        <p:spPr>
          <a:xfrm>
            <a:off x="395536" y="2996952"/>
            <a:ext cx="8284803" cy="663130"/>
          </a:xfrm>
          <a:prstGeom prst="rect">
            <a:avLst/>
          </a:prstGeom>
        </p:spPr>
        <p:txBody>
          <a:bodyPr vert="horz" lIns="91440" tIns="45720" rIns="91440" bIns="45720" rtlCol="1">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7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r>
              <a:rPr lang="ar-SA" sz="27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الاستثمار </a:t>
            </a:r>
            <a:r>
              <a:rPr lang="ar-SA" sz="27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نيابة عن الحكومة والمؤسسات التابعة لها كصندوق معاشات التقاعد والمؤسسة العام للتأمينات الاجتماعية.</a:t>
            </a:r>
          </a:p>
          <a:p>
            <a:pPr marL="0" indent="0">
              <a:buNone/>
            </a:pPr>
            <a:endParaRPr lang="ar-SA" sz="27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5" name="Content Placeholder 2"/>
          <p:cNvSpPr txBox="1">
            <a:spLocks/>
          </p:cNvSpPr>
          <p:nvPr/>
        </p:nvSpPr>
        <p:spPr>
          <a:xfrm>
            <a:off x="622884" y="2276872"/>
            <a:ext cx="8229600" cy="618728"/>
          </a:xfrm>
          <a:prstGeom prst="rect">
            <a:avLst/>
          </a:prstGeom>
        </p:spPr>
        <p:txBody>
          <a:bodyPr vert="horz" lIns="91440" tIns="45720" rIns="91440" bIns="45720" rtlCol="1">
            <a:normAutofit fontScale="775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buNone/>
            </a:pPr>
            <a:r>
              <a:rPr lang="ar-SA" sz="3600" b="1" dirty="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تقدم البنوك المركزية خدمات عديدة للحكومات في دول العالم المختلفة:</a:t>
            </a:r>
            <a:endParaRPr lang="ar-SA" sz="33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 name="Slide Number Placeholder 2"/>
          <p:cNvSpPr>
            <a:spLocks noGrp="1"/>
          </p:cNvSpPr>
          <p:nvPr>
            <p:ph type="sldNum" sz="quarter" idx="12"/>
          </p:nvPr>
        </p:nvSpPr>
        <p:spPr/>
        <p:txBody>
          <a:bodyPr/>
          <a:lstStyle/>
          <a:p>
            <a:fld id="{4C4AAA60-B5B4-4371-B6B4-21BFE913F1AA}" type="slidenum">
              <a:rPr lang="ar-SA" smtClean="0"/>
              <a:pPr/>
              <a:t>5</a:t>
            </a:fld>
            <a:endParaRPr lang="ar-SA"/>
          </a:p>
        </p:txBody>
      </p:sp>
    </p:spTree>
    <p:extLst>
      <p:ext uri="{BB962C8B-B14F-4D97-AF65-F5344CB8AC3E}">
        <p14:creationId xmlns:p14="http://schemas.microsoft.com/office/powerpoint/2010/main" xmlns="" val="3342771839"/>
      </p:ext>
    </p:extLst>
  </p:cSld>
  <p:clrMapOvr>
    <a:masterClrMapping/>
  </p:clrMapOvr>
  <mc:AlternateContent xmlns:mc="http://schemas.openxmlformats.org/markup-compatibility/2006">
    <mc:Choice xmlns:p14="http://schemas.microsoft.com/office/powerpoint/2010/main" xmlns="" Requires="p14">
      <p:transition spd="slow" p14:dur="1600" advTm="15000">
        <p14:prism dir="r" isContent="1" isInverted="1"/>
        <p:sndAc>
          <p:stSnd>
            <p:snd r:embed="rId3" name="chimes.wav"/>
          </p:stSnd>
        </p:sndAc>
      </p:transition>
    </mc:Choice>
    <mc:Fallback>
      <p:transition spd="slow" advTm="15000">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2000" fill="hold"/>
                                        <p:tgtEl>
                                          <p:spTgt spid="15"/>
                                        </p:tgtEl>
                                        <p:attrNameLst>
                                          <p:attrName>ppt_w</p:attrName>
                                        </p:attrNameLst>
                                      </p:cBhvr>
                                      <p:tavLst>
                                        <p:tav tm="0">
                                          <p:val>
                                            <p:fltVal val="0"/>
                                          </p:val>
                                        </p:tav>
                                        <p:tav tm="100000">
                                          <p:val>
                                            <p:strVal val="#ppt_w"/>
                                          </p:val>
                                        </p:tav>
                                      </p:tavLst>
                                    </p:anim>
                                    <p:anim calcmode="lin" valueType="num">
                                      <p:cBhvr>
                                        <p:cTn id="15" dur="2000" fill="hold"/>
                                        <p:tgtEl>
                                          <p:spTgt spid="15"/>
                                        </p:tgtEl>
                                        <p:attrNameLst>
                                          <p:attrName>ppt_h</p:attrName>
                                        </p:attrNameLst>
                                      </p:cBhvr>
                                      <p:tavLst>
                                        <p:tav tm="0">
                                          <p:val>
                                            <p:fltVal val="0"/>
                                          </p:val>
                                        </p:tav>
                                        <p:tav tm="100000">
                                          <p:val>
                                            <p:strVal val="#ppt_h"/>
                                          </p:val>
                                        </p:tav>
                                      </p:tavLst>
                                    </p:anim>
                                    <p:animEffect transition="in" filter="fade">
                                      <p:cBhvr>
                                        <p:cTn id="16" dur="20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ppt_w</p:attrName>
                                        </p:attrNameLst>
                                      </p:cBhvr>
                                      <p:tavLst>
                                        <p:tav tm="0">
                                          <p:val>
                                            <p:fltVal val="0"/>
                                          </p:val>
                                        </p:tav>
                                        <p:tav tm="100000">
                                          <p:val>
                                            <p:strVal val="#ppt_w"/>
                                          </p:val>
                                        </p:tav>
                                      </p:tavLst>
                                    </p:anim>
                                    <p:anim calcmode="lin" valueType="num">
                                      <p:cBhvr>
                                        <p:cTn id="22" dur="500" fill="hold"/>
                                        <p:tgtEl>
                                          <p:spTgt spid="14"/>
                                        </p:tgtEl>
                                        <p:attrNameLst>
                                          <p:attrName>ppt_h</p:attrName>
                                        </p:attrNameLst>
                                      </p:cBhvr>
                                      <p:tavLst>
                                        <p:tav tm="0">
                                          <p:val>
                                            <p:fltVal val="0"/>
                                          </p:val>
                                        </p:tav>
                                        <p:tav tm="100000">
                                          <p:val>
                                            <p:strVal val="#ppt_h"/>
                                          </p:val>
                                        </p:tav>
                                      </p:tavLst>
                                    </p:anim>
                                    <p:animEffect transition="in" filter="fade">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2" grpId="0"/>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39842" y="1549152"/>
            <a:ext cx="8229600" cy="820688"/>
          </a:xfrm>
          <a:prstGeom prst="rect">
            <a:avLst/>
          </a:prstGeom>
        </p:spPr>
        <p:txBody>
          <a:bodyPr vert="horz" lIns="91440" tIns="45720" rIns="91440" bIns="45720" rtlCol="1">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ثالثا: بنك البنوك</a:t>
            </a:r>
          </a:p>
        </p:txBody>
      </p:sp>
      <p:sp>
        <p:nvSpPr>
          <p:cNvPr id="5" name="Content Placeholder 2"/>
          <p:cNvSpPr txBox="1">
            <a:spLocks/>
          </p:cNvSpPr>
          <p:nvPr/>
        </p:nvSpPr>
        <p:spPr>
          <a:xfrm>
            <a:off x="775284" y="2789312"/>
            <a:ext cx="8229600" cy="820688"/>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1" name="Content Placeholder 2"/>
          <p:cNvSpPr txBox="1">
            <a:spLocks/>
          </p:cNvSpPr>
          <p:nvPr/>
        </p:nvSpPr>
        <p:spPr>
          <a:xfrm>
            <a:off x="509210" y="4516697"/>
            <a:ext cx="8229600" cy="663130"/>
          </a:xfrm>
          <a:prstGeom prst="rect">
            <a:avLst/>
          </a:prstGeom>
        </p:spPr>
        <p:txBody>
          <a:bodyPr vert="horz" lIns="91440" tIns="45720" rIns="91440" bIns="45720" rtlCol="1">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7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 </a:t>
            </a:r>
            <a:r>
              <a:rPr lang="ar-SA" sz="27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الاقتراض </a:t>
            </a:r>
            <a:r>
              <a:rPr lang="ar-SA" sz="27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من البنك المركزي لمواجهة الزيادة في المسحوبات</a:t>
            </a:r>
          </a:p>
          <a:p>
            <a:pPr marL="0" indent="0">
              <a:buNone/>
            </a:pPr>
            <a:endParaRPr lang="ar-SA" sz="27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2" name="Content Placeholder 2"/>
          <p:cNvSpPr txBox="1">
            <a:spLocks/>
          </p:cNvSpPr>
          <p:nvPr/>
        </p:nvSpPr>
        <p:spPr>
          <a:xfrm>
            <a:off x="450739" y="5173960"/>
            <a:ext cx="8229600" cy="617240"/>
          </a:xfrm>
          <a:prstGeom prst="rect">
            <a:avLst/>
          </a:prstGeom>
        </p:spPr>
        <p:txBody>
          <a:bodyPr vert="horz" lIns="91440" tIns="45720" rIns="91440" bIns="45720" rtlCol="1">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r>
              <a:rPr lang="ar-SA" sz="27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3. خصم </a:t>
            </a:r>
            <a:r>
              <a:rPr lang="ar-SA" sz="27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الأوراق المالية المملوكة للبنك التجاري.</a:t>
            </a:r>
            <a:endParaRPr lang="en-US" sz="27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3" name="Content Placeholder 2"/>
          <p:cNvSpPr txBox="1">
            <a:spLocks/>
          </p:cNvSpPr>
          <p:nvPr/>
        </p:nvSpPr>
        <p:spPr>
          <a:xfrm>
            <a:off x="486828" y="5791200"/>
            <a:ext cx="8229600" cy="864096"/>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r>
              <a:rPr lang="ar-SA" sz="27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4. الاحتفاظ </a:t>
            </a:r>
            <a:r>
              <a:rPr lang="ar-SA" sz="27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بالاحتياطيات القانونية واستثمارها لدي البنك المركزي. </a:t>
            </a:r>
            <a:endParaRPr lang="en-US" sz="27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4" name="Content Placeholder 2"/>
          <p:cNvSpPr txBox="1">
            <a:spLocks/>
          </p:cNvSpPr>
          <p:nvPr/>
        </p:nvSpPr>
        <p:spPr>
          <a:xfrm>
            <a:off x="395534" y="3505200"/>
            <a:ext cx="8284803" cy="663130"/>
          </a:xfrm>
          <a:prstGeom prst="rect">
            <a:avLst/>
          </a:prstGeom>
        </p:spPr>
        <p:txBody>
          <a:bodyPr vert="horz" lIns="91440" tIns="45720" rIns="91440" bIns="45720" rtlCol="1">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7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r>
              <a:rPr lang="ar-SA" sz="27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ar-SA" sz="27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يحتفظ </a:t>
            </a:r>
            <a:r>
              <a:rPr lang="ar-SA" sz="27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البنك المركزي بحسابات دائنة ومدينة للبنوك التجارية وهو ما يسمح له بإجراء المقاصة بين البنوك التجارية بعضها البعض.</a:t>
            </a:r>
          </a:p>
        </p:txBody>
      </p:sp>
      <p:sp>
        <p:nvSpPr>
          <p:cNvPr id="15" name="Content Placeholder 2"/>
          <p:cNvSpPr txBox="1">
            <a:spLocks/>
          </p:cNvSpPr>
          <p:nvPr/>
        </p:nvSpPr>
        <p:spPr>
          <a:xfrm>
            <a:off x="395536" y="2276872"/>
            <a:ext cx="8456948" cy="771128"/>
          </a:xfrm>
          <a:prstGeom prst="rect">
            <a:avLst/>
          </a:prstGeom>
        </p:spPr>
        <p:txBody>
          <a:bodyPr vert="horz" lIns="91440" tIns="45720" rIns="91440" bIns="45720" rtlCol="1">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buNone/>
            </a:pPr>
            <a:r>
              <a:rPr lang="ar-SA" sz="2800" b="1" dirty="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تقدم البنوك المركزية خدمات عديدة للبنوك التجارية العاملة بالدولة لعل من أهمها:</a:t>
            </a:r>
            <a:endPar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 name="Slide Number Placeholder 2"/>
          <p:cNvSpPr>
            <a:spLocks noGrp="1"/>
          </p:cNvSpPr>
          <p:nvPr>
            <p:ph type="sldNum" sz="quarter" idx="12"/>
          </p:nvPr>
        </p:nvSpPr>
        <p:spPr/>
        <p:txBody>
          <a:bodyPr/>
          <a:lstStyle/>
          <a:p>
            <a:fld id="{4C4AAA60-B5B4-4371-B6B4-21BFE913F1AA}" type="slidenum">
              <a:rPr lang="ar-SA" smtClean="0"/>
              <a:pPr/>
              <a:t>6</a:t>
            </a:fld>
            <a:endParaRPr lang="ar-SA"/>
          </a:p>
        </p:txBody>
      </p:sp>
    </p:spTree>
    <p:extLst>
      <p:ext uri="{BB962C8B-B14F-4D97-AF65-F5344CB8AC3E}">
        <p14:creationId xmlns:p14="http://schemas.microsoft.com/office/powerpoint/2010/main" xmlns="" val="519094656"/>
      </p:ext>
    </p:extLst>
  </p:cSld>
  <p:clrMapOvr>
    <a:masterClrMapping/>
  </p:clrMapOvr>
  <mc:AlternateContent xmlns:mc="http://schemas.openxmlformats.org/markup-compatibility/2006">
    <mc:Choice xmlns:p14="http://schemas.microsoft.com/office/powerpoint/2010/main" xmlns="" Requires="p14">
      <p:transition spd="slow" p14:dur="1600" advTm="15000">
        <p14:prism dir="r" isContent="1" isInverted="1"/>
        <p:sndAc>
          <p:stSnd>
            <p:snd r:embed="rId3" name="chimes.wav"/>
          </p:stSnd>
        </p:sndAc>
      </p:transition>
    </mc:Choice>
    <mc:Fallback>
      <p:transition spd="slow" advTm="15000">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2000" fill="hold"/>
                                        <p:tgtEl>
                                          <p:spTgt spid="15"/>
                                        </p:tgtEl>
                                        <p:attrNameLst>
                                          <p:attrName>ppt_w</p:attrName>
                                        </p:attrNameLst>
                                      </p:cBhvr>
                                      <p:tavLst>
                                        <p:tav tm="0">
                                          <p:val>
                                            <p:fltVal val="0"/>
                                          </p:val>
                                        </p:tav>
                                        <p:tav tm="100000">
                                          <p:val>
                                            <p:strVal val="#ppt_w"/>
                                          </p:val>
                                        </p:tav>
                                      </p:tavLst>
                                    </p:anim>
                                    <p:anim calcmode="lin" valueType="num">
                                      <p:cBhvr>
                                        <p:cTn id="15" dur="2000" fill="hold"/>
                                        <p:tgtEl>
                                          <p:spTgt spid="15"/>
                                        </p:tgtEl>
                                        <p:attrNameLst>
                                          <p:attrName>ppt_h</p:attrName>
                                        </p:attrNameLst>
                                      </p:cBhvr>
                                      <p:tavLst>
                                        <p:tav tm="0">
                                          <p:val>
                                            <p:fltVal val="0"/>
                                          </p:val>
                                        </p:tav>
                                        <p:tav tm="100000">
                                          <p:val>
                                            <p:strVal val="#ppt_h"/>
                                          </p:val>
                                        </p:tav>
                                      </p:tavLst>
                                    </p:anim>
                                    <p:animEffect transition="in" filter="fade">
                                      <p:cBhvr>
                                        <p:cTn id="16" dur="20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ppt_w</p:attrName>
                                        </p:attrNameLst>
                                      </p:cBhvr>
                                      <p:tavLst>
                                        <p:tav tm="0">
                                          <p:val>
                                            <p:fltVal val="0"/>
                                          </p:val>
                                        </p:tav>
                                        <p:tav tm="100000">
                                          <p:val>
                                            <p:strVal val="#ppt_w"/>
                                          </p:val>
                                        </p:tav>
                                      </p:tavLst>
                                    </p:anim>
                                    <p:anim calcmode="lin" valueType="num">
                                      <p:cBhvr>
                                        <p:cTn id="22" dur="500" fill="hold"/>
                                        <p:tgtEl>
                                          <p:spTgt spid="14"/>
                                        </p:tgtEl>
                                        <p:attrNameLst>
                                          <p:attrName>ppt_h</p:attrName>
                                        </p:attrNameLst>
                                      </p:cBhvr>
                                      <p:tavLst>
                                        <p:tav tm="0">
                                          <p:val>
                                            <p:fltVal val="0"/>
                                          </p:val>
                                        </p:tav>
                                        <p:tav tm="100000">
                                          <p:val>
                                            <p:strVal val="#ppt_h"/>
                                          </p:val>
                                        </p:tav>
                                      </p:tavLst>
                                    </p:anim>
                                    <p:animEffect transition="in" filter="fade">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2" grpId="0"/>
      <p:bldP spid="13" grpId="0"/>
      <p:bldP spid="14" grpId="0"/>
      <p:bldP spid="1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TotalTime>
  <Words>258</Words>
  <Application>Microsoft Office PowerPoint</Application>
  <PresentationFormat>On-screen Show (4:3)</PresentationFormat>
  <Paragraphs>27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النقود والبنوك والاسواق المالية (211 قصد)</vt:lpstr>
      <vt:lpstr>Slide 2</vt:lpstr>
      <vt:lpstr>Slide 3</vt:lpstr>
      <vt:lpstr>Slide 4</vt:lpstr>
      <vt:lpstr>Slide 5</vt:lpstr>
      <vt:lpstr>Slide 6</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النقود والبنوك والاسواق المالية (211 قصد)</dc:title>
  <dc:creator>AYMAN HENDY</dc:creator>
  <cp:lastModifiedBy>Ahmad</cp:lastModifiedBy>
  <cp:revision>54</cp:revision>
  <dcterms:created xsi:type="dcterms:W3CDTF">2013-03-24T14:02:01Z</dcterms:created>
  <dcterms:modified xsi:type="dcterms:W3CDTF">2016-10-05T18:50:58Z</dcterms:modified>
</cp:coreProperties>
</file>