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4660"/>
  </p:normalViewPr>
  <p:slideViewPr>
    <p:cSldViewPr snapToGrid="0">
      <p:cViewPr>
        <p:scale>
          <a:sx n="99" d="100"/>
          <a:sy n="99" d="100"/>
        </p:scale>
        <p:origin x="-12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8C4399-C32F-44D7-B91D-319C6ECE0E99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075D13-BDA6-48B9-BBE5-C00203A8813A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الفصل السابع عشر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الأسواق المالية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1290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هيكل الأسواق المالية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b="1" dirty="0" smtClean="0">
                <a:solidFill>
                  <a:srgbClr val="00B0F0"/>
                </a:solidFill>
              </a:rPr>
              <a:t>الأسواق الآنية </a:t>
            </a:r>
            <a:r>
              <a:rPr lang="ar-SA" b="1" dirty="0" smtClean="0">
                <a:solidFill>
                  <a:srgbClr val="00B0F0"/>
                </a:solidFill>
              </a:rPr>
              <a:t>و المستقبلية </a:t>
            </a:r>
            <a:r>
              <a:rPr lang="ar-SA" b="1" dirty="0" smtClean="0">
                <a:solidFill>
                  <a:srgbClr val="00B0F0"/>
                </a:solidFill>
              </a:rPr>
              <a:t>:</a:t>
            </a:r>
            <a:endParaRPr lang="ar-SA" b="1" dirty="0" smtClean="0">
              <a:solidFill>
                <a:srgbClr val="00B0F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الأسواق الآنية :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/>
              <a:t>يتم فيها التعامل </a:t>
            </a:r>
            <a:r>
              <a:rPr lang="ar-SA" dirty="0" smtClean="0"/>
              <a:t>بالأوراق </a:t>
            </a:r>
            <a:r>
              <a:rPr lang="ar-SA" dirty="0" smtClean="0"/>
              <a:t>المالية بيعا وشراء و تسلم الثمن وتسليم الأوراق المالية في الوقت نفسه </a:t>
            </a:r>
            <a:r>
              <a:rPr lang="ar-SA" dirty="0" smtClean="0"/>
              <a:t>.</a:t>
            </a:r>
            <a:endParaRPr lang="ar-SA" dirty="0" smtClean="0"/>
          </a:p>
          <a:p>
            <a:r>
              <a:rPr lang="ar-SA" dirty="0" smtClean="0">
                <a:solidFill>
                  <a:srgbClr val="7030A0"/>
                </a:solidFill>
              </a:rPr>
              <a:t>الأسواق المستقبلية :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/>
              <a:t>تحديد السعر في الوقت الحاضر و تسلم الثمن و تسليم </a:t>
            </a:r>
            <a:r>
              <a:rPr lang="ar-SA" dirty="0" smtClean="0"/>
              <a:t>الأوراق </a:t>
            </a:r>
            <a:r>
              <a:rPr lang="ar-SA" dirty="0" smtClean="0"/>
              <a:t>في </a:t>
            </a:r>
            <a:r>
              <a:rPr lang="ar-SA" dirty="0" smtClean="0"/>
              <a:t>المستقبل.  </a:t>
            </a:r>
            <a:endParaRPr lang="ar-SA" dirty="0" smtClean="0"/>
          </a:p>
          <a:p>
            <a:r>
              <a:rPr lang="ar-SA" dirty="0" smtClean="0"/>
              <a:t>نشأت من </a:t>
            </a:r>
            <a:r>
              <a:rPr lang="ar-SA" dirty="0" smtClean="0"/>
              <a:t>أجل </a:t>
            </a:r>
            <a:r>
              <a:rPr lang="ar-SA" dirty="0" smtClean="0"/>
              <a:t>تقليل مخاطر التقلبات في أسعار الفائدة </a:t>
            </a:r>
            <a:r>
              <a:rPr lang="ar-SA" dirty="0" smtClean="0"/>
              <a:t>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908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الوظائف الاقتصادية للأسواق المالية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b="1" dirty="0">
                <a:solidFill>
                  <a:srgbClr val="00B0F0"/>
                </a:solidFill>
              </a:rPr>
              <a:t>إ</a:t>
            </a:r>
            <a:r>
              <a:rPr lang="ar-SA" b="1" dirty="0" smtClean="0">
                <a:solidFill>
                  <a:srgbClr val="00B0F0"/>
                </a:solidFill>
              </a:rPr>
              <a:t>يجاد </a:t>
            </a:r>
            <a:r>
              <a:rPr lang="ar-SA" b="1" dirty="0" smtClean="0">
                <a:solidFill>
                  <a:srgbClr val="00B0F0"/>
                </a:solidFill>
              </a:rPr>
              <a:t>سوق مستمرة للأوراق المالية </a:t>
            </a:r>
            <a:r>
              <a:rPr lang="ar-SA" b="1" dirty="0" smtClean="0">
                <a:solidFill>
                  <a:srgbClr val="00B0F0"/>
                </a:solidFill>
              </a:rPr>
              <a:t>:</a:t>
            </a:r>
            <a:endParaRPr lang="ar-SA" b="1" dirty="0" smtClean="0">
              <a:solidFill>
                <a:srgbClr val="00B0F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يكون للورقة المالية سوق مستمرة </a:t>
            </a:r>
            <a:r>
              <a:rPr lang="ar-SA" dirty="0" smtClean="0">
                <a:solidFill>
                  <a:srgbClr val="7030A0"/>
                </a:solidFill>
              </a:rPr>
              <a:t>إذا </a:t>
            </a:r>
            <a:r>
              <a:rPr lang="ar-SA" dirty="0" smtClean="0">
                <a:solidFill>
                  <a:srgbClr val="7030A0"/>
                </a:solidFill>
              </a:rPr>
              <a:t>كان التعامل بها بشكل يومي و تقل استمراريتها </a:t>
            </a:r>
            <a:r>
              <a:rPr lang="ar-SA" dirty="0" smtClean="0">
                <a:solidFill>
                  <a:srgbClr val="7030A0"/>
                </a:solidFill>
              </a:rPr>
              <a:t>إذا </a:t>
            </a:r>
            <a:r>
              <a:rPr lang="ar-SA" dirty="0" smtClean="0">
                <a:solidFill>
                  <a:srgbClr val="7030A0"/>
                </a:solidFill>
              </a:rPr>
              <a:t>كان التعامل  بها </a:t>
            </a:r>
            <a:r>
              <a:rPr lang="ar-SA" dirty="0" smtClean="0">
                <a:solidFill>
                  <a:srgbClr val="7030A0"/>
                </a:solidFill>
              </a:rPr>
              <a:t>بشكل </a:t>
            </a:r>
            <a:r>
              <a:rPr lang="ar-SA" dirty="0">
                <a:solidFill>
                  <a:srgbClr val="7030A0"/>
                </a:solidFill>
              </a:rPr>
              <a:t>أ</a:t>
            </a:r>
            <a:r>
              <a:rPr lang="ar-SA" dirty="0" smtClean="0">
                <a:solidFill>
                  <a:srgbClr val="7030A0"/>
                </a:solidFill>
              </a:rPr>
              <a:t>سبوعي .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err="1">
                <a:solidFill>
                  <a:srgbClr val="00B0F0"/>
                </a:solidFill>
              </a:rPr>
              <a:t>إ</a:t>
            </a:r>
            <a:r>
              <a:rPr lang="ar-SA" b="1" dirty="0" err="1" smtClean="0">
                <a:solidFill>
                  <a:srgbClr val="00B0F0"/>
                </a:solidFill>
              </a:rPr>
              <a:t>يجابياتها</a:t>
            </a:r>
            <a:r>
              <a:rPr lang="ar-SA" b="1" dirty="0" smtClean="0">
                <a:solidFill>
                  <a:srgbClr val="00B0F0"/>
                </a:solidFill>
              </a:rPr>
              <a:t> </a:t>
            </a:r>
            <a:r>
              <a:rPr lang="ar-SA" b="1" dirty="0" smtClean="0">
                <a:solidFill>
                  <a:srgbClr val="00B0F0"/>
                </a:solidFill>
              </a:rPr>
              <a:t>وسلبياتها على </a:t>
            </a:r>
            <a:r>
              <a:rPr lang="ar-SA" b="1" dirty="0" smtClean="0">
                <a:solidFill>
                  <a:srgbClr val="00B0F0"/>
                </a:solidFill>
              </a:rPr>
              <a:t>الاقتصاد : </a:t>
            </a:r>
            <a:endParaRPr lang="ar-SA" b="1" dirty="0" smtClean="0">
              <a:solidFill>
                <a:srgbClr val="00B0F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توفر </a:t>
            </a:r>
            <a:r>
              <a:rPr lang="ar-SA" dirty="0" smtClean="0">
                <a:solidFill>
                  <a:srgbClr val="7030A0"/>
                </a:solidFill>
              </a:rPr>
              <a:t>باعين و مشترين جعل الأوراق المالية سهلة التسويق و عالية السيولة </a:t>
            </a:r>
            <a:r>
              <a:rPr lang="ar-SA" dirty="0" smtClean="0">
                <a:solidFill>
                  <a:srgbClr val="7030A0"/>
                </a:solidFill>
              </a:rPr>
              <a:t>.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>
                <a:solidFill>
                  <a:srgbClr val="7030A0"/>
                </a:solidFill>
              </a:rPr>
              <a:t>ا</a:t>
            </a:r>
            <a:r>
              <a:rPr lang="ar-SA" dirty="0" smtClean="0">
                <a:solidFill>
                  <a:srgbClr val="7030A0"/>
                </a:solidFill>
              </a:rPr>
              <a:t>قدام </a:t>
            </a:r>
            <a:r>
              <a:rPr lang="ar-SA" dirty="0" smtClean="0">
                <a:solidFill>
                  <a:srgbClr val="7030A0"/>
                </a:solidFill>
              </a:rPr>
              <a:t>عدد كبير من </a:t>
            </a:r>
            <a:r>
              <a:rPr lang="ar-SA" dirty="0" smtClean="0">
                <a:solidFill>
                  <a:srgbClr val="7030A0"/>
                </a:solidFill>
              </a:rPr>
              <a:t>الأفراد </a:t>
            </a:r>
            <a:r>
              <a:rPr lang="ar-SA" dirty="0" smtClean="0">
                <a:solidFill>
                  <a:srgbClr val="7030A0"/>
                </a:solidFill>
              </a:rPr>
              <a:t>على البيع قد يؤدي </a:t>
            </a:r>
            <a:r>
              <a:rPr lang="ar-SA" dirty="0" smtClean="0">
                <a:solidFill>
                  <a:srgbClr val="7030A0"/>
                </a:solidFill>
              </a:rPr>
              <a:t>إل</a:t>
            </a:r>
            <a:r>
              <a:rPr lang="ar-SA" dirty="0" smtClean="0">
                <a:solidFill>
                  <a:srgbClr val="7030A0"/>
                </a:solidFill>
              </a:rPr>
              <a:t>ى </a:t>
            </a:r>
            <a:r>
              <a:rPr lang="ar-SA" dirty="0" smtClean="0">
                <a:solidFill>
                  <a:srgbClr val="7030A0"/>
                </a:solidFill>
              </a:rPr>
              <a:t>انهيار السوق 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smtClean="0">
                <a:solidFill>
                  <a:srgbClr val="00B0F0"/>
                </a:solidFill>
              </a:rPr>
              <a:t>تحديد </a:t>
            </a:r>
            <a:r>
              <a:rPr lang="ar-SA" b="1" dirty="0" smtClean="0">
                <a:solidFill>
                  <a:srgbClr val="00B0F0"/>
                </a:solidFill>
              </a:rPr>
              <a:t>السعر </a:t>
            </a:r>
            <a:r>
              <a:rPr lang="ar-SA" b="1" dirty="0" smtClean="0">
                <a:solidFill>
                  <a:srgbClr val="00B0F0"/>
                </a:solidFill>
              </a:rPr>
              <a:t>الأمثل:</a:t>
            </a:r>
            <a:endParaRPr lang="ar-SA" b="1" dirty="0" smtClean="0">
              <a:solidFill>
                <a:srgbClr val="00B0F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عن طريق العرض و الطلب 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/>
              <a:t>قد يؤثر تحكم فئة معينة </a:t>
            </a:r>
            <a:r>
              <a:rPr lang="ar-SA" dirty="0" smtClean="0"/>
              <a:t>بالسعر. </a:t>
            </a:r>
            <a:endParaRPr lang="ar-SA" dirty="0" smtClean="0"/>
          </a:p>
          <a:p>
            <a:r>
              <a:rPr lang="ar-SA" dirty="0" smtClean="0"/>
              <a:t>قد تؤدي المضاربة </a:t>
            </a:r>
            <a:r>
              <a:rPr lang="ar-SA" dirty="0" smtClean="0"/>
              <a:t>(رفع </a:t>
            </a:r>
            <a:r>
              <a:rPr lang="ar-SA" dirty="0" smtClean="0"/>
              <a:t>و خفض </a:t>
            </a:r>
            <a:r>
              <a:rPr lang="ar-SA" dirty="0" smtClean="0"/>
              <a:t>السعر) </a:t>
            </a:r>
            <a:r>
              <a:rPr lang="ar-SA" dirty="0" smtClean="0"/>
              <a:t>بشكل لا يتناسب مع القيمة الاستثمارية للأوراق المالية </a:t>
            </a:r>
            <a:r>
              <a:rPr lang="ar-SA" dirty="0" smtClean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5239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الوظائف الاقتصادية للأسواق المالية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 smtClean="0">
                <a:solidFill>
                  <a:srgbClr val="00B0F0"/>
                </a:solidFill>
              </a:rPr>
              <a:t> </a:t>
            </a:r>
            <a:r>
              <a:rPr lang="ar-SA" b="1" dirty="0" smtClean="0">
                <a:solidFill>
                  <a:srgbClr val="00B0F0"/>
                </a:solidFill>
              </a:rPr>
              <a:t>تمويل القطاعات الاقتصادية المختلفة </a:t>
            </a:r>
            <a:r>
              <a:rPr lang="ar-SA" b="1" dirty="0" smtClean="0">
                <a:solidFill>
                  <a:srgbClr val="00B0F0"/>
                </a:solidFill>
              </a:rPr>
              <a:t>:</a:t>
            </a:r>
            <a:endParaRPr lang="ar-SA" b="1" dirty="0" smtClean="0">
              <a:solidFill>
                <a:srgbClr val="00B0F0"/>
              </a:solidFill>
            </a:endParaRPr>
          </a:p>
          <a:p>
            <a:r>
              <a:rPr lang="ar-SA" dirty="0" smtClean="0"/>
              <a:t>تمويل غير مباشر لبعض الشركات عن طريق  </a:t>
            </a:r>
            <a:r>
              <a:rPr lang="ar-SA" dirty="0" smtClean="0"/>
              <a:t>إصدار </a:t>
            </a:r>
            <a:r>
              <a:rPr lang="ar-SA" dirty="0" smtClean="0"/>
              <a:t>أ</a:t>
            </a:r>
            <a:r>
              <a:rPr lang="ar-SA" dirty="0" smtClean="0"/>
              <a:t>سهم.</a:t>
            </a:r>
          </a:p>
          <a:p>
            <a:endParaRPr lang="ar-SA" dirty="0" smtClean="0"/>
          </a:p>
          <a:p>
            <a:r>
              <a:rPr lang="ar-SA" b="1" dirty="0" smtClean="0">
                <a:solidFill>
                  <a:srgbClr val="00B0F0"/>
                </a:solidFill>
              </a:rPr>
              <a:t>التغير </a:t>
            </a:r>
            <a:r>
              <a:rPr lang="ar-SA" b="1" dirty="0" smtClean="0">
                <a:solidFill>
                  <a:srgbClr val="00B0F0"/>
                </a:solidFill>
              </a:rPr>
              <a:t>في السعر مؤشر للتنبؤ بالتغيرات </a:t>
            </a:r>
            <a:r>
              <a:rPr lang="ar-SA" b="1" dirty="0" smtClean="0">
                <a:solidFill>
                  <a:srgbClr val="00B0F0"/>
                </a:solidFill>
              </a:rPr>
              <a:t>الاقتصادية: </a:t>
            </a:r>
            <a:endParaRPr lang="ar-SA" b="1" dirty="0" smtClean="0">
              <a:solidFill>
                <a:srgbClr val="00B0F0"/>
              </a:solidFill>
            </a:endParaRPr>
          </a:p>
          <a:p>
            <a:r>
              <a:rPr lang="ar-SA" dirty="0" smtClean="0"/>
              <a:t>مؤشرات الأسواق المالية من </a:t>
            </a:r>
            <a:r>
              <a:rPr lang="ar-SA" dirty="0" smtClean="0"/>
              <a:t>أهم </a:t>
            </a:r>
            <a:r>
              <a:rPr lang="ar-SA" dirty="0" smtClean="0"/>
              <a:t>مؤشرات </a:t>
            </a:r>
            <a:r>
              <a:rPr lang="ar-SA" dirty="0" smtClean="0">
                <a:solidFill>
                  <a:srgbClr val="FF0000"/>
                </a:solidFill>
              </a:rPr>
              <a:t>التنبؤ</a:t>
            </a:r>
            <a:r>
              <a:rPr lang="ar-SA" dirty="0" smtClean="0"/>
              <a:t> بالنشاط </a:t>
            </a:r>
            <a:r>
              <a:rPr lang="ar-SA" dirty="0" smtClean="0"/>
              <a:t>الاقتصادي. </a:t>
            </a:r>
            <a:endParaRPr lang="ar-SA" dirty="0" smtClean="0"/>
          </a:p>
          <a:p>
            <a:endParaRPr lang="ar-SA" dirty="0"/>
          </a:p>
          <a:p>
            <a:r>
              <a:rPr lang="ar-SA" b="1" dirty="0" smtClean="0">
                <a:solidFill>
                  <a:srgbClr val="00B0F0"/>
                </a:solidFill>
              </a:rPr>
              <a:t>الوظائف </a:t>
            </a:r>
            <a:r>
              <a:rPr lang="ar-SA" b="1" dirty="0" smtClean="0">
                <a:solidFill>
                  <a:srgbClr val="00B0F0"/>
                </a:solidFill>
              </a:rPr>
              <a:t>الأخرى </a:t>
            </a:r>
            <a:r>
              <a:rPr lang="ar-SA" b="1" dirty="0" smtClean="0">
                <a:solidFill>
                  <a:srgbClr val="00B0F0"/>
                </a:solidFill>
              </a:rPr>
              <a:t>:</a:t>
            </a:r>
            <a:endParaRPr lang="ar-SA" b="1" dirty="0" smtClean="0">
              <a:solidFill>
                <a:srgbClr val="00B0F0"/>
              </a:solidFill>
            </a:endParaRPr>
          </a:p>
          <a:p>
            <a:r>
              <a:rPr lang="ar-SA" dirty="0"/>
              <a:t>إ</a:t>
            </a:r>
            <a:r>
              <a:rPr lang="ar-SA" dirty="0" smtClean="0"/>
              <a:t>لزام </a:t>
            </a:r>
            <a:r>
              <a:rPr lang="ar-SA" dirty="0" smtClean="0"/>
              <a:t>الشركات المدرجة نشر بيانات عن وضعها المالي و </a:t>
            </a:r>
            <a:r>
              <a:rPr lang="ar-SA" dirty="0" smtClean="0"/>
              <a:t>التمويلي. </a:t>
            </a:r>
            <a:endParaRPr lang="ar-SA" dirty="0" smtClean="0"/>
          </a:p>
          <a:p>
            <a:r>
              <a:rPr lang="ar-SA" dirty="0" smtClean="0"/>
              <a:t>سن الأنظمة التي تحمي ملاك الأسهم </a:t>
            </a:r>
            <a:r>
              <a:rPr lang="ar-SA" dirty="0" smtClean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1350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مكونات القطاع المالي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b="1" u="sng" dirty="0" smtClean="0">
                <a:solidFill>
                  <a:srgbClr val="00B0F0"/>
                </a:solidFill>
              </a:rPr>
              <a:t>يتكون القطاع المالي من :</a:t>
            </a:r>
          </a:p>
          <a:p>
            <a:endParaRPr lang="ar-SA" dirty="0"/>
          </a:p>
          <a:p>
            <a:r>
              <a:rPr lang="ar-SA" dirty="0" smtClean="0"/>
              <a:t>الأسواق </a:t>
            </a:r>
            <a:r>
              <a:rPr lang="ar-SA" dirty="0" smtClean="0"/>
              <a:t>المالية</a:t>
            </a:r>
          </a:p>
          <a:p>
            <a:r>
              <a:rPr lang="ar-SA" dirty="0" smtClean="0"/>
              <a:t>الأدوات المالية</a:t>
            </a:r>
          </a:p>
          <a:p>
            <a:r>
              <a:rPr lang="ar-SA" dirty="0" smtClean="0"/>
              <a:t>الأوراق </a:t>
            </a:r>
            <a:r>
              <a:rPr lang="ar-SA" dirty="0" smtClean="0"/>
              <a:t>المالية</a:t>
            </a:r>
          </a:p>
          <a:p>
            <a:r>
              <a:rPr lang="ar-SA" dirty="0" smtClean="0"/>
              <a:t>المؤسسات المالية والوسيطة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8004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الوظيفة  التمويلية </a:t>
            </a:r>
            <a:r>
              <a:rPr lang="ar-SA" dirty="0" err="1" smtClean="0"/>
              <a:t>للاسواق</a:t>
            </a:r>
            <a:r>
              <a:rPr lang="ar-SA" dirty="0" smtClean="0"/>
              <a:t> المالية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b="1" dirty="0" smtClean="0">
                <a:solidFill>
                  <a:srgbClr val="00B0F0"/>
                </a:solidFill>
              </a:rPr>
              <a:t>وظيفة الأسواق المالية :</a:t>
            </a:r>
          </a:p>
          <a:p>
            <a:r>
              <a:rPr lang="ar-SA" dirty="0" smtClean="0">
                <a:solidFill>
                  <a:srgbClr val="00B0F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تحويل </a:t>
            </a:r>
            <a:r>
              <a:rPr lang="ar-SA" dirty="0" smtClean="0">
                <a:solidFill>
                  <a:srgbClr val="7030A0"/>
                </a:solidFill>
              </a:rPr>
              <a:t>الموارد المالية </a:t>
            </a:r>
            <a:r>
              <a:rPr lang="ar-SA" dirty="0" smtClean="0">
                <a:solidFill>
                  <a:srgbClr val="7030A0"/>
                </a:solidFill>
              </a:rPr>
              <a:t>من الوحدات الاقتصادية المدخرة الى الوحدات الاقتصادية المستثمرة 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smtClean="0">
                <a:solidFill>
                  <a:srgbClr val="00B0F0"/>
                </a:solidFill>
              </a:rPr>
              <a:t>العوامل المؤثرة على قرار بالادخار </a:t>
            </a:r>
            <a:r>
              <a:rPr lang="ar-SA" b="1" dirty="0" smtClean="0">
                <a:solidFill>
                  <a:srgbClr val="00B0F0"/>
                </a:solidFill>
              </a:rPr>
              <a:t>أ</a:t>
            </a:r>
            <a:r>
              <a:rPr lang="ar-SA" b="1" dirty="0" smtClean="0">
                <a:solidFill>
                  <a:srgbClr val="00B0F0"/>
                </a:solidFill>
              </a:rPr>
              <a:t>و الاقتراض </a:t>
            </a:r>
            <a:r>
              <a:rPr lang="ar-SA" b="1" dirty="0" smtClean="0">
                <a:solidFill>
                  <a:srgbClr val="00B0F0"/>
                </a:solidFill>
              </a:rPr>
              <a:t>( الاستثمار</a:t>
            </a:r>
            <a:r>
              <a:rPr lang="ar-SA" b="1" dirty="0" smtClean="0">
                <a:solidFill>
                  <a:srgbClr val="00B0F0"/>
                </a:solidFill>
              </a:rPr>
              <a:t>) :</a:t>
            </a:r>
            <a:endParaRPr lang="ar-SA" b="1" dirty="0" smtClean="0">
              <a:solidFill>
                <a:srgbClr val="00B0F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1</a:t>
            </a:r>
            <a:r>
              <a:rPr lang="ar-SA" dirty="0" smtClean="0">
                <a:solidFill>
                  <a:srgbClr val="002060"/>
                </a:solidFill>
              </a:rPr>
              <a:t> - الدخل الحالي </a:t>
            </a:r>
          </a:p>
          <a:p>
            <a:r>
              <a:rPr lang="ar-SA" dirty="0" smtClean="0">
                <a:solidFill>
                  <a:srgbClr val="002060"/>
                </a:solidFill>
              </a:rPr>
              <a:t>2- الدخل المتوقع </a:t>
            </a:r>
          </a:p>
          <a:p>
            <a:r>
              <a:rPr lang="ar-SA" dirty="0" smtClean="0">
                <a:solidFill>
                  <a:srgbClr val="002060"/>
                </a:solidFill>
              </a:rPr>
              <a:t>3 – الثروة </a:t>
            </a:r>
          </a:p>
          <a:p>
            <a:r>
              <a:rPr lang="ar-SA" dirty="0" smtClean="0">
                <a:solidFill>
                  <a:srgbClr val="002060"/>
                </a:solidFill>
              </a:rPr>
              <a:t>4 – العمر </a:t>
            </a:r>
          </a:p>
          <a:p>
            <a:r>
              <a:rPr lang="ar-SA" dirty="0" smtClean="0">
                <a:solidFill>
                  <a:srgbClr val="002060"/>
                </a:solidFill>
              </a:rPr>
              <a:t>5- التعليم </a:t>
            </a:r>
          </a:p>
          <a:p>
            <a:r>
              <a:rPr lang="ar-SA" dirty="0" smtClean="0">
                <a:solidFill>
                  <a:srgbClr val="002060"/>
                </a:solidFill>
              </a:rPr>
              <a:t>6 – الذوق </a:t>
            </a:r>
          </a:p>
          <a:p>
            <a:r>
              <a:rPr lang="ar-SA" dirty="0" smtClean="0">
                <a:solidFill>
                  <a:srgbClr val="002060"/>
                </a:solidFill>
              </a:rPr>
              <a:t>7 - درجة المخاطرة </a:t>
            </a:r>
          </a:p>
          <a:p>
            <a:r>
              <a:rPr lang="ar-SA" dirty="0" smtClean="0">
                <a:solidFill>
                  <a:srgbClr val="002060"/>
                </a:solidFill>
              </a:rPr>
              <a:t>8 – معدل الفائدة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0568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الوظيفة  التمويلية </a:t>
            </a:r>
            <a:r>
              <a:rPr lang="ar-SA" dirty="0" err="1" smtClean="0"/>
              <a:t>للاسواق</a:t>
            </a:r>
            <a:r>
              <a:rPr lang="ar-SA" dirty="0" smtClean="0"/>
              <a:t> المالية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smtClean="0">
                <a:solidFill>
                  <a:srgbClr val="00B0F0"/>
                </a:solidFill>
              </a:rPr>
              <a:t>وجود ا</a:t>
            </a:r>
            <a:r>
              <a:rPr lang="ar-SA" b="1" dirty="0" smtClean="0">
                <a:solidFill>
                  <a:srgbClr val="00B0F0"/>
                </a:solidFill>
              </a:rPr>
              <a:t>لأسواق المالية يعطي الوحدات </a:t>
            </a:r>
            <a:r>
              <a:rPr lang="ar-SA" b="1" dirty="0" smtClean="0">
                <a:solidFill>
                  <a:srgbClr val="00B0F0"/>
                </a:solidFill>
              </a:rPr>
              <a:t>الاقتصادية </a:t>
            </a:r>
            <a:r>
              <a:rPr lang="ar-SA" b="1" u="sng" dirty="0" smtClean="0">
                <a:solidFill>
                  <a:srgbClr val="00B0F0"/>
                </a:solidFill>
              </a:rPr>
              <a:t>المدخرة</a:t>
            </a:r>
            <a:r>
              <a:rPr lang="ar-SA" b="1" dirty="0" smtClean="0">
                <a:solidFill>
                  <a:srgbClr val="00B0F0"/>
                </a:solidFill>
              </a:rPr>
              <a:t> عدة </a:t>
            </a:r>
            <a:r>
              <a:rPr lang="ar-SA" b="1" dirty="0" smtClean="0">
                <a:solidFill>
                  <a:srgbClr val="00B0F0"/>
                </a:solidFill>
              </a:rPr>
              <a:t>خيارات :  </a:t>
            </a:r>
            <a:endParaRPr lang="ar-SA" b="1" dirty="0" smtClean="0">
              <a:solidFill>
                <a:srgbClr val="00B0F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أ – الاحتفاظ بالمدخرات في شكل </a:t>
            </a:r>
            <a:r>
              <a:rPr lang="ar-SA" dirty="0" smtClean="0">
                <a:solidFill>
                  <a:srgbClr val="7030A0"/>
                </a:solidFill>
              </a:rPr>
              <a:t>أرصدة </a:t>
            </a:r>
            <a:r>
              <a:rPr lang="ar-SA" dirty="0" smtClean="0">
                <a:solidFill>
                  <a:srgbClr val="7030A0"/>
                </a:solidFill>
              </a:rPr>
              <a:t>نقدية </a:t>
            </a:r>
            <a:r>
              <a:rPr lang="ar-SA" dirty="0">
                <a:solidFill>
                  <a:srgbClr val="7030A0"/>
                </a:solidFill>
              </a:rPr>
              <a:t>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ب – استخدام المدخرات لسداد التزامات مالية </a:t>
            </a:r>
            <a:r>
              <a:rPr lang="ar-SA" dirty="0" smtClean="0">
                <a:solidFill>
                  <a:srgbClr val="7030A0"/>
                </a:solidFill>
              </a:rPr>
              <a:t>سابقة.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ج – استخدام المدخرات في شراء أوراق مالية و الحصول على </a:t>
            </a:r>
            <a:r>
              <a:rPr lang="ar-SA" dirty="0" smtClean="0">
                <a:solidFill>
                  <a:srgbClr val="7030A0"/>
                </a:solidFill>
              </a:rPr>
              <a:t>عائد.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smtClean="0">
                <a:solidFill>
                  <a:srgbClr val="00B0F0"/>
                </a:solidFill>
              </a:rPr>
              <a:t>وجود </a:t>
            </a:r>
            <a:r>
              <a:rPr lang="ar-SA" b="1" dirty="0" smtClean="0">
                <a:solidFill>
                  <a:srgbClr val="00B0F0"/>
                </a:solidFill>
              </a:rPr>
              <a:t>الأسواق المالية </a:t>
            </a:r>
            <a:r>
              <a:rPr lang="ar-SA" b="1" dirty="0" smtClean="0">
                <a:solidFill>
                  <a:srgbClr val="00B0F0"/>
                </a:solidFill>
              </a:rPr>
              <a:t>يعطي الوحدات </a:t>
            </a:r>
            <a:r>
              <a:rPr lang="ar-SA" b="1" dirty="0" smtClean="0">
                <a:solidFill>
                  <a:srgbClr val="00B0F0"/>
                </a:solidFill>
              </a:rPr>
              <a:t>الاقتصادية </a:t>
            </a:r>
            <a:r>
              <a:rPr lang="ar-SA" b="1" u="sng" dirty="0" smtClean="0">
                <a:solidFill>
                  <a:srgbClr val="00B0F0"/>
                </a:solidFill>
              </a:rPr>
              <a:t>المقترضة</a:t>
            </a:r>
            <a:r>
              <a:rPr lang="ar-SA" b="1" dirty="0" smtClean="0">
                <a:solidFill>
                  <a:srgbClr val="00B0F0"/>
                </a:solidFill>
              </a:rPr>
              <a:t> عدة </a:t>
            </a:r>
            <a:r>
              <a:rPr lang="ar-SA" b="1" dirty="0" smtClean="0">
                <a:solidFill>
                  <a:srgbClr val="00B0F0"/>
                </a:solidFill>
              </a:rPr>
              <a:t>خيارات: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أ- تخفيض ما لديها من أرصدة نقدية.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>
                <a:solidFill>
                  <a:srgbClr val="7030A0"/>
                </a:solidFill>
              </a:rPr>
              <a:t>ب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– بيع ما تملكه من أوراق مالية </a:t>
            </a:r>
          </a:p>
          <a:p>
            <a:r>
              <a:rPr lang="ar-SA" dirty="0">
                <a:solidFill>
                  <a:srgbClr val="7030A0"/>
                </a:solidFill>
              </a:rPr>
              <a:t>ج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– </a:t>
            </a:r>
            <a:r>
              <a:rPr lang="ar-SA" dirty="0" smtClean="0">
                <a:solidFill>
                  <a:srgbClr val="7030A0"/>
                </a:solidFill>
              </a:rPr>
              <a:t>إصدار </a:t>
            </a:r>
            <a:r>
              <a:rPr lang="ar-SA" dirty="0" smtClean="0">
                <a:solidFill>
                  <a:srgbClr val="7030A0"/>
                </a:solidFill>
              </a:rPr>
              <a:t>أوراق مالية جديدة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799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طرق التمويل في الأسواق المالية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b="1" dirty="0" smtClean="0">
                <a:solidFill>
                  <a:srgbClr val="00B0F0"/>
                </a:solidFill>
              </a:rPr>
              <a:t>طرق التمويل في الأسواق المالية:</a:t>
            </a:r>
          </a:p>
          <a:p>
            <a:r>
              <a:rPr lang="ar-SA" dirty="0" smtClean="0">
                <a:solidFill>
                  <a:srgbClr val="002060"/>
                </a:solidFill>
              </a:rPr>
              <a:t>1- التمويل المباشر</a:t>
            </a:r>
          </a:p>
          <a:p>
            <a:r>
              <a:rPr lang="ar-SA" dirty="0" smtClean="0">
                <a:solidFill>
                  <a:srgbClr val="002060"/>
                </a:solidFill>
              </a:rPr>
              <a:t>2- التمويل غير المباشر</a:t>
            </a:r>
          </a:p>
          <a:p>
            <a:endParaRPr lang="ar-SA" dirty="0">
              <a:solidFill>
                <a:srgbClr val="002060"/>
              </a:solidFill>
            </a:endParaRPr>
          </a:p>
          <a:p>
            <a:r>
              <a:rPr lang="ar-SA" b="1" dirty="0" smtClean="0">
                <a:solidFill>
                  <a:srgbClr val="00B0F0"/>
                </a:solidFill>
              </a:rPr>
              <a:t>1 </a:t>
            </a:r>
            <a:r>
              <a:rPr lang="ar-SA" b="1" dirty="0" smtClean="0">
                <a:solidFill>
                  <a:srgbClr val="00B0F0"/>
                </a:solidFill>
              </a:rPr>
              <a:t>- التمويل المباشر </a:t>
            </a:r>
            <a:r>
              <a:rPr lang="ar-SA" b="1" dirty="0" smtClean="0">
                <a:solidFill>
                  <a:srgbClr val="00B0F0"/>
                </a:solidFill>
              </a:rPr>
              <a:t>:</a:t>
            </a:r>
            <a:endParaRPr lang="ar-SA" b="1" dirty="0" smtClean="0">
              <a:solidFill>
                <a:srgbClr val="00B0F0"/>
              </a:solidFill>
            </a:endParaRPr>
          </a:p>
          <a:p>
            <a:r>
              <a:rPr lang="ar-SA" dirty="0" smtClean="0"/>
              <a:t>يتم مباشرة من خلال السوق المالية </a:t>
            </a:r>
            <a:r>
              <a:rPr lang="ar-SA" dirty="0" smtClean="0"/>
              <a:t>.</a:t>
            </a:r>
            <a:endParaRPr lang="ar-SA" dirty="0" smtClean="0"/>
          </a:p>
          <a:p>
            <a:r>
              <a:rPr lang="ar-SA" dirty="0" smtClean="0">
                <a:solidFill>
                  <a:srgbClr val="7030A0"/>
                </a:solidFill>
              </a:rPr>
              <a:t>يحول المقرضين </a:t>
            </a:r>
            <a:r>
              <a:rPr lang="ar-SA" dirty="0" smtClean="0"/>
              <a:t>وهم  القطاعات ( العائلي و الاعمال والحكومي و أجانب  ) </a:t>
            </a:r>
            <a:r>
              <a:rPr lang="ar-SA" dirty="0" smtClean="0">
                <a:solidFill>
                  <a:srgbClr val="7030A0"/>
                </a:solidFill>
              </a:rPr>
              <a:t>مباشرة من خلال سوق المال </a:t>
            </a:r>
            <a:r>
              <a:rPr lang="ar-SA" dirty="0" smtClean="0">
                <a:solidFill>
                  <a:srgbClr val="7030A0"/>
                </a:solidFill>
              </a:rPr>
              <a:t>إلى </a:t>
            </a:r>
            <a:r>
              <a:rPr lang="ar-SA" dirty="0" smtClean="0">
                <a:solidFill>
                  <a:srgbClr val="7030A0"/>
                </a:solidFill>
              </a:rPr>
              <a:t>المقترضين</a:t>
            </a:r>
            <a:r>
              <a:rPr lang="ar-SA" dirty="0" smtClean="0"/>
              <a:t> (عائلي و اعمال و حكومي و أجانب </a:t>
            </a:r>
            <a:r>
              <a:rPr lang="ar-SA" dirty="0" smtClean="0"/>
              <a:t>).</a:t>
            </a:r>
            <a:endParaRPr lang="ar-SA" dirty="0" smtClean="0"/>
          </a:p>
          <a:p>
            <a:r>
              <a:rPr lang="ar-SA" dirty="0" smtClean="0">
                <a:solidFill>
                  <a:srgbClr val="7030A0"/>
                </a:solidFill>
              </a:rPr>
              <a:t>يحصل المقرضين على الأوراق المالية </a:t>
            </a:r>
            <a:r>
              <a:rPr lang="ar-SA" dirty="0"/>
              <a:t>( </a:t>
            </a:r>
            <a:r>
              <a:rPr lang="ar-SA" dirty="0" smtClean="0"/>
              <a:t>أسهم </a:t>
            </a:r>
            <a:r>
              <a:rPr lang="ar-SA" dirty="0"/>
              <a:t>وسندات) </a:t>
            </a:r>
            <a:r>
              <a:rPr lang="ar-SA" dirty="0">
                <a:solidFill>
                  <a:srgbClr val="7030A0"/>
                </a:solidFill>
              </a:rPr>
              <a:t>مقابل </a:t>
            </a:r>
            <a:r>
              <a:rPr lang="ar-SA" dirty="0" smtClean="0">
                <a:solidFill>
                  <a:srgbClr val="7030A0"/>
                </a:solidFill>
              </a:rPr>
              <a:t>دفع الأموال و تعتبر أصول لحاملها 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يحصل المقترضين </a:t>
            </a:r>
            <a:r>
              <a:rPr lang="ar-SA" dirty="0" smtClean="0"/>
              <a:t>( المستثمرين) </a:t>
            </a:r>
            <a:r>
              <a:rPr lang="ar-SA" dirty="0" smtClean="0">
                <a:solidFill>
                  <a:srgbClr val="7030A0"/>
                </a:solidFill>
              </a:rPr>
              <a:t>على الموارد المالية مقابل بيع الأوراق المالية  وتعتبر خصوم </a:t>
            </a:r>
            <a:r>
              <a:rPr lang="ar-SA" dirty="0" smtClean="0">
                <a:solidFill>
                  <a:srgbClr val="7030A0"/>
                </a:solidFill>
              </a:rPr>
              <a:t>لمصدرها.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التمويل المباشر قد يكون </a:t>
            </a:r>
            <a:r>
              <a:rPr lang="ar-SA" dirty="0" smtClean="0"/>
              <a:t>(لأغراض </a:t>
            </a:r>
            <a:r>
              <a:rPr lang="ar-SA" dirty="0" smtClean="0"/>
              <a:t>استهلاكية </a:t>
            </a:r>
            <a:r>
              <a:rPr lang="ar-SA" dirty="0" smtClean="0"/>
              <a:t>أو استثمارية)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1068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طرق التمويل في الأسواق المالية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sz="2200" b="1" dirty="0" smtClean="0">
                <a:solidFill>
                  <a:srgbClr val="00B0F0"/>
                </a:solidFill>
              </a:rPr>
              <a:t>2-التمويل غير </a:t>
            </a:r>
            <a:r>
              <a:rPr lang="ar-SA" sz="2200" b="1" dirty="0" smtClean="0">
                <a:solidFill>
                  <a:srgbClr val="00B0F0"/>
                </a:solidFill>
              </a:rPr>
              <a:t>المباشر:</a:t>
            </a:r>
            <a:endParaRPr lang="ar-SA" sz="2200" b="1" dirty="0" smtClean="0">
              <a:solidFill>
                <a:srgbClr val="00B0F0"/>
              </a:solidFill>
            </a:endParaRPr>
          </a:p>
          <a:p>
            <a:r>
              <a:rPr lang="ar-SA" sz="2200" dirty="0" smtClean="0">
                <a:solidFill>
                  <a:srgbClr val="7030A0"/>
                </a:solidFill>
              </a:rPr>
              <a:t>تقوم </a:t>
            </a:r>
            <a:r>
              <a:rPr lang="ar-SA" sz="2200" dirty="0" smtClean="0">
                <a:solidFill>
                  <a:srgbClr val="7030A0"/>
                </a:solidFill>
              </a:rPr>
              <a:t>به المؤسسات المالية </a:t>
            </a:r>
            <a:r>
              <a:rPr lang="ar-SA" sz="2200" dirty="0" smtClean="0">
                <a:solidFill>
                  <a:srgbClr val="7030A0"/>
                </a:solidFill>
              </a:rPr>
              <a:t>الوسيطة. </a:t>
            </a:r>
          </a:p>
          <a:p>
            <a:endParaRPr lang="ar-SA" sz="2200" dirty="0" smtClean="0">
              <a:solidFill>
                <a:srgbClr val="7030A0"/>
              </a:solidFill>
            </a:endParaRPr>
          </a:p>
          <a:p>
            <a:r>
              <a:rPr lang="ar-SA" sz="2200" b="1" dirty="0" smtClean="0">
                <a:solidFill>
                  <a:srgbClr val="002060"/>
                </a:solidFill>
              </a:rPr>
              <a:t>توفر مؤسسات الوساطة الأموال للمقترضين من المقرضين بشكل غير مباشر عن </a:t>
            </a:r>
            <a:r>
              <a:rPr lang="ar-SA" sz="2200" b="1" dirty="0" smtClean="0">
                <a:solidFill>
                  <a:srgbClr val="002060"/>
                </a:solidFill>
              </a:rPr>
              <a:t>طريق:</a:t>
            </a:r>
            <a:endParaRPr lang="ar-SA" sz="2200" b="1" dirty="0" smtClean="0">
              <a:solidFill>
                <a:srgbClr val="002060"/>
              </a:solidFill>
            </a:endParaRPr>
          </a:p>
          <a:p>
            <a:r>
              <a:rPr lang="ar-SA" sz="2200" dirty="0" smtClean="0">
                <a:solidFill>
                  <a:srgbClr val="7030A0"/>
                </a:solidFill>
              </a:rPr>
              <a:t>أ – تسهيل الاتفاق بين المدخرين و المستثمرين </a:t>
            </a:r>
            <a:r>
              <a:rPr lang="ar-SA" sz="2200" dirty="0" smtClean="0">
                <a:solidFill>
                  <a:srgbClr val="7030A0"/>
                </a:solidFill>
              </a:rPr>
              <a:t>.</a:t>
            </a:r>
            <a:endParaRPr lang="ar-SA" sz="2200" dirty="0" smtClean="0">
              <a:solidFill>
                <a:srgbClr val="7030A0"/>
              </a:solidFill>
            </a:endParaRPr>
          </a:p>
          <a:p>
            <a:r>
              <a:rPr lang="ar-SA" sz="2200" dirty="0" smtClean="0">
                <a:solidFill>
                  <a:srgbClr val="7030A0"/>
                </a:solidFill>
              </a:rPr>
              <a:t>ب- إصدارها </a:t>
            </a:r>
            <a:r>
              <a:rPr lang="ar-SA" sz="2200" dirty="0" smtClean="0">
                <a:solidFill>
                  <a:srgbClr val="7030A0"/>
                </a:solidFill>
              </a:rPr>
              <a:t>لأوراق مالية ثانوية ثم بيعها لصغار المستثمرين  و من ثم شراء أوراق مالية جديدة </a:t>
            </a:r>
            <a:r>
              <a:rPr lang="ar-SA" sz="2200" dirty="0" smtClean="0">
                <a:solidFill>
                  <a:srgbClr val="7030A0"/>
                </a:solidFill>
              </a:rPr>
              <a:t>بالأموال </a:t>
            </a:r>
            <a:r>
              <a:rPr lang="ar-SA" sz="2200" dirty="0" smtClean="0">
                <a:solidFill>
                  <a:srgbClr val="7030A0"/>
                </a:solidFill>
              </a:rPr>
              <a:t>المتحصلة </a:t>
            </a:r>
            <a:endParaRPr lang="ar-SA" sz="2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62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هيكل الأسواق المالية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endParaRPr lang="ar-SA" dirty="0" smtClean="0">
              <a:solidFill>
                <a:srgbClr val="00B0F0"/>
              </a:solidFill>
            </a:endParaRPr>
          </a:p>
          <a:p>
            <a:r>
              <a:rPr lang="ar-SA" b="1" dirty="0" smtClean="0">
                <a:solidFill>
                  <a:srgbClr val="00B0F0"/>
                </a:solidFill>
              </a:rPr>
              <a:t>تقسم الأسواق التي يجري تداول الأسواق المالية  فيها</a:t>
            </a:r>
            <a:r>
              <a:rPr lang="ar-SA" dirty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( </a:t>
            </a:r>
            <a:r>
              <a:rPr lang="ar-SA" dirty="0">
                <a:solidFill>
                  <a:srgbClr val="7030A0"/>
                </a:solidFill>
              </a:rPr>
              <a:t>تبعا لمعيار مدى حداثة الورقة المالية)</a:t>
            </a:r>
            <a:r>
              <a:rPr lang="ar-SA" b="1" dirty="0" smtClean="0">
                <a:solidFill>
                  <a:srgbClr val="00B0F0"/>
                </a:solidFill>
              </a:rPr>
              <a:t> إلى :</a:t>
            </a:r>
            <a:endParaRPr lang="ar-SA" b="1" dirty="0">
              <a:solidFill>
                <a:srgbClr val="00B0F0"/>
              </a:solidFill>
            </a:endParaRPr>
          </a:p>
          <a:p>
            <a:pPr marL="514350" indent="-514350">
              <a:buAutoNum type="arabic1Minus"/>
            </a:pPr>
            <a:r>
              <a:rPr lang="ar-SA" b="1" dirty="0" smtClean="0">
                <a:solidFill>
                  <a:srgbClr val="7030A0"/>
                </a:solidFill>
              </a:rPr>
              <a:t>الأسواق الرئيسية.</a:t>
            </a:r>
          </a:p>
          <a:p>
            <a:pPr marL="514350" indent="-514350">
              <a:buAutoNum type="arabic1Minus"/>
            </a:pPr>
            <a:r>
              <a:rPr lang="ar-SA" b="1" dirty="0" smtClean="0">
                <a:solidFill>
                  <a:srgbClr val="7030A0"/>
                </a:solidFill>
              </a:rPr>
              <a:t>الأسواق الثانوية .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smtClean="0">
                <a:solidFill>
                  <a:srgbClr val="0070C0"/>
                </a:solidFill>
              </a:rPr>
              <a:t>أ - الأسواق الرئيسية </a:t>
            </a:r>
            <a:r>
              <a:rPr lang="ar-SA" b="1" dirty="0" smtClean="0">
                <a:solidFill>
                  <a:srgbClr val="0070C0"/>
                </a:solidFill>
              </a:rPr>
              <a:t>: </a:t>
            </a:r>
            <a:endParaRPr lang="ar-SA" b="1" dirty="0" smtClean="0">
              <a:solidFill>
                <a:srgbClr val="0070C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سوق تباع فيها الإصدارات </a:t>
            </a:r>
            <a:r>
              <a:rPr lang="ar-SA" b="1" u="sng" dirty="0" smtClean="0">
                <a:solidFill>
                  <a:srgbClr val="7030A0"/>
                </a:solidFill>
              </a:rPr>
              <a:t>الجديدة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التعامل فيها بين مصدر الأداة المالية و </a:t>
            </a:r>
            <a:r>
              <a:rPr lang="ar-SA" dirty="0" smtClean="0">
                <a:solidFill>
                  <a:srgbClr val="7030A0"/>
                </a:solidFill>
              </a:rPr>
              <a:t>المشتري.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u="sng" dirty="0" smtClean="0">
                <a:solidFill>
                  <a:srgbClr val="7030A0"/>
                </a:solidFill>
              </a:rPr>
              <a:t>يحصل</a:t>
            </a:r>
            <a:r>
              <a:rPr lang="ar-SA" dirty="0" smtClean="0">
                <a:solidFill>
                  <a:srgbClr val="7030A0"/>
                </a:solidFill>
              </a:rPr>
              <a:t> فيها  المصدر على التمويل اللازم ( النقد ) والمشتري على أوراق مالية جديدة </a:t>
            </a:r>
            <a:r>
              <a:rPr lang="ar-SA" dirty="0" smtClean="0">
                <a:solidFill>
                  <a:srgbClr val="7030A0"/>
                </a:solidFill>
              </a:rPr>
              <a:t>.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0070C0"/>
                </a:solidFill>
              </a:rPr>
              <a:t>مثال</a:t>
            </a:r>
            <a:r>
              <a:rPr lang="ar-SA" dirty="0" smtClean="0">
                <a:solidFill>
                  <a:srgbClr val="7030A0"/>
                </a:solidFill>
              </a:rPr>
              <a:t>: زيادة رأس </a:t>
            </a:r>
            <a:r>
              <a:rPr lang="ar-SA" dirty="0" smtClean="0">
                <a:solidFill>
                  <a:srgbClr val="7030A0"/>
                </a:solidFill>
              </a:rPr>
              <a:t>مال شركة بإصدار اسهم </a:t>
            </a:r>
            <a:r>
              <a:rPr lang="ar-SA" dirty="0" smtClean="0">
                <a:solidFill>
                  <a:srgbClr val="7030A0"/>
                </a:solidFill>
              </a:rPr>
              <a:t>جديدة.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smtClean="0">
                <a:solidFill>
                  <a:srgbClr val="0070C0"/>
                </a:solidFill>
              </a:rPr>
              <a:t>ب – الأسواق الثانوية </a:t>
            </a:r>
            <a:r>
              <a:rPr lang="ar-SA" b="1" dirty="0" smtClean="0">
                <a:solidFill>
                  <a:srgbClr val="0070C0"/>
                </a:solidFill>
              </a:rPr>
              <a:t>:</a:t>
            </a:r>
            <a:endParaRPr lang="ar-SA" b="1" dirty="0" smtClean="0">
              <a:solidFill>
                <a:srgbClr val="0070C0"/>
              </a:solidFill>
            </a:endParaRPr>
          </a:p>
          <a:p>
            <a:r>
              <a:rPr lang="ar-SA" b="1" u="sng" dirty="0" smtClean="0">
                <a:solidFill>
                  <a:srgbClr val="7030A0"/>
                </a:solidFill>
              </a:rPr>
              <a:t>يعاد</a:t>
            </a:r>
            <a:r>
              <a:rPr lang="ar-SA" dirty="0" smtClean="0">
                <a:solidFill>
                  <a:srgbClr val="7030A0"/>
                </a:solidFill>
              </a:rPr>
              <a:t> فيها بيع  و شراء الأوراق المالية 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التعامل بين المشتري الأول ( بائع) و المشتري </a:t>
            </a:r>
            <a:r>
              <a:rPr lang="ar-SA" dirty="0" smtClean="0">
                <a:solidFill>
                  <a:srgbClr val="7030A0"/>
                </a:solidFill>
              </a:rPr>
              <a:t>الجديد.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u="sng" dirty="0" smtClean="0">
                <a:solidFill>
                  <a:srgbClr val="7030A0"/>
                </a:solidFill>
              </a:rPr>
              <a:t>لا يحصل </a:t>
            </a:r>
            <a:r>
              <a:rPr lang="ar-SA" dirty="0" smtClean="0">
                <a:solidFill>
                  <a:srgbClr val="7030A0"/>
                </a:solidFill>
              </a:rPr>
              <a:t>المصدر على أموال حيث لا يظهر كطرف في التعامل 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  <a:endParaRPr lang="ar-SA" dirty="0" smtClean="0">
              <a:solidFill>
                <a:srgbClr val="7030A0"/>
              </a:solidFill>
            </a:endParaRPr>
          </a:p>
          <a:p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هيكل الأسواق المالية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SA" b="1" dirty="0" smtClean="0">
                <a:solidFill>
                  <a:srgbClr val="00B0F0"/>
                </a:solidFill>
              </a:rPr>
              <a:t>تقسم الأسواق التي يجري فيها تداول الأوراق المالية من حيث المكان إلى:</a:t>
            </a:r>
          </a:p>
          <a:p>
            <a:r>
              <a:rPr lang="ar-SA" dirty="0" smtClean="0">
                <a:solidFill>
                  <a:srgbClr val="0070C0"/>
                </a:solidFill>
              </a:rPr>
              <a:t>أ- </a:t>
            </a:r>
            <a:r>
              <a:rPr lang="ar-SA" dirty="0" smtClean="0">
                <a:solidFill>
                  <a:srgbClr val="0070C0"/>
                </a:solidFill>
              </a:rPr>
              <a:t>الأسواق المنظمة.</a:t>
            </a:r>
          </a:p>
          <a:p>
            <a:r>
              <a:rPr lang="ar-SA" dirty="0" smtClean="0">
                <a:solidFill>
                  <a:srgbClr val="0070C0"/>
                </a:solidFill>
              </a:rPr>
              <a:t>ب- أسواق غير </a:t>
            </a:r>
            <a:r>
              <a:rPr lang="ar-SA" dirty="0" smtClean="0">
                <a:solidFill>
                  <a:srgbClr val="0070C0"/>
                </a:solidFill>
              </a:rPr>
              <a:t>المنظمة </a:t>
            </a:r>
            <a:r>
              <a:rPr lang="ar-SA" dirty="0" smtClean="0">
                <a:solidFill>
                  <a:srgbClr val="0070C0"/>
                </a:solidFill>
              </a:rPr>
              <a:t>.</a:t>
            </a:r>
          </a:p>
          <a:p>
            <a:r>
              <a:rPr lang="ar-SA" dirty="0" smtClean="0">
                <a:solidFill>
                  <a:srgbClr val="0070C0"/>
                </a:solidFill>
              </a:rPr>
              <a:t>ج- أسواق المناطق .</a:t>
            </a:r>
            <a:endParaRPr lang="ar-SA" dirty="0" smtClean="0">
              <a:solidFill>
                <a:srgbClr val="0070C0"/>
              </a:solidFill>
            </a:endParaRPr>
          </a:p>
          <a:p>
            <a:endParaRPr lang="ar-SA" dirty="0" smtClean="0">
              <a:solidFill>
                <a:srgbClr val="0070C0"/>
              </a:solidFill>
            </a:endParaRPr>
          </a:p>
          <a:p>
            <a:r>
              <a:rPr lang="ar-SA" b="1" dirty="0" smtClean="0">
                <a:solidFill>
                  <a:srgbClr val="002060"/>
                </a:solidFill>
              </a:rPr>
              <a:t>أ – الأسواق المنظمة (البورصة) </a:t>
            </a:r>
            <a:r>
              <a:rPr lang="ar-SA" b="1" dirty="0" smtClean="0">
                <a:solidFill>
                  <a:srgbClr val="002060"/>
                </a:solidFill>
              </a:rPr>
              <a:t>:</a:t>
            </a:r>
            <a:endParaRPr lang="ar-SA" b="1" dirty="0" smtClean="0">
              <a:solidFill>
                <a:srgbClr val="00206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التعامل </a:t>
            </a:r>
            <a:r>
              <a:rPr lang="ar-SA" dirty="0" smtClean="0">
                <a:solidFill>
                  <a:srgbClr val="7030A0"/>
                </a:solidFill>
              </a:rPr>
              <a:t>بالأوراق </a:t>
            </a:r>
            <a:r>
              <a:rPr lang="ar-SA" dirty="0" smtClean="0">
                <a:solidFill>
                  <a:srgbClr val="7030A0"/>
                </a:solidFill>
              </a:rPr>
              <a:t>المالية التي سبق شراءها من السوق الرئيسية 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smtClean="0">
                <a:solidFill>
                  <a:srgbClr val="002060"/>
                </a:solidFill>
              </a:rPr>
              <a:t>ب – الأسواق </a:t>
            </a:r>
            <a:r>
              <a:rPr lang="ar-SA" b="1" dirty="0" smtClean="0">
                <a:solidFill>
                  <a:srgbClr val="002060"/>
                </a:solidFill>
              </a:rPr>
              <a:t>غير المنظمة :</a:t>
            </a:r>
            <a:endParaRPr lang="ar-SA" b="1" dirty="0" smtClean="0">
              <a:solidFill>
                <a:srgbClr val="00206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يتم تداول الأوراق المالية في سوق منظمة تضم مجموعة من  المتعاملين و السماسرة  في مواقع مختلفة لبيع و شراء الأوراق </a:t>
            </a:r>
            <a:r>
              <a:rPr lang="ar-SA" dirty="0" smtClean="0">
                <a:solidFill>
                  <a:srgbClr val="7030A0"/>
                </a:solidFill>
              </a:rPr>
              <a:t>المالية.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smtClean="0">
                <a:solidFill>
                  <a:srgbClr val="002060"/>
                </a:solidFill>
              </a:rPr>
              <a:t>ج – أسواق المناطق </a:t>
            </a:r>
            <a:r>
              <a:rPr lang="ar-SA" b="1" dirty="0" smtClean="0">
                <a:solidFill>
                  <a:srgbClr val="002060"/>
                </a:solidFill>
              </a:rPr>
              <a:t>:</a:t>
            </a:r>
            <a:endParaRPr lang="ar-SA" b="1" dirty="0" smtClean="0">
              <a:solidFill>
                <a:srgbClr val="00206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أسباب </a:t>
            </a:r>
            <a:r>
              <a:rPr lang="ar-SA" dirty="0" smtClean="0">
                <a:solidFill>
                  <a:srgbClr val="7030A0"/>
                </a:solidFill>
              </a:rPr>
              <a:t>وجودها :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/>
              <a:t>1- أ</a:t>
            </a:r>
            <a:r>
              <a:rPr lang="ar-SA" dirty="0" smtClean="0"/>
              <a:t>ن </a:t>
            </a:r>
            <a:r>
              <a:rPr lang="ar-SA" dirty="0" smtClean="0"/>
              <a:t>الأوراق المالية المتداولة تعود لشركات صغيرة يكون نشاطها مركز في مناطقها </a:t>
            </a:r>
            <a:r>
              <a:rPr lang="ar-SA" dirty="0" smtClean="0"/>
              <a:t>.</a:t>
            </a:r>
            <a:endParaRPr lang="ar-SA" dirty="0" smtClean="0"/>
          </a:p>
          <a:p>
            <a:r>
              <a:rPr lang="ar-SA" dirty="0" smtClean="0"/>
              <a:t>2- سماسرة </a:t>
            </a:r>
            <a:r>
              <a:rPr lang="ar-SA" dirty="0" smtClean="0"/>
              <a:t>المناطق يحصلون على عمولة اقل ( تكلفه أقل) </a:t>
            </a:r>
            <a:r>
              <a:rPr lang="ar-SA" dirty="0" smtClean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4439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هيكل الأسواق المالية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SA" b="1" dirty="0">
                <a:solidFill>
                  <a:srgbClr val="00B0F0"/>
                </a:solidFill>
              </a:rPr>
              <a:t>تقسم الأسواق التي يجري فيها تداول الأوراق المالية من حيث مدة استحقاق الورقة المالية إلى:</a:t>
            </a:r>
          </a:p>
          <a:p>
            <a:pPr marL="514350" indent="-514350">
              <a:buAutoNum type="arabic1Minus"/>
            </a:pPr>
            <a:r>
              <a:rPr lang="ar-SA" dirty="0" smtClean="0">
                <a:solidFill>
                  <a:srgbClr val="002060"/>
                </a:solidFill>
              </a:rPr>
              <a:t>سوق النقود.</a:t>
            </a:r>
          </a:p>
          <a:p>
            <a:pPr marL="514350" indent="-514350">
              <a:buAutoNum type="arabic1Minus"/>
            </a:pPr>
            <a:r>
              <a:rPr lang="ar-SA" dirty="0" smtClean="0">
                <a:solidFill>
                  <a:srgbClr val="002060"/>
                </a:solidFill>
              </a:rPr>
              <a:t>ب- </a:t>
            </a:r>
            <a:r>
              <a:rPr lang="ar-SA" dirty="0" smtClean="0">
                <a:solidFill>
                  <a:srgbClr val="002060"/>
                </a:solidFill>
              </a:rPr>
              <a:t>سوق </a:t>
            </a:r>
            <a:r>
              <a:rPr lang="ar-SA" dirty="0" smtClean="0">
                <a:solidFill>
                  <a:srgbClr val="002060"/>
                </a:solidFill>
              </a:rPr>
              <a:t>رأس </a:t>
            </a:r>
            <a:r>
              <a:rPr lang="ar-SA" dirty="0" smtClean="0">
                <a:solidFill>
                  <a:srgbClr val="002060"/>
                </a:solidFill>
              </a:rPr>
              <a:t>المال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</a:p>
          <a:p>
            <a:pPr marL="514350" indent="-514350">
              <a:buAutoNum type="arabic1Minus"/>
            </a:pPr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smtClean="0">
                <a:solidFill>
                  <a:srgbClr val="002060"/>
                </a:solidFill>
              </a:rPr>
              <a:t>أ </a:t>
            </a:r>
            <a:r>
              <a:rPr lang="ar-SA" b="1" dirty="0" smtClean="0">
                <a:solidFill>
                  <a:srgbClr val="002060"/>
                </a:solidFill>
              </a:rPr>
              <a:t>– سوق </a:t>
            </a:r>
            <a:r>
              <a:rPr lang="ar-SA" b="1" dirty="0" smtClean="0">
                <a:solidFill>
                  <a:srgbClr val="002060"/>
                </a:solidFill>
              </a:rPr>
              <a:t>النقود </a:t>
            </a:r>
            <a:r>
              <a:rPr lang="ar-SA" b="1" dirty="0">
                <a:solidFill>
                  <a:srgbClr val="002060"/>
                </a:solidFill>
              </a:rPr>
              <a:t>:</a:t>
            </a:r>
            <a:endParaRPr lang="ar-SA" b="1" dirty="0" smtClean="0">
              <a:solidFill>
                <a:srgbClr val="00206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التعامل فيها </a:t>
            </a:r>
            <a:r>
              <a:rPr lang="ar-SA" dirty="0" smtClean="0">
                <a:solidFill>
                  <a:srgbClr val="7030A0"/>
                </a:solidFill>
              </a:rPr>
              <a:t>بالأوراق </a:t>
            </a:r>
            <a:r>
              <a:rPr lang="ar-SA" dirty="0" smtClean="0">
                <a:solidFill>
                  <a:srgbClr val="7030A0"/>
                </a:solidFill>
              </a:rPr>
              <a:t>المالية قصيرة </a:t>
            </a:r>
            <a:r>
              <a:rPr lang="ar-SA" dirty="0" smtClean="0">
                <a:solidFill>
                  <a:srgbClr val="7030A0"/>
                </a:solidFill>
              </a:rPr>
              <a:t>الأجل 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قلة المخاطر فيها بسبب ارتفاع سيولتها و قلة تقلب الأسعار </a:t>
            </a:r>
            <a:r>
              <a:rPr lang="ar-SA" dirty="0" smtClean="0">
                <a:solidFill>
                  <a:srgbClr val="7030A0"/>
                </a:solidFill>
              </a:rPr>
              <a:t>فيها.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002060"/>
                </a:solidFill>
              </a:rPr>
              <a:t>من عيوبها </a:t>
            </a:r>
            <a:r>
              <a:rPr lang="ar-SA" dirty="0" smtClean="0">
                <a:solidFill>
                  <a:srgbClr val="7030A0"/>
                </a:solidFill>
              </a:rPr>
              <a:t>انخفاض عائدها 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002060"/>
                </a:solidFill>
              </a:rPr>
              <a:t>أمثلتها </a:t>
            </a:r>
            <a:r>
              <a:rPr lang="ar-SA" dirty="0" smtClean="0">
                <a:solidFill>
                  <a:srgbClr val="7030A0"/>
                </a:solidFill>
              </a:rPr>
              <a:t>: 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dirty="0">
                <a:solidFill>
                  <a:srgbClr val="7030A0"/>
                </a:solidFill>
              </a:rPr>
              <a:t>أ</a:t>
            </a:r>
            <a:r>
              <a:rPr lang="ar-SA" dirty="0" smtClean="0">
                <a:solidFill>
                  <a:srgbClr val="7030A0"/>
                </a:solidFill>
              </a:rPr>
              <a:t>ذونات </a:t>
            </a:r>
            <a:r>
              <a:rPr lang="ar-SA" dirty="0" smtClean="0">
                <a:solidFill>
                  <a:srgbClr val="7030A0"/>
                </a:solidFill>
              </a:rPr>
              <a:t>الخزينة 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smtClean="0">
                <a:solidFill>
                  <a:srgbClr val="002060"/>
                </a:solidFill>
              </a:rPr>
              <a:t>ب – سوق </a:t>
            </a:r>
            <a:r>
              <a:rPr lang="ar-SA" b="1" dirty="0" smtClean="0">
                <a:solidFill>
                  <a:srgbClr val="002060"/>
                </a:solidFill>
              </a:rPr>
              <a:t>رأس </a:t>
            </a:r>
            <a:r>
              <a:rPr lang="ar-SA" b="1" dirty="0" smtClean="0">
                <a:solidFill>
                  <a:srgbClr val="002060"/>
                </a:solidFill>
              </a:rPr>
              <a:t>المال </a:t>
            </a:r>
            <a:r>
              <a:rPr lang="ar-SA" b="1" dirty="0" smtClean="0">
                <a:solidFill>
                  <a:srgbClr val="002060"/>
                </a:solidFill>
              </a:rPr>
              <a:t>:</a:t>
            </a:r>
            <a:endParaRPr lang="ar-SA" b="1" dirty="0" smtClean="0">
              <a:solidFill>
                <a:srgbClr val="00206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التعامل </a:t>
            </a:r>
            <a:r>
              <a:rPr lang="ar-SA" dirty="0" smtClean="0">
                <a:solidFill>
                  <a:srgbClr val="7030A0"/>
                </a:solidFill>
              </a:rPr>
              <a:t>بالأوراق </a:t>
            </a:r>
            <a:r>
              <a:rPr lang="ar-SA" dirty="0" smtClean="0">
                <a:solidFill>
                  <a:srgbClr val="7030A0"/>
                </a:solidFill>
              </a:rPr>
              <a:t>المالية طويلة </a:t>
            </a:r>
            <a:r>
              <a:rPr lang="ar-SA" dirty="0" smtClean="0">
                <a:solidFill>
                  <a:srgbClr val="7030A0"/>
                </a:solidFill>
              </a:rPr>
              <a:t>الأجل </a:t>
            </a:r>
            <a:r>
              <a:rPr lang="ar-SA" dirty="0" smtClean="0">
                <a:solidFill>
                  <a:srgbClr val="7030A0"/>
                </a:solidFill>
              </a:rPr>
              <a:t>( سنه </a:t>
            </a:r>
            <a:r>
              <a:rPr lang="ar-SA" dirty="0" smtClean="0">
                <a:solidFill>
                  <a:srgbClr val="7030A0"/>
                </a:solidFill>
              </a:rPr>
              <a:t>أو </a:t>
            </a:r>
            <a:r>
              <a:rPr lang="ar-SA" dirty="0">
                <a:solidFill>
                  <a:srgbClr val="7030A0"/>
                </a:solidFill>
              </a:rPr>
              <a:t>أ</a:t>
            </a:r>
            <a:r>
              <a:rPr lang="ar-SA" dirty="0" smtClean="0">
                <a:solidFill>
                  <a:srgbClr val="7030A0"/>
                </a:solidFill>
              </a:rPr>
              <a:t>كثر</a:t>
            </a:r>
            <a:r>
              <a:rPr lang="ar-SA" dirty="0" smtClean="0">
                <a:solidFill>
                  <a:srgbClr val="7030A0"/>
                </a:solidFill>
              </a:rPr>
              <a:t>) </a:t>
            </a:r>
            <a:r>
              <a:rPr lang="ar-SA" dirty="0" smtClean="0">
                <a:solidFill>
                  <a:srgbClr val="7030A0"/>
                </a:solidFill>
              </a:rPr>
              <a:t>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ارتفاع المخاطر فيها </a:t>
            </a:r>
            <a:r>
              <a:rPr lang="ar-SA" dirty="0" smtClean="0">
                <a:solidFill>
                  <a:srgbClr val="7030A0"/>
                </a:solidFill>
              </a:rPr>
              <a:t>لأن </a:t>
            </a:r>
            <a:r>
              <a:rPr lang="ar-SA" dirty="0" smtClean="0">
                <a:solidFill>
                  <a:srgbClr val="7030A0"/>
                </a:solidFill>
              </a:rPr>
              <a:t>سيولتها </a:t>
            </a:r>
            <a:r>
              <a:rPr lang="ar-SA" dirty="0" smtClean="0">
                <a:solidFill>
                  <a:srgbClr val="7030A0"/>
                </a:solidFill>
              </a:rPr>
              <a:t>أقل </a:t>
            </a:r>
            <a:r>
              <a:rPr lang="ar-SA" dirty="0" smtClean="0">
                <a:solidFill>
                  <a:srgbClr val="7030A0"/>
                </a:solidFill>
              </a:rPr>
              <a:t>و تقلب أسعارها </a:t>
            </a:r>
            <a:r>
              <a:rPr lang="ar-SA" dirty="0" smtClean="0">
                <a:solidFill>
                  <a:srgbClr val="7030A0"/>
                </a:solidFill>
              </a:rPr>
              <a:t>أكثر </a:t>
            </a:r>
            <a:r>
              <a:rPr lang="ar-SA" dirty="0" smtClean="0">
                <a:solidFill>
                  <a:srgbClr val="7030A0"/>
                </a:solidFill>
              </a:rPr>
              <a:t>( مقارنة بالنقود</a:t>
            </a:r>
            <a:r>
              <a:rPr lang="ar-SA" dirty="0" smtClean="0">
                <a:solidFill>
                  <a:srgbClr val="7030A0"/>
                </a:solidFill>
              </a:rPr>
              <a:t>).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002060"/>
                </a:solidFill>
              </a:rPr>
              <a:t>أ</a:t>
            </a:r>
            <a:r>
              <a:rPr lang="ar-SA" dirty="0" smtClean="0">
                <a:solidFill>
                  <a:srgbClr val="002060"/>
                </a:solidFill>
              </a:rPr>
              <a:t>مثلتها: </a:t>
            </a:r>
            <a:r>
              <a:rPr lang="ar-SA" dirty="0" smtClean="0">
                <a:solidFill>
                  <a:srgbClr val="7030A0"/>
                </a:solidFill>
              </a:rPr>
              <a:t>السندات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8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207</TotalTime>
  <Words>839</Words>
  <Application>Microsoft Office PowerPoint</Application>
  <PresentationFormat>مخصص</PresentationFormat>
  <Paragraphs>126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ألوان متوسطة</vt:lpstr>
      <vt:lpstr>الفصل السابع عشر</vt:lpstr>
      <vt:lpstr>مكونات القطاع المالي </vt:lpstr>
      <vt:lpstr>الوظيفة  التمويلية للاسواق المالية </vt:lpstr>
      <vt:lpstr>الوظيفة  التمويلية للاسواق المالية </vt:lpstr>
      <vt:lpstr>طرق التمويل في الأسواق المالية </vt:lpstr>
      <vt:lpstr>طرق التمويل في الأسواق المالية </vt:lpstr>
      <vt:lpstr>هيكل الأسواق المالية </vt:lpstr>
      <vt:lpstr>هيكل الأسواق المالية </vt:lpstr>
      <vt:lpstr>هيكل الأسواق المالية </vt:lpstr>
      <vt:lpstr>هيكل الأسواق المالية </vt:lpstr>
      <vt:lpstr>الوظائف الاقتصادية للأسواق المالية </vt:lpstr>
      <vt:lpstr>الوظائف الاقتصادية للأسواق المالية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السابع عشر</dc:title>
  <dc:creator>n</dc:creator>
  <cp:lastModifiedBy>samalmalki</cp:lastModifiedBy>
  <cp:revision>31</cp:revision>
  <dcterms:created xsi:type="dcterms:W3CDTF">2016-12-07T02:01:11Z</dcterms:created>
  <dcterms:modified xsi:type="dcterms:W3CDTF">2017-10-31T05:06:07Z</dcterms:modified>
</cp:coreProperties>
</file>