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AAF08-7CC9-483C-821A-D504E8FC1333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DB9DCC-D930-4025-B0AF-F7DF00E2073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B9DCC-D930-4025-B0AF-F7DF00E2073B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AC43-91D7-4A7C-BF65-DF5FCC8C0852}" type="datetimeFigureOut">
              <a:rPr lang="ar-SA" smtClean="0"/>
              <a:t>08/07/1439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8EC9-6EEF-4999-838B-B9E952799EE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ar-SA" b="1" dirty="0" smtClean="0"/>
              <a:t>الفصل </a:t>
            </a:r>
            <a:r>
              <a:rPr lang="ar-SA" b="1" dirty="0" err="1" smtClean="0"/>
              <a:t>السابع </a:t>
            </a:r>
            <a:r>
              <a:rPr lang="ar-SA" b="1" dirty="0" smtClean="0"/>
              <a:t>/نموذج انحرافات المواد </a:t>
            </a:r>
            <a:r>
              <a:rPr lang="ar-SA" b="1" dirty="0" err="1" smtClean="0"/>
              <a:t>والاجور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80920" cy="357795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سوف يتم التركيز </a:t>
            </a:r>
            <a:r>
              <a:rPr lang="ar-SA" b="1" dirty="0" err="1" smtClean="0">
                <a:solidFill>
                  <a:schemeClr val="tx1"/>
                </a:solidFill>
              </a:rPr>
              <a:t>على:</a:t>
            </a:r>
            <a:endParaRPr lang="ar-SA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مراجعة انحرافات المواد </a:t>
            </a:r>
            <a:r>
              <a:rPr lang="ar-SA" b="1" dirty="0" err="1" smtClean="0">
                <a:solidFill>
                  <a:schemeClr val="tx1"/>
                </a:solidFill>
              </a:rPr>
              <a:t>والاجور</a:t>
            </a:r>
            <a:r>
              <a:rPr lang="ar-SA" b="1" dirty="0" smtClean="0">
                <a:solidFill>
                  <a:schemeClr val="tx1"/>
                </a:solidFill>
              </a:rPr>
              <a:t> المباشرة ومراحل دورة الرقابة وتقييم الاداء.</a:t>
            </a:r>
          </a:p>
          <a:p>
            <a:pPr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 بناء نموذج لتحليل انحرافات المواد </a:t>
            </a:r>
            <a:r>
              <a:rPr lang="ar-SA" b="1" dirty="0" err="1" smtClean="0">
                <a:solidFill>
                  <a:schemeClr val="tx1"/>
                </a:solidFill>
              </a:rPr>
              <a:t>والاجور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المباشرة .</a:t>
            </a:r>
            <a:endParaRPr lang="ar-SA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استخدام </a:t>
            </a:r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ar-SA" b="1" dirty="0" smtClean="0">
                <a:solidFill>
                  <a:schemeClr val="tx1"/>
                </a:solidFill>
              </a:rPr>
              <a:t> لتحديد </a:t>
            </a:r>
            <a:r>
              <a:rPr lang="ar-SA" b="1" dirty="0" err="1" smtClean="0">
                <a:solidFill>
                  <a:schemeClr val="tx1"/>
                </a:solidFill>
              </a:rPr>
              <a:t>اتجاة</a:t>
            </a:r>
            <a:r>
              <a:rPr lang="ar-SA" b="1" dirty="0" smtClean="0">
                <a:solidFill>
                  <a:schemeClr val="tx1"/>
                </a:solidFill>
              </a:rPr>
              <a:t> الانحرافات </a:t>
            </a:r>
            <a:r>
              <a:rPr lang="ar-SA" b="1" dirty="0" err="1" smtClean="0">
                <a:solidFill>
                  <a:schemeClr val="tx1"/>
                </a:solidFill>
              </a:rPr>
              <a:t>وتفسيرها.</a:t>
            </a:r>
            <a:r>
              <a:rPr lang="ar-SA" b="1" dirty="0" smtClean="0">
                <a:solidFill>
                  <a:schemeClr val="tx1"/>
                </a:solidFill>
              </a:rPr>
              <a:t>  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المثال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الاحتياجات المعيارية من العمالة </a:t>
            </a:r>
            <a:r>
              <a:rPr lang="ar-SA" dirty="0" err="1" smtClean="0"/>
              <a:t>لانتاج</a:t>
            </a:r>
            <a:r>
              <a:rPr lang="ar-SA" dirty="0" smtClean="0"/>
              <a:t> كرسي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وقد تم انتاج 1000 كرسي وكانت البيانات الفعلية كما يلي</a:t>
            </a:r>
          </a:p>
          <a:p>
            <a:r>
              <a:rPr lang="ar-SA" dirty="0" smtClean="0"/>
              <a:t>الاحتياجات الفعلية من </a:t>
            </a:r>
            <a:r>
              <a:rPr lang="ar-SA" dirty="0" err="1" smtClean="0"/>
              <a:t>المواد :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63688" y="4581128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الصنف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اخشاب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الياف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قماش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دهان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الكمية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2800م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6000كجم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2500 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4000 لتر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السعر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152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17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88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16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2982888" y="2204864"/>
          <a:ext cx="48768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فئة العمالة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النجارون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االخياطون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الدهانون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عدد الساعات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44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18 ساعة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اجر الساعة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170</a:t>
                      </a:r>
                      <a:r>
                        <a:rPr lang="ar-SA" baseline="0" dirty="0" smtClean="0"/>
                        <a:t>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60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المثال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الاحتياجات الفعلية من العمالة </a:t>
            </a: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>
              <a:buNone/>
            </a:pPr>
            <a:r>
              <a:rPr lang="ar-SA" dirty="0" err="1" smtClean="0"/>
              <a:t>المطلوب </a:t>
            </a:r>
            <a:r>
              <a:rPr lang="ar-SA" dirty="0" smtClean="0"/>
              <a:t>/بناء نموذج لتحليل انحرافات المواد والأجور باستخدام </a:t>
            </a:r>
            <a:r>
              <a:rPr lang="en-US" dirty="0" smtClean="0"/>
              <a:t>EXCEL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979712" y="2780928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فئة العمالة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النجارون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الخياطون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الدهانون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ساعات العمل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90000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45000 ساعة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16000 ساعة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اجر الساعة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130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170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55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مراجعة انحرافات المواد والأجور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تشكل المواد والأجور المباشرة نسبة كبيرة في تكاليف المنتجات ويجب إخضاعها للرقابة لاستخدامها بكفاءة.</a:t>
            </a:r>
          </a:p>
          <a:p>
            <a:endParaRPr lang="ar-SA" dirty="0" smtClean="0"/>
          </a:p>
          <a:p>
            <a:r>
              <a:rPr lang="ar-SA" dirty="0" smtClean="0"/>
              <a:t>تعتبر الرقابة بالتكاليف المعيارية من افضل وسائل الرقابة على تكاليف المواد والأجور المباشرة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خطوات عملية الرقابة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إعداد المعايير </a:t>
            </a:r>
          </a:p>
          <a:p>
            <a:r>
              <a:rPr lang="ar-SA" dirty="0" smtClean="0"/>
              <a:t>2- حصر وجمع التكاليف الفعلية </a:t>
            </a:r>
          </a:p>
          <a:p>
            <a:r>
              <a:rPr lang="ar-SA" dirty="0" smtClean="0"/>
              <a:t>3- المقارنة بين المعايير والتكاليف الفعلية لتحديد الانحرافات وتحليلها لمعرفة أسبابها واتخاذ </a:t>
            </a:r>
            <a:r>
              <a:rPr lang="ar-SA" dirty="0" err="1" smtClean="0"/>
              <a:t>اللازم 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إعداد المعايير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معايير التكاليف هي مقاييس لما يجب أن تكون عليه التكاليف </a:t>
            </a:r>
          </a:p>
          <a:p>
            <a:r>
              <a:rPr lang="ar-SA" dirty="0" smtClean="0"/>
              <a:t>تتكون المعايير من </a:t>
            </a:r>
            <a:r>
              <a:rPr lang="ar-SA" dirty="0" err="1" smtClean="0"/>
              <a:t>شقين:</a:t>
            </a:r>
            <a:endParaRPr lang="ar-SA" dirty="0" smtClean="0"/>
          </a:p>
          <a:p>
            <a:r>
              <a:rPr lang="ar-SA" dirty="0" smtClean="0"/>
              <a:t>1- </a:t>
            </a:r>
            <a:r>
              <a:rPr lang="ar-SA" dirty="0" smtClean="0">
                <a:solidFill>
                  <a:srgbClr val="00B050"/>
                </a:solidFill>
              </a:rPr>
              <a:t>يتعلق بالكمية       </a:t>
            </a:r>
            <a:r>
              <a:rPr lang="ar-SA" dirty="0" smtClean="0"/>
              <a:t>2- </a:t>
            </a:r>
            <a:r>
              <a:rPr lang="ar-SA" dirty="0" smtClean="0">
                <a:solidFill>
                  <a:srgbClr val="00B050"/>
                </a:solidFill>
              </a:rPr>
              <a:t>يتعلق بالسعر </a:t>
            </a:r>
          </a:p>
          <a:p>
            <a:r>
              <a:rPr lang="ar-SA" u="sng" dirty="0" smtClean="0">
                <a:solidFill>
                  <a:srgbClr val="FF0000"/>
                </a:solidFill>
              </a:rPr>
              <a:t>الكمية المعيارية </a:t>
            </a:r>
            <a:r>
              <a:rPr lang="ar-SA" dirty="0" smtClean="0"/>
              <a:t>هي المقدار المطلوب من المواد وساعات العمل المباشر لإنتاج وحدة من </a:t>
            </a:r>
            <a:r>
              <a:rPr lang="ar-SA" dirty="0" err="1" smtClean="0"/>
              <a:t>الإنتاج .</a:t>
            </a:r>
            <a:endParaRPr lang="ar-SA" dirty="0" smtClean="0"/>
          </a:p>
          <a:p>
            <a:r>
              <a:rPr lang="ar-SA" u="sng" dirty="0" smtClean="0">
                <a:solidFill>
                  <a:srgbClr val="FF0000"/>
                </a:solidFill>
              </a:rPr>
              <a:t>السعر المعياري </a:t>
            </a:r>
            <a:r>
              <a:rPr lang="ar-SA" dirty="0" smtClean="0"/>
              <a:t>هو ثمن الحصول على وحدة من المواد الخام والعمل </a:t>
            </a:r>
            <a:r>
              <a:rPr lang="ar-SA" dirty="0" err="1" smtClean="0"/>
              <a:t>البشري .</a:t>
            </a:r>
            <a:endParaRPr lang="ar-SA" dirty="0" smtClean="0"/>
          </a:p>
          <a:p>
            <a:r>
              <a:rPr lang="ar-SA" u="sng" dirty="0" smtClean="0">
                <a:solidFill>
                  <a:srgbClr val="FF0000"/>
                </a:solidFill>
              </a:rPr>
              <a:t>التكلفة المعيارية </a:t>
            </a:r>
            <a:r>
              <a:rPr lang="ar-SA" dirty="0" smtClean="0"/>
              <a:t>تتحدد بضرب الكمية المعيارية بالسعر المعياري 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التكاليف الفعلية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يتم قياس عناصر التكاليف الفعلية للإنتاج بضرب الكمية الفعلية للمواد والأجور في أسعارها </a:t>
            </a:r>
            <a:r>
              <a:rPr lang="ar-SA" dirty="0" err="1" smtClean="0"/>
              <a:t>الفعلية 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تحليل الانحرافات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تحدث الانحرافات عندما تختلف التكاليف الفعلية عن التكاليف المعيارية.</a:t>
            </a:r>
          </a:p>
          <a:p>
            <a:r>
              <a:rPr lang="ar-SA" dirty="0" smtClean="0"/>
              <a:t> ويتحدد الانحراف بالفرق بين إجمالي التكاليف الفعلية وإجمالي التكاليف </a:t>
            </a:r>
            <a:r>
              <a:rPr lang="ar-SA" dirty="0" err="1" smtClean="0"/>
              <a:t>والمعيارية.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انحراف المواد المباشرة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انحراف سعر المواد المباشرة</a:t>
            </a:r>
          </a:p>
          <a:p>
            <a:pPr>
              <a:buNone/>
            </a:pPr>
            <a:r>
              <a:rPr lang="ar-SA" dirty="0" smtClean="0"/>
              <a:t>انحراف </a:t>
            </a:r>
            <a:r>
              <a:rPr lang="ar-SA" dirty="0" err="1" smtClean="0"/>
              <a:t>السعر </a:t>
            </a:r>
            <a:r>
              <a:rPr lang="ar-SA" dirty="0" smtClean="0"/>
              <a:t>= الكمية </a:t>
            </a:r>
            <a:r>
              <a:rPr lang="ar-SA" dirty="0" err="1" smtClean="0"/>
              <a:t>الفعلية </a:t>
            </a:r>
            <a:r>
              <a:rPr lang="ar-SA" dirty="0" smtClean="0"/>
              <a:t>(السعر </a:t>
            </a:r>
            <a:r>
              <a:rPr lang="ar-SA" dirty="0" err="1" smtClean="0"/>
              <a:t>المعياري </a:t>
            </a:r>
            <a:r>
              <a:rPr lang="ar-SA" dirty="0" smtClean="0"/>
              <a:t>– السعر الفعلي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اذا كان الناتج بالموجب فهو انحراف في صالح المنشأة</a:t>
            </a:r>
          </a:p>
          <a:p>
            <a:pPr>
              <a:buNone/>
            </a:pPr>
            <a:r>
              <a:rPr lang="ar-SA" dirty="0" smtClean="0"/>
              <a:t>اذا كان الناتج بالسالب فهو انحراف في غير صالح المنشأة </a:t>
            </a:r>
          </a:p>
          <a:p>
            <a:pPr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انحراف كمية المواد المباشرة </a:t>
            </a:r>
          </a:p>
          <a:p>
            <a:pPr>
              <a:buNone/>
            </a:pPr>
            <a:r>
              <a:rPr lang="ar-SA" dirty="0" smtClean="0"/>
              <a:t>انحراف الكمية=السعر المعياري(الكمية المعيارية-الكمية الفعلية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endParaRPr lang="ar-SA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انحراف العمل </a:t>
            </a:r>
            <a:r>
              <a:rPr lang="ar-SA" b="1" dirty="0" err="1" smtClean="0"/>
              <a:t>المباشر </a:t>
            </a:r>
            <a:r>
              <a:rPr lang="ar-SA" b="1" dirty="0" smtClean="0"/>
              <a:t>(الاجور المباشرة</a:t>
            </a:r>
            <a:r>
              <a:rPr lang="ar-SA" b="1" dirty="0" err="1" smtClean="0"/>
              <a:t>)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انحراف معدل الأجر</a:t>
            </a:r>
          </a:p>
          <a:p>
            <a:r>
              <a:rPr lang="ar-SA" dirty="0" smtClean="0"/>
              <a:t>انحراف معدل الأجر=ساعات العمل الفعلية(معدل الأجر </a:t>
            </a:r>
            <a:r>
              <a:rPr lang="ar-SA" dirty="0" err="1" smtClean="0"/>
              <a:t>المعياري </a:t>
            </a:r>
            <a:r>
              <a:rPr lang="ar-SA" dirty="0" smtClean="0"/>
              <a:t>_ معدل الأجر الفعلي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b="1" u="sng" dirty="0" smtClean="0">
                <a:solidFill>
                  <a:srgbClr val="FF0000"/>
                </a:solidFill>
              </a:rPr>
              <a:t>انحراف كفاءة العمل</a:t>
            </a:r>
          </a:p>
          <a:p>
            <a:r>
              <a:rPr lang="ar-SA" dirty="0" smtClean="0"/>
              <a:t>انحراف كفاءة العمل=معدل الأجر المعياري(ساعات العمل المعيارية- ساعات العمل الفعلية</a:t>
            </a:r>
            <a:r>
              <a:rPr lang="ar-SA" dirty="0" err="1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على انحراف المواد </a:t>
            </a:r>
            <a:r>
              <a:rPr lang="ar-SA" b="1" dirty="0" err="1" smtClean="0"/>
              <a:t>والاجور</a:t>
            </a:r>
            <a:r>
              <a:rPr lang="ar-SA" b="1" dirty="0" smtClean="0"/>
              <a:t> المباشرة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شركة مكة المكرمة لصناعة الأثاث تطبق نظام التكاليف المعيارية لإحكام الرقابة على التكاليف وكانت المعايير </a:t>
            </a:r>
            <a:r>
              <a:rPr lang="ar-SA" dirty="0" err="1" smtClean="0"/>
              <a:t>كالتالي:</a:t>
            </a:r>
            <a:endParaRPr lang="ar-SA" dirty="0" smtClean="0"/>
          </a:p>
          <a:p>
            <a:r>
              <a:rPr lang="ar-SA" dirty="0" smtClean="0"/>
              <a:t>الاحتياجات المعيارية من المواد لإنتاج كرسي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115616" y="3789040"/>
          <a:ext cx="7560840" cy="20162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الصنف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أخشاب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ألياف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قماش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دهان</a:t>
                      </a:r>
                      <a:endParaRPr lang="ar-SA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الكمية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3م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5,</a:t>
                      </a:r>
                      <a:r>
                        <a:rPr lang="ar-SA" dirty="0" err="1" smtClean="0"/>
                        <a:t>2كجم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2.</a:t>
                      </a:r>
                      <a:r>
                        <a:rPr lang="ar-SA" dirty="0" err="1" smtClean="0"/>
                        <a:t>5م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3.</a:t>
                      </a:r>
                      <a:r>
                        <a:rPr lang="ar-SA" dirty="0" err="1" smtClean="0"/>
                        <a:t>9لتر</a:t>
                      </a:r>
                      <a:endParaRPr lang="ar-SA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السعر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150ريال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15 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431</Words>
  <Application>Microsoft Office PowerPoint</Application>
  <PresentationFormat>عرض على الشاشة (3:4)‏</PresentationFormat>
  <Paragraphs>109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الفصل السابع /نموذج انحرافات المواد والاجور</vt:lpstr>
      <vt:lpstr>مراجعة انحرافات المواد والأجور</vt:lpstr>
      <vt:lpstr>خطوات عملية الرقابة </vt:lpstr>
      <vt:lpstr>إعداد المعايير </vt:lpstr>
      <vt:lpstr>التكاليف الفعلية </vt:lpstr>
      <vt:lpstr>تحليل الانحرافات </vt:lpstr>
      <vt:lpstr>انحراف المواد المباشرة </vt:lpstr>
      <vt:lpstr>انحراف العمل المباشر (الاجور المباشرة)</vt:lpstr>
      <vt:lpstr>مثال على انحراف المواد والاجور المباشرة </vt:lpstr>
      <vt:lpstr>تابع المثال</vt:lpstr>
      <vt:lpstr>تابع المثال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السابع /نموذج انحرافات المواد والاجور</dc:title>
  <dc:creator>Amal alfawaz</dc:creator>
  <cp:lastModifiedBy>Amal alfawaz</cp:lastModifiedBy>
  <cp:revision>1</cp:revision>
  <dcterms:created xsi:type="dcterms:W3CDTF">2018-03-24T16:31:53Z</dcterms:created>
  <dcterms:modified xsi:type="dcterms:W3CDTF">2018-03-24T17:26:35Z</dcterms:modified>
</cp:coreProperties>
</file>