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5"/>
  </p:notesMasterIdLst>
  <p:sldIdLst>
    <p:sldId id="256" r:id="rId2"/>
    <p:sldId id="257" r:id="rId3"/>
    <p:sldId id="284" r:id="rId4"/>
    <p:sldId id="265" r:id="rId5"/>
    <p:sldId id="285" r:id="rId6"/>
    <p:sldId id="266" r:id="rId7"/>
    <p:sldId id="267" r:id="rId8"/>
    <p:sldId id="270" r:id="rId9"/>
    <p:sldId id="269" r:id="rId10"/>
    <p:sldId id="264" r:id="rId11"/>
    <p:sldId id="263" r:id="rId12"/>
    <p:sldId id="272" r:id="rId13"/>
    <p:sldId id="271" r:id="rId14"/>
    <p:sldId id="273" r:id="rId15"/>
    <p:sldId id="286" r:id="rId16"/>
    <p:sldId id="262" r:id="rId17"/>
    <p:sldId id="278" r:id="rId18"/>
    <p:sldId id="277" r:id="rId19"/>
    <p:sldId id="276" r:id="rId20"/>
    <p:sldId id="275" r:id="rId21"/>
    <p:sldId id="287" r:id="rId22"/>
    <p:sldId id="274" r:id="rId23"/>
    <p:sldId id="280" r:id="rId24"/>
    <p:sldId id="281" r:id="rId25"/>
    <p:sldId id="279" r:id="rId26"/>
    <p:sldId id="261" r:id="rId27"/>
    <p:sldId id="260" r:id="rId28"/>
    <p:sldId id="259" r:id="rId29"/>
    <p:sldId id="288" r:id="rId30"/>
    <p:sldId id="283" r:id="rId31"/>
    <p:sldId id="291" r:id="rId32"/>
    <p:sldId id="292" r:id="rId33"/>
    <p:sldId id="289" r:id="rId34"/>
    <p:sldId id="293" r:id="rId35"/>
    <p:sldId id="294" r:id="rId36"/>
    <p:sldId id="290" r:id="rId37"/>
    <p:sldId id="258" r:id="rId38"/>
    <p:sldId id="299" r:id="rId39"/>
    <p:sldId id="298" r:id="rId40"/>
    <p:sldId id="297" r:id="rId41"/>
    <p:sldId id="296" r:id="rId42"/>
    <p:sldId id="300" r:id="rId43"/>
    <p:sldId id="295" r:id="rId44"/>
    <p:sldId id="303" r:id="rId45"/>
    <p:sldId id="302" r:id="rId46"/>
    <p:sldId id="301" r:id="rId47"/>
    <p:sldId id="307" r:id="rId48"/>
    <p:sldId id="308" r:id="rId49"/>
    <p:sldId id="309" r:id="rId50"/>
    <p:sldId id="310" r:id="rId51"/>
    <p:sldId id="304" r:id="rId52"/>
    <p:sldId id="305" r:id="rId53"/>
    <p:sldId id="306"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B1BB4-E6E7-4AA9-87A7-0B2135B8DC97}" type="datetimeFigureOut">
              <a:rPr lang="en-GB" smtClean="0"/>
              <a:t>13/02/2017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2356EA-8623-456F-AB4A-A5CD6143343D}" type="slidenum">
              <a:rPr lang="en-GB" smtClean="0"/>
              <a:t>‹#›</a:t>
            </a:fld>
            <a:endParaRPr lang="en-GB"/>
          </a:p>
        </p:txBody>
      </p:sp>
    </p:spTree>
    <p:extLst>
      <p:ext uri="{BB962C8B-B14F-4D97-AF65-F5344CB8AC3E}">
        <p14:creationId xmlns:p14="http://schemas.microsoft.com/office/powerpoint/2010/main" val="811208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41821C4-7058-4564-9610-5DB556B7359B}" type="datetime1">
              <a:rPr lang="en-GB" smtClean="0"/>
              <a:t>13/02/2017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2BEA63EE-A8AD-474D-9FA5-EF52D7DB14FC}"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DD8386-BBCC-413F-812D-6308372C77B3}"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6E7DB8-12B6-40CE-83DE-853C414CBCF2}"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AB88A8-A932-4629-8746-6B974908E898}"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BB26A91-5C26-4048-AA6C-C4E26789C341}"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E0A92A6-12DB-40AA-8040-41A6959D3E25}"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0B56AEC-B9A9-4DB9-8906-5917D55681AA}" type="datetime1">
              <a:rPr lang="en-GB" smtClean="0"/>
              <a:t>13/02/2017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F5BCF9-CF99-4958-BCE5-0CF9CC34B9E5}" type="datetime1">
              <a:rPr lang="en-GB" smtClean="0"/>
              <a:t>13/02/2017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F2D15-0A08-4861-951A-DDCBA3A9DBD9}" type="datetime1">
              <a:rPr lang="en-GB" smtClean="0"/>
              <a:t>13/02/2017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796C2D-5373-43A3-895B-D991CA306E44}"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A63EE-A8AD-474D-9FA5-EF52D7DB14FC}"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6DA2BB-3650-42E3-BC58-E2B65D495EE5}"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2BEA63EE-A8AD-474D-9FA5-EF52D7DB14FC}"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F5E7977-B6D3-4F3F-964F-C80364FC8EEB}" type="datetime1">
              <a:rPr lang="en-GB" smtClean="0"/>
              <a:t>13/02/2017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EA63EE-A8AD-474D-9FA5-EF52D7DB14FC}"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uk/url?sa=i&amp;rct=j&amp;q=&amp;esrc=s&amp;source=images&amp;cd=&amp;cad=rja&amp;uact=8&amp;docid=t6MdFNzrLiJZfM&amp;tbnid=Kks36kDHHMVAoM:&amp;ved=0CAUQjRw&amp;url=http://ar.wikipedia.org/wiki/%D8%AF%D9%88%D8%B1%D8%A9_%D8%A7%D9%82%D8%AA%D8%B5%D8%A7%D8%AF%D9%8A%D8%A9&amp;ei=uv7KU8SuFsjdOdGPgcgO&amp;bvm=bv.71198958,d.ZWU&amp;psig=AFQjCNHbibsMaXYe_i8bXwZpRi66XTeY3Q&amp;ust=1405898733294434"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60240"/>
            <a:ext cx="7851648" cy="1828800"/>
          </a:xfrm>
        </p:spPr>
        <p:txBody>
          <a:bodyPr/>
          <a:lstStyle/>
          <a:p>
            <a:pPr algn="ctr" rtl="1"/>
            <a:r>
              <a:rPr lang="ar-SA" dirty="0" smtClean="0">
                <a:solidFill>
                  <a:schemeClr val="tx1"/>
                </a:solidFill>
              </a:rPr>
              <a:t>الفصل السابع: البطالة و التضخم</a:t>
            </a:r>
            <a:endParaRPr lang="en-GB" dirty="0">
              <a:solidFill>
                <a:schemeClr val="tx1"/>
              </a:solidFill>
            </a:endParaRPr>
          </a:p>
        </p:txBody>
      </p:sp>
    </p:spTree>
    <p:extLst>
      <p:ext uri="{BB962C8B-B14F-4D97-AF65-F5344CB8AC3E}">
        <p14:creationId xmlns:p14="http://schemas.microsoft.com/office/powerpoint/2010/main" val="1281451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المعدل الطبيعي للبطالة:</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المعدل الطبيعي للبطالة:</a:t>
            </a:r>
          </a:p>
          <a:p>
            <a:pPr marL="0" indent="0" algn="r" rtl="1">
              <a:buNone/>
            </a:pPr>
            <a:r>
              <a:rPr lang="ar-SA" b="1" dirty="0">
                <a:solidFill>
                  <a:schemeClr val="tx2"/>
                </a:solidFill>
              </a:rPr>
              <a:t> </a:t>
            </a:r>
            <a:r>
              <a:rPr lang="ar-SA" dirty="0" smtClean="0"/>
              <a:t>         هو المعدل الاعتيادي للعاطلين و يترواح ما بين 4% و 6% من مجموع القوى العاملة.</a:t>
            </a:r>
          </a:p>
          <a:p>
            <a:pPr algn="r" rtl="1"/>
            <a:r>
              <a:rPr lang="ar-SA" dirty="0" smtClean="0"/>
              <a:t>يعتبر هذا المعدل متوسط بعيد الأمد </a:t>
            </a:r>
            <a:r>
              <a:rPr lang="ar-SA" dirty="0" smtClean="0">
                <a:solidFill>
                  <a:schemeClr val="tx2"/>
                </a:solidFill>
              </a:rPr>
              <a:t>لا يتأثر بالدورات الاقتصادية</a:t>
            </a:r>
            <a:r>
              <a:rPr lang="ar-SA" dirty="0" smtClean="0"/>
              <a:t>، حيث يستمر جزء من القوى العاملة معطلاً حتى بعد تلافي البطالة الدورية للعاملين و استيعاب الطاقة الإنتاجية الرأسمالية.</a:t>
            </a:r>
          </a:p>
          <a:p>
            <a:pPr algn="r" rtl="1"/>
            <a:r>
              <a:rPr lang="ar-SA" dirty="0" smtClean="0"/>
              <a:t>المعدل الطبيعي للبطالة </a:t>
            </a:r>
            <a:r>
              <a:rPr lang="ar-SA" dirty="0" smtClean="0">
                <a:solidFill>
                  <a:schemeClr val="tx2"/>
                </a:solidFill>
              </a:rPr>
              <a:t>غير ثابت </a:t>
            </a:r>
            <a:r>
              <a:rPr lang="ar-SA" dirty="0" smtClean="0"/>
              <a:t>لأنه يضم عدة أنواع من البطالة غير الدورية أهمها البطالة الاحتكاكية والبطالة الهيكلية.</a:t>
            </a:r>
          </a:p>
          <a:p>
            <a:pPr algn="r" rtl="1"/>
            <a:r>
              <a:rPr lang="ar-SA" dirty="0" smtClean="0"/>
              <a:t>آرثر أوكن أول من أدخل مفهوم المعدل الطبيعي للبطالة عن طريق الناتج الحقيقي الكامن الذي يمكن إنتاجه.</a:t>
            </a:r>
          </a:p>
          <a:p>
            <a:pPr algn="r" rtl="1"/>
            <a:endParaRPr lang="ar-SA" dirty="0" smtClean="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215195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المعدل الطبيعي للبطالة:</a:t>
            </a:r>
            <a:endParaRPr lang="en-GB" b="1" dirty="0"/>
          </a:p>
        </p:txBody>
      </p:sp>
      <p:sp>
        <p:nvSpPr>
          <p:cNvPr id="3" name="Content Placeholder 2"/>
          <p:cNvSpPr>
            <a:spLocks noGrp="1"/>
          </p:cNvSpPr>
          <p:nvPr>
            <p:ph idx="1"/>
          </p:nvPr>
        </p:nvSpPr>
        <p:spPr/>
        <p:txBody>
          <a:bodyPr/>
          <a:lstStyle/>
          <a:p>
            <a:pPr algn="r" rtl="1"/>
            <a:r>
              <a:rPr lang="ar-SA" b="1" dirty="0">
                <a:solidFill>
                  <a:schemeClr val="tx2"/>
                </a:solidFill>
              </a:rPr>
              <a:t>قانون أوكن:</a:t>
            </a:r>
          </a:p>
          <a:p>
            <a:pPr marL="0" indent="0" algn="r" rtl="1">
              <a:buNone/>
            </a:pPr>
            <a:r>
              <a:rPr lang="ar-SA" dirty="0"/>
              <a:t>          هناك علاقة عكسية بين معدل البطالة و نمو الناتج الحقيقي</a:t>
            </a:r>
            <a:r>
              <a:rPr lang="ar-SA" dirty="0" smtClean="0"/>
              <a:t>. </a:t>
            </a:r>
            <a:r>
              <a:rPr lang="ar-SA" b="1" dirty="0" smtClean="0">
                <a:solidFill>
                  <a:schemeClr val="tx2"/>
                </a:solidFill>
              </a:rPr>
              <a:t>و حددها القانون في أن:</a:t>
            </a:r>
          </a:p>
          <a:p>
            <a:pPr marL="0" indent="0" algn="r" rtl="1">
              <a:buNone/>
            </a:pPr>
            <a:r>
              <a:rPr lang="ar-SA" dirty="0"/>
              <a:t> </a:t>
            </a:r>
            <a:r>
              <a:rPr lang="ar-SA" dirty="0" smtClean="0"/>
              <a:t>         أي زيادة (انخفاض) في معدل البطالة قدرها 5% سيرافقها في الأجل القصير انخفاض (أو زيادة) في الناتج الحقيقي بحوالي 10% و ذلك مقارنة بالناتج الحقيقي الكامن للاقتصاد.</a:t>
            </a:r>
          </a:p>
          <a:p>
            <a:pPr algn="r" rtl="1"/>
            <a:r>
              <a:rPr lang="ar-SA" b="1" dirty="0" smtClean="0">
                <a:solidFill>
                  <a:schemeClr val="tx2"/>
                </a:solidFill>
              </a:rPr>
              <a:t>عندما يكون الاقتصاد في حالة ركود: </a:t>
            </a:r>
            <a:r>
              <a:rPr lang="ar-SA" dirty="0" smtClean="0"/>
              <a:t>الناتج الحقيقي ينخفض بمعدل أكبر من معدل انخفاض التشغيل.</a:t>
            </a:r>
          </a:p>
          <a:p>
            <a:pPr algn="r" rtl="1"/>
            <a:r>
              <a:rPr lang="ar-SA" b="1" dirty="0" smtClean="0">
                <a:solidFill>
                  <a:schemeClr val="tx2"/>
                </a:solidFill>
              </a:rPr>
              <a:t>عندما يخرج الاقتصاد من حالة الركود: </a:t>
            </a:r>
            <a:r>
              <a:rPr lang="ar-SA" dirty="0" smtClean="0"/>
              <a:t>الناتج الحقيقي يزداد بمعدل أكبر من نمو التشغيل.</a:t>
            </a:r>
          </a:p>
          <a:p>
            <a:pPr algn="r" rtl="1"/>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874037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المعدل الطبيعي للبطالة:</a:t>
            </a:r>
            <a:endParaRPr lang="en-GB" b="1" dirty="0"/>
          </a:p>
        </p:txBody>
      </p:sp>
      <p:sp>
        <p:nvSpPr>
          <p:cNvPr id="3" name="Content Placeholder 2"/>
          <p:cNvSpPr>
            <a:spLocks noGrp="1"/>
          </p:cNvSpPr>
          <p:nvPr>
            <p:ph idx="1"/>
          </p:nvPr>
        </p:nvSpPr>
        <p:spPr/>
        <p:txBody>
          <a:bodyPr>
            <a:normAutofit/>
          </a:bodyPr>
          <a:lstStyle/>
          <a:p>
            <a:pPr algn="r" rtl="1"/>
            <a:r>
              <a:rPr lang="ar-SA" dirty="0" smtClean="0"/>
              <a:t>يحتاج الاقتصاد لبطالة جزئية حتى يعمل بصورة فعالة و لكي يجد العمال و الشركات التوافقات الصحيحة (سواء من حيث الخبرات المطلوبة أو الأجر المدفوع).</a:t>
            </a:r>
          </a:p>
          <a:p>
            <a:pPr algn="r" rtl="1"/>
            <a:r>
              <a:rPr lang="ar-SA" b="1" dirty="0" smtClean="0">
                <a:solidFill>
                  <a:schemeClr val="tx2"/>
                </a:solidFill>
              </a:rPr>
              <a:t>يختلف معدل البطالة الطبيعي من دولة لأخرى حسب: </a:t>
            </a:r>
          </a:p>
          <a:p>
            <a:pPr marL="0" indent="0" algn="r" rtl="1">
              <a:buNone/>
            </a:pPr>
            <a:r>
              <a:rPr lang="ar-SA" b="1" dirty="0">
                <a:solidFill>
                  <a:schemeClr val="tx2"/>
                </a:solidFill>
              </a:rPr>
              <a:t> </a:t>
            </a:r>
            <a:r>
              <a:rPr lang="ar-SA" b="1" dirty="0" smtClean="0">
                <a:solidFill>
                  <a:schemeClr val="tx2"/>
                </a:solidFill>
              </a:rPr>
              <a:t>         </a:t>
            </a:r>
            <a:r>
              <a:rPr lang="ar-SA" dirty="0" smtClean="0"/>
              <a:t>ظروف سوق العمل و طبيعة السياسات الاقتصادية العامة التي تتبعها الدولة.</a:t>
            </a:r>
          </a:p>
          <a:p>
            <a:pPr algn="r" rtl="1"/>
            <a:r>
              <a:rPr lang="ar-SA" dirty="0" smtClean="0"/>
              <a:t>الحد الطبيعي للبطالة يعتمد على العوامل المؤثرة على الظروف الحقيقية في سوق العمل </a:t>
            </a:r>
            <a:r>
              <a:rPr lang="ar-SA" dirty="0" smtClean="0">
                <a:solidFill>
                  <a:schemeClr val="tx2"/>
                </a:solidFill>
              </a:rPr>
              <a:t>مثل: </a:t>
            </a:r>
            <a:r>
              <a:rPr lang="ar-SA" dirty="0" smtClean="0"/>
              <a:t>الإنتاجية الحدية للعمل، دور نقابات العمال، و مدى قدرة الأسواق على تحقيق التوازن.</a:t>
            </a:r>
            <a:endParaRPr lang="ar-SA"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4306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المعدل الطبيعي للبطالة:</a:t>
            </a:r>
            <a:endParaRPr lang="en-GB" b="1" dirty="0"/>
          </a:p>
        </p:txBody>
      </p:sp>
      <p:sp>
        <p:nvSpPr>
          <p:cNvPr id="3" name="Content Placeholder 2"/>
          <p:cNvSpPr>
            <a:spLocks noGrp="1"/>
          </p:cNvSpPr>
          <p:nvPr>
            <p:ph idx="1"/>
          </p:nvPr>
        </p:nvSpPr>
        <p:spPr/>
        <p:txBody>
          <a:bodyPr/>
          <a:lstStyle/>
          <a:p>
            <a:pPr algn="r" rtl="1"/>
            <a:r>
              <a:rPr lang="ar-SA" b="1" dirty="0">
                <a:solidFill>
                  <a:schemeClr val="tx2"/>
                </a:solidFill>
              </a:rPr>
              <a:t>معدل البطالة الحقيقي في الدولة قد يكون أقل أو أعلى من </a:t>
            </a:r>
            <a:r>
              <a:rPr lang="ar-SA" b="1" dirty="0" smtClean="0">
                <a:solidFill>
                  <a:schemeClr val="tx2"/>
                </a:solidFill>
              </a:rPr>
              <a:t>المعدل الطبيعي للبطالة:</a:t>
            </a:r>
            <a:endParaRPr lang="ar-SA" b="1" dirty="0">
              <a:solidFill>
                <a:schemeClr val="tx2"/>
              </a:solidFill>
            </a:endParaRPr>
          </a:p>
          <a:p>
            <a:pPr marL="514350" indent="-514350" algn="r" rtl="1">
              <a:buFont typeface="+mj-lt"/>
              <a:buAutoNum type="arabicPeriod"/>
            </a:pPr>
            <a:r>
              <a:rPr lang="ar-SA" b="1" dirty="0">
                <a:solidFill>
                  <a:schemeClr val="tx2"/>
                </a:solidFill>
              </a:rPr>
              <a:t>في </a:t>
            </a:r>
            <a:r>
              <a:rPr lang="ar-SA" b="1" dirty="0" smtClean="0">
                <a:solidFill>
                  <a:schemeClr val="tx2"/>
                </a:solidFill>
              </a:rPr>
              <a:t>فترات الكساد: </a:t>
            </a:r>
            <a:r>
              <a:rPr lang="ar-SA" dirty="0" smtClean="0"/>
              <a:t>يفشل </a:t>
            </a:r>
            <a:r>
              <a:rPr lang="ar-SA" dirty="0"/>
              <a:t>الناتج المحلي الإجمالي في النمو إلى مستواه العادي </a:t>
            </a:r>
            <a:r>
              <a:rPr lang="ar-SA" dirty="0" smtClean="0"/>
              <a:t>فيرتفع </a:t>
            </a:r>
            <a:r>
              <a:rPr lang="ar-SA" dirty="0"/>
              <a:t>مستوى البطالة </a:t>
            </a:r>
            <a:r>
              <a:rPr lang="ar-SA" dirty="0" smtClean="0"/>
              <a:t>الدورية.</a:t>
            </a:r>
          </a:p>
          <a:p>
            <a:pPr marL="0" indent="0" algn="ctr" rtl="1">
              <a:buNone/>
            </a:pPr>
            <a:r>
              <a:rPr lang="ar-SA" dirty="0" smtClean="0"/>
              <a:t>معدل </a:t>
            </a:r>
            <a:r>
              <a:rPr lang="ar-SA" dirty="0"/>
              <a:t>البطالة الفعلي </a:t>
            </a:r>
            <a:r>
              <a:rPr lang="ar-SA" dirty="0" smtClean="0"/>
              <a:t>&gt; معدل </a:t>
            </a:r>
            <a:r>
              <a:rPr lang="ar-SA" dirty="0"/>
              <a:t>البطالة </a:t>
            </a:r>
            <a:r>
              <a:rPr lang="ar-SA" dirty="0" smtClean="0"/>
              <a:t>الطبيعي</a:t>
            </a:r>
            <a:endParaRPr lang="ar-SA" dirty="0"/>
          </a:p>
          <a:p>
            <a:pPr marL="514350" indent="-514350" algn="r" rtl="1">
              <a:buFont typeface="+mj-lt"/>
              <a:buAutoNum type="arabicPeriod"/>
            </a:pPr>
            <a:r>
              <a:rPr lang="ar-SA" b="1" dirty="0" smtClean="0">
                <a:solidFill>
                  <a:schemeClr val="tx2"/>
                </a:solidFill>
              </a:rPr>
              <a:t>في فترات النمو: </a:t>
            </a:r>
            <a:r>
              <a:rPr lang="ar-SA" dirty="0" smtClean="0"/>
              <a:t>عندما </a:t>
            </a:r>
            <a:r>
              <a:rPr lang="ar-SA" dirty="0"/>
              <a:t>ينمو الاقتصاد بمعدلات متسارعة و لفترة زمنية طويلة فإن </a:t>
            </a:r>
            <a:r>
              <a:rPr lang="ar-SA" dirty="0" smtClean="0"/>
              <a:t>أصحاب الأعمال يقبلون </a:t>
            </a:r>
            <a:r>
              <a:rPr lang="ar-SA" dirty="0"/>
              <a:t>على توظيف أعداد متزايدة من الأيدي العاملة.</a:t>
            </a:r>
            <a:endParaRPr lang="en-GB" dirty="0"/>
          </a:p>
          <a:p>
            <a:pPr marL="0" indent="0" algn="ctr" rtl="1">
              <a:buNone/>
            </a:pPr>
            <a:r>
              <a:rPr lang="ar-SA" dirty="0"/>
              <a:t>معدل البطالة الفعلي </a:t>
            </a:r>
            <a:r>
              <a:rPr lang="ar-SA" dirty="0" smtClean="0"/>
              <a:t>&lt; المعدل الطبيعي للبطالة</a:t>
            </a:r>
            <a:endParaRPr lang="en-GB" dirty="0"/>
          </a:p>
        </p:txBody>
      </p:sp>
      <p:sp>
        <p:nvSpPr>
          <p:cNvPr id="4" name="Footer Placeholder 3"/>
          <p:cNvSpPr>
            <a:spLocks noGrp="1"/>
          </p:cNvSpPr>
          <p:nvPr>
            <p:ph type="ftr" sz="quarter" idx="11"/>
          </p:nvPr>
        </p:nvSpPr>
        <p:spPr/>
        <p:txBody>
          <a:bodyPr/>
          <a:lstStyle/>
          <a:p>
            <a:endParaRPr lang="en-GB"/>
          </a:p>
        </p:txBody>
      </p:sp>
      <p:sp>
        <p:nvSpPr>
          <p:cNvPr id="6" name="Rectangle 5"/>
          <p:cNvSpPr/>
          <p:nvPr/>
        </p:nvSpPr>
        <p:spPr>
          <a:xfrm>
            <a:off x="2123728" y="3717032"/>
            <a:ext cx="4896544" cy="5040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123728" y="5445224"/>
            <a:ext cx="4896544" cy="5040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5650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المعدل الطبيعي للبطالة:</a:t>
            </a:r>
            <a:endParaRPr lang="en-GB" b="1" dirty="0"/>
          </a:p>
        </p:txBody>
      </p:sp>
      <p:sp>
        <p:nvSpPr>
          <p:cNvPr id="3" name="Content Placeholder 2"/>
          <p:cNvSpPr>
            <a:spLocks noGrp="1"/>
          </p:cNvSpPr>
          <p:nvPr>
            <p:ph idx="1"/>
          </p:nvPr>
        </p:nvSpPr>
        <p:spPr>
          <a:xfrm>
            <a:off x="251520" y="1935480"/>
            <a:ext cx="8435280" cy="4389120"/>
          </a:xfrm>
        </p:spPr>
        <p:txBody>
          <a:bodyPr>
            <a:normAutofit/>
          </a:bodyPr>
          <a:lstStyle/>
          <a:p>
            <a:pPr algn="r" rtl="1"/>
            <a:r>
              <a:rPr lang="ar-SA" dirty="0" smtClean="0"/>
              <a:t>المنافسة بين الشركات تقود إلى ارتفاع الأجور و عندما ترتفع الأجور يتبعها ارتفاع في الأسعار و بالتالي التضخم سوف يزداد حسب قانون أوكن.</a:t>
            </a:r>
          </a:p>
          <a:p>
            <a:pPr algn="r" rtl="1"/>
            <a:r>
              <a:rPr lang="ar-SA" b="1" dirty="0" smtClean="0">
                <a:solidFill>
                  <a:schemeClr val="tx2"/>
                </a:solidFill>
              </a:rPr>
              <a:t>أهم العوامل التي تلعب دوراً في تحديد المعدل الطبيعي للبطالة:</a:t>
            </a:r>
          </a:p>
          <a:p>
            <a:pPr marL="514350" indent="-514350" algn="r" rtl="1">
              <a:buFont typeface="+mj-lt"/>
              <a:buAutoNum type="arabicPeriod"/>
            </a:pPr>
            <a:r>
              <a:rPr lang="ar-SA" dirty="0" smtClean="0"/>
              <a:t>تقديم الدولة تعويضات للعاطلين تكفي لتسيير حياتهم الاعتيادية قد يؤدي إلى تشجيع العمال على رفض طلبات العمل المقدمة من أصحاب الأعمال و تفضيل التريث حتى تظهر لديهم فرص عمل أفضل.</a:t>
            </a:r>
          </a:p>
          <a:p>
            <a:pPr marL="514350" indent="-514350" algn="r" rtl="1">
              <a:buFont typeface="+mj-lt"/>
              <a:buAutoNum type="arabicPeriod"/>
            </a:pPr>
            <a:r>
              <a:rPr lang="ar-SA" dirty="0" smtClean="0"/>
              <a:t>عدم مرونة جميع العاطلين تجاه تفاوت الفرص المتاحة، فأصحاب الأعمال لا يقدمون أجوراً تحفيزية لقليلي المهارات بغرض زيادة عرض العمل.</a:t>
            </a:r>
          </a:p>
          <a:p>
            <a:pPr marL="514350" indent="-514350" algn="r" rtl="1">
              <a:buFont typeface="+mj-lt"/>
              <a:buAutoNum type="arabicPeriod"/>
            </a:pPr>
            <a:r>
              <a:rPr lang="ar-SA" dirty="0" smtClean="0"/>
              <a:t>انخفاض التكلفة الفرصية لأصحاب الأعمال في تشغيل المسرحين من العمل بسبب تغير المستويات الإنتاجية.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182447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مؤسسة </a:t>
            </a:r>
            <a:r>
              <a:rPr lang="ar-SA" b="1" dirty="0"/>
              <a:t>النقد العربي </a:t>
            </a:r>
            <a:r>
              <a:rPr lang="ar-SA" b="1" dirty="0" smtClean="0"/>
              <a:t>السعودي:</a:t>
            </a:r>
            <a:endParaRPr lang="en-GB" b="1" dirty="0"/>
          </a:p>
        </p:txBody>
      </p:sp>
      <p:sp>
        <p:nvSpPr>
          <p:cNvPr id="4" name="Footer Placeholder 3"/>
          <p:cNvSpPr>
            <a:spLocks noGrp="1"/>
          </p:cNvSpPr>
          <p:nvPr>
            <p:ph type="ftr" sz="quarter" idx="11"/>
          </p:nvPr>
        </p:nvSpPr>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063" y="1833711"/>
            <a:ext cx="8143875" cy="461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035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a:xfrm>
            <a:off x="179512" y="1935480"/>
            <a:ext cx="8507288" cy="4389120"/>
          </a:xfrm>
        </p:spPr>
        <p:txBody>
          <a:bodyPr>
            <a:normAutofit/>
          </a:bodyPr>
          <a:lstStyle/>
          <a:p>
            <a:pPr marL="0" indent="0" algn="r" rtl="1">
              <a:buNone/>
            </a:pPr>
            <a:r>
              <a:rPr lang="ar-SA" b="1" u="sng" dirty="0" smtClean="0">
                <a:solidFill>
                  <a:schemeClr val="tx2"/>
                </a:solidFill>
              </a:rPr>
              <a:t>أولاً: </a:t>
            </a:r>
            <a:r>
              <a:rPr lang="ar-SA" b="1" dirty="0" smtClean="0">
                <a:solidFill>
                  <a:schemeClr val="tx2"/>
                </a:solidFill>
              </a:rPr>
              <a:t>البطالة الدورية </a:t>
            </a:r>
            <a:r>
              <a:rPr lang="en-GB" b="1" dirty="0" smtClean="0">
                <a:solidFill>
                  <a:schemeClr val="tx2"/>
                </a:solidFill>
              </a:rPr>
              <a:t>Cyclical Unemployment</a:t>
            </a:r>
            <a:r>
              <a:rPr lang="ar-SA" b="1" dirty="0" smtClean="0">
                <a:solidFill>
                  <a:schemeClr val="tx2"/>
                </a:solidFill>
              </a:rPr>
              <a:t> :</a:t>
            </a:r>
            <a:endParaRPr lang="en-GB" b="1" dirty="0" smtClean="0">
              <a:solidFill>
                <a:schemeClr val="tx2"/>
              </a:solidFill>
            </a:endParaRPr>
          </a:p>
          <a:p>
            <a:pPr marL="0" indent="0" algn="r" rtl="1">
              <a:buNone/>
            </a:pPr>
            <a:r>
              <a:rPr lang="ar-SA" dirty="0"/>
              <a:t> </a:t>
            </a:r>
            <a:r>
              <a:rPr lang="ar-SA" dirty="0" smtClean="0"/>
              <a:t>         هي البطالة التي تحدث أثناء فترة الركود الاقتصادي و قبل أن يبلغ الناتج الحقيقي مستوى الطاقة الإنتاجية الكامنة (مستوى التشغيل الكامل) </a:t>
            </a:r>
            <a:r>
              <a:rPr lang="ar-SA" b="1" dirty="0" smtClean="0">
                <a:solidFill>
                  <a:schemeClr val="tx2"/>
                </a:solidFill>
              </a:rPr>
              <a:t>مثل: </a:t>
            </a:r>
            <a:r>
              <a:rPr lang="ar-SA" dirty="0" smtClean="0"/>
              <a:t>ما حدث في كثير من دول العالم خلال الأزمة المالية التي بدأت في 2008.</a:t>
            </a:r>
          </a:p>
          <a:p>
            <a:pPr algn="r" rtl="1"/>
            <a:r>
              <a:rPr lang="ar-SA" b="1" dirty="0" smtClean="0">
                <a:solidFill>
                  <a:schemeClr val="tx2"/>
                </a:solidFill>
              </a:rPr>
              <a:t>خلال فترة الركود: </a:t>
            </a:r>
            <a:r>
              <a:rPr lang="ar-SA" dirty="0" smtClean="0"/>
              <a:t>ينخفض الطلب الكلي فتقوم المنشآت بخفض الإنتاج و بالتالي تسرح جزء من الأيدي العاملة لتخفيض التكاليف.</a:t>
            </a:r>
          </a:p>
          <a:p>
            <a:pPr algn="r" rtl="1"/>
            <a:r>
              <a:rPr lang="ar-SA" b="1" dirty="0" smtClean="0">
                <a:solidFill>
                  <a:schemeClr val="tx2"/>
                </a:solidFill>
              </a:rPr>
              <a:t>عكس اتجاه هذه الانخفاضات لن يحدث بسرعة لأن: </a:t>
            </a:r>
            <a:r>
              <a:rPr lang="ar-SA" dirty="0" smtClean="0"/>
              <a:t>المنشآت التي قامت بخفض مستويات إنتاجها لن تعود لمستويات الإنتاج السابقة بسبب التكاليف المصاحبة لعمليات تعديل الإنتاج، كما أنها قد تراكم لديها مخزون من السلع تكون خلال فترة انخفاض الإنتاج و يحتاج هذا المخزون إلى وقت لتصريفه.</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6750761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a:xfrm>
            <a:off x="169168" y="1935480"/>
            <a:ext cx="8579296" cy="4517856"/>
          </a:xfrm>
        </p:spPr>
        <p:txBody>
          <a:bodyPr>
            <a:normAutofit/>
          </a:bodyPr>
          <a:lstStyle/>
          <a:p>
            <a:pPr marL="0" indent="0" algn="r" rtl="1">
              <a:buNone/>
            </a:pPr>
            <a:r>
              <a:rPr lang="ar-SA" b="1" u="sng" dirty="0" smtClean="0">
                <a:solidFill>
                  <a:schemeClr val="tx2"/>
                </a:solidFill>
              </a:rPr>
              <a:t>ثانياً: </a:t>
            </a:r>
            <a:r>
              <a:rPr lang="ar-SA" b="1" dirty="0" smtClean="0">
                <a:solidFill>
                  <a:schemeClr val="tx2"/>
                </a:solidFill>
              </a:rPr>
              <a:t>البطالة الهيكلية </a:t>
            </a:r>
            <a:r>
              <a:rPr lang="en-GB" b="1" dirty="0" smtClean="0">
                <a:solidFill>
                  <a:schemeClr val="tx2"/>
                </a:solidFill>
              </a:rPr>
              <a:t>Structural Unemployment</a:t>
            </a:r>
            <a:r>
              <a:rPr lang="ar-SA" b="1" dirty="0" smtClean="0">
                <a:solidFill>
                  <a:schemeClr val="tx2"/>
                </a:solidFill>
              </a:rPr>
              <a:t> :</a:t>
            </a:r>
            <a:endParaRPr lang="en-GB" b="1" dirty="0" smtClean="0">
              <a:solidFill>
                <a:schemeClr val="tx2"/>
              </a:solidFill>
            </a:endParaRPr>
          </a:p>
          <a:p>
            <a:pPr marL="0" indent="0" algn="r" rtl="1">
              <a:buNone/>
            </a:pPr>
            <a:r>
              <a:rPr lang="ar-SA" dirty="0"/>
              <a:t> </a:t>
            </a:r>
            <a:r>
              <a:rPr lang="ar-SA" dirty="0" smtClean="0"/>
              <a:t>         و هي البطالة التي تحدث عندما تؤدي التغيرات السريعة في هيكل الاقتصاد إلى خسائر كبيرة في وظائف صناعات معينة </a:t>
            </a:r>
            <a:r>
              <a:rPr lang="ar-SA" b="1" dirty="0" smtClean="0">
                <a:solidFill>
                  <a:schemeClr val="tx2"/>
                </a:solidFill>
              </a:rPr>
              <a:t>مثل: </a:t>
            </a:r>
            <a:r>
              <a:rPr lang="ar-SA" dirty="0" smtClean="0"/>
              <a:t>إحلال البلاستيك محل الفولاذ في صناعة السيارات يؤدي لحدوث بطالة هيكلية لعمال الفولاذ.</a:t>
            </a:r>
          </a:p>
          <a:p>
            <a:pPr algn="r" rtl="1"/>
            <a:r>
              <a:rPr lang="ar-SA" b="1" dirty="0" smtClean="0">
                <a:solidFill>
                  <a:schemeClr val="tx2"/>
                </a:solidFill>
              </a:rPr>
              <a:t>عوامل حدوث هذا النوع من البطالة:</a:t>
            </a:r>
          </a:p>
          <a:p>
            <a:pPr marL="514350" indent="-514350" algn="r" rtl="1">
              <a:buFont typeface="+mj-lt"/>
              <a:buAutoNum type="arabicPeriod"/>
            </a:pPr>
            <a:r>
              <a:rPr lang="ar-SA" dirty="0" smtClean="0"/>
              <a:t>استمرار الأشخاص العاطلين في البحث عن وظيفة أفضل تتوافق مع طموحاتهم أو تتلاءم مع أذواقهم في مواصفات العمل و ظروف إنجازه.</a:t>
            </a:r>
          </a:p>
          <a:p>
            <a:pPr marL="514350" indent="-514350" algn="r" rtl="1">
              <a:buFont typeface="+mj-lt"/>
              <a:buAutoNum type="arabicPeriod"/>
            </a:pPr>
            <a:r>
              <a:rPr lang="ar-SA" dirty="0" smtClean="0"/>
              <a:t>تشريعات الحد الأدنى للأجور و ضغوطات نقابات العمل و أجور الكفاءة.</a:t>
            </a:r>
          </a:p>
          <a:p>
            <a:pPr marL="514350" indent="-514350" algn="r" rtl="1">
              <a:buFont typeface="+mj-lt"/>
              <a:buAutoNum type="arabicPeriod"/>
            </a:pPr>
            <a:r>
              <a:rPr lang="ar-SA" dirty="0" smtClean="0"/>
              <a:t>توافر بعض الوظائف الشاغرة في أقاليم أو مواقع جغرافية من الصعب الإقامة فيها لأسباب اقتصادية أو اجتماعية.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650402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lstStyle/>
          <a:p>
            <a:pPr marL="514350" indent="-514350" algn="r" rtl="1">
              <a:buFont typeface="+mj-lt"/>
              <a:buAutoNum type="arabicPeriod" startAt="4"/>
            </a:pPr>
            <a:r>
              <a:rPr lang="ar-SA" dirty="0" smtClean="0"/>
              <a:t>تفاوت الأجور بين المناطق أو المؤسسات المختلفة يدفع العاملين إلى الانتقال من عمل لآخر (مع بقاء الأمور الأخرى على حالها) حيث تعتبر الفترة بين ترك العمل الأول و الالتحاق بالعمل الآخر فترة بطالة.</a:t>
            </a:r>
          </a:p>
          <a:p>
            <a:pPr marL="514350" indent="-514350" algn="r" rtl="1">
              <a:buFont typeface="+mj-lt"/>
              <a:buAutoNum type="arabicPeriod" startAt="4"/>
            </a:pPr>
            <a:r>
              <a:rPr lang="ar-SA" dirty="0" smtClean="0"/>
              <a:t>التغيرات التي تحدث في أذواق المستهلكين أو تقنية الإنتاج أو المنافسة تؤثر على تحديد نوعية الطلب على مهارات معينة من الأيدي العاملة.</a:t>
            </a:r>
          </a:p>
          <a:p>
            <a:pPr marL="514350" indent="-514350" algn="r" rtl="1">
              <a:buFont typeface="+mj-lt"/>
              <a:buAutoNum type="arabicPeriod" startAt="4"/>
            </a:pPr>
            <a:r>
              <a:rPr lang="ar-SA" dirty="0" smtClean="0"/>
              <a:t>إدخال تحولات هيكلية في التنظيمات الإدارية و العسكرية.</a:t>
            </a:r>
          </a:p>
          <a:p>
            <a:pPr marL="0" indent="0" algn="r" rtl="1">
              <a:buNone/>
            </a:pPr>
            <a:endParaRPr lang="ar-SA" dirty="0" smtClean="0"/>
          </a:p>
          <a:p>
            <a:pPr algn="r" rtl="1"/>
            <a:r>
              <a:rPr lang="ar-SA" dirty="0" smtClean="0"/>
              <a:t>قد يستمر هذا النوع من البطالة الهيكلية لفترات زمنية تصل في بعض الأحيان إلى عدة سنوات.</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080489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lstStyle/>
          <a:p>
            <a:pPr marL="0" indent="0" algn="r" rtl="1">
              <a:buNone/>
            </a:pPr>
            <a:r>
              <a:rPr lang="ar-SA" b="1" u="sng" dirty="0" smtClean="0">
                <a:solidFill>
                  <a:schemeClr val="tx2"/>
                </a:solidFill>
              </a:rPr>
              <a:t>ثالثاً: </a:t>
            </a:r>
            <a:r>
              <a:rPr lang="ar-SA" b="1" dirty="0" smtClean="0">
                <a:solidFill>
                  <a:schemeClr val="tx2"/>
                </a:solidFill>
              </a:rPr>
              <a:t>البطالة الاحتكاكية </a:t>
            </a:r>
            <a:r>
              <a:rPr lang="en-GB" b="1" dirty="0" smtClean="0">
                <a:solidFill>
                  <a:schemeClr val="tx2"/>
                </a:solidFill>
              </a:rPr>
              <a:t>Frictional Unemployment</a:t>
            </a:r>
            <a:r>
              <a:rPr lang="ar-SA" b="1" dirty="0" smtClean="0">
                <a:solidFill>
                  <a:schemeClr val="tx2"/>
                </a:solidFill>
              </a:rPr>
              <a:t> :</a:t>
            </a:r>
            <a:endParaRPr lang="en-GB" b="1" dirty="0" smtClean="0">
              <a:solidFill>
                <a:schemeClr val="tx2"/>
              </a:solidFill>
            </a:endParaRPr>
          </a:p>
          <a:p>
            <a:pPr marL="0" indent="0" algn="r" rtl="1">
              <a:buNone/>
            </a:pPr>
            <a:r>
              <a:rPr lang="ar-SA" dirty="0"/>
              <a:t> </a:t>
            </a:r>
            <a:r>
              <a:rPr lang="ar-SA" dirty="0" smtClean="0"/>
              <a:t>         و هي بطالة اختيارية لأشخاص يمتلكون مؤهلات أو خبرات مهنية معينة و لكن لا يجدون حالاً العرض المناسب للعمل.</a:t>
            </a:r>
          </a:p>
          <a:p>
            <a:pPr algn="r" rtl="1"/>
            <a:r>
              <a:rPr lang="ar-SA" b="1" dirty="0" smtClean="0">
                <a:solidFill>
                  <a:schemeClr val="tx2"/>
                </a:solidFill>
              </a:rPr>
              <a:t>تحدث البطالة الاحتكاكية بسبب: </a:t>
            </a:r>
            <a:r>
              <a:rPr lang="ar-SA" dirty="0" smtClean="0"/>
              <a:t>حاجة صاحب العمل و طالب الوظيفة لفترة من الزمن قبل كشف السوق للطرفين.</a:t>
            </a:r>
          </a:p>
          <a:p>
            <a:pPr algn="r" rtl="1"/>
            <a:r>
              <a:rPr lang="ar-SA" dirty="0" smtClean="0"/>
              <a:t>عادة لا تستمر هذه البطالة لفترة زمنية طويلة و خاصة مع التطور الكبير في وسائل الاتصالات المختلفة و انخفاض تكاليفها.</a:t>
            </a:r>
          </a:p>
          <a:p>
            <a:pPr algn="r" rtl="1"/>
            <a:r>
              <a:rPr lang="ar-SA" dirty="0" smtClean="0"/>
              <a:t>يمكن أن تلعب السياسة الحكومية دوراً هاماً لتعزيز فرص العمل و زيادة التشغيل </a:t>
            </a:r>
            <a:r>
              <a:rPr lang="ar-SA" b="1" dirty="0" smtClean="0">
                <a:solidFill>
                  <a:schemeClr val="tx2"/>
                </a:solidFill>
              </a:rPr>
              <a:t>مثل: </a:t>
            </a:r>
            <a:r>
              <a:rPr lang="ar-SA" dirty="0" smtClean="0"/>
              <a:t>تأسيس وكالات حكومية للتشغيل، إعداد برامج للتدريب و التأهيل، تسهيل إجراءات نقل العمال من نشاطات راكدة لمتنامية.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423746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a:xfrm>
            <a:off x="251520" y="1935480"/>
            <a:ext cx="8435280" cy="4085808"/>
          </a:xfrm>
        </p:spPr>
        <p:txBody>
          <a:bodyPr>
            <a:normAutofit/>
          </a:bodyPr>
          <a:lstStyle/>
          <a:p>
            <a:pPr algn="r" rtl="1"/>
            <a:r>
              <a:rPr lang="ar-SA" b="1" dirty="0" smtClean="0">
                <a:solidFill>
                  <a:schemeClr val="tx2"/>
                </a:solidFill>
              </a:rPr>
              <a:t>لو قام كل صاحب عمل لديه وظيفة شاغرة بالإعلان عنها لدى مكاتب التوظيف، و كل باحث عن عمل قام بوضع مؤهلاته عبر تلك المكاتب، ماذا يحدث؟</a:t>
            </a:r>
          </a:p>
          <a:p>
            <a:pPr marL="0" indent="0" algn="r" rtl="1">
              <a:buNone/>
            </a:pPr>
            <a:r>
              <a:rPr lang="ar-SA" dirty="0" smtClean="0"/>
              <a:t>          توافر تلك المعلومات المجردة لا يمكن أن يخفض معدل البطالة إلى الصفر، لأن:</a:t>
            </a:r>
          </a:p>
          <a:p>
            <a:pPr marL="514350" indent="-514350" algn="r" rtl="1">
              <a:buFont typeface="+mj-lt"/>
              <a:buAutoNum type="arabicPeriod"/>
            </a:pPr>
            <a:r>
              <a:rPr lang="ar-SA" dirty="0" smtClean="0"/>
              <a:t>بعض طالبي العمل يفضلون مواصلة البحث عن عمل في حدود مناطقهم الجغرافية بدلاً من قبول عمل في مناطق بعيدة.</a:t>
            </a:r>
          </a:p>
          <a:p>
            <a:pPr marL="514350" indent="-514350" algn="r" rtl="1">
              <a:buFont typeface="+mj-lt"/>
              <a:buAutoNum type="arabicPeriod"/>
            </a:pPr>
            <a:r>
              <a:rPr lang="ar-SA" dirty="0" smtClean="0"/>
              <a:t>الشركات تكون حذرة عند اختيار من يعمل لديها لأن التدريب مكلف.</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886434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normAutofit/>
          </a:bodyPr>
          <a:lstStyle/>
          <a:p>
            <a:pPr algn="r" rtl="1"/>
            <a:r>
              <a:rPr lang="ar-SA" dirty="0" smtClean="0"/>
              <a:t>اختلاف الأقاليم في البلد الواحد من حيث إنتاج السلع و الخدمات يكرس البطالة الاحتكاكية.</a:t>
            </a:r>
          </a:p>
          <a:p>
            <a:pPr algn="r" rtl="1"/>
            <a:r>
              <a:rPr lang="ar-SA" dirty="0" smtClean="0"/>
              <a:t>انتقال العمال و تغيير مهنهم و أماكن معيشتهم يتطلب وقتاً طويلاً نسبياً.</a:t>
            </a:r>
          </a:p>
          <a:p>
            <a:pPr algn="r" rtl="1"/>
            <a:r>
              <a:rPr lang="ar-SA" b="1" dirty="0" smtClean="0">
                <a:solidFill>
                  <a:schemeClr val="tx2"/>
                </a:solidFill>
              </a:rPr>
              <a:t>لكل من البطالة الهيكلية و الاحتكاكية:</a:t>
            </a:r>
            <a:r>
              <a:rPr lang="ar-SA" dirty="0" smtClean="0"/>
              <a:t>.</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658272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normAutofit/>
          </a:bodyPr>
          <a:lstStyle/>
          <a:p>
            <a:pPr algn="r" rtl="1"/>
            <a:r>
              <a:rPr lang="ar-SA" dirty="0" smtClean="0"/>
              <a:t>اختلاف الأقاليم في البلد الواحد من حيث إنتاج السلع و الخدمات يكرس البطالة الاحتكاكية. كما أن انتقال العمال و تغيير مهنهم و أماكن معيشتهم يتطلب وقتاً طويلاً نسبياً.</a:t>
            </a:r>
          </a:p>
          <a:p>
            <a:pPr algn="r" rtl="1"/>
            <a:r>
              <a:rPr lang="ar-SA" b="1" dirty="0" smtClean="0">
                <a:solidFill>
                  <a:schemeClr val="tx2"/>
                </a:solidFill>
              </a:rPr>
              <a:t>تختلف البطالة الاحتكاكية عن البطالة الهيكلية في أن:</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graphicFrame>
        <p:nvGraphicFramePr>
          <p:cNvPr id="6" name="Table 5"/>
          <p:cNvGraphicFramePr>
            <a:graphicFrameLocks noGrp="1"/>
          </p:cNvGraphicFramePr>
          <p:nvPr>
            <p:extLst>
              <p:ext uri="{D42A27DB-BD31-4B8C-83A1-F6EECF244321}">
                <p14:modId xmlns:p14="http://schemas.microsoft.com/office/powerpoint/2010/main" val="336445922"/>
              </p:ext>
            </p:extLst>
          </p:nvPr>
        </p:nvGraphicFramePr>
        <p:xfrm>
          <a:off x="251520" y="3789040"/>
          <a:ext cx="8424936" cy="2529840"/>
        </p:xfrm>
        <a:graphic>
          <a:graphicData uri="http://schemas.openxmlformats.org/drawingml/2006/table">
            <a:tbl>
              <a:tblPr firstRow="1" bandRow="1">
                <a:tableStyleId>{5C22544A-7EE6-4342-B048-85BDC9FD1C3A}</a:tableStyleId>
              </a:tblPr>
              <a:tblGrid>
                <a:gridCol w="4752528"/>
                <a:gridCol w="3672408"/>
              </a:tblGrid>
              <a:tr h="370840">
                <a:tc>
                  <a:txBody>
                    <a:bodyPr/>
                    <a:lstStyle/>
                    <a:p>
                      <a:pPr algn="ctr" rtl="1"/>
                      <a:r>
                        <a:rPr lang="ar-SA" sz="2800" dirty="0" smtClean="0"/>
                        <a:t>البطالة الهيكلية</a:t>
                      </a:r>
                      <a:endParaRPr lang="en-GB" sz="2800" dirty="0"/>
                    </a:p>
                  </a:txBody>
                  <a:tcPr/>
                </a:tc>
                <a:tc>
                  <a:txBody>
                    <a:bodyPr/>
                    <a:lstStyle/>
                    <a:p>
                      <a:pPr algn="ctr" rtl="1"/>
                      <a:r>
                        <a:rPr lang="ar-SA" sz="2800" dirty="0" smtClean="0"/>
                        <a:t>البطالة الاحتكاكية</a:t>
                      </a:r>
                      <a:endParaRPr lang="en-GB" sz="2800" dirty="0"/>
                    </a:p>
                  </a:txBody>
                  <a:tcPr/>
                </a:tc>
              </a:tr>
              <a:tr h="370840">
                <a:tc>
                  <a:txBody>
                    <a:bodyPr/>
                    <a:lstStyle/>
                    <a:p>
                      <a:pPr algn="ctr" rtl="1"/>
                      <a:r>
                        <a:rPr lang="ar-SA" sz="2400" dirty="0" smtClean="0"/>
                        <a:t>العاطلون لا يمتلكون الخبرات أو</a:t>
                      </a:r>
                      <a:r>
                        <a:rPr lang="ar-SA" sz="2400" baseline="0" dirty="0" smtClean="0"/>
                        <a:t> </a:t>
                      </a:r>
                      <a:r>
                        <a:rPr lang="ar-SA" sz="2400" dirty="0" smtClean="0"/>
                        <a:t>المواصفات المطلوبة فيقومون إما بتغيير مهنتهم أو الاستمرار في بطالتهم</a:t>
                      </a:r>
                      <a:endParaRPr lang="en-GB" sz="2400" dirty="0"/>
                    </a:p>
                  </a:txBody>
                  <a:tcPr/>
                </a:tc>
                <a:tc>
                  <a:txBody>
                    <a:bodyPr/>
                    <a:lstStyle/>
                    <a:p>
                      <a:pPr algn="ctr" rtl="1"/>
                      <a:r>
                        <a:rPr lang="ar-SA" sz="2400" dirty="0" smtClean="0"/>
                        <a:t>العمال يمتلكون الخبرات المطلوبة لإشغال الوظائف الشاغرة</a:t>
                      </a:r>
                      <a:endParaRPr lang="en-GB" sz="2400" dirty="0"/>
                    </a:p>
                  </a:txBody>
                  <a:tcPr/>
                </a:tc>
              </a:tr>
              <a:tr h="370840">
                <a:tc gridSpan="2">
                  <a:txBody>
                    <a:bodyPr/>
                    <a:lstStyle/>
                    <a:p>
                      <a:pPr algn="ctr" rtl="1"/>
                      <a:r>
                        <a:rPr lang="ar-SA" sz="2400" dirty="0" smtClean="0"/>
                        <a:t>عن طريق برامج تعويضات البطالة تقدم الحكومة حماية جزئية للعاطلين قد تشجعهم على بذل جهد أقل للبحث عن عمل جديد</a:t>
                      </a:r>
                      <a:endParaRPr lang="en-GB" sz="2400"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val="4216029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lstStyle/>
          <a:p>
            <a:pPr marL="0" indent="0" algn="r" rtl="1">
              <a:buNone/>
            </a:pPr>
            <a:r>
              <a:rPr lang="ar-SA" b="1" u="sng" dirty="0" smtClean="0">
                <a:solidFill>
                  <a:schemeClr val="tx2"/>
                </a:solidFill>
              </a:rPr>
              <a:t>رابعاً: </a:t>
            </a:r>
            <a:r>
              <a:rPr lang="ar-SA" b="1" dirty="0" smtClean="0">
                <a:solidFill>
                  <a:schemeClr val="tx2"/>
                </a:solidFill>
              </a:rPr>
              <a:t>البطالة المقنعة </a:t>
            </a:r>
            <a:r>
              <a:rPr lang="en-GB" b="1" dirty="0" smtClean="0">
                <a:solidFill>
                  <a:schemeClr val="tx2"/>
                </a:solidFill>
              </a:rPr>
              <a:t>Disguised Unemployment</a:t>
            </a:r>
            <a:r>
              <a:rPr lang="ar-SA" b="1" dirty="0" smtClean="0">
                <a:solidFill>
                  <a:schemeClr val="tx2"/>
                </a:solidFill>
              </a:rPr>
              <a:t> :</a:t>
            </a:r>
            <a:endParaRPr lang="en-GB" b="1" dirty="0" smtClean="0">
              <a:solidFill>
                <a:schemeClr val="tx2"/>
              </a:solidFill>
            </a:endParaRPr>
          </a:p>
          <a:p>
            <a:pPr marL="0" indent="0" algn="r" rtl="1">
              <a:buNone/>
            </a:pPr>
            <a:r>
              <a:rPr lang="ar-SA" dirty="0"/>
              <a:t> </a:t>
            </a:r>
            <a:r>
              <a:rPr lang="ar-SA" dirty="0" smtClean="0"/>
              <a:t>         و هي تعطل غير ملموس و غير قابل للقياس الكمي بعكس الأنواع الأخرى للبطالة، حيث يستمر خلالها العاطلون في حياتهم الاعتيادية و يتلقون دخولهم المحددة (أو غير المحددة) دون أي انقطاع.</a:t>
            </a:r>
          </a:p>
          <a:p>
            <a:pPr algn="r" rtl="1"/>
            <a:r>
              <a:rPr lang="ar-SA" b="1" dirty="0" smtClean="0">
                <a:solidFill>
                  <a:schemeClr val="tx2"/>
                </a:solidFill>
              </a:rPr>
              <a:t>من مؤشرات البطالة المقنعة:</a:t>
            </a:r>
          </a:p>
          <a:p>
            <a:pPr marL="514350" indent="-514350" algn="r" rtl="1">
              <a:buFont typeface="+mj-lt"/>
              <a:buAutoNum type="arabicPeriod"/>
            </a:pPr>
            <a:r>
              <a:rPr lang="ar-SA" dirty="0" smtClean="0"/>
              <a:t>انخفاض الناتج الحدي للعمل إلى الصفر أو حتى دون الصفر.</a:t>
            </a:r>
          </a:p>
          <a:p>
            <a:pPr marL="514350" indent="-514350" algn="r" rtl="1">
              <a:buFont typeface="+mj-lt"/>
              <a:buAutoNum type="arabicPeriod"/>
            </a:pPr>
            <a:r>
              <a:rPr lang="ar-SA" dirty="0" smtClean="0"/>
              <a:t>تدهور مرونة الإنتاج إلى العمل لتصبح صفر أو سالبة.</a:t>
            </a:r>
          </a:p>
          <a:p>
            <a:pPr marL="514350" indent="-514350" algn="r" rtl="1">
              <a:buFont typeface="+mj-lt"/>
              <a:buAutoNum type="arabicPeriod"/>
            </a:pPr>
            <a:r>
              <a:rPr lang="ar-SA" dirty="0" smtClean="0"/>
              <a:t>تضاعف حجم الأيدي العاملة مقارنة بحجم رأس المال.</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398860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a:xfrm>
            <a:off x="179512" y="1935480"/>
            <a:ext cx="8507288" cy="4589864"/>
          </a:xfrm>
        </p:spPr>
        <p:txBody>
          <a:bodyPr>
            <a:normAutofit/>
          </a:bodyPr>
          <a:lstStyle/>
          <a:p>
            <a:pPr algn="r" rtl="1"/>
            <a:r>
              <a:rPr lang="ar-SA" b="1" dirty="0" smtClean="0">
                <a:solidFill>
                  <a:schemeClr val="tx2"/>
                </a:solidFill>
              </a:rPr>
              <a:t>تنتشر البطالة المقنعة في </a:t>
            </a:r>
            <a:r>
              <a:rPr lang="ar-SA" b="1" dirty="0">
                <a:solidFill>
                  <a:schemeClr val="tx2"/>
                </a:solidFill>
              </a:rPr>
              <a:t>البلدان النامية في مختلف </a:t>
            </a:r>
            <a:r>
              <a:rPr lang="ar-SA" b="1" dirty="0" smtClean="0">
                <a:solidFill>
                  <a:schemeClr val="tx2"/>
                </a:solidFill>
              </a:rPr>
              <a:t>القطاعات، خاصة في:</a:t>
            </a:r>
          </a:p>
          <a:p>
            <a:pPr marL="514350" indent="-514350" algn="r" rtl="1">
              <a:buFont typeface="+mj-lt"/>
              <a:buAutoNum type="arabicPeriod"/>
            </a:pPr>
            <a:r>
              <a:rPr lang="ar-SA" b="1" dirty="0" smtClean="0">
                <a:solidFill>
                  <a:schemeClr val="tx2"/>
                </a:solidFill>
              </a:rPr>
              <a:t>القطاع الزراعي: </a:t>
            </a:r>
            <a:r>
              <a:rPr lang="ar-SA" dirty="0" smtClean="0"/>
              <a:t>عندما يسود المجتمع الريفي اقتصاد الكفاف و الاستهلاك الذاتي العائلي للمحصول مع ارتفاع معدل نمو السكان و تناقص الوقت المخصص للعمل الإنتاجي. </a:t>
            </a:r>
          </a:p>
          <a:p>
            <a:pPr marL="0" indent="0" algn="r" rtl="1">
              <a:buNone/>
            </a:pPr>
            <a:r>
              <a:rPr lang="ar-SA" dirty="0" smtClean="0"/>
              <a:t>يسهم تشوه علاقات الإنتاج بين الملاك و الفلاحين في تفاقم هذا النوع من البطالة.</a:t>
            </a:r>
          </a:p>
          <a:p>
            <a:pPr marL="514350" indent="-514350" algn="r" rtl="1">
              <a:buFont typeface="+mj-lt"/>
              <a:buAutoNum type="arabicPeriod" startAt="2"/>
            </a:pPr>
            <a:r>
              <a:rPr lang="ar-SA" b="1" dirty="0" smtClean="0">
                <a:solidFill>
                  <a:schemeClr val="tx2"/>
                </a:solidFill>
              </a:rPr>
              <a:t>القطاع الحكومي: </a:t>
            </a:r>
            <a:r>
              <a:rPr lang="ar-SA" dirty="0" smtClean="0"/>
              <a:t>عندما تعمل السلطات التنفيذية على استيعاب أكبر عدد من الخريجين بغض النظر عن مؤهلاتهم الحقيقية و مدى تناسبها مع مواصفات الوظائف المعروضة. </a:t>
            </a:r>
          </a:p>
          <a:p>
            <a:pPr marL="0" indent="0" algn="r" rtl="1">
              <a:buNone/>
            </a:pPr>
            <a:r>
              <a:rPr lang="ar-SA" dirty="0" smtClean="0"/>
              <a:t>يسهم التنظيم غير الرسمي (المحسوبية، الشفاعة) في تفاقم هذا النوع من البطالة.</a:t>
            </a:r>
          </a:p>
          <a:p>
            <a:pPr marL="514350" indent="-514350" algn="r" rtl="1">
              <a:buFont typeface="+mj-lt"/>
              <a:buAutoNum type="arabicPeriod"/>
            </a:pPr>
            <a:endParaRPr lang="ar-SA"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4546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lstStyle/>
          <a:p>
            <a:pPr algn="r" rtl="1"/>
            <a:r>
              <a:rPr lang="ar-SA" b="1" dirty="0">
                <a:solidFill>
                  <a:schemeClr val="tx2"/>
                </a:solidFill>
              </a:rPr>
              <a:t>بسبب </a:t>
            </a:r>
            <a:r>
              <a:rPr lang="ar-SA" b="1" dirty="0" smtClean="0">
                <a:solidFill>
                  <a:schemeClr val="tx2"/>
                </a:solidFill>
              </a:rPr>
              <a:t>التشوهات </a:t>
            </a:r>
            <a:r>
              <a:rPr lang="ar-SA" b="1" dirty="0">
                <a:solidFill>
                  <a:schemeClr val="tx2"/>
                </a:solidFill>
              </a:rPr>
              <a:t>الهيكلية الاقتصادية و الاجتماعية و السياسية و الإدارية في البلدان </a:t>
            </a:r>
            <a:r>
              <a:rPr lang="ar-SA" b="1" dirty="0" smtClean="0">
                <a:solidFill>
                  <a:schemeClr val="tx2"/>
                </a:solidFill>
              </a:rPr>
              <a:t>النامية فإن:</a:t>
            </a:r>
            <a:endParaRPr lang="ar-SA" b="1" dirty="0">
              <a:solidFill>
                <a:schemeClr val="tx2"/>
              </a:solidFill>
            </a:endParaRPr>
          </a:p>
          <a:p>
            <a:pPr marL="0" indent="0" algn="ctr" rtl="1">
              <a:buNone/>
            </a:pPr>
            <a:r>
              <a:rPr lang="ar-SA" dirty="0" smtClean="0"/>
              <a:t>الإنتاجية الحقيقية في البطالة المقنعة &lt; معدل الأجر </a:t>
            </a:r>
          </a:p>
          <a:p>
            <a:pPr marL="0" indent="0" algn="ctr" rtl="1">
              <a:buNone/>
            </a:pPr>
            <a:endParaRPr lang="ar-SA" dirty="0" smtClean="0"/>
          </a:p>
          <a:p>
            <a:pPr algn="r" rtl="1"/>
            <a:r>
              <a:rPr lang="ar-SA" dirty="0" smtClean="0"/>
              <a:t>هذا النوع من البطالة قد </a:t>
            </a:r>
            <a:r>
              <a:rPr lang="ar-SA" dirty="0"/>
              <a:t>ي</a:t>
            </a:r>
            <a:r>
              <a:rPr lang="ar-SA" dirty="0" smtClean="0"/>
              <a:t>ستمر لفترة طويلة إلى أن تحدث تحولات جذرية في الاقتصاد و المجتمع و إدارة الدولة.</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683139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البطالة:</a:t>
            </a:r>
            <a:endParaRPr lang="en-GB" b="1" dirty="0"/>
          </a:p>
        </p:txBody>
      </p:sp>
      <p:sp>
        <p:nvSpPr>
          <p:cNvPr id="3" name="Content Placeholder 2"/>
          <p:cNvSpPr>
            <a:spLocks noGrp="1"/>
          </p:cNvSpPr>
          <p:nvPr>
            <p:ph idx="1"/>
          </p:nvPr>
        </p:nvSpPr>
        <p:spPr/>
        <p:txBody>
          <a:bodyPr/>
          <a:lstStyle/>
          <a:p>
            <a:pPr marL="0" indent="0" algn="r" rtl="1">
              <a:buNone/>
            </a:pPr>
            <a:r>
              <a:rPr lang="ar-SA" b="1" u="sng" dirty="0" smtClean="0">
                <a:solidFill>
                  <a:schemeClr val="tx2"/>
                </a:solidFill>
              </a:rPr>
              <a:t>خامساً: </a:t>
            </a:r>
            <a:r>
              <a:rPr lang="ar-SA" b="1" dirty="0" smtClean="0">
                <a:solidFill>
                  <a:schemeClr val="tx2"/>
                </a:solidFill>
              </a:rPr>
              <a:t>البطالة الموسمية </a:t>
            </a:r>
            <a:r>
              <a:rPr lang="en-GB" b="1" dirty="0" smtClean="0">
                <a:solidFill>
                  <a:schemeClr val="tx2"/>
                </a:solidFill>
              </a:rPr>
              <a:t>Seasonal Unemployment</a:t>
            </a:r>
            <a:r>
              <a:rPr lang="ar-SA" b="1" dirty="0" smtClean="0">
                <a:solidFill>
                  <a:schemeClr val="tx2"/>
                </a:solidFill>
              </a:rPr>
              <a:t> :</a:t>
            </a:r>
            <a:endParaRPr lang="en-GB" b="1" dirty="0" smtClean="0">
              <a:solidFill>
                <a:schemeClr val="tx2"/>
              </a:solidFill>
            </a:endParaRPr>
          </a:p>
          <a:p>
            <a:pPr marL="0" indent="0" algn="r" rtl="1">
              <a:buNone/>
            </a:pPr>
            <a:r>
              <a:rPr lang="ar-SA" dirty="0"/>
              <a:t> </a:t>
            </a:r>
            <a:r>
              <a:rPr lang="ar-SA" dirty="0" smtClean="0"/>
              <a:t>         هي البطالة المرتبطة بمواسم معينة </a:t>
            </a:r>
            <a:r>
              <a:rPr lang="ar-SA" b="1" dirty="0" smtClean="0">
                <a:solidFill>
                  <a:schemeClr val="tx2"/>
                </a:solidFill>
              </a:rPr>
              <a:t>مثل</a:t>
            </a:r>
            <a:r>
              <a:rPr lang="ar-SA" b="1" dirty="0">
                <a:solidFill>
                  <a:schemeClr val="tx2"/>
                </a:solidFill>
              </a:rPr>
              <a:t>: </a:t>
            </a:r>
            <a:r>
              <a:rPr lang="ar-SA" dirty="0"/>
              <a:t>خدمات الحج </a:t>
            </a:r>
            <a:r>
              <a:rPr lang="ar-SA" dirty="0" smtClean="0"/>
              <a:t>كالمطوفين.</a:t>
            </a:r>
          </a:p>
          <a:p>
            <a:pPr marL="0" indent="0" algn="r" rtl="1">
              <a:buNone/>
            </a:pPr>
            <a:endParaRPr lang="ar-SA" dirty="0"/>
          </a:p>
          <a:p>
            <a:pPr algn="r" rtl="1"/>
            <a:r>
              <a:rPr lang="ar-SA" dirty="0" smtClean="0"/>
              <a:t>تسود غالباً في نشاطات البناء و الإنشاءات و الزراعة و السياحة خاصة في فصل الشتاء في الأقاليم التي تعاني من تقلبات شديدة في المناخ.</a:t>
            </a:r>
          </a:p>
          <a:p>
            <a:pPr marL="0" indent="0" algn="r" rtl="1">
              <a:buNone/>
            </a:pPr>
            <a:endParaRPr lang="ar-SA" dirty="0" smtClean="0"/>
          </a:p>
          <a:p>
            <a:pPr algn="r" rtl="1"/>
            <a:r>
              <a:rPr lang="ar-SA" dirty="0" smtClean="0"/>
              <a:t>إدخال وسائل حديثة في الزراعة و تنويع الأنشطة السياحية قد يسهم إلى حد كبير في تقليل حدة البطالة الموسمية.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950326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البطالة:</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تختلف أسباب البطالة من بلد إلى آخر، و من أبرزها:</a:t>
            </a:r>
          </a:p>
          <a:p>
            <a:pPr marL="514350" indent="-514350" algn="r" rtl="1">
              <a:buFont typeface="+mj-lt"/>
              <a:buAutoNum type="arabicPeriod"/>
            </a:pPr>
            <a:r>
              <a:rPr lang="ar-SA" dirty="0" smtClean="0"/>
              <a:t>النمو السكاني.</a:t>
            </a:r>
          </a:p>
          <a:p>
            <a:pPr marL="514350" indent="-514350" algn="r" rtl="1">
              <a:buFont typeface="+mj-lt"/>
              <a:buAutoNum type="arabicPeriod"/>
            </a:pPr>
            <a:r>
              <a:rPr lang="ar-SA" dirty="0" smtClean="0"/>
              <a:t>ارتفاع أجور الأيدي العاملة.</a:t>
            </a:r>
          </a:p>
          <a:p>
            <a:pPr marL="514350" indent="-514350" algn="r" rtl="1">
              <a:buFont typeface="+mj-lt"/>
              <a:buAutoNum type="arabicPeriod"/>
            </a:pPr>
            <a:r>
              <a:rPr lang="ar-SA" dirty="0" smtClean="0"/>
              <a:t>تشغيل صغار السن.</a:t>
            </a:r>
          </a:p>
          <a:p>
            <a:pPr marL="514350" indent="-514350" algn="r" rtl="1">
              <a:buFont typeface="+mj-lt"/>
              <a:buAutoNum type="arabicPeriod"/>
            </a:pPr>
            <a:r>
              <a:rPr lang="ar-SA" dirty="0" smtClean="0"/>
              <a:t>رفع سن التقاعد.</a:t>
            </a:r>
          </a:p>
          <a:p>
            <a:pPr marL="514350" indent="-514350" algn="r" rtl="1">
              <a:buFont typeface="+mj-lt"/>
              <a:buAutoNum type="arabicPeriod"/>
            </a:pPr>
            <a:r>
              <a:rPr lang="ar-SA" dirty="0" smtClean="0"/>
              <a:t>عمل المرأة.</a:t>
            </a:r>
            <a:r>
              <a:rPr lang="ar-SA" dirty="0"/>
              <a:t> </a:t>
            </a:r>
            <a:endParaRPr lang="ar-SA" dirty="0" smtClean="0"/>
          </a:p>
          <a:p>
            <a:pPr marL="514350" indent="-514350" algn="r" rtl="1">
              <a:buFont typeface="+mj-lt"/>
              <a:buAutoNum type="arabicPeriod"/>
            </a:pPr>
            <a:endParaRPr lang="ar-SA" dirty="0" smtClean="0"/>
          </a:p>
        </p:txBody>
      </p:sp>
      <p:sp>
        <p:nvSpPr>
          <p:cNvPr id="4" name="Footer Placeholder 3"/>
          <p:cNvSpPr>
            <a:spLocks noGrp="1"/>
          </p:cNvSpPr>
          <p:nvPr>
            <p:ph type="ftr" sz="quarter" idx="11"/>
          </p:nvPr>
        </p:nvSpPr>
        <p:spPr/>
        <p:txBody>
          <a:bodyPr/>
          <a:lstStyle/>
          <a:p>
            <a:endParaRPr lang="en-GB"/>
          </a:p>
        </p:txBody>
      </p:sp>
      <p:sp>
        <p:nvSpPr>
          <p:cNvPr id="6" name="TextBox 5"/>
          <p:cNvSpPr txBox="1"/>
          <p:nvPr/>
        </p:nvSpPr>
        <p:spPr>
          <a:xfrm>
            <a:off x="755576" y="2420888"/>
            <a:ext cx="4176464" cy="2092881"/>
          </a:xfrm>
          <a:prstGeom prst="rect">
            <a:avLst/>
          </a:prstGeom>
          <a:noFill/>
        </p:spPr>
        <p:txBody>
          <a:bodyPr wrap="square" rtlCol="0">
            <a:spAutoFit/>
          </a:bodyPr>
          <a:lstStyle/>
          <a:p>
            <a:pPr marL="514350" indent="-514350" algn="r" rtl="1">
              <a:buClr>
                <a:schemeClr val="accent3"/>
              </a:buClr>
              <a:buFont typeface="+mj-lt"/>
              <a:buAutoNum type="arabicPeriod" startAt="6"/>
            </a:pPr>
            <a:r>
              <a:rPr lang="ar-SA" sz="2600" dirty="0"/>
              <a:t>الاستعانة بالأيدي العاملة الأجنبية.</a:t>
            </a:r>
          </a:p>
          <a:p>
            <a:pPr marL="514350" indent="-514350" algn="r" rtl="1">
              <a:buClr>
                <a:schemeClr val="accent3"/>
              </a:buClr>
              <a:buFont typeface="+mj-lt"/>
              <a:buAutoNum type="arabicPeriod" startAt="6"/>
            </a:pPr>
            <a:r>
              <a:rPr lang="ar-SA" sz="2600" dirty="0"/>
              <a:t>تقييد الهجرة للخارج.</a:t>
            </a:r>
          </a:p>
          <a:p>
            <a:pPr marL="514350" indent="-514350" algn="r" rtl="1">
              <a:buClr>
                <a:schemeClr val="accent3"/>
              </a:buClr>
              <a:buFont typeface="+mj-lt"/>
              <a:buAutoNum type="arabicPeriod" startAt="6"/>
            </a:pPr>
            <a:r>
              <a:rPr lang="ar-SA" sz="2600" dirty="0"/>
              <a:t>قلة التدريب و التأهيل.</a:t>
            </a:r>
          </a:p>
          <a:p>
            <a:pPr marL="514350" indent="-514350" algn="r" rtl="1">
              <a:buClr>
                <a:schemeClr val="accent3"/>
              </a:buClr>
              <a:buFont typeface="+mj-lt"/>
              <a:buAutoNum type="arabicPeriod" startAt="6"/>
            </a:pPr>
            <a:r>
              <a:rPr lang="ar-SA" sz="2600" dirty="0"/>
              <a:t>التقدم التقني.</a:t>
            </a:r>
            <a:endParaRPr lang="en-GB" sz="2600" dirty="0"/>
          </a:p>
          <a:p>
            <a:pPr marL="342900" indent="-342900">
              <a:buClr>
                <a:schemeClr val="accent3"/>
              </a:buClr>
              <a:buFont typeface="+mj-lt"/>
              <a:buAutoNum type="arabicPeriod" startAt="6"/>
            </a:pPr>
            <a:endParaRPr lang="en-GB" sz="2600" dirty="0"/>
          </a:p>
        </p:txBody>
      </p:sp>
    </p:spTree>
    <p:extLst>
      <p:ext uri="{BB962C8B-B14F-4D97-AF65-F5344CB8AC3E}">
        <p14:creationId xmlns:p14="http://schemas.microsoft.com/office/powerpoint/2010/main" val="37848286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الآثار الاقتصادية للبطالة:</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من أهم الآثار السلبية للبطالة :</a:t>
            </a:r>
          </a:p>
          <a:p>
            <a:pPr marL="0" indent="0" algn="r" rtl="1">
              <a:buNone/>
            </a:pPr>
            <a:r>
              <a:rPr lang="ar-SA" dirty="0"/>
              <a:t> </a:t>
            </a:r>
            <a:r>
              <a:rPr lang="ar-SA" dirty="0" smtClean="0"/>
              <a:t>         هدر مورد رأس المال البشري (العمل) وعدم استغلال هذا المورد الهام بالشكل المناسب مما يؤدي إلى:</a:t>
            </a:r>
          </a:p>
          <a:p>
            <a:pPr marL="514350" indent="-514350" algn="r" rtl="1">
              <a:buFont typeface="+mj-lt"/>
              <a:buAutoNum type="arabicPeriod"/>
            </a:pPr>
            <a:r>
              <a:rPr lang="ar-SA" dirty="0" smtClean="0"/>
              <a:t>إضاعة فرصة إشباع الحاجات التي كانت ستوفرها تلك القوة العاملة الراغبة و القادرة على العمل و الإنتاج.</a:t>
            </a:r>
          </a:p>
          <a:p>
            <a:pPr marL="514350" indent="-514350" algn="r" rtl="1">
              <a:buFont typeface="+mj-lt"/>
              <a:buAutoNum type="arabicPeriod"/>
            </a:pPr>
            <a:r>
              <a:rPr lang="ar-SA" dirty="0" smtClean="0"/>
              <a:t>فقدان جزء محتمل من الناتج القومي بسبب البطالة.</a:t>
            </a:r>
          </a:p>
          <a:p>
            <a:pPr marL="514350" indent="-514350" algn="r" rtl="1">
              <a:buFont typeface="+mj-lt"/>
              <a:buAutoNum type="arabicPeriod"/>
            </a:pPr>
            <a:r>
              <a:rPr lang="ar-SA" dirty="0" smtClean="0"/>
              <a:t>الفقر و تدني مستوى المعيشة.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857750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التضخم:</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التضخم: </a:t>
            </a:r>
          </a:p>
          <a:p>
            <a:pPr marL="0" indent="0" algn="r" rtl="1">
              <a:buNone/>
            </a:pPr>
            <a:r>
              <a:rPr lang="ar-SA" b="1" dirty="0">
                <a:solidFill>
                  <a:schemeClr val="tx2"/>
                </a:solidFill>
              </a:rPr>
              <a:t> </a:t>
            </a:r>
            <a:r>
              <a:rPr lang="ar-SA" b="1" dirty="0" smtClean="0">
                <a:solidFill>
                  <a:schemeClr val="tx2"/>
                </a:solidFill>
              </a:rPr>
              <a:t>         </a:t>
            </a:r>
            <a:r>
              <a:rPr lang="ar-SA" dirty="0" smtClean="0"/>
              <a:t>الارتفاع </a:t>
            </a:r>
            <a:r>
              <a:rPr lang="ar-SA" dirty="0" smtClean="0">
                <a:solidFill>
                  <a:schemeClr val="tx2"/>
                </a:solidFill>
              </a:rPr>
              <a:t>المستمر و الملموس </a:t>
            </a:r>
            <a:r>
              <a:rPr lang="ar-SA" dirty="0" smtClean="0"/>
              <a:t>في المستوى العام للأسعار خلال </a:t>
            </a:r>
            <a:r>
              <a:rPr lang="ar-SA" dirty="0" smtClean="0">
                <a:solidFill>
                  <a:schemeClr val="tx2"/>
                </a:solidFill>
              </a:rPr>
              <a:t>فترة زمنية معينة</a:t>
            </a:r>
            <a:r>
              <a:rPr lang="ar-SA" dirty="0" smtClean="0"/>
              <a:t>.</a:t>
            </a:r>
          </a:p>
          <a:p>
            <a:pPr algn="r" rtl="1"/>
            <a:r>
              <a:rPr lang="ar-SA" dirty="0"/>
              <a:t>إذا ارتفعت الأسعار ثم عادت إلى مستواها قبل الارتفاع فإن ذلك لا يعد تضخماً حقيقياً و إنما ارتفاع مؤقت في الأسعار</a:t>
            </a:r>
            <a:r>
              <a:rPr lang="ar-SA" dirty="0" smtClean="0"/>
              <a:t>.</a:t>
            </a:r>
          </a:p>
          <a:p>
            <a:pPr marL="0" indent="0" algn="r" rtl="1">
              <a:buNone/>
            </a:pPr>
            <a:endParaRPr lang="ar-SA" dirty="0"/>
          </a:p>
          <a:p>
            <a:pPr algn="r" rtl="1"/>
            <a:r>
              <a:rPr lang="ar-SA" dirty="0" smtClean="0"/>
              <a:t>يتناسب المستوى العام للأسعار </a:t>
            </a:r>
            <a:r>
              <a:rPr lang="ar-SA" dirty="0" smtClean="0">
                <a:solidFill>
                  <a:schemeClr val="tx2"/>
                </a:solidFill>
              </a:rPr>
              <a:t>عكسياً</a:t>
            </a:r>
            <a:r>
              <a:rPr lang="ar-SA" dirty="0" smtClean="0"/>
              <a:t> مع القوة الشرائية للنقود، حيث يمثل التضخم انخفاض في القوة الشرائية للنقود.</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276221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التضخم:</a:t>
            </a:r>
            <a:endParaRPr lang="en-GB"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a:bodyPr>
              <a:lstStyle/>
              <a:p>
                <a:pPr algn="r" rtl="1"/>
                <a:r>
                  <a:rPr lang="ar-SA" b="1" dirty="0" smtClean="0">
                    <a:solidFill>
                      <a:schemeClr val="tx2"/>
                    </a:solidFill>
                  </a:rPr>
                  <a:t>قياس المعدل العام للتضخم:</a:t>
                </a:r>
              </a:p>
              <a:p>
                <a:pPr algn="r" rtl="1"/>
                <a:endParaRPr lang="ar-SA" b="1" dirty="0" smtClean="0">
                  <a:solidFill>
                    <a:schemeClr val="tx2"/>
                  </a:solidFill>
                </a:endParaRPr>
              </a:p>
              <a:p>
                <a:pPr marL="0" indent="0" algn="r" rtl="1">
                  <a:buNone/>
                </a:pPr>
                <a14:m>
                  <m:oMathPara xmlns:m="http://schemas.openxmlformats.org/officeDocument/2006/math">
                    <m:oMathParaPr>
                      <m:jc m:val="centerGroup"/>
                    </m:oMathParaPr>
                    <m:oMath xmlns:m="http://schemas.openxmlformats.org/officeDocument/2006/math">
                      <m:r>
                        <a:rPr lang="ar-SA" b="0" i="1" smtClean="0">
                          <a:latin typeface="Cambria Math"/>
                        </a:rPr>
                        <m:t>100</m:t>
                      </m:r>
                      <m:r>
                        <a:rPr lang="ar-SA" b="0" i="1" smtClean="0">
                          <a:latin typeface="Cambria Math"/>
                          <a:ea typeface="Cambria Math"/>
                        </a:rPr>
                        <m:t>×</m:t>
                      </m:r>
                      <m:f>
                        <m:fPr>
                          <m:ctrlPr>
                            <a:rPr lang="ar-SA" b="0" i="1" smtClean="0">
                              <a:latin typeface="Cambria Math"/>
                              <a:ea typeface="Cambria Math"/>
                            </a:rPr>
                          </m:ctrlPr>
                        </m:fPr>
                        <m:num>
                          <m:eqArr>
                            <m:eqArrPr>
                              <m:ctrlPr>
                                <a:rPr lang="ar-SA" b="0" i="1" smtClean="0">
                                  <a:latin typeface="Cambria Math"/>
                                  <a:ea typeface="Cambria Math"/>
                                </a:rPr>
                              </m:ctrlPr>
                            </m:eqArrPr>
                            <m:e>
                              <m:r>
                                <a:rPr lang="ar-SA" b="0" i="1" smtClean="0">
                                  <a:latin typeface="Cambria Math"/>
                                  <a:ea typeface="Cambria Math"/>
                                </a:rPr>
                                <m:t>للأسعار</m:t>
                              </m:r>
                              <m:r>
                                <a:rPr lang="ar-SA" b="0" i="1" smtClean="0">
                                  <a:latin typeface="Cambria Math"/>
                                  <a:ea typeface="Cambria Math"/>
                                </a:rPr>
                                <m:t> </m:t>
                              </m:r>
                              <m:r>
                                <a:rPr lang="ar-SA" b="0" i="1" smtClean="0">
                                  <a:latin typeface="Cambria Math"/>
                                  <a:ea typeface="Cambria Math"/>
                                </a:rPr>
                                <m:t>العام</m:t>
                              </m:r>
                              <m:r>
                                <a:rPr lang="ar-SA" b="0" i="1" smtClean="0">
                                  <a:latin typeface="Cambria Math"/>
                                  <a:ea typeface="Cambria Math"/>
                                </a:rPr>
                                <m:t> </m:t>
                              </m:r>
                              <m:r>
                                <a:rPr lang="ar-SA" b="0" i="1" smtClean="0">
                                  <a:latin typeface="Cambria Math"/>
                                  <a:ea typeface="Cambria Math"/>
                                </a:rPr>
                                <m:t>المستوى</m:t>
                              </m:r>
                              <m:r>
                                <a:rPr lang="ar-SA" b="0" i="1" smtClean="0">
                                  <a:latin typeface="Cambria Math"/>
                                  <a:ea typeface="Cambria Math"/>
                                </a:rPr>
                                <m:t>−</m:t>
                              </m:r>
                              <m:r>
                                <a:rPr lang="ar-SA" b="0" i="1" smtClean="0">
                                  <a:latin typeface="Cambria Math"/>
                                  <a:ea typeface="Cambria Math"/>
                                </a:rPr>
                                <m:t>للأسعار</m:t>
                              </m:r>
                              <m:r>
                                <a:rPr lang="ar-SA" b="0" i="1" smtClean="0">
                                  <a:latin typeface="Cambria Math"/>
                                  <a:ea typeface="Cambria Math"/>
                                </a:rPr>
                                <m:t> </m:t>
                              </m:r>
                              <m:r>
                                <a:rPr lang="ar-SA" b="0" i="1" smtClean="0">
                                  <a:latin typeface="Cambria Math"/>
                                  <a:ea typeface="Cambria Math"/>
                                </a:rPr>
                                <m:t>العام</m:t>
                              </m:r>
                              <m:r>
                                <a:rPr lang="ar-SA" b="0" i="1" smtClean="0">
                                  <a:latin typeface="Cambria Math"/>
                                  <a:ea typeface="Cambria Math"/>
                                </a:rPr>
                                <m:t> </m:t>
                              </m:r>
                              <m:r>
                                <a:rPr lang="ar-SA" b="0" i="1" smtClean="0">
                                  <a:latin typeface="Cambria Math"/>
                                  <a:ea typeface="Cambria Math"/>
                                </a:rPr>
                                <m:t>المستوى</m:t>
                              </m:r>
                            </m:e>
                            <m:e>
                              <m:r>
                                <a:rPr lang="ar-SA" b="0" i="1" smtClean="0">
                                  <a:latin typeface="Cambria Math"/>
                                  <a:ea typeface="Cambria Math"/>
                                </a:rPr>
                                <m:t>الأساس</m:t>
                              </m:r>
                              <m:r>
                                <a:rPr lang="ar-SA" b="0" i="1" smtClean="0">
                                  <a:latin typeface="Cambria Math"/>
                                  <a:ea typeface="Cambria Math"/>
                                </a:rPr>
                                <m:t> </m:t>
                              </m:r>
                              <m:r>
                                <a:rPr lang="ar-SA" b="0" i="1" smtClean="0">
                                  <a:latin typeface="Cambria Math"/>
                                  <a:ea typeface="Cambria Math"/>
                                </a:rPr>
                                <m:t>سنة</m:t>
                              </m:r>
                              <m:r>
                                <a:rPr lang="ar-SA" b="0" i="1" smtClean="0">
                                  <a:latin typeface="Cambria Math"/>
                                  <a:ea typeface="Cambria Math"/>
                                </a:rPr>
                                <m:t> </m:t>
                              </m:r>
                              <m:r>
                                <a:rPr lang="ar-SA" b="0" i="1" smtClean="0">
                                  <a:latin typeface="Cambria Math"/>
                                  <a:ea typeface="Cambria Math"/>
                                </a:rPr>
                                <m:t>في</m:t>
                              </m:r>
                              <m:r>
                                <a:rPr lang="ar-SA" b="0" i="1" smtClean="0">
                                  <a:latin typeface="Cambria Math"/>
                                  <a:ea typeface="Cambria Math"/>
                                </a:rPr>
                                <m:t>              </m:t>
                              </m:r>
                              <m:r>
                                <a:rPr lang="ar-SA" b="0" i="1" smtClean="0">
                                  <a:latin typeface="Cambria Math"/>
                                  <a:ea typeface="Cambria Math"/>
                                </a:rPr>
                                <m:t>المقارنة</m:t>
                              </m:r>
                              <m:r>
                                <a:rPr lang="ar-SA" b="0" i="1" smtClean="0">
                                  <a:latin typeface="Cambria Math"/>
                                  <a:ea typeface="Cambria Math"/>
                                </a:rPr>
                                <m:t> </m:t>
                              </m:r>
                              <m:r>
                                <a:rPr lang="ar-SA" b="0" i="1" smtClean="0">
                                  <a:latin typeface="Cambria Math"/>
                                  <a:ea typeface="Cambria Math"/>
                                </a:rPr>
                                <m:t>سنة</m:t>
                              </m:r>
                              <m:r>
                                <a:rPr lang="ar-SA" b="0" i="1" smtClean="0">
                                  <a:latin typeface="Cambria Math"/>
                                  <a:ea typeface="Cambria Math"/>
                                </a:rPr>
                                <m:t> </m:t>
                              </m:r>
                              <m:r>
                                <a:rPr lang="ar-SA" b="0" i="1" smtClean="0">
                                  <a:latin typeface="Cambria Math"/>
                                  <a:ea typeface="Cambria Math"/>
                                </a:rPr>
                                <m:t>في</m:t>
                              </m:r>
                            </m:e>
                          </m:eqArr>
                        </m:num>
                        <m:den>
                          <m:r>
                            <a:rPr lang="ar-SA" b="0" i="1" smtClean="0">
                              <a:latin typeface="Cambria Math"/>
                              <a:ea typeface="Cambria Math"/>
                            </a:rPr>
                            <m:t>الأساس</m:t>
                          </m:r>
                          <m:r>
                            <a:rPr lang="ar-SA" b="0" i="1" smtClean="0">
                              <a:latin typeface="Cambria Math"/>
                              <a:ea typeface="Cambria Math"/>
                            </a:rPr>
                            <m:t> </m:t>
                          </m:r>
                          <m:r>
                            <a:rPr lang="ar-SA" b="0" i="1" smtClean="0">
                              <a:latin typeface="Cambria Math"/>
                              <a:ea typeface="Cambria Math"/>
                            </a:rPr>
                            <m:t>سنة</m:t>
                          </m:r>
                          <m:r>
                            <a:rPr lang="ar-SA" b="0" i="1" smtClean="0">
                              <a:latin typeface="Cambria Math"/>
                              <a:ea typeface="Cambria Math"/>
                            </a:rPr>
                            <m:t> </m:t>
                          </m:r>
                          <m:r>
                            <a:rPr lang="ar-SA" b="0" i="1" smtClean="0">
                              <a:latin typeface="Cambria Math"/>
                              <a:ea typeface="Cambria Math"/>
                            </a:rPr>
                            <m:t>في</m:t>
                          </m:r>
                          <m:r>
                            <a:rPr lang="ar-SA" b="0" i="1" smtClean="0">
                              <a:latin typeface="Cambria Math"/>
                              <a:ea typeface="Cambria Math"/>
                            </a:rPr>
                            <m:t> </m:t>
                          </m:r>
                          <m:r>
                            <a:rPr lang="ar-SA" b="0" i="1" smtClean="0">
                              <a:latin typeface="Cambria Math"/>
                              <a:ea typeface="Cambria Math"/>
                            </a:rPr>
                            <m:t>للأسعار</m:t>
                          </m:r>
                          <m:r>
                            <a:rPr lang="ar-SA" b="0" i="1" smtClean="0">
                              <a:latin typeface="Cambria Math"/>
                              <a:ea typeface="Cambria Math"/>
                            </a:rPr>
                            <m:t> </m:t>
                          </m:r>
                          <m:r>
                            <a:rPr lang="ar-SA" b="0" i="1" smtClean="0">
                              <a:latin typeface="Cambria Math"/>
                              <a:ea typeface="Cambria Math"/>
                            </a:rPr>
                            <m:t>العام</m:t>
                          </m:r>
                          <m:r>
                            <a:rPr lang="ar-SA" b="0" i="1" smtClean="0">
                              <a:latin typeface="Cambria Math"/>
                              <a:ea typeface="Cambria Math"/>
                            </a:rPr>
                            <m:t> </m:t>
                          </m:r>
                          <m:r>
                            <a:rPr lang="ar-SA" b="0" i="1" smtClean="0">
                              <a:latin typeface="Cambria Math"/>
                              <a:ea typeface="Cambria Math"/>
                            </a:rPr>
                            <m:t>المستوى</m:t>
                          </m:r>
                        </m:den>
                      </m:f>
                      <m:r>
                        <a:rPr lang="ar-SA" b="0" i="1" smtClean="0">
                          <a:latin typeface="Cambria Math"/>
                          <a:ea typeface="Cambria Math"/>
                        </a:rPr>
                        <m:t>=</m:t>
                      </m:r>
                      <m:r>
                        <m:rPr>
                          <m:nor/>
                        </m:rPr>
                        <a:rPr lang="ar-SA" dirty="0" smtClean="0">
                          <a:solidFill>
                            <a:schemeClr val="tx1"/>
                          </a:solidFill>
                        </a:rPr>
                        <m:t>(</m:t>
                      </m:r>
                      <m:r>
                        <m:rPr>
                          <m:nor/>
                        </m:rPr>
                        <a:rPr lang="en-GB" dirty="0" smtClean="0">
                          <a:solidFill>
                            <a:schemeClr val="tx1"/>
                          </a:solidFill>
                        </a:rPr>
                        <m:t>π</m:t>
                      </m:r>
                      <m:r>
                        <m:rPr>
                          <m:nor/>
                        </m:rPr>
                        <a:rPr lang="ar-SA" dirty="0" smtClean="0">
                          <a:solidFill>
                            <a:schemeClr val="tx1"/>
                          </a:solidFill>
                        </a:rPr>
                        <m:t>)</m:t>
                      </m:r>
                      <m:r>
                        <a:rPr lang="ar-SA" b="0" i="1" dirty="0" smtClean="0">
                          <a:solidFill>
                            <a:schemeClr val="tx1"/>
                          </a:solidFill>
                          <a:latin typeface="Cambria Math"/>
                        </a:rPr>
                        <m:t> </m:t>
                      </m:r>
                      <m:r>
                        <a:rPr lang="ar-SA" b="0" i="1" smtClean="0">
                          <a:latin typeface="Cambria Math"/>
                          <a:ea typeface="Cambria Math"/>
                        </a:rPr>
                        <m:t>التضخم</m:t>
                      </m:r>
                      <m:r>
                        <a:rPr lang="ar-SA" b="0" i="1" smtClean="0">
                          <a:latin typeface="Cambria Math"/>
                          <a:ea typeface="Cambria Math"/>
                        </a:rPr>
                        <m:t> </m:t>
                      </m:r>
                      <m:r>
                        <a:rPr lang="ar-SA" b="0" i="1" smtClean="0">
                          <a:latin typeface="Cambria Math"/>
                          <a:ea typeface="Cambria Math"/>
                        </a:rPr>
                        <m:t>معدل</m:t>
                      </m:r>
                    </m:oMath>
                  </m:oMathPara>
                </a14:m>
                <a:endParaRPr lang="ar-SA" dirty="0" smtClean="0"/>
              </a:p>
              <a:p>
                <a:pPr marL="0" indent="0" algn="r" rtl="1">
                  <a:buNone/>
                </a:pPr>
                <a:endParaRPr lang="ar-SA" dirty="0"/>
              </a:p>
              <a:p>
                <a:pPr algn="r" rtl="1"/>
                <a:r>
                  <a:rPr lang="ar-SA" b="1" dirty="0" smtClean="0">
                    <a:solidFill>
                      <a:schemeClr val="tx2"/>
                    </a:solidFill>
                  </a:rPr>
                  <a:t>المستوى </a:t>
                </a:r>
                <a:r>
                  <a:rPr lang="ar-SA" b="1" dirty="0">
                    <a:solidFill>
                      <a:schemeClr val="tx2"/>
                    </a:solidFill>
                  </a:rPr>
                  <a:t>العام للأسعار (الرقم القياسي لأسعار المستهلكين</a:t>
                </a:r>
                <a:r>
                  <a:rPr lang="ar-SA" b="1" dirty="0" smtClean="0">
                    <a:solidFill>
                      <a:schemeClr val="tx2"/>
                    </a:solidFill>
                  </a:rPr>
                  <a:t>)(</a:t>
                </a:r>
                <a:r>
                  <a:rPr lang="en-GB" b="1" dirty="0" smtClean="0">
                    <a:solidFill>
                      <a:schemeClr val="tx2"/>
                    </a:solidFill>
                  </a:rPr>
                  <a:t>CPI</a:t>
                </a:r>
                <a:r>
                  <a:rPr lang="ar-SA" b="1" dirty="0" smtClean="0">
                    <a:solidFill>
                      <a:schemeClr val="tx2"/>
                    </a:solidFill>
                  </a:rPr>
                  <a:t>):</a:t>
                </a:r>
                <a:endParaRPr lang="ar-SA" b="1" dirty="0">
                  <a:solidFill>
                    <a:schemeClr val="tx2"/>
                  </a:solidFill>
                </a:endParaRPr>
              </a:p>
              <a:p>
                <a:pPr marL="0" indent="0" algn="r" rtl="1">
                  <a:buNone/>
                </a:pPr>
                <a:r>
                  <a:rPr lang="ar-SA" dirty="0"/>
                  <a:t>          </a:t>
                </a:r>
                <a:r>
                  <a:rPr lang="ar-SA" dirty="0" smtClean="0"/>
                  <a:t>يحسب عن طريق أخذ </a:t>
                </a:r>
                <a:r>
                  <a:rPr lang="ar-SA" dirty="0"/>
                  <a:t>المتوسط الترجيحي لأسعار مجموعة مختارة من السلع و الخدمات المستهلكة في دولة ما</a:t>
                </a:r>
                <a:r>
                  <a:rPr lang="ar-SA" dirty="0" smtClean="0"/>
                  <a:t>. </a:t>
                </a:r>
                <a:r>
                  <a:rPr lang="ar-SA" sz="1600" dirty="0" smtClean="0"/>
                  <a:t>(تمت دراسته في الفصل الثاني)</a:t>
                </a:r>
                <a:endParaRPr lang="ar-SA" sz="1600" dirty="0"/>
              </a:p>
              <a:p>
                <a:pPr marL="0" indent="0" algn="r" rtl="1">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t="-972" r="-1111"/>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endParaRPr lang="en-GB"/>
          </a:p>
        </p:txBody>
      </p:sp>
      <p:sp>
        <p:nvSpPr>
          <p:cNvPr id="6" name="Rectangle 5"/>
          <p:cNvSpPr/>
          <p:nvPr/>
        </p:nvSpPr>
        <p:spPr>
          <a:xfrm>
            <a:off x="611560" y="2780928"/>
            <a:ext cx="7920880" cy="16561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17505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a:xfrm>
            <a:off x="251520" y="1935480"/>
            <a:ext cx="8435280" cy="4085808"/>
          </a:xfrm>
        </p:spPr>
        <p:txBody>
          <a:bodyPr>
            <a:normAutofit/>
          </a:bodyPr>
          <a:lstStyle/>
          <a:p>
            <a:pPr algn="r" rtl="1"/>
            <a:r>
              <a:rPr lang="ar-SA" dirty="0"/>
              <a:t>عند توظيف جميع طالبي العمل و باستخدام جميع عوامل الإنتاج الاستخدام الأمثل فإن الاقتصاد يصل للتوظيف </a:t>
            </a:r>
            <a:r>
              <a:rPr lang="ar-SA" dirty="0" smtClean="0"/>
              <a:t>الكامل.</a:t>
            </a:r>
          </a:p>
          <a:p>
            <a:pPr algn="r" rtl="1"/>
            <a:endParaRPr lang="ar-SA" dirty="0"/>
          </a:p>
          <a:p>
            <a:pPr algn="r" rtl="1"/>
            <a:r>
              <a:rPr lang="ar-SA" dirty="0" smtClean="0"/>
              <a:t>عندها </a:t>
            </a:r>
            <a:r>
              <a:rPr lang="ar-SA" dirty="0"/>
              <a:t>يبدأ التخوف من ارتفاع الأسعار أو حدوث تضخم مستمر يؤدي لتآكل القوة الشرائية و الثروة لدى الأفراد أو التجار.</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3051647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الأرقام القياسية لتكاليف المعيشة (</a:t>
            </a:r>
            <a:r>
              <a:rPr lang="en-GB" b="1" dirty="0"/>
              <a:t>CPI</a:t>
            </a:r>
            <a:r>
              <a:rPr lang="ar-SA" b="1" dirty="0" smtClean="0"/>
              <a:t>):</a:t>
            </a:r>
            <a:endParaRPr lang="en-GB"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lgn="r" rtl="1"/>
                <a:r>
                  <a:rPr lang="ar-SA" b="1" dirty="0" smtClean="0">
                    <a:solidFill>
                      <a:schemeClr val="tx2"/>
                    </a:solidFill>
                  </a:rPr>
                  <a:t>يستخدم هذا الرقم لـ: </a:t>
                </a:r>
              </a:p>
              <a:p>
                <a:pPr marL="0" indent="0" algn="r" rtl="1">
                  <a:buNone/>
                </a:pPr>
                <a:r>
                  <a:rPr lang="ar-SA" dirty="0"/>
                  <a:t>          قياس التغيرات التي تحدث في أسعار السلع و الخدمات من فترة لأخرى أو من مكان </a:t>
                </a:r>
                <a:r>
                  <a:rPr lang="ar-SA" dirty="0" smtClean="0"/>
                  <a:t>لآخر          ضروري لحساب معدل التضخم.</a:t>
                </a:r>
                <a:endParaRPr lang="en-GB" dirty="0" smtClean="0"/>
              </a:p>
              <a:p>
                <a:pPr marL="0" indent="0" algn="r" rtl="1">
                  <a:buNone/>
                </a:pPr>
                <a:endParaRPr lang="ar-SA" dirty="0" smtClean="0"/>
              </a:p>
              <a:p>
                <a:pPr algn="r" rtl="1"/>
                <a:r>
                  <a:rPr lang="ar-SA" b="1" dirty="0" smtClean="0">
                    <a:solidFill>
                      <a:schemeClr val="tx2"/>
                    </a:solidFill>
                  </a:rPr>
                  <a:t>يمكن حساب (</a:t>
                </a:r>
                <a:r>
                  <a:rPr lang="en-GB" b="1" dirty="0">
                    <a:solidFill>
                      <a:schemeClr val="tx2"/>
                    </a:solidFill>
                  </a:rPr>
                  <a:t>CPI</a:t>
                </a:r>
                <a:r>
                  <a:rPr lang="ar-SA" b="1" dirty="0" smtClean="0">
                    <a:solidFill>
                      <a:schemeClr val="tx2"/>
                    </a:solidFill>
                  </a:rPr>
                  <a:t>) بعدة طرق:</a:t>
                </a:r>
              </a:p>
              <a:p>
                <a:pPr marL="514350" indent="-514350" algn="r" rtl="1">
                  <a:buFont typeface="+mj-lt"/>
                  <a:buAutoNum type="arabicPeriod"/>
                </a:pPr>
                <a:r>
                  <a:rPr lang="ar-SA" b="1" dirty="0" smtClean="0">
                    <a:solidFill>
                      <a:schemeClr val="tx2"/>
                    </a:solidFill>
                  </a:rPr>
                  <a:t>الرقم القياسي البسيط لتكاليف المعيشة:</a:t>
                </a:r>
                <a:endParaRPr lang="ar-SA" b="1" dirty="0">
                  <a:solidFill>
                    <a:schemeClr val="tx2"/>
                  </a:solidFill>
                </a:endParaRPr>
              </a:p>
              <a:p>
                <a:pPr marL="0" indent="0" algn="r" rtl="1">
                  <a:buNone/>
                </a:pPr>
                <a14:m>
                  <m:oMathPara xmlns:m="http://schemas.openxmlformats.org/officeDocument/2006/math">
                    <m:oMathParaPr>
                      <m:jc m:val="centerGroup"/>
                    </m:oMathParaPr>
                    <m:oMath xmlns:m="http://schemas.openxmlformats.org/officeDocument/2006/math">
                      <m:r>
                        <a:rPr lang="ar-SA" b="0" i="1" smtClean="0">
                          <a:latin typeface="Cambria Math"/>
                        </a:rPr>
                        <m:t>100</m:t>
                      </m:r>
                      <m:r>
                        <a:rPr lang="ar-SA" b="0" i="1" smtClean="0">
                          <a:latin typeface="Cambria Math"/>
                          <a:ea typeface="Cambria Math"/>
                        </a:rPr>
                        <m:t>×</m:t>
                      </m:r>
                      <m:f>
                        <m:fPr>
                          <m:ctrlPr>
                            <a:rPr lang="ar-SA" b="0" i="1" smtClean="0">
                              <a:latin typeface="Cambria Math"/>
                              <a:ea typeface="Cambria Math"/>
                            </a:rPr>
                          </m:ctrlPr>
                        </m:fPr>
                        <m:num>
                          <m:r>
                            <a:rPr lang="ar-SA" b="0" i="1" smtClean="0">
                              <a:latin typeface="Cambria Math"/>
                              <a:ea typeface="Cambria Math"/>
                            </a:rPr>
                            <m:t>المقارنة</m:t>
                          </m:r>
                          <m:r>
                            <a:rPr lang="ar-SA" b="0" i="1" smtClean="0">
                              <a:latin typeface="Cambria Math"/>
                              <a:ea typeface="Cambria Math"/>
                            </a:rPr>
                            <m:t> </m:t>
                          </m:r>
                          <m:r>
                            <a:rPr lang="ar-SA" b="0" i="1" smtClean="0">
                              <a:latin typeface="Cambria Math"/>
                              <a:ea typeface="Cambria Math"/>
                            </a:rPr>
                            <m:t>سنة</m:t>
                          </m:r>
                          <m:r>
                            <a:rPr lang="ar-SA" b="0" i="1" smtClean="0">
                              <a:latin typeface="Cambria Math"/>
                              <a:ea typeface="Cambria Math"/>
                            </a:rPr>
                            <m:t> </m:t>
                          </m:r>
                          <m:r>
                            <a:rPr lang="ar-SA" b="0" i="1" smtClean="0">
                              <a:latin typeface="Cambria Math"/>
                              <a:ea typeface="Cambria Math"/>
                            </a:rPr>
                            <m:t>في</m:t>
                          </m:r>
                          <m:r>
                            <a:rPr lang="ar-SA" b="0" i="1" smtClean="0">
                              <a:latin typeface="Cambria Math"/>
                              <a:ea typeface="Cambria Math"/>
                            </a:rPr>
                            <m:t> </m:t>
                          </m:r>
                          <m:r>
                            <a:rPr lang="ar-SA" b="0" i="1" smtClean="0">
                              <a:latin typeface="Cambria Math"/>
                              <a:ea typeface="Cambria Math"/>
                            </a:rPr>
                            <m:t>الأسعار</m:t>
                          </m:r>
                          <m:r>
                            <a:rPr lang="ar-SA" b="0" i="1" smtClean="0">
                              <a:latin typeface="Cambria Math"/>
                              <a:ea typeface="Cambria Math"/>
                            </a:rPr>
                            <m:t> </m:t>
                          </m:r>
                          <m:r>
                            <a:rPr lang="ar-SA" b="0" i="1" smtClean="0">
                              <a:latin typeface="Cambria Math"/>
                              <a:ea typeface="Cambria Math"/>
                            </a:rPr>
                            <m:t>مجموع</m:t>
                          </m:r>
                        </m:num>
                        <m:den>
                          <m:r>
                            <a:rPr lang="ar-SA" b="0" i="1" smtClean="0">
                              <a:latin typeface="Cambria Math"/>
                              <a:ea typeface="Cambria Math"/>
                            </a:rPr>
                            <m:t>الأساس</m:t>
                          </m:r>
                          <m:r>
                            <a:rPr lang="ar-SA" b="0" i="1" smtClean="0">
                              <a:latin typeface="Cambria Math"/>
                              <a:ea typeface="Cambria Math"/>
                            </a:rPr>
                            <m:t> </m:t>
                          </m:r>
                          <m:r>
                            <a:rPr lang="ar-SA" b="0" i="1" smtClean="0">
                              <a:latin typeface="Cambria Math"/>
                              <a:ea typeface="Cambria Math"/>
                            </a:rPr>
                            <m:t>سنة</m:t>
                          </m:r>
                          <m:r>
                            <a:rPr lang="ar-SA" b="0" i="1" smtClean="0">
                              <a:latin typeface="Cambria Math"/>
                              <a:ea typeface="Cambria Math"/>
                            </a:rPr>
                            <m:t> </m:t>
                          </m:r>
                          <m:r>
                            <a:rPr lang="ar-SA" b="0" i="1" smtClean="0">
                              <a:latin typeface="Cambria Math"/>
                              <a:ea typeface="Cambria Math"/>
                            </a:rPr>
                            <m:t>في</m:t>
                          </m:r>
                          <m:r>
                            <a:rPr lang="ar-SA" b="0" i="1" smtClean="0">
                              <a:latin typeface="Cambria Math"/>
                              <a:ea typeface="Cambria Math"/>
                            </a:rPr>
                            <m:t> </m:t>
                          </m:r>
                          <m:r>
                            <a:rPr lang="ar-SA" b="0" i="1" smtClean="0">
                              <a:latin typeface="Cambria Math"/>
                              <a:ea typeface="Cambria Math"/>
                            </a:rPr>
                            <m:t>الأسعار</m:t>
                          </m:r>
                          <m:r>
                            <a:rPr lang="ar-SA" b="0" i="1" smtClean="0">
                              <a:latin typeface="Cambria Math"/>
                              <a:ea typeface="Cambria Math"/>
                            </a:rPr>
                            <m:t> </m:t>
                          </m:r>
                          <m:r>
                            <a:rPr lang="ar-SA" b="0" i="1" smtClean="0">
                              <a:latin typeface="Cambria Math"/>
                              <a:ea typeface="Cambria Math"/>
                            </a:rPr>
                            <m:t>مجموع</m:t>
                          </m:r>
                        </m:den>
                      </m:f>
                      <m:r>
                        <a:rPr lang="ar-SA" b="0" i="1" smtClean="0">
                          <a:latin typeface="Cambria Math"/>
                          <a:ea typeface="Cambria Math"/>
                        </a:rPr>
                        <m:t>=</m:t>
                      </m:r>
                      <m:r>
                        <a:rPr lang="en-GB" b="0" i="1" smtClean="0">
                          <a:latin typeface="Cambria Math"/>
                          <a:ea typeface="Cambria Math"/>
                        </a:rPr>
                        <m:t>𝐶𝑃𝐼</m:t>
                      </m:r>
                    </m:oMath>
                  </m:oMathPara>
                </a14:m>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t="-1250" r="-1333"/>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5148064" y="3068960"/>
            <a:ext cx="79208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763688" y="4653136"/>
            <a:ext cx="5616624" cy="11521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67283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الأرقام القياسية لتكاليف المعيشة (</a:t>
            </a:r>
            <a:r>
              <a:rPr lang="en-GB" b="1" dirty="0"/>
              <a:t>CPI</a:t>
            </a:r>
            <a:r>
              <a:rPr lang="ar-SA" b="1" dirty="0" smtClean="0"/>
              <a:t>):</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مثال:</a:t>
            </a:r>
          </a:p>
          <a:p>
            <a:pPr algn="r" rtl="1"/>
            <a:endParaRPr lang="ar-SA" b="1" dirty="0">
              <a:solidFill>
                <a:schemeClr val="tx2"/>
              </a:solidFill>
            </a:endParaRPr>
          </a:p>
          <a:p>
            <a:pPr algn="r" rtl="1"/>
            <a:endParaRPr lang="ar-SA" b="1" dirty="0" smtClean="0">
              <a:solidFill>
                <a:schemeClr val="tx2"/>
              </a:solidFill>
            </a:endParaRPr>
          </a:p>
          <a:p>
            <a:pPr algn="r" rtl="1"/>
            <a:endParaRPr lang="ar-SA" b="1" dirty="0">
              <a:solidFill>
                <a:schemeClr val="tx2"/>
              </a:solidFill>
            </a:endParaRPr>
          </a:p>
          <a:p>
            <a:pPr algn="r" rtl="1"/>
            <a:endParaRPr lang="ar-SA" b="1" dirty="0" smtClean="0">
              <a:solidFill>
                <a:schemeClr val="tx2"/>
              </a:solidFill>
            </a:endParaRPr>
          </a:p>
          <a:p>
            <a:pPr marL="514350" indent="-514350" algn="r" rtl="1">
              <a:buFont typeface="+mj-lt"/>
              <a:buAutoNum type="arabicPeriod"/>
            </a:pPr>
            <a:endParaRPr lang="en-GB" b="1" dirty="0">
              <a:solidFill>
                <a:schemeClr val="tx2"/>
              </a:solidFill>
            </a:endParaRPr>
          </a:p>
        </p:txBody>
      </p:sp>
      <p:sp>
        <p:nvSpPr>
          <p:cNvPr id="4" name="Footer Placeholder 3"/>
          <p:cNvSpPr>
            <a:spLocks noGrp="1"/>
          </p:cNvSpPr>
          <p:nvPr>
            <p:ph type="ftr" sz="quarter" idx="11"/>
          </p:nvPr>
        </p:nvSpPr>
        <p:spPr/>
        <p:txBody>
          <a:bodyPr/>
          <a:lstStyle/>
          <a:p>
            <a:endParaRPr lang="en-GB"/>
          </a:p>
        </p:txBody>
      </p:sp>
      <p:graphicFrame>
        <p:nvGraphicFramePr>
          <p:cNvPr id="6" name="Table 5"/>
          <p:cNvGraphicFramePr>
            <a:graphicFrameLocks noGrp="1"/>
          </p:cNvGraphicFramePr>
          <p:nvPr>
            <p:extLst>
              <p:ext uri="{D42A27DB-BD31-4B8C-83A1-F6EECF244321}">
                <p14:modId xmlns:p14="http://schemas.microsoft.com/office/powerpoint/2010/main" val="1613941927"/>
              </p:ext>
            </p:extLst>
          </p:nvPr>
        </p:nvGraphicFramePr>
        <p:xfrm>
          <a:off x="683568" y="2780928"/>
          <a:ext cx="7776864" cy="1950720"/>
        </p:xfrm>
        <a:graphic>
          <a:graphicData uri="http://schemas.openxmlformats.org/drawingml/2006/table">
            <a:tbl>
              <a:tblPr firstRow="1" bandRow="1">
                <a:tableStyleId>{5C22544A-7EE6-4342-B048-85BDC9FD1C3A}</a:tableStyleId>
              </a:tblPr>
              <a:tblGrid>
                <a:gridCol w="2592288"/>
                <a:gridCol w="2592288"/>
                <a:gridCol w="2592288"/>
              </a:tblGrid>
              <a:tr h="370840">
                <a:tc>
                  <a:txBody>
                    <a:bodyPr/>
                    <a:lstStyle/>
                    <a:p>
                      <a:pPr algn="ctr" rtl="1"/>
                      <a:r>
                        <a:rPr lang="ar-SA" sz="2600" dirty="0" smtClean="0"/>
                        <a:t>الأسعار عام 2008</a:t>
                      </a:r>
                      <a:endParaRPr lang="en-GB" sz="2600" dirty="0"/>
                    </a:p>
                  </a:txBody>
                  <a:tcPr/>
                </a:tc>
                <a:tc>
                  <a:txBody>
                    <a:bodyPr/>
                    <a:lstStyle/>
                    <a:p>
                      <a:pPr algn="ctr" rtl="1"/>
                      <a:r>
                        <a:rPr lang="ar-SA" sz="2600" dirty="0" smtClean="0"/>
                        <a:t>الأسعار عام 2004</a:t>
                      </a:r>
                      <a:endParaRPr lang="en-GB" sz="2600" dirty="0"/>
                    </a:p>
                  </a:txBody>
                  <a:tcPr/>
                </a:tc>
                <a:tc>
                  <a:txBody>
                    <a:bodyPr/>
                    <a:lstStyle/>
                    <a:p>
                      <a:pPr algn="ctr" rtl="1"/>
                      <a:r>
                        <a:rPr lang="ar-SA" sz="2600" dirty="0" smtClean="0"/>
                        <a:t>السلعة</a:t>
                      </a:r>
                      <a:endParaRPr lang="en-GB" sz="2600" dirty="0"/>
                    </a:p>
                  </a:txBody>
                  <a:tcPr/>
                </a:tc>
              </a:tr>
              <a:tr h="370840">
                <a:tc>
                  <a:txBody>
                    <a:bodyPr/>
                    <a:lstStyle/>
                    <a:p>
                      <a:pPr algn="ctr" rtl="1"/>
                      <a:r>
                        <a:rPr lang="ar-SA" sz="2600" dirty="0" smtClean="0"/>
                        <a:t>2</a:t>
                      </a:r>
                      <a:endParaRPr lang="en-GB" sz="2600" dirty="0"/>
                    </a:p>
                  </a:txBody>
                  <a:tcPr/>
                </a:tc>
                <a:tc>
                  <a:txBody>
                    <a:bodyPr/>
                    <a:lstStyle/>
                    <a:p>
                      <a:pPr algn="ctr" rtl="1"/>
                      <a:r>
                        <a:rPr lang="ar-SA" sz="2600" dirty="0" smtClean="0"/>
                        <a:t>1</a:t>
                      </a:r>
                      <a:endParaRPr lang="en-GB" sz="2600" dirty="0"/>
                    </a:p>
                  </a:txBody>
                  <a:tcPr/>
                </a:tc>
                <a:tc>
                  <a:txBody>
                    <a:bodyPr/>
                    <a:lstStyle/>
                    <a:p>
                      <a:pPr algn="ctr" rtl="1"/>
                      <a:r>
                        <a:rPr lang="ar-SA" sz="2600" dirty="0" smtClean="0"/>
                        <a:t>المواد الغذائية</a:t>
                      </a:r>
                      <a:endParaRPr lang="en-GB" sz="2600" dirty="0"/>
                    </a:p>
                  </a:txBody>
                  <a:tcPr/>
                </a:tc>
              </a:tr>
              <a:tr h="370840">
                <a:tc>
                  <a:txBody>
                    <a:bodyPr/>
                    <a:lstStyle/>
                    <a:p>
                      <a:pPr algn="ctr" rtl="1"/>
                      <a:r>
                        <a:rPr lang="ar-SA" sz="2600" dirty="0" smtClean="0"/>
                        <a:t>4</a:t>
                      </a:r>
                      <a:endParaRPr lang="en-GB" sz="2600" dirty="0"/>
                    </a:p>
                  </a:txBody>
                  <a:tcPr/>
                </a:tc>
                <a:tc>
                  <a:txBody>
                    <a:bodyPr/>
                    <a:lstStyle/>
                    <a:p>
                      <a:pPr algn="ctr" rtl="1"/>
                      <a:r>
                        <a:rPr lang="ar-SA" sz="2600" dirty="0" smtClean="0"/>
                        <a:t>3</a:t>
                      </a:r>
                      <a:endParaRPr lang="en-GB" sz="2600" dirty="0"/>
                    </a:p>
                  </a:txBody>
                  <a:tcPr/>
                </a:tc>
                <a:tc>
                  <a:txBody>
                    <a:bodyPr/>
                    <a:lstStyle/>
                    <a:p>
                      <a:pPr algn="ctr" rtl="1"/>
                      <a:r>
                        <a:rPr lang="ar-SA" sz="2600" dirty="0" smtClean="0"/>
                        <a:t>الملابس و الأحذية</a:t>
                      </a:r>
                      <a:endParaRPr lang="en-GB" sz="2600" dirty="0"/>
                    </a:p>
                  </a:txBody>
                  <a:tcPr/>
                </a:tc>
              </a:tr>
              <a:tr h="370840">
                <a:tc>
                  <a:txBody>
                    <a:bodyPr/>
                    <a:lstStyle/>
                    <a:p>
                      <a:pPr algn="ctr" rtl="1"/>
                      <a:r>
                        <a:rPr lang="ar-SA" sz="2600" dirty="0" smtClean="0"/>
                        <a:t>3</a:t>
                      </a:r>
                      <a:endParaRPr lang="en-GB" sz="2600" dirty="0"/>
                    </a:p>
                  </a:txBody>
                  <a:tcPr/>
                </a:tc>
                <a:tc>
                  <a:txBody>
                    <a:bodyPr/>
                    <a:lstStyle/>
                    <a:p>
                      <a:pPr algn="ctr" rtl="1"/>
                      <a:r>
                        <a:rPr lang="ar-SA" sz="2600" dirty="0" smtClean="0"/>
                        <a:t>2</a:t>
                      </a:r>
                      <a:endParaRPr lang="en-GB" sz="2600" dirty="0"/>
                    </a:p>
                  </a:txBody>
                  <a:tcPr/>
                </a:tc>
                <a:tc>
                  <a:txBody>
                    <a:bodyPr/>
                    <a:lstStyle/>
                    <a:p>
                      <a:pPr algn="ctr" rtl="1"/>
                      <a:r>
                        <a:rPr lang="ar-SA" sz="2600" dirty="0" smtClean="0"/>
                        <a:t>خدمات النقل و التعليم</a:t>
                      </a:r>
                      <a:endParaRPr lang="en-GB" sz="2600" dirty="0"/>
                    </a:p>
                  </a:txBody>
                  <a:tcPr/>
                </a:tc>
              </a:tr>
            </a:tbl>
          </a:graphicData>
        </a:graphic>
      </p:graphicFrame>
    </p:spTree>
    <p:extLst>
      <p:ext uri="{BB962C8B-B14F-4D97-AF65-F5344CB8AC3E}">
        <p14:creationId xmlns:p14="http://schemas.microsoft.com/office/powerpoint/2010/main" val="37051326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الأرقام القياسية لتكاليف المعيشة (</a:t>
            </a:r>
            <a:r>
              <a:rPr lang="en-GB" b="1" dirty="0"/>
              <a:t>CPI</a:t>
            </a:r>
            <a:r>
              <a:rPr lang="ar-SA" b="1" dirty="0" smtClean="0"/>
              <a:t>):</a:t>
            </a:r>
            <a:endParaRPr lang="en-GB"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935480"/>
                <a:ext cx="8229600" cy="4517856"/>
              </a:xfrm>
            </p:spPr>
            <p:txBody>
              <a:bodyPr>
                <a:normAutofit/>
              </a:bodyPr>
              <a:lstStyle/>
              <a:p>
                <a:pPr algn="r" rtl="1"/>
                <a:r>
                  <a:rPr lang="ar-SA" b="1" dirty="0" smtClean="0">
                    <a:solidFill>
                      <a:schemeClr val="tx2"/>
                    </a:solidFill>
                  </a:rPr>
                  <a:t>الرقم القياسي لتكاليف المعيشة:</a:t>
                </a:r>
              </a:p>
              <a:p>
                <a:pPr marL="514350" indent="-514350" algn="r" rtl="1">
                  <a:buFont typeface="+mj-lt"/>
                  <a:buAutoNum type="arabicPeriod"/>
                </a:pPr>
                <a:r>
                  <a:rPr lang="ar-SA" b="1" dirty="0" smtClean="0">
                    <a:solidFill>
                      <a:schemeClr val="tx2"/>
                    </a:solidFill>
                  </a:rPr>
                  <a:t>سنة الأساس: </a:t>
                </a:r>
                <a14:m>
                  <m:oMath xmlns:m="http://schemas.openxmlformats.org/officeDocument/2006/math">
                    <m:sSub>
                      <m:sSubPr>
                        <m:ctrlPr>
                          <a:rPr lang="en-GB" b="0" i="1" smtClean="0">
                            <a:solidFill>
                              <a:schemeClr val="tx1"/>
                            </a:solidFill>
                            <a:latin typeface="Cambria Math"/>
                          </a:rPr>
                        </m:ctrlPr>
                      </m:sSubPr>
                      <m:e>
                        <m:r>
                          <a:rPr lang="en-GB" i="1">
                            <a:latin typeface="Cambria Math"/>
                          </a:rPr>
                          <m:t>𝐶𝑃𝐼</m:t>
                        </m:r>
                      </m:e>
                      <m:sub>
                        <m:r>
                          <a:rPr lang="en-GB" b="0" i="1" smtClean="0">
                            <a:solidFill>
                              <a:schemeClr val="tx1"/>
                            </a:solidFill>
                            <a:latin typeface="Cambria Math"/>
                          </a:rPr>
                          <m:t>2004</m:t>
                        </m:r>
                      </m:sub>
                    </m:sSub>
                    <m:r>
                      <a:rPr lang="en-GB" b="0" i="1" smtClean="0">
                        <a:solidFill>
                          <a:schemeClr val="tx1"/>
                        </a:solidFill>
                        <a:latin typeface="Cambria Math"/>
                      </a:rPr>
                      <m:t>=</m:t>
                    </m:r>
                    <m:f>
                      <m:fPr>
                        <m:ctrlPr>
                          <a:rPr lang="en-GB" i="1" smtClean="0">
                            <a:solidFill>
                              <a:schemeClr val="tx1"/>
                            </a:solidFill>
                            <a:latin typeface="Cambria Math"/>
                          </a:rPr>
                        </m:ctrlPr>
                      </m:fPr>
                      <m:num>
                        <m:r>
                          <a:rPr lang="en-GB" b="0" i="1" smtClean="0">
                            <a:solidFill>
                              <a:schemeClr val="tx1"/>
                            </a:solidFill>
                            <a:latin typeface="Cambria Math"/>
                          </a:rPr>
                          <m:t>1</m:t>
                        </m:r>
                        <m:r>
                          <a:rPr lang="en-GB" b="0" i="1" smtClean="0">
                            <a:solidFill>
                              <a:schemeClr val="tx1"/>
                            </a:solidFill>
                            <a:latin typeface="Cambria Math"/>
                          </a:rPr>
                          <m:t>+</m:t>
                        </m:r>
                        <m:r>
                          <a:rPr lang="en-GB" b="0" i="1" smtClean="0">
                            <a:solidFill>
                              <a:schemeClr val="tx1"/>
                            </a:solidFill>
                            <a:latin typeface="Cambria Math"/>
                          </a:rPr>
                          <m:t>3</m:t>
                        </m:r>
                        <m:r>
                          <a:rPr lang="en-GB" b="0" i="1" smtClean="0">
                            <a:solidFill>
                              <a:schemeClr val="tx1"/>
                            </a:solidFill>
                            <a:latin typeface="Cambria Math"/>
                          </a:rPr>
                          <m:t>+</m:t>
                        </m:r>
                        <m:r>
                          <a:rPr lang="en-GB" b="0" i="1" smtClean="0">
                            <a:solidFill>
                              <a:schemeClr val="tx1"/>
                            </a:solidFill>
                            <a:latin typeface="Cambria Math"/>
                          </a:rPr>
                          <m:t>2</m:t>
                        </m:r>
                      </m:num>
                      <m:den>
                        <m:r>
                          <a:rPr lang="en-GB" b="0" i="1" smtClean="0">
                            <a:solidFill>
                              <a:schemeClr val="tx1"/>
                            </a:solidFill>
                            <a:latin typeface="Cambria Math"/>
                          </a:rPr>
                          <m:t>1</m:t>
                        </m:r>
                        <m:r>
                          <a:rPr lang="en-GB" b="0" i="1" smtClean="0">
                            <a:solidFill>
                              <a:schemeClr val="tx1"/>
                            </a:solidFill>
                            <a:latin typeface="Cambria Math"/>
                          </a:rPr>
                          <m:t>+</m:t>
                        </m:r>
                        <m:r>
                          <a:rPr lang="en-GB" b="0" i="1" smtClean="0">
                            <a:solidFill>
                              <a:schemeClr val="tx1"/>
                            </a:solidFill>
                            <a:latin typeface="Cambria Math"/>
                          </a:rPr>
                          <m:t>3</m:t>
                        </m:r>
                        <m:r>
                          <a:rPr lang="en-GB" b="0" i="1" smtClean="0">
                            <a:solidFill>
                              <a:schemeClr val="tx1"/>
                            </a:solidFill>
                            <a:latin typeface="Cambria Math"/>
                          </a:rPr>
                          <m:t>+</m:t>
                        </m:r>
                        <m:r>
                          <a:rPr lang="en-GB" b="0" i="1" smtClean="0">
                            <a:solidFill>
                              <a:schemeClr val="tx1"/>
                            </a:solidFill>
                            <a:latin typeface="Cambria Math"/>
                          </a:rPr>
                          <m:t>2</m:t>
                        </m:r>
                      </m:den>
                    </m:f>
                    <m:r>
                      <a:rPr lang="en-GB" b="0" i="1" smtClean="0">
                        <a:solidFill>
                          <a:schemeClr val="tx1"/>
                        </a:solidFill>
                        <a:latin typeface="Cambria Math"/>
                        <a:ea typeface="Cambria Math"/>
                      </a:rPr>
                      <m:t>×</m:t>
                    </m:r>
                    <m:r>
                      <a:rPr lang="en-GB" b="0" i="1" smtClean="0">
                        <a:solidFill>
                          <a:schemeClr val="tx1"/>
                        </a:solidFill>
                        <a:latin typeface="Cambria Math"/>
                        <a:ea typeface="Cambria Math"/>
                      </a:rPr>
                      <m:t>100</m:t>
                    </m:r>
                    <m:r>
                      <a:rPr lang="en-GB" b="0" i="1" smtClean="0">
                        <a:solidFill>
                          <a:schemeClr val="tx1"/>
                        </a:solidFill>
                        <a:latin typeface="Cambria Math"/>
                      </a:rPr>
                      <m:t>=</m:t>
                    </m:r>
                    <m:f>
                      <m:fPr>
                        <m:ctrlPr>
                          <a:rPr lang="en-GB" i="1" smtClean="0">
                            <a:solidFill>
                              <a:schemeClr val="tx1"/>
                            </a:solidFill>
                            <a:latin typeface="Cambria Math"/>
                          </a:rPr>
                        </m:ctrlPr>
                      </m:fPr>
                      <m:num>
                        <m:r>
                          <a:rPr lang="en-GB" b="0" i="1" smtClean="0">
                            <a:solidFill>
                              <a:schemeClr val="tx1"/>
                            </a:solidFill>
                            <a:latin typeface="Cambria Math"/>
                          </a:rPr>
                          <m:t>6</m:t>
                        </m:r>
                      </m:num>
                      <m:den>
                        <m:r>
                          <a:rPr lang="en-GB" b="0" i="1" smtClean="0">
                            <a:solidFill>
                              <a:schemeClr val="tx1"/>
                            </a:solidFill>
                            <a:latin typeface="Cambria Math"/>
                          </a:rPr>
                          <m:t>6</m:t>
                        </m:r>
                      </m:den>
                    </m:f>
                    <m:r>
                      <a:rPr lang="en-GB" b="0" i="1" smtClean="0">
                        <a:solidFill>
                          <a:schemeClr val="tx1"/>
                        </a:solidFill>
                        <a:latin typeface="Cambria Math"/>
                        <a:ea typeface="Cambria Math"/>
                      </a:rPr>
                      <m:t>×</m:t>
                    </m:r>
                    <m:r>
                      <a:rPr lang="en-GB" b="0" i="1" smtClean="0">
                        <a:solidFill>
                          <a:schemeClr val="tx1"/>
                        </a:solidFill>
                        <a:latin typeface="Cambria Math"/>
                        <a:ea typeface="Cambria Math"/>
                      </a:rPr>
                      <m:t>100</m:t>
                    </m:r>
                    <m:r>
                      <a:rPr lang="en-GB" b="0" i="1" smtClean="0">
                        <a:solidFill>
                          <a:schemeClr val="tx1"/>
                        </a:solidFill>
                        <a:latin typeface="Cambria Math"/>
                        <a:ea typeface="Cambria Math"/>
                      </a:rPr>
                      <m:t>=</m:t>
                    </m:r>
                    <m:r>
                      <a:rPr lang="en-GB" b="0" i="1" smtClean="0">
                        <a:solidFill>
                          <a:schemeClr val="tx1"/>
                        </a:solidFill>
                        <a:latin typeface="Cambria Math"/>
                        <a:ea typeface="Cambria Math"/>
                      </a:rPr>
                      <m:t>100</m:t>
                    </m:r>
                    <m:r>
                      <a:rPr lang="en-GB" b="0" i="1" smtClean="0">
                        <a:solidFill>
                          <a:schemeClr val="tx1"/>
                        </a:solidFill>
                        <a:latin typeface="Cambria Math"/>
                        <a:ea typeface="Cambria Math"/>
                      </a:rPr>
                      <m:t>%</m:t>
                    </m:r>
                  </m:oMath>
                </a14:m>
                <a:endParaRPr lang="en-GB" dirty="0" smtClean="0">
                  <a:solidFill>
                    <a:schemeClr val="tx1"/>
                  </a:solidFill>
                </a:endParaRPr>
              </a:p>
              <a:p>
                <a:pPr marL="514350" indent="-514350" algn="r" rtl="1">
                  <a:buFont typeface="+mj-lt"/>
                  <a:buAutoNum type="arabicPeriod"/>
                </a:pPr>
                <a:r>
                  <a:rPr lang="ar-SA" b="1" dirty="0">
                    <a:solidFill>
                      <a:schemeClr val="tx2"/>
                    </a:solidFill>
                  </a:rPr>
                  <a:t>سنة </a:t>
                </a:r>
                <a:r>
                  <a:rPr lang="ar-SA" b="1" dirty="0" smtClean="0">
                    <a:solidFill>
                      <a:schemeClr val="tx2"/>
                    </a:solidFill>
                  </a:rPr>
                  <a:t>المقارنة:</a:t>
                </a:r>
                <a14:m>
                  <m:oMath xmlns:m="http://schemas.openxmlformats.org/officeDocument/2006/math">
                    <m:sSub>
                      <m:sSubPr>
                        <m:ctrlPr>
                          <a:rPr lang="en-GB" i="1">
                            <a:latin typeface="Cambria Math"/>
                          </a:rPr>
                        </m:ctrlPr>
                      </m:sSubPr>
                      <m:e>
                        <m:r>
                          <a:rPr lang="en-GB" i="1">
                            <a:latin typeface="Cambria Math"/>
                          </a:rPr>
                          <m:t>𝐶𝑃𝐼</m:t>
                        </m:r>
                      </m:e>
                      <m:sub>
                        <m:r>
                          <a:rPr lang="en-GB" i="1">
                            <a:latin typeface="Cambria Math"/>
                          </a:rPr>
                          <m:t>200</m:t>
                        </m:r>
                        <m:r>
                          <a:rPr lang="en-GB" b="0" i="1" smtClean="0">
                            <a:latin typeface="Cambria Math"/>
                          </a:rPr>
                          <m:t>8</m:t>
                        </m:r>
                      </m:sub>
                    </m:sSub>
                    <m:r>
                      <a:rPr lang="en-GB" b="0" i="1" smtClean="0">
                        <a:solidFill>
                          <a:schemeClr val="tx1"/>
                        </a:solidFill>
                        <a:latin typeface="Cambria Math"/>
                      </a:rPr>
                      <m:t>=</m:t>
                    </m:r>
                    <m:f>
                      <m:fPr>
                        <m:ctrlPr>
                          <a:rPr lang="en-GB" i="1">
                            <a:solidFill>
                              <a:schemeClr val="tx1"/>
                            </a:solidFill>
                            <a:latin typeface="Cambria Math"/>
                          </a:rPr>
                        </m:ctrlPr>
                      </m:fPr>
                      <m:num>
                        <m:r>
                          <a:rPr lang="en-GB" b="0" i="1" smtClean="0">
                            <a:solidFill>
                              <a:schemeClr val="tx1"/>
                            </a:solidFill>
                            <a:latin typeface="Cambria Math"/>
                          </a:rPr>
                          <m:t>2</m:t>
                        </m:r>
                        <m:r>
                          <a:rPr lang="en-GB" b="0" i="1" smtClean="0">
                            <a:solidFill>
                              <a:schemeClr val="tx1"/>
                            </a:solidFill>
                            <a:latin typeface="Cambria Math"/>
                          </a:rPr>
                          <m:t>+</m:t>
                        </m:r>
                        <m:r>
                          <a:rPr lang="en-GB" b="0" i="1" smtClean="0">
                            <a:solidFill>
                              <a:schemeClr val="tx1"/>
                            </a:solidFill>
                            <a:latin typeface="Cambria Math"/>
                          </a:rPr>
                          <m:t>4</m:t>
                        </m:r>
                        <m:r>
                          <a:rPr lang="en-GB" b="0" i="1" smtClean="0">
                            <a:solidFill>
                              <a:schemeClr val="tx1"/>
                            </a:solidFill>
                            <a:latin typeface="Cambria Math"/>
                          </a:rPr>
                          <m:t>+</m:t>
                        </m:r>
                        <m:r>
                          <a:rPr lang="en-GB" b="0" i="1" smtClean="0">
                            <a:solidFill>
                              <a:schemeClr val="tx1"/>
                            </a:solidFill>
                            <a:latin typeface="Cambria Math"/>
                          </a:rPr>
                          <m:t>3</m:t>
                        </m:r>
                      </m:num>
                      <m:den>
                        <m:r>
                          <a:rPr lang="en-GB" b="0" i="1">
                            <a:solidFill>
                              <a:schemeClr val="tx1"/>
                            </a:solidFill>
                            <a:latin typeface="Cambria Math"/>
                          </a:rPr>
                          <m:t>1</m:t>
                        </m:r>
                        <m:r>
                          <a:rPr lang="en-GB" b="0" i="1">
                            <a:solidFill>
                              <a:schemeClr val="tx1"/>
                            </a:solidFill>
                            <a:latin typeface="Cambria Math"/>
                          </a:rPr>
                          <m:t>+</m:t>
                        </m:r>
                        <m:r>
                          <a:rPr lang="en-GB" b="0" i="1">
                            <a:solidFill>
                              <a:schemeClr val="tx1"/>
                            </a:solidFill>
                            <a:latin typeface="Cambria Math"/>
                          </a:rPr>
                          <m:t>3</m:t>
                        </m:r>
                        <m:r>
                          <a:rPr lang="en-GB" b="0" i="1">
                            <a:solidFill>
                              <a:schemeClr val="tx1"/>
                            </a:solidFill>
                            <a:latin typeface="Cambria Math"/>
                          </a:rPr>
                          <m:t>+</m:t>
                        </m:r>
                        <m:r>
                          <a:rPr lang="en-GB" b="0" i="1">
                            <a:solidFill>
                              <a:schemeClr val="tx1"/>
                            </a:solidFill>
                            <a:latin typeface="Cambria Math"/>
                          </a:rPr>
                          <m:t>2</m:t>
                        </m:r>
                      </m:den>
                    </m:f>
                    <m:r>
                      <a:rPr lang="en-GB" b="0" i="1">
                        <a:solidFill>
                          <a:schemeClr val="tx1"/>
                        </a:solidFill>
                        <a:latin typeface="Cambria Math"/>
                        <a:ea typeface="Cambria Math"/>
                      </a:rPr>
                      <m:t>×</m:t>
                    </m:r>
                    <m:r>
                      <a:rPr lang="en-GB" b="0" i="1">
                        <a:solidFill>
                          <a:schemeClr val="tx1"/>
                        </a:solidFill>
                        <a:latin typeface="Cambria Math"/>
                        <a:ea typeface="Cambria Math"/>
                      </a:rPr>
                      <m:t>100</m:t>
                    </m:r>
                    <m:r>
                      <a:rPr lang="en-GB" b="0" i="1">
                        <a:solidFill>
                          <a:schemeClr val="tx1"/>
                        </a:solidFill>
                        <a:latin typeface="Cambria Math"/>
                      </a:rPr>
                      <m:t>=</m:t>
                    </m:r>
                    <m:f>
                      <m:fPr>
                        <m:ctrlPr>
                          <a:rPr lang="en-GB" i="1">
                            <a:solidFill>
                              <a:schemeClr val="tx1"/>
                            </a:solidFill>
                            <a:latin typeface="Cambria Math"/>
                          </a:rPr>
                        </m:ctrlPr>
                      </m:fPr>
                      <m:num>
                        <m:r>
                          <a:rPr lang="en-GB" b="0" i="1" smtClean="0">
                            <a:solidFill>
                              <a:schemeClr val="tx1"/>
                            </a:solidFill>
                            <a:latin typeface="Cambria Math"/>
                          </a:rPr>
                          <m:t>9</m:t>
                        </m:r>
                      </m:num>
                      <m:den>
                        <m:r>
                          <a:rPr lang="en-GB" b="0" i="1">
                            <a:solidFill>
                              <a:schemeClr val="tx1"/>
                            </a:solidFill>
                            <a:latin typeface="Cambria Math"/>
                          </a:rPr>
                          <m:t>6</m:t>
                        </m:r>
                      </m:den>
                    </m:f>
                    <m:r>
                      <a:rPr lang="en-GB" b="0" i="1">
                        <a:solidFill>
                          <a:schemeClr val="tx1"/>
                        </a:solidFill>
                        <a:latin typeface="Cambria Math"/>
                        <a:ea typeface="Cambria Math"/>
                      </a:rPr>
                      <m:t>×</m:t>
                    </m:r>
                    <m:r>
                      <a:rPr lang="en-GB" b="0" i="1">
                        <a:solidFill>
                          <a:schemeClr val="tx1"/>
                        </a:solidFill>
                        <a:latin typeface="Cambria Math"/>
                        <a:ea typeface="Cambria Math"/>
                      </a:rPr>
                      <m:t>100</m:t>
                    </m:r>
                    <m:r>
                      <a:rPr lang="en-GB" b="0" i="1">
                        <a:solidFill>
                          <a:schemeClr val="tx1"/>
                        </a:solidFill>
                        <a:latin typeface="Cambria Math"/>
                        <a:ea typeface="Cambria Math"/>
                      </a:rPr>
                      <m:t>=</m:t>
                    </m:r>
                    <m:r>
                      <a:rPr lang="en-GB" b="0" i="1">
                        <a:solidFill>
                          <a:schemeClr val="tx1"/>
                        </a:solidFill>
                        <a:latin typeface="Cambria Math"/>
                        <a:ea typeface="Cambria Math"/>
                      </a:rPr>
                      <m:t>150</m:t>
                    </m:r>
                    <m:r>
                      <a:rPr lang="en-GB" b="0" i="1">
                        <a:solidFill>
                          <a:schemeClr val="tx1"/>
                        </a:solidFill>
                        <a:latin typeface="Cambria Math"/>
                        <a:ea typeface="Cambria Math"/>
                      </a:rPr>
                      <m:t>%</m:t>
                    </m:r>
                  </m:oMath>
                </a14:m>
                <a:endParaRPr lang="en-GB" dirty="0">
                  <a:solidFill>
                    <a:schemeClr val="tx1"/>
                  </a:solidFill>
                </a:endParaRPr>
              </a:p>
              <a:p>
                <a:pPr marL="0" indent="0" algn="r" rtl="1">
                  <a:buNone/>
                </a:pPr>
                <a:endParaRPr lang="en-GB" b="1" dirty="0" smtClean="0">
                  <a:solidFill>
                    <a:schemeClr val="tx2"/>
                  </a:solidFill>
                </a:endParaRPr>
              </a:p>
              <a:p>
                <a:pPr algn="r" rtl="1"/>
                <a:r>
                  <a:rPr lang="ar-SA" b="1" dirty="0" smtClean="0">
                    <a:solidFill>
                      <a:schemeClr val="tx2"/>
                    </a:solidFill>
                  </a:rPr>
                  <a:t>معدل التضخم (</a:t>
                </a:r>
                <a:r>
                  <a:rPr lang="en-GB" b="1" dirty="0" smtClean="0">
                    <a:solidFill>
                      <a:schemeClr val="tx2"/>
                    </a:solidFill>
                  </a:rPr>
                  <a:t>π</a:t>
                </a:r>
                <a:r>
                  <a:rPr lang="ar-SA" b="1" dirty="0" smtClean="0">
                    <a:solidFill>
                      <a:schemeClr val="tx2"/>
                    </a:solidFill>
                  </a:rPr>
                  <a:t>):</a:t>
                </a:r>
                <a:endParaRPr lang="en-GB" b="1" dirty="0" smtClean="0">
                  <a:solidFill>
                    <a:schemeClr val="tx2"/>
                  </a:solidFill>
                </a:endParaRPr>
              </a:p>
              <a:p>
                <a:pPr marL="0" indent="0" algn="r" rtl="1">
                  <a:buNone/>
                </a:pPr>
                <a14:m>
                  <m:oMathPara xmlns:m="http://schemas.openxmlformats.org/officeDocument/2006/math">
                    <m:oMathParaPr>
                      <m:jc m:val="centerGroup"/>
                    </m:oMathParaPr>
                    <m:oMath xmlns:m="http://schemas.openxmlformats.org/officeDocument/2006/math">
                      <m:r>
                        <a:rPr lang="en-GB" i="1" smtClean="0">
                          <a:latin typeface="Cambria Math"/>
                          <a:ea typeface="Cambria Math"/>
                        </a:rPr>
                        <m:t>𝜋</m:t>
                      </m:r>
                      <m:r>
                        <a:rPr lang="en-GB" b="0" i="1" smtClean="0">
                          <a:latin typeface="Cambria Math"/>
                          <a:ea typeface="Cambria Math"/>
                        </a:rPr>
                        <m:t>=</m:t>
                      </m:r>
                      <m:f>
                        <m:fPr>
                          <m:ctrlPr>
                            <a:rPr lang="en-GB" b="0" i="1" smtClean="0">
                              <a:latin typeface="Cambria Math"/>
                              <a:ea typeface="Cambria Math"/>
                            </a:rPr>
                          </m:ctrlPr>
                        </m:fPr>
                        <m:num>
                          <m:r>
                            <a:rPr lang="en-GB" b="0" i="1" smtClean="0">
                              <a:latin typeface="Cambria Math"/>
                              <a:ea typeface="Cambria Math"/>
                            </a:rPr>
                            <m:t>150</m:t>
                          </m:r>
                          <m:r>
                            <a:rPr lang="en-GB" b="0" i="1" smtClean="0">
                              <a:latin typeface="Cambria Math"/>
                              <a:ea typeface="Cambria Math"/>
                            </a:rPr>
                            <m:t>−</m:t>
                          </m:r>
                          <m:r>
                            <a:rPr lang="en-GB" b="0" i="1" smtClean="0">
                              <a:latin typeface="Cambria Math"/>
                              <a:ea typeface="Cambria Math"/>
                            </a:rPr>
                            <m:t>100</m:t>
                          </m:r>
                        </m:num>
                        <m:den>
                          <m:r>
                            <a:rPr lang="en-GB" b="0" i="1" smtClean="0">
                              <a:latin typeface="Cambria Math"/>
                              <a:ea typeface="Cambria Math"/>
                            </a:rPr>
                            <m:t>100</m:t>
                          </m:r>
                        </m:den>
                      </m:f>
                      <m:r>
                        <a:rPr lang="en-GB" b="0" i="1" smtClean="0">
                          <a:latin typeface="Cambria Math"/>
                          <a:ea typeface="Cambria Math"/>
                        </a:rPr>
                        <m:t>×</m:t>
                      </m:r>
                      <m:r>
                        <a:rPr lang="en-GB" b="0" i="1" smtClean="0">
                          <a:latin typeface="Cambria Math"/>
                          <a:ea typeface="Cambria Math"/>
                        </a:rPr>
                        <m:t>100</m:t>
                      </m:r>
                      <m:r>
                        <a:rPr lang="en-GB" b="0" i="1" smtClean="0">
                          <a:latin typeface="Cambria Math"/>
                          <a:ea typeface="Cambria Math"/>
                        </a:rPr>
                        <m:t>=</m:t>
                      </m:r>
                      <m:r>
                        <a:rPr lang="en-GB" b="0" i="1" smtClean="0">
                          <a:latin typeface="Cambria Math"/>
                          <a:ea typeface="Cambria Math"/>
                        </a:rPr>
                        <m:t>50</m:t>
                      </m:r>
                      <m:r>
                        <a:rPr lang="en-GB" b="0" i="1" smtClean="0">
                          <a:latin typeface="Cambria Math"/>
                          <a:ea typeface="Cambria Math"/>
                        </a:rPr>
                        <m:t>%</m:t>
                      </m:r>
                    </m:oMath>
                  </m:oMathPara>
                </a14:m>
                <a:endParaRPr lang="en-GB" dirty="0" smtClean="0"/>
              </a:p>
              <a:p>
                <a:pPr marL="0" indent="0" algn="r" rtl="1">
                  <a:buNone/>
                </a:pPr>
                <a:r>
                  <a:rPr lang="ar-SA" dirty="0" smtClean="0"/>
                  <a:t>ارتفع المستوى العام للأسعار في عام  2008 بحوالي 50% عما كان عليه في عام 2004.</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935480"/>
                <a:ext cx="8229600" cy="4517856"/>
              </a:xfrm>
              <a:blipFill rotWithShape="1">
                <a:blip r:embed="rId2"/>
                <a:stretch>
                  <a:fillRect t="-1215" r="-1333" b="-675"/>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endParaRPr lang="en-GB"/>
          </a:p>
        </p:txBody>
      </p:sp>
      <p:sp>
        <p:nvSpPr>
          <p:cNvPr id="7" name="Rectangle 6"/>
          <p:cNvSpPr/>
          <p:nvPr/>
        </p:nvSpPr>
        <p:spPr>
          <a:xfrm>
            <a:off x="5868144" y="4797152"/>
            <a:ext cx="864096"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004280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الأرقام القياسية لتكاليف المعيشة (</a:t>
            </a:r>
            <a:r>
              <a:rPr lang="en-GB" b="1" dirty="0"/>
              <a:t>CPI</a:t>
            </a:r>
            <a:r>
              <a:rPr lang="ar-SA" b="1" dirty="0" smtClean="0"/>
              <a:t>):</a:t>
            </a:r>
            <a:endParaRPr lang="en-GB"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lgn="r" rtl="1"/>
                <a:r>
                  <a:rPr lang="ar-SA" b="1" dirty="0" smtClean="0">
                    <a:solidFill>
                      <a:schemeClr val="tx2"/>
                    </a:solidFill>
                  </a:rPr>
                  <a:t>عيب الرقم القياسي (التجميعي) البسيط:</a:t>
                </a:r>
              </a:p>
              <a:p>
                <a:pPr marL="0" indent="0" algn="r" rtl="1">
                  <a:buNone/>
                </a:pPr>
                <a:r>
                  <a:rPr lang="ar-SA" dirty="0" smtClean="0"/>
                  <a:t>          لا يوضح تأثير ارتفاع الأسعار على دخول الأفراد، جيث تختلف السلع من حيث تأثيرها على دخول الأفراد بحسب ما ينفق عليها من دخولهم.</a:t>
                </a:r>
              </a:p>
              <a:p>
                <a:pPr marL="0" indent="0" algn="r" rtl="1">
                  <a:buNone/>
                </a:pPr>
                <a:endParaRPr lang="ar-SA" dirty="0"/>
              </a:p>
              <a:p>
                <a:pPr marL="514350" indent="-514350" algn="r" rtl="1">
                  <a:buFont typeface="+mj-lt"/>
                  <a:buAutoNum type="arabicPeriod" startAt="2"/>
                </a:pPr>
                <a:r>
                  <a:rPr lang="ar-SA" b="1" dirty="0" smtClean="0">
                    <a:solidFill>
                      <a:schemeClr val="tx2"/>
                    </a:solidFill>
                  </a:rPr>
                  <a:t>الرقم القياسي المرجح لتكاليف المعيشة:</a:t>
                </a:r>
                <a:endParaRPr lang="ar-SA" b="1" dirty="0">
                  <a:solidFill>
                    <a:schemeClr val="tx2"/>
                  </a:solidFill>
                </a:endParaRPr>
              </a:p>
              <a:p>
                <a:pPr marL="0" indent="0" algn="r" rtl="1">
                  <a:buNone/>
                </a:pPr>
                <a14:m>
                  <m:oMathPara xmlns:m="http://schemas.openxmlformats.org/officeDocument/2006/math">
                    <m:oMathParaPr>
                      <m:jc m:val="centerGroup"/>
                    </m:oMathParaPr>
                    <m:oMath xmlns:m="http://schemas.openxmlformats.org/officeDocument/2006/math">
                      <m:r>
                        <a:rPr lang="ar-SA" b="0" i="1" smtClean="0">
                          <a:latin typeface="Cambria Math"/>
                        </a:rPr>
                        <m:t>100</m:t>
                      </m:r>
                      <m:r>
                        <a:rPr lang="ar-SA" b="0" i="1" smtClean="0">
                          <a:latin typeface="Cambria Math"/>
                          <a:ea typeface="Cambria Math"/>
                        </a:rPr>
                        <m:t>×</m:t>
                      </m:r>
                      <m:f>
                        <m:fPr>
                          <m:ctrlPr>
                            <a:rPr lang="ar-SA" b="0" i="1" smtClean="0">
                              <a:latin typeface="Cambria Math"/>
                              <a:ea typeface="Cambria Math"/>
                            </a:rPr>
                          </m:ctrlPr>
                        </m:fPr>
                        <m:num>
                          <m:nary>
                            <m:naryPr>
                              <m:chr m:val="∑"/>
                              <m:subHide m:val="on"/>
                              <m:supHide m:val="on"/>
                              <m:ctrlPr>
                                <a:rPr lang="ar-SA" b="0" i="1" smtClean="0">
                                  <a:latin typeface="Cambria Math"/>
                                  <a:ea typeface="Cambria Math"/>
                                </a:rPr>
                              </m:ctrlPr>
                            </m:naryPr>
                            <m:sub/>
                            <m:sup/>
                            <m:e>
                              <m:r>
                                <a:rPr lang="en-GB" b="0" i="1" smtClean="0">
                                  <a:latin typeface="Cambria Math"/>
                                  <a:ea typeface="Cambria Math"/>
                                </a:rPr>
                                <m:t>(</m:t>
                              </m:r>
                              <m:sSub>
                                <m:sSubPr>
                                  <m:ctrlPr>
                                    <a:rPr lang="en-GB" b="0" i="1" smtClean="0">
                                      <a:latin typeface="Cambria Math"/>
                                      <a:ea typeface="Cambria Math"/>
                                    </a:rPr>
                                  </m:ctrlPr>
                                </m:sSubPr>
                                <m:e>
                                  <m:r>
                                    <a:rPr lang="en-GB" b="0" i="1" smtClean="0">
                                      <a:latin typeface="Cambria Math"/>
                                      <a:ea typeface="Cambria Math"/>
                                    </a:rPr>
                                    <m:t>𝑃</m:t>
                                  </m:r>
                                </m:e>
                                <m:sub>
                                  <m:r>
                                    <a:rPr lang="en-GB" b="0" i="1" smtClean="0">
                                      <a:latin typeface="Cambria Math"/>
                                      <a:ea typeface="Cambria Math"/>
                                    </a:rPr>
                                    <m:t>2</m:t>
                                  </m:r>
                                </m:sub>
                              </m:sSub>
                              <m:r>
                                <a:rPr lang="en-GB" b="0" i="1" smtClean="0">
                                  <a:latin typeface="Cambria Math"/>
                                  <a:ea typeface="Cambria Math"/>
                                </a:rPr>
                                <m:t>×</m:t>
                              </m:r>
                              <m:r>
                                <a:rPr lang="en-GB" b="0" i="1" smtClean="0">
                                  <a:latin typeface="Cambria Math"/>
                                  <a:ea typeface="Cambria Math"/>
                                </a:rPr>
                                <m:t>𝑊</m:t>
                              </m:r>
                              <m:r>
                                <a:rPr lang="en-GB" b="0" i="1" smtClean="0">
                                  <a:latin typeface="Cambria Math"/>
                                  <a:ea typeface="Cambria Math"/>
                                </a:rPr>
                                <m:t>)</m:t>
                              </m:r>
                            </m:e>
                          </m:nary>
                        </m:num>
                        <m:den>
                          <m:nary>
                            <m:naryPr>
                              <m:chr m:val="∑"/>
                              <m:subHide m:val="on"/>
                              <m:supHide m:val="on"/>
                              <m:ctrlPr>
                                <a:rPr lang="ar-SA" b="0" i="1" smtClean="0">
                                  <a:latin typeface="Cambria Math"/>
                                  <a:ea typeface="Cambria Math"/>
                                </a:rPr>
                              </m:ctrlPr>
                            </m:naryPr>
                            <m:sub/>
                            <m:sup/>
                            <m:e>
                              <m:r>
                                <a:rPr lang="en-GB" b="0" i="1" smtClean="0">
                                  <a:latin typeface="Cambria Math"/>
                                  <a:ea typeface="Cambria Math"/>
                                </a:rPr>
                                <m:t>(</m:t>
                              </m:r>
                              <m:sSub>
                                <m:sSubPr>
                                  <m:ctrlPr>
                                    <a:rPr lang="en-GB" b="0" i="1" smtClean="0">
                                      <a:latin typeface="Cambria Math"/>
                                      <a:ea typeface="Cambria Math"/>
                                    </a:rPr>
                                  </m:ctrlPr>
                                </m:sSubPr>
                                <m:e>
                                  <m:r>
                                    <a:rPr lang="en-GB" b="0" i="1" smtClean="0">
                                      <a:latin typeface="Cambria Math"/>
                                      <a:ea typeface="Cambria Math"/>
                                    </a:rPr>
                                    <m:t>𝑃</m:t>
                                  </m:r>
                                </m:e>
                                <m:sub>
                                  <m:r>
                                    <a:rPr lang="en-GB" b="0" i="1" smtClean="0">
                                      <a:latin typeface="Cambria Math"/>
                                      <a:ea typeface="Cambria Math"/>
                                    </a:rPr>
                                    <m:t>1</m:t>
                                  </m:r>
                                </m:sub>
                              </m:sSub>
                              <m:r>
                                <a:rPr lang="en-GB" b="0" i="1" smtClean="0">
                                  <a:latin typeface="Cambria Math"/>
                                  <a:ea typeface="Cambria Math"/>
                                </a:rPr>
                                <m:t>×</m:t>
                              </m:r>
                              <m:r>
                                <a:rPr lang="en-GB" b="0" i="1" smtClean="0">
                                  <a:latin typeface="Cambria Math"/>
                                  <a:ea typeface="Cambria Math"/>
                                </a:rPr>
                                <m:t>𝑊</m:t>
                              </m:r>
                              <m:r>
                                <a:rPr lang="en-GB" b="0" i="1" smtClean="0">
                                  <a:latin typeface="Cambria Math"/>
                                  <a:ea typeface="Cambria Math"/>
                                </a:rPr>
                                <m:t>)</m:t>
                              </m:r>
                            </m:e>
                          </m:nary>
                        </m:den>
                      </m:f>
                      <m:r>
                        <a:rPr lang="ar-SA" b="0" i="1" smtClean="0">
                          <a:latin typeface="Cambria Math"/>
                          <a:ea typeface="Cambria Math"/>
                        </a:rPr>
                        <m:t>=</m:t>
                      </m:r>
                      <m:r>
                        <a:rPr lang="en-GB" b="0" i="1" smtClean="0">
                          <a:latin typeface="Cambria Math"/>
                          <a:ea typeface="Cambria Math"/>
                        </a:rPr>
                        <m:t>𝑊𝐶𝑃𝐼</m:t>
                      </m:r>
                    </m:oMath>
                  </m:oMathPara>
                </a14:m>
                <a:endParaRPr lang="en-GB" dirty="0" smtClean="0"/>
              </a:p>
              <a:p>
                <a:pPr marL="0" indent="0" algn="r" rtl="1">
                  <a:buNone/>
                </a:pPr>
                <a:r>
                  <a:rPr lang="ar-SA" b="1" dirty="0" smtClean="0">
                    <a:solidFill>
                      <a:schemeClr val="tx2"/>
                    </a:solidFill>
                  </a:rPr>
                  <a:t>حيث: </a:t>
                </a:r>
                <a:r>
                  <a:rPr lang="ar-SA" dirty="0" smtClean="0"/>
                  <a:t>(</a:t>
                </a:r>
                <a:r>
                  <a:rPr lang="en-GB" dirty="0" smtClean="0"/>
                  <a:t>W</a:t>
                </a:r>
                <a:r>
                  <a:rPr lang="ar-SA" dirty="0" smtClean="0"/>
                  <a:t>) الوزن الترجيحي للسلع و الخدمات</a:t>
                </a:r>
              </a:p>
              <a:p>
                <a:pPr marL="0" indent="0" algn="r" rtl="1">
                  <a:buNone/>
                </a:pPr>
                <a:r>
                  <a:rPr lang="ar-SA" dirty="0"/>
                  <a:t> </a:t>
                </a:r>
                <a:r>
                  <a:rPr lang="ar-SA" dirty="0" smtClean="0"/>
                  <a:t>      (</a:t>
                </a:r>
                <a:r>
                  <a:rPr lang="en-GB" dirty="0" smtClean="0"/>
                  <a:t>P</a:t>
                </a:r>
                <a:r>
                  <a:rPr lang="ar-SA" dirty="0" smtClean="0"/>
                  <a:t>) أسعار السلع و الخدمات</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t="-1250" r="-1333"/>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endParaRPr lang="en-GB"/>
          </a:p>
        </p:txBody>
      </p:sp>
      <p:sp>
        <p:nvSpPr>
          <p:cNvPr id="6" name="Rectangle 5"/>
          <p:cNvSpPr/>
          <p:nvPr/>
        </p:nvSpPr>
        <p:spPr>
          <a:xfrm>
            <a:off x="2483768" y="4221088"/>
            <a:ext cx="4176464"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23528" y="4509120"/>
            <a:ext cx="1152128" cy="1200329"/>
          </a:xfrm>
          <a:prstGeom prst="rect">
            <a:avLst/>
          </a:prstGeom>
          <a:noFill/>
          <a:ln>
            <a:solidFill>
              <a:srgbClr val="FF0000"/>
            </a:solidFill>
          </a:ln>
        </p:spPr>
        <p:txBody>
          <a:bodyPr wrap="square" rtlCol="0">
            <a:spAutoFit/>
          </a:bodyPr>
          <a:lstStyle/>
          <a:p>
            <a:pPr algn="ctr" rtl="1"/>
            <a:r>
              <a:rPr lang="ar-SA" sz="2400" dirty="0" smtClean="0">
                <a:solidFill>
                  <a:srgbClr val="FF0000"/>
                </a:solidFill>
              </a:rPr>
              <a:t>أكثر دقة</a:t>
            </a:r>
          </a:p>
          <a:p>
            <a:pPr algn="ctr" rtl="1"/>
            <a:r>
              <a:rPr lang="ar-SA" sz="2400" dirty="0" smtClean="0">
                <a:solidFill>
                  <a:srgbClr val="FF0000"/>
                </a:solidFill>
              </a:rPr>
              <a:t>يُفضل استخدامه</a:t>
            </a:r>
            <a:endParaRPr lang="en-GB" sz="2400" dirty="0">
              <a:solidFill>
                <a:srgbClr val="FF0000"/>
              </a:solidFill>
            </a:endParaRPr>
          </a:p>
        </p:txBody>
      </p:sp>
      <p:cxnSp>
        <p:nvCxnSpPr>
          <p:cNvPr id="10" name="Straight Arrow Connector 9"/>
          <p:cNvCxnSpPr/>
          <p:nvPr/>
        </p:nvCxnSpPr>
        <p:spPr>
          <a:xfrm flipV="1">
            <a:off x="1475656" y="4797152"/>
            <a:ext cx="864096" cy="2880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56317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الأرقام القياسية لتكاليف المعيشة (</a:t>
            </a:r>
            <a:r>
              <a:rPr lang="en-GB" b="1" dirty="0"/>
              <a:t>CPI</a:t>
            </a:r>
            <a:r>
              <a:rPr lang="ar-SA" b="1" dirty="0" smtClean="0"/>
              <a:t>):</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مثال:</a:t>
            </a:r>
          </a:p>
          <a:p>
            <a:pPr algn="r" rtl="1"/>
            <a:endParaRPr lang="ar-SA" b="1" dirty="0">
              <a:solidFill>
                <a:schemeClr val="tx2"/>
              </a:solidFill>
            </a:endParaRPr>
          </a:p>
          <a:p>
            <a:pPr algn="r" rtl="1"/>
            <a:endParaRPr lang="ar-SA" b="1" dirty="0" smtClean="0">
              <a:solidFill>
                <a:schemeClr val="tx2"/>
              </a:solidFill>
            </a:endParaRPr>
          </a:p>
          <a:p>
            <a:pPr algn="r" rtl="1"/>
            <a:endParaRPr lang="ar-SA" b="1" dirty="0">
              <a:solidFill>
                <a:schemeClr val="tx2"/>
              </a:solidFill>
            </a:endParaRPr>
          </a:p>
          <a:p>
            <a:pPr algn="r" rtl="1"/>
            <a:endParaRPr lang="ar-SA" b="1" dirty="0" smtClean="0">
              <a:solidFill>
                <a:schemeClr val="tx2"/>
              </a:solidFill>
            </a:endParaRPr>
          </a:p>
          <a:p>
            <a:pPr marL="514350" indent="-514350" algn="r" rtl="1">
              <a:buFont typeface="+mj-lt"/>
              <a:buAutoNum type="arabicPeriod"/>
            </a:pPr>
            <a:endParaRPr lang="en-GB" b="1" dirty="0">
              <a:solidFill>
                <a:schemeClr val="tx2"/>
              </a:solidFill>
            </a:endParaRPr>
          </a:p>
        </p:txBody>
      </p:sp>
      <p:sp>
        <p:nvSpPr>
          <p:cNvPr id="4" name="Footer Placeholder 3"/>
          <p:cNvSpPr>
            <a:spLocks noGrp="1"/>
          </p:cNvSpPr>
          <p:nvPr>
            <p:ph type="ftr" sz="quarter" idx="11"/>
          </p:nvPr>
        </p:nvSpPr>
        <p:spPr/>
        <p:txBody>
          <a:bodyPr/>
          <a:lstStyle/>
          <a:p>
            <a:endParaRPr lang="en-GB"/>
          </a:p>
        </p:txBody>
      </p:sp>
      <p:graphicFrame>
        <p:nvGraphicFramePr>
          <p:cNvPr id="6" name="Table 5"/>
          <p:cNvGraphicFramePr>
            <a:graphicFrameLocks noGrp="1"/>
          </p:cNvGraphicFramePr>
          <p:nvPr>
            <p:extLst>
              <p:ext uri="{D42A27DB-BD31-4B8C-83A1-F6EECF244321}">
                <p14:modId xmlns:p14="http://schemas.microsoft.com/office/powerpoint/2010/main" val="911780914"/>
              </p:ext>
            </p:extLst>
          </p:nvPr>
        </p:nvGraphicFramePr>
        <p:xfrm>
          <a:off x="251520" y="2774032"/>
          <a:ext cx="8568954" cy="2743200"/>
        </p:xfrm>
        <a:graphic>
          <a:graphicData uri="http://schemas.openxmlformats.org/drawingml/2006/table">
            <a:tbl>
              <a:tblPr firstRow="1" bandRow="1">
                <a:tableStyleId>{5C22544A-7EE6-4342-B048-85BDC9FD1C3A}</a:tableStyleId>
              </a:tblPr>
              <a:tblGrid>
                <a:gridCol w="1428159"/>
                <a:gridCol w="1428159"/>
                <a:gridCol w="1428159"/>
                <a:gridCol w="1428159"/>
                <a:gridCol w="1428159"/>
                <a:gridCol w="1428159"/>
              </a:tblGrid>
              <a:tr h="370840">
                <a:tc>
                  <a:txBody>
                    <a:bodyPr/>
                    <a:lstStyle/>
                    <a:p>
                      <a:pPr algn="ctr" rtl="1"/>
                      <a:r>
                        <a:rPr lang="ar-SA" sz="2600" dirty="0" smtClean="0"/>
                        <a:t>ترجيح 2008</a:t>
                      </a:r>
                      <a:endParaRPr lang="en-GB" sz="2600" dirty="0" smtClean="0"/>
                    </a:p>
                    <a:p>
                      <a:pPr marL="0" marR="0" indent="0" algn="ctr" defTabSz="914400" rtl="1" eaLnBrk="1" fontAlgn="auto" latinLnBrk="0" hangingPunct="1">
                        <a:lnSpc>
                          <a:spcPct val="100000"/>
                        </a:lnSpc>
                        <a:spcBef>
                          <a:spcPts val="0"/>
                        </a:spcBef>
                        <a:spcAft>
                          <a:spcPts val="0"/>
                        </a:spcAft>
                        <a:buClrTx/>
                        <a:buSzTx/>
                        <a:buFontTx/>
                        <a:buNone/>
                        <a:tabLst/>
                        <a:defRPr/>
                      </a:pPr>
                      <a:r>
                        <a:rPr lang="en-GB" sz="2600" dirty="0" smtClean="0"/>
                        <a:t>P2×W</a:t>
                      </a:r>
                    </a:p>
                  </a:txBody>
                  <a:tcPr/>
                </a:tc>
                <a:tc>
                  <a:txBody>
                    <a:bodyPr/>
                    <a:lstStyle/>
                    <a:p>
                      <a:pPr algn="ctr" rtl="1"/>
                      <a:r>
                        <a:rPr lang="ar-SA" sz="2600" dirty="0" smtClean="0"/>
                        <a:t>ترجيح 2004</a:t>
                      </a:r>
                      <a:endParaRPr lang="en-GB" sz="2600" dirty="0" smtClean="0"/>
                    </a:p>
                    <a:p>
                      <a:pPr algn="ctr" rtl="1"/>
                      <a:r>
                        <a:rPr lang="en-GB" sz="2600" dirty="0" smtClean="0"/>
                        <a:t>P1×W</a:t>
                      </a:r>
                      <a:endParaRPr lang="en-GB" sz="2600" dirty="0"/>
                    </a:p>
                  </a:txBody>
                  <a:tcPr/>
                </a:tc>
                <a:tc>
                  <a:txBody>
                    <a:bodyPr/>
                    <a:lstStyle/>
                    <a:p>
                      <a:pPr algn="ctr" rtl="1"/>
                      <a:r>
                        <a:rPr lang="ar-SA" sz="2600" dirty="0" smtClean="0"/>
                        <a:t>الوزن</a:t>
                      </a:r>
                      <a:r>
                        <a:rPr lang="ar-SA" sz="2600" baseline="0" dirty="0" smtClean="0"/>
                        <a:t> الترجيحي</a:t>
                      </a:r>
                    </a:p>
                    <a:p>
                      <a:pPr algn="ctr" rtl="1"/>
                      <a:r>
                        <a:rPr lang="en-GB" sz="2600" baseline="0" dirty="0" smtClean="0"/>
                        <a:t>W</a:t>
                      </a:r>
                      <a:endParaRPr lang="en-GB" sz="2600" dirty="0"/>
                    </a:p>
                  </a:txBody>
                  <a:tcPr/>
                </a:tc>
                <a:tc>
                  <a:txBody>
                    <a:bodyPr/>
                    <a:lstStyle/>
                    <a:p>
                      <a:pPr algn="ctr" rtl="1"/>
                      <a:r>
                        <a:rPr lang="ar-SA" sz="2600" dirty="0" smtClean="0"/>
                        <a:t>الأسعار عام 2008</a:t>
                      </a:r>
                      <a:endParaRPr lang="en-GB" sz="2600" dirty="0"/>
                    </a:p>
                  </a:txBody>
                  <a:tcPr/>
                </a:tc>
                <a:tc>
                  <a:txBody>
                    <a:bodyPr/>
                    <a:lstStyle/>
                    <a:p>
                      <a:pPr algn="ctr" rtl="1"/>
                      <a:r>
                        <a:rPr lang="ar-SA" sz="2600" dirty="0" smtClean="0"/>
                        <a:t>الأسعار عام 2004</a:t>
                      </a:r>
                      <a:endParaRPr lang="en-GB" sz="2600" dirty="0"/>
                    </a:p>
                  </a:txBody>
                  <a:tcPr/>
                </a:tc>
                <a:tc>
                  <a:txBody>
                    <a:bodyPr/>
                    <a:lstStyle/>
                    <a:p>
                      <a:pPr algn="ctr" rtl="1"/>
                      <a:r>
                        <a:rPr lang="ar-SA" sz="2600" dirty="0" smtClean="0"/>
                        <a:t>السلعة</a:t>
                      </a:r>
                      <a:endParaRPr lang="en-GB" sz="2600" dirty="0"/>
                    </a:p>
                  </a:txBody>
                  <a:tcPr/>
                </a:tc>
              </a:tr>
              <a:tr h="370840">
                <a:tc>
                  <a:txBody>
                    <a:bodyPr/>
                    <a:lstStyle/>
                    <a:p>
                      <a:pPr algn="ctr" rtl="1"/>
                      <a:r>
                        <a:rPr lang="ar-SA" sz="2600" dirty="0" smtClean="0"/>
                        <a:t>90</a:t>
                      </a:r>
                      <a:endParaRPr lang="en-GB" sz="2600" dirty="0"/>
                    </a:p>
                  </a:txBody>
                  <a:tcPr/>
                </a:tc>
                <a:tc>
                  <a:txBody>
                    <a:bodyPr/>
                    <a:lstStyle/>
                    <a:p>
                      <a:pPr algn="ctr" rtl="1"/>
                      <a:r>
                        <a:rPr lang="ar-SA" sz="2600" dirty="0" smtClean="0"/>
                        <a:t>45</a:t>
                      </a:r>
                      <a:endParaRPr lang="en-GB" sz="2600" dirty="0"/>
                    </a:p>
                  </a:txBody>
                  <a:tcPr/>
                </a:tc>
                <a:tc>
                  <a:txBody>
                    <a:bodyPr/>
                    <a:lstStyle/>
                    <a:p>
                      <a:pPr algn="ctr" rtl="1"/>
                      <a:r>
                        <a:rPr lang="ar-SA" sz="2600" dirty="0" smtClean="0"/>
                        <a:t>45</a:t>
                      </a:r>
                      <a:endParaRPr lang="en-GB" sz="2600" dirty="0"/>
                    </a:p>
                  </a:txBody>
                  <a:tcPr/>
                </a:tc>
                <a:tc>
                  <a:txBody>
                    <a:bodyPr/>
                    <a:lstStyle/>
                    <a:p>
                      <a:pPr algn="ctr" rtl="1"/>
                      <a:r>
                        <a:rPr lang="ar-SA" sz="2600" b="1" dirty="0" smtClean="0"/>
                        <a:t>2</a:t>
                      </a:r>
                      <a:endParaRPr lang="en-GB" sz="2600" b="1" dirty="0"/>
                    </a:p>
                  </a:txBody>
                  <a:tcPr/>
                </a:tc>
                <a:tc>
                  <a:txBody>
                    <a:bodyPr/>
                    <a:lstStyle/>
                    <a:p>
                      <a:pPr algn="ctr" rtl="1"/>
                      <a:r>
                        <a:rPr lang="ar-SA" sz="2600" b="1" dirty="0" smtClean="0"/>
                        <a:t>1</a:t>
                      </a:r>
                      <a:endParaRPr lang="en-GB" sz="2600" b="1" dirty="0"/>
                    </a:p>
                  </a:txBody>
                  <a:tcPr/>
                </a:tc>
                <a:tc>
                  <a:txBody>
                    <a:bodyPr/>
                    <a:lstStyle/>
                    <a:p>
                      <a:pPr algn="ctr" rtl="1"/>
                      <a:r>
                        <a:rPr lang="ar-SA" sz="2600" b="1" dirty="0" smtClean="0"/>
                        <a:t>غذاء</a:t>
                      </a:r>
                      <a:endParaRPr lang="en-GB" sz="2600" b="1" dirty="0"/>
                    </a:p>
                  </a:txBody>
                  <a:tcPr/>
                </a:tc>
              </a:tr>
              <a:tr h="370840">
                <a:tc>
                  <a:txBody>
                    <a:bodyPr/>
                    <a:lstStyle/>
                    <a:p>
                      <a:pPr algn="ctr" rtl="1"/>
                      <a:r>
                        <a:rPr lang="ar-SA" sz="2600" dirty="0" smtClean="0"/>
                        <a:t>120</a:t>
                      </a:r>
                      <a:endParaRPr lang="en-GB" sz="2600" dirty="0"/>
                    </a:p>
                  </a:txBody>
                  <a:tcPr/>
                </a:tc>
                <a:tc>
                  <a:txBody>
                    <a:bodyPr/>
                    <a:lstStyle/>
                    <a:p>
                      <a:pPr algn="ctr" rtl="1"/>
                      <a:r>
                        <a:rPr lang="ar-SA" sz="2600" dirty="0" smtClean="0"/>
                        <a:t>90</a:t>
                      </a:r>
                      <a:endParaRPr lang="en-GB" sz="2600" dirty="0"/>
                    </a:p>
                  </a:txBody>
                  <a:tcPr/>
                </a:tc>
                <a:tc>
                  <a:txBody>
                    <a:bodyPr/>
                    <a:lstStyle/>
                    <a:p>
                      <a:pPr algn="ctr" rtl="1"/>
                      <a:r>
                        <a:rPr lang="ar-SA" sz="2600" dirty="0" smtClean="0"/>
                        <a:t>30</a:t>
                      </a:r>
                      <a:endParaRPr lang="en-GB" sz="2600" dirty="0"/>
                    </a:p>
                  </a:txBody>
                  <a:tcPr/>
                </a:tc>
                <a:tc>
                  <a:txBody>
                    <a:bodyPr/>
                    <a:lstStyle/>
                    <a:p>
                      <a:pPr algn="ctr" rtl="1"/>
                      <a:r>
                        <a:rPr lang="ar-SA" sz="2600" b="1" dirty="0" smtClean="0"/>
                        <a:t>4</a:t>
                      </a:r>
                      <a:endParaRPr lang="en-GB" sz="2600" b="1" dirty="0"/>
                    </a:p>
                  </a:txBody>
                  <a:tcPr/>
                </a:tc>
                <a:tc>
                  <a:txBody>
                    <a:bodyPr/>
                    <a:lstStyle/>
                    <a:p>
                      <a:pPr algn="ctr" rtl="1"/>
                      <a:r>
                        <a:rPr lang="ar-SA" sz="2600" b="1" dirty="0" smtClean="0"/>
                        <a:t>3</a:t>
                      </a:r>
                      <a:endParaRPr lang="en-GB" sz="2600" b="1" dirty="0"/>
                    </a:p>
                  </a:txBody>
                  <a:tcPr/>
                </a:tc>
                <a:tc>
                  <a:txBody>
                    <a:bodyPr/>
                    <a:lstStyle/>
                    <a:p>
                      <a:pPr algn="ctr" rtl="1"/>
                      <a:r>
                        <a:rPr lang="ar-SA" sz="2600" b="1" dirty="0" smtClean="0"/>
                        <a:t>ملابس</a:t>
                      </a:r>
                      <a:endParaRPr lang="en-GB" sz="2600" b="1" dirty="0"/>
                    </a:p>
                  </a:txBody>
                  <a:tcPr/>
                </a:tc>
              </a:tr>
              <a:tr h="370840">
                <a:tc>
                  <a:txBody>
                    <a:bodyPr/>
                    <a:lstStyle/>
                    <a:p>
                      <a:pPr algn="ctr" rtl="1"/>
                      <a:r>
                        <a:rPr lang="ar-SA" sz="2600" dirty="0" smtClean="0"/>
                        <a:t>75</a:t>
                      </a:r>
                      <a:endParaRPr lang="en-GB" sz="2600" dirty="0"/>
                    </a:p>
                  </a:txBody>
                  <a:tcPr/>
                </a:tc>
                <a:tc>
                  <a:txBody>
                    <a:bodyPr/>
                    <a:lstStyle/>
                    <a:p>
                      <a:pPr algn="ctr" rtl="1"/>
                      <a:r>
                        <a:rPr lang="ar-SA" sz="2600" dirty="0" smtClean="0"/>
                        <a:t>50</a:t>
                      </a:r>
                      <a:endParaRPr lang="en-GB" sz="2600" dirty="0"/>
                    </a:p>
                  </a:txBody>
                  <a:tcPr/>
                </a:tc>
                <a:tc>
                  <a:txBody>
                    <a:bodyPr/>
                    <a:lstStyle/>
                    <a:p>
                      <a:pPr algn="ctr" rtl="1"/>
                      <a:r>
                        <a:rPr lang="ar-SA" sz="2600" dirty="0" smtClean="0"/>
                        <a:t>25</a:t>
                      </a:r>
                      <a:endParaRPr lang="en-GB" sz="2600" dirty="0"/>
                    </a:p>
                  </a:txBody>
                  <a:tcPr/>
                </a:tc>
                <a:tc>
                  <a:txBody>
                    <a:bodyPr/>
                    <a:lstStyle/>
                    <a:p>
                      <a:pPr algn="ctr" rtl="1"/>
                      <a:r>
                        <a:rPr lang="ar-SA" sz="2600" b="1" dirty="0" smtClean="0"/>
                        <a:t>3</a:t>
                      </a:r>
                      <a:endParaRPr lang="en-GB" sz="2600" b="1" dirty="0"/>
                    </a:p>
                  </a:txBody>
                  <a:tcPr/>
                </a:tc>
                <a:tc>
                  <a:txBody>
                    <a:bodyPr/>
                    <a:lstStyle/>
                    <a:p>
                      <a:pPr algn="ctr" rtl="1"/>
                      <a:r>
                        <a:rPr lang="ar-SA" sz="2600" b="1" dirty="0" smtClean="0"/>
                        <a:t>2</a:t>
                      </a:r>
                      <a:endParaRPr lang="en-GB" sz="2600" b="1" dirty="0"/>
                    </a:p>
                  </a:txBody>
                  <a:tcPr/>
                </a:tc>
                <a:tc>
                  <a:txBody>
                    <a:bodyPr/>
                    <a:lstStyle/>
                    <a:p>
                      <a:pPr algn="ctr" rtl="1"/>
                      <a:r>
                        <a:rPr lang="ar-SA" sz="2600" b="1" dirty="0" smtClean="0"/>
                        <a:t>نقل</a:t>
                      </a:r>
                      <a:r>
                        <a:rPr lang="en-GB" sz="2600" b="1" baseline="0" dirty="0" smtClean="0"/>
                        <a:t> </a:t>
                      </a:r>
                      <a:r>
                        <a:rPr lang="ar-SA" sz="2600" b="1" baseline="0" dirty="0" smtClean="0"/>
                        <a:t>و</a:t>
                      </a:r>
                      <a:r>
                        <a:rPr lang="ar-SA" sz="2600" b="1" dirty="0" smtClean="0"/>
                        <a:t>تعليم</a:t>
                      </a:r>
                      <a:endParaRPr lang="en-GB" sz="2600" b="1" dirty="0"/>
                    </a:p>
                  </a:txBody>
                  <a:tcPr/>
                </a:tc>
              </a:tr>
            </a:tbl>
          </a:graphicData>
        </a:graphic>
      </p:graphicFrame>
      <p:sp>
        <p:nvSpPr>
          <p:cNvPr id="7" name="TextBox 6"/>
          <p:cNvSpPr txBox="1"/>
          <p:nvPr/>
        </p:nvSpPr>
        <p:spPr>
          <a:xfrm>
            <a:off x="1403648" y="5949280"/>
            <a:ext cx="5472608" cy="461665"/>
          </a:xfrm>
          <a:prstGeom prst="rect">
            <a:avLst/>
          </a:prstGeom>
          <a:noFill/>
          <a:ln>
            <a:solidFill>
              <a:srgbClr val="FF0000"/>
            </a:solidFill>
          </a:ln>
        </p:spPr>
        <p:txBody>
          <a:bodyPr wrap="square" rtlCol="0">
            <a:spAutoFit/>
          </a:bodyPr>
          <a:lstStyle/>
          <a:p>
            <a:pPr algn="ctr" rtl="1"/>
            <a:r>
              <a:rPr lang="ar-SA" sz="2400" dirty="0" smtClean="0">
                <a:solidFill>
                  <a:srgbClr val="FF0000"/>
                </a:solidFill>
              </a:rPr>
              <a:t>يعين وزن لكل سلعة حيث (مجموع الأوزان = 100)</a:t>
            </a:r>
            <a:endParaRPr lang="en-GB" sz="2400" dirty="0">
              <a:solidFill>
                <a:srgbClr val="FF0000"/>
              </a:solidFill>
            </a:endParaRPr>
          </a:p>
        </p:txBody>
      </p:sp>
      <p:cxnSp>
        <p:nvCxnSpPr>
          <p:cNvPr id="10" name="Straight Arrow Connector 9"/>
          <p:cNvCxnSpPr/>
          <p:nvPr/>
        </p:nvCxnSpPr>
        <p:spPr>
          <a:xfrm flipV="1">
            <a:off x="3635896" y="5589240"/>
            <a:ext cx="72008" cy="36004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9798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الأرقام القياسية لتكاليف المعيشة (</a:t>
            </a:r>
            <a:r>
              <a:rPr lang="en-GB" b="1" dirty="0"/>
              <a:t>CPI</a:t>
            </a:r>
            <a:r>
              <a:rPr lang="ar-SA" b="1" dirty="0" smtClean="0"/>
              <a:t>):</a:t>
            </a:r>
            <a:endParaRPr lang="en-GB"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935480"/>
                <a:ext cx="8229600" cy="4517856"/>
              </a:xfrm>
            </p:spPr>
            <p:txBody>
              <a:bodyPr>
                <a:normAutofit lnSpcReduction="10000"/>
              </a:bodyPr>
              <a:lstStyle/>
              <a:p>
                <a:pPr algn="r" rtl="1"/>
                <a:r>
                  <a:rPr lang="ar-SA" b="1" dirty="0" smtClean="0">
                    <a:solidFill>
                      <a:schemeClr val="tx2"/>
                    </a:solidFill>
                  </a:rPr>
                  <a:t>الرقم القياسي المرجح لتكاليف المعيشة:</a:t>
                </a:r>
              </a:p>
              <a:p>
                <a:pPr marL="514350" indent="-514350" algn="r" rtl="1">
                  <a:buFont typeface="+mj-lt"/>
                  <a:buAutoNum type="arabicPeriod"/>
                </a:pPr>
                <a:r>
                  <a:rPr lang="ar-SA" b="1" dirty="0" smtClean="0">
                    <a:solidFill>
                      <a:schemeClr val="tx2"/>
                    </a:solidFill>
                  </a:rPr>
                  <a:t>سنة الأساس: </a:t>
                </a:r>
                <a14:m>
                  <m:oMath xmlns:m="http://schemas.openxmlformats.org/officeDocument/2006/math">
                    <m:sSub>
                      <m:sSubPr>
                        <m:ctrlPr>
                          <a:rPr lang="en-GB" b="0" i="1" smtClean="0">
                            <a:solidFill>
                              <a:schemeClr val="tx1"/>
                            </a:solidFill>
                            <a:latin typeface="Cambria Math"/>
                          </a:rPr>
                        </m:ctrlPr>
                      </m:sSubPr>
                      <m:e>
                        <m:r>
                          <a:rPr lang="en-GB" b="0" i="1" smtClean="0">
                            <a:solidFill>
                              <a:schemeClr val="tx1"/>
                            </a:solidFill>
                            <a:latin typeface="Cambria Math"/>
                          </a:rPr>
                          <m:t>𝑊</m:t>
                        </m:r>
                        <m:r>
                          <a:rPr lang="en-GB" i="1">
                            <a:latin typeface="Cambria Math"/>
                          </a:rPr>
                          <m:t>𝐶𝑃𝐼</m:t>
                        </m:r>
                      </m:e>
                      <m:sub>
                        <m:r>
                          <a:rPr lang="en-GB" b="0" i="1" smtClean="0">
                            <a:solidFill>
                              <a:schemeClr val="tx1"/>
                            </a:solidFill>
                            <a:latin typeface="Cambria Math"/>
                          </a:rPr>
                          <m:t>2004</m:t>
                        </m:r>
                      </m:sub>
                    </m:sSub>
                    <m:r>
                      <a:rPr lang="en-GB" b="0" i="1" smtClean="0">
                        <a:solidFill>
                          <a:schemeClr val="tx1"/>
                        </a:solidFill>
                        <a:latin typeface="Cambria Math"/>
                      </a:rPr>
                      <m:t>=</m:t>
                    </m:r>
                    <m:f>
                      <m:fPr>
                        <m:ctrlPr>
                          <a:rPr lang="en-GB" i="1" smtClean="0">
                            <a:solidFill>
                              <a:schemeClr val="tx1"/>
                            </a:solidFill>
                            <a:latin typeface="Cambria Math"/>
                          </a:rPr>
                        </m:ctrlPr>
                      </m:fPr>
                      <m:num>
                        <m:r>
                          <a:rPr lang="en-GB" b="0" i="1" smtClean="0">
                            <a:solidFill>
                              <a:schemeClr val="tx1"/>
                            </a:solidFill>
                            <a:latin typeface="Cambria Math"/>
                          </a:rPr>
                          <m:t>45</m:t>
                        </m:r>
                        <m:r>
                          <a:rPr lang="en-GB" b="0" i="1" smtClean="0">
                            <a:solidFill>
                              <a:schemeClr val="tx1"/>
                            </a:solidFill>
                            <a:latin typeface="Cambria Math"/>
                          </a:rPr>
                          <m:t>+</m:t>
                        </m:r>
                        <m:r>
                          <a:rPr lang="en-GB" b="0" i="1" smtClean="0">
                            <a:solidFill>
                              <a:schemeClr val="tx1"/>
                            </a:solidFill>
                            <a:latin typeface="Cambria Math"/>
                          </a:rPr>
                          <m:t>90</m:t>
                        </m:r>
                        <m:r>
                          <a:rPr lang="en-GB" b="0" i="1" smtClean="0">
                            <a:solidFill>
                              <a:schemeClr val="tx1"/>
                            </a:solidFill>
                            <a:latin typeface="Cambria Math"/>
                          </a:rPr>
                          <m:t>+</m:t>
                        </m:r>
                        <m:r>
                          <a:rPr lang="en-GB" b="0" i="1" smtClean="0">
                            <a:solidFill>
                              <a:schemeClr val="tx1"/>
                            </a:solidFill>
                            <a:latin typeface="Cambria Math"/>
                          </a:rPr>
                          <m:t>50</m:t>
                        </m:r>
                      </m:num>
                      <m:den>
                        <m:r>
                          <a:rPr lang="en-GB" b="0" i="1" smtClean="0">
                            <a:solidFill>
                              <a:schemeClr val="tx1"/>
                            </a:solidFill>
                            <a:latin typeface="Cambria Math"/>
                          </a:rPr>
                          <m:t>45</m:t>
                        </m:r>
                        <m:r>
                          <a:rPr lang="en-GB" b="0" i="1" smtClean="0">
                            <a:solidFill>
                              <a:schemeClr val="tx1"/>
                            </a:solidFill>
                            <a:latin typeface="Cambria Math"/>
                          </a:rPr>
                          <m:t>+</m:t>
                        </m:r>
                        <m:r>
                          <a:rPr lang="en-GB" b="0" i="1" smtClean="0">
                            <a:solidFill>
                              <a:schemeClr val="tx1"/>
                            </a:solidFill>
                            <a:latin typeface="Cambria Math"/>
                          </a:rPr>
                          <m:t>90</m:t>
                        </m:r>
                        <m:r>
                          <a:rPr lang="en-GB" b="0" i="1" smtClean="0">
                            <a:solidFill>
                              <a:schemeClr val="tx1"/>
                            </a:solidFill>
                            <a:latin typeface="Cambria Math"/>
                          </a:rPr>
                          <m:t>+</m:t>
                        </m:r>
                        <m:r>
                          <a:rPr lang="en-GB" b="0" i="1" smtClean="0">
                            <a:solidFill>
                              <a:schemeClr val="tx1"/>
                            </a:solidFill>
                            <a:latin typeface="Cambria Math"/>
                          </a:rPr>
                          <m:t>50</m:t>
                        </m:r>
                      </m:den>
                    </m:f>
                    <m:r>
                      <a:rPr lang="en-GB" b="0" i="1" smtClean="0">
                        <a:solidFill>
                          <a:schemeClr val="tx1"/>
                        </a:solidFill>
                        <a:latin typeface="Cambria Math"/>
                        <a:ea typeface="Cambria Math"/>
                      </a:rPr>
                      <m:t>×</m:t>
                    </m:r>
                    <m:r>
                      <a:rPr lang="en-GB" b="0" i="1" smtClean="0">
                        <a:solidFill>
                          <a:schemeClr val="tx1"/>
                        </a:solidFill>
                        <a:latin typeface="Cambria Math"/>
                        <a:ea typeface="Cambria Math"/>
                      </a:rPr>
                      <m:t>100</m:t>
                    </m:r>
                    <m:r>
                      <a:rPr lang="en-GB" b="0" i="1" smtClean="0">
                        <a:solidFill>
                          <a:schemeClr val="tx1"/>
                        </a:solidFill>
                        <a:latin typeface="Cambria Math"/>
                      </a:rPr>
                      <m:t>=</m:t>
                    </m:r>
                    <m:f>
                      <m:fPr>
                        <m:ctrlPr>
                          <a:rPr lang="en-GB" i="1" smtClean="0">
                            <a:solidFill>
                              <a:schemeClr val="tx1"/>
                            </a:solidFill>
                            <a:latin typeface="Cambria Math"/>
                          </a:rPr>
                        </m:ctrlPr>
                      </m:fPr>
                      <m:num>
                        <m:r>
                          <a:rPr lang="en-GB" b="0" i="1" smtClean="0">
                            <a:solidFill>
                              <a:schemeClr val="tx1"/>
                            </a:solidFill>
                            <a:latin typeface="Cambria Math"/>
                          </a:rPr>
                          <m:t>185</m:t>
                        </m:r>
                      </m:num>
                      <m:den>
                        <m:r>
                          <a:rPr lang="en-GB" b="0" i="1" smtClean="0">
                            <a:solidFill>
                              <a:schemeClr val="tx1"/>
                            </a:solidFill>
                            <a:latin typeface="Cambria Math"/>
                          </a:rPr>
                          <m:t>185</m:t>
                        </m:r>
                      </m:den>
                    </m:f>
                    <m:r>
                      <a:rPr lang="en-GB" b="0" i="1" smtClean="0">
                        <a:solidFill>
                          <a:schemeClr val="tx1"/>
                        </a:solidFill>
                        <a:latin typeface="Cambria Math"/>
                        <a:ea typeface="Cambria Math"/>
                      </a:rPr>
                      <m:t>×</m:t>
                    </m:r>
                    <m:r>
                      <a:rPr lang="en-GB" b="0" i="1" smtClean="0">
                        <a:solidFill>
                          <a:schemeClr val="tx1"/>
                        </a:solidFill>
                        <a:latin typeface="Cambria Math"/>
                        <a:ea typeface="Cambria Math"/>
                      </a:rPr>
                      <m:t>100</m:t>
                    </m:r>
                    <m:r>
                      <a:rPr lang="en-GB" b="0" i="1" smtClean="0">
                        <a:solidFill>
                          <a:schemeClr val="tx1"/>
                        </a:solidFill>
                        <a:latin typeface="Cambria Math"/>
                        <a:ea typeface="Cambria Math"/>
                      </a:rPr>
                      <m:t>=</m:t>
                    </m:r>
                    <m:r>
                      <a:rPr lang="en-GB" b="0" i="1" smtClean="0">
                        <a:solidFill>
                          <a:schemeClr val="tx1"/>
                        </a:solidFill>
                        <a:latin typeface="Cambria Math"/>
                        <a:ea typeface="Cambria Math"/>
                      </a:rPr>
                      <m:t>100</m:t>
                    </m:r>
                    <m:r>
                      <a:rPr lang="en-GB" b="0" i="1" smtClean="0">
                        <a:solidFill>
                          <a:schemeClr val="tx1"/>
                        </a:solidFill>
                        <a:latin typeface="Cambria Math"/>
                        <a:ea typeface="Cambria Math"/>
                      </a:rPr>
                      <m:t>%</m:t>
                    </m:r>
                  </m:oMath>
                </a14:m>
                <a:endParaRPr lang="en-GB" dirty="0" smtClean="0">
                  <a:solidFill>
                    <a:schemeClr val="tx1"/>
                  </a:solidFill>
                </a:endParaRPr>
              </a:p>
              <a:p>
                <a:pPr marL="514350" indent="-514350" algn="r" rtl="1">
                  <a:buFont typeface="+mj-lt"/>
                  <a:buAutoNum type="arabicPeriod"/>
                </a:pPr>
                <a:r>
                  <a:rPr lang="ar-SA" b="1" dirty="0">
                    <a:solidFill>
                      <a:schemeClr val="tx2"/>
                    </a:solidFill>
                  </a:rPr>
                  <a:t>سنة </a:t>
                </a:r>
                <a:r>
                  <a:rPr lang="ar-SA" b="1" dirty="0" smtClean="0">
                    <a:solidFill>
                      <a:schemeClr val="tx2"/>
                    </a:solidFill>
                  </a:rPr>
                  <a:t>المقارنة:</a:t>
                </a:r>
                <a:r>
                  <a:rPr lang="en-GB" b="1" dirty="0" smtClean="0">
                    <a:solidFill>
                      <a:schemeClr val="tx2"/>
                    </a:solidFill>
                  </a:rPr>
                  <a:t> </a:t>
                </a:r>
                <a14:m>
                  <m:oMath xmlns:m="http://schemas.openxmlformats.org/officeDocument/2006/math">
                    <m:sSub>
                      <m:sSubPr>
                        <m:ctrlPr>
                          <a:rPr lang="en-GB" i="1">
                            <a:latin typeface="Cambria Math"/>
                          </a:rPr>
                        </m:ctrlPr>
                      </m:sSubPr>
                      <m:e>
                        <m:r>
                          <a:rPr lang="en-GB" b="0" i="1" smtClean="0">
                            <a:latin typeface="Cambria Math"/>
                          </a:rPr>
                          <m:t>𝑊</m:t>
                        </m:r>
                        <m:r>
                          <a:rPr lang="en-GB" i="1">
                            <a:latin typeface="Cambria Math"/>
                          </a:rPr>
                          <m:t>𝐶𝑃𝐼</m:t>
                        </m:r>
                      </m:e>
                      <m:sub>
                        <m:r>
                          <a:rPr lang="en-GB" i="1">
                            <a:latin typeface="Cambria Math"/>
                          </a:rPr>
                          <m:t>200</m:t>
                        </m:r>
                        <m:r>
                          <a:rPr lang="en-GB" b="0" i="1" smtClean="0">
                            <a:latin typeface="Cambria Math"/>
                          </a:rPr>
                          <m:t>8</m:t>
                        </m:r>
                      </m:sub>
                    </m:sSub>
                    <m:r>
                      <a:rPr lang="en-GB" b="0" i="1" smtClean="0">
                        <a:solidFill>
                          <a:schemeClr val="tx1"/>
                        </a:solidFill>
                        <a:latin typeface="Cambria Math"/>
                      </a:rPr>
                      <m:t>=</m:t>
                    </m:r>
                    <m:f>
                      <m:fPr>
                        <m:ctrlPr>
                          <a:rPr lang="en-GB" i="1">
                            <a:solidFill>
                              <a:schemeClr val="tx1"/>
                            </a:solidFill>
                            <a:latin typeface="Cambria Math"/>
                          </a:rPr>
                        </m:ctrlPr>
                      </m:fPr>
                      <m:num>
                        <m:r>
                          <a:rPr lang="en-GB" b="0" i="1" smtClean="0">
                            <a:solidFill>
                              <a:schemeClr val="tx1"/>
                            </a:solidFill>
                            <a:latin typeface="Cambria Math"/>
                          </a:rPr>
                          <m:t>90</m:t>
                        </m:r>
                        <m:r>
                          <a:rPr lang="en-GB" b="0" i="1" smtClean="0">
                            <a:solidFill>
                              <a:schemeClr val="tx1"/>
                            </a:solidFill>
                            <a:latin typeface="Cambria Math"/>
                          </a:rPr>
                          <m:t>+</m:t>
                        </m:r>
                        <m:r>
                          <a:rPr lang="en-GB" b="0" i="1" smtClean="0">
                            <a:solidFill>
                              <a:schemeClr val="tx1"/>
                            </a:solidFill>
                            <a:latin typeface="Cambria Math"/>
                          </a:rPr>
                          <m:t>120</m:t>
                        </m:r>
                        <m:r>
                          <a:rPr lang="en-GB" b="0" i="1" smtClean="0">
                            <a:solidFill>
                              <a:schemeClr val="tx1"/>
                            </a:solidFill>
                            <a:latin typeface="Cambria Math"/>
                          </a:rPr>
                          <m:t>+</m:t>
                        </m:r>
                        <m:r>
                          <a:rPr lang="en-GB" b="0" i="1" smtClean="0">
                            <a:solidFill>
                              <a:schemeClr val="tx1"/>
                            </a:solidFill>
                            <a:latin typeface="Cambria Math"/>
                          </a:rPr>
                          <m:t>75</m:t>
                        </m:r>
                      </m:num>
                      <m:den>
                        <m:r>
                          <a:rPr lang="en-GB" b="0" i="1" smtClean="0">
                            <a:solidFill>
                              <a:schemeClr val="tx1"/>
                            </a:solidFill>
                            <a:latin typeface="Cambria Math"/>
                          </a:rPr>
                          <m:t>45</m:t>
                        </m:r>
                        <m:r>
                          <a:rPr lang="en-GB" b="0" i="1" smtClean="0">
                            <a:solidFill>
                              <a:schemeClr val="tx1"/>
                            </a:solidFill>
                            <a:latin typeface="Cambria Math"/>
                          </a:rPr>
                          <m:t>+</m:t>
                        </m:r>
                        <m:r>
                          <a:rPr lang="en-GB" b="0" i="1" smtClean="0">
                            <a:solidFill>
                              <a:schemeClr val="tx1"/>
                            </a:solidFill>
                            <a:latin typeface="Cambria Math"/>
                          </a:rPr>
                          <m:t>90</m:t>
                        </m:r>
                        <m:r>
                          <a:rPr lang="en-GB" b="0" i="1" smtClean="0">
                            <a:solidFill>
                              <a:schemeClr val="tx1"/>
                            </a:solidFill>
                            <a:latin typeface="Cambria Math"/>
                          </a:rPr>
                          <m:t>+</m:t>
                        </m:r>
                        <m:r>
                          <a:rPr lang="en-GB" b="0" i="1" smtClean="0">
                            <a:solidFill>
                              <a:schemeClr val="tx1"/>
                            </a:solidFill>
                            <a:latin typeface="Cambria Math"/>
                          </a:rPr>
                          <m:t>50</m:t>
                        </m:r>
                      </m:den>
                    </m:f>
                    <m:r>
                      <a:rPr lang="en-GB" b="0" i="1">
                        <a:solidFill>
                          <a:schemeClr val="tx1"/>
                        </a:solidFill>
                        <a:latin typeface="Cambria Math"/>
                        <a:ea typeface="Cambria Math"/>
                      </a:rPr>
                      <m:t>×</m:t>
                    </m:r>
                    <m:r>
                      <a:rPr lang="en-GB" b="0" i="1">
                        <a:solidFill>
                          <a:schemeClr val="tx1"/>
                        </a:solidFill>
                        <a:latin typeface="Cambria Math"/>
                        <a:ea typeface="Cambria Math"/>
                      </a:rPr>
                      <m:t>100</m:t>
                    </m:r>
                    <m:r>
                      <a:rPr lang="en-GB" b="0" i="1">
                        <a:solidFill>
                          <a:schemeClr val="tx1"/>
                        </a:solidFill>
                        <a:latin typeface="Cambria Math"/>
                      </a:rPr>
                      <m:t>=</m:t>
                    </m:r>
                    <m:f>
                      <m:fPr>
                        <m:ctrlPr>
                          <a:rPr lang="en-GB" i="1">
                            <a:solidFill>
                              <a:schemeClr val="tx1"/>
                            </a:solidFill>
                            <a:latin typeface="Cambria Math"/>
                          </a:rPr>
                        </m:ctrlPr>
                      </m:fPr>
                      <m:num>
                        <m:r>
                          <a:rPr lang="en-GB" b="0" i="1" smtClean="0">
                            <a:solidFill>
                              <a:schemeClr val="tx1"/>
                            </a:solidFill>
                            <a:latin typeface="Cambria Math"/>
                          </a:rPr>
                          <m:t>285</m:t>
                        </m:r>
                      </m:num>
                      <m:den>
                        <m:r>
                          <a:rPr lang="en-GB" b="0" i="1" smtClean="0">
                            <a:solidFill>
                              <a:schemeClr val="tx1"/>
                            </a:solidFill>
                            <a:latin typeface="Cambria Math"/>
                          </a:rPr>
                          <m:t>185</m:t>
                        </m:r>
                      </m:den>
                    </m:f>
                    <m:r>
                      <a:rPr lang="en-GB" b="0" i="1">
                        <a:solidFill>
                          <a:schemeClr val="tx1"/>
                        </a:solidFill>
                        <a:latin typeface="Cambria Math"/>
                        <a:ea typeface="Cambria Math"/>
                      </a:rPr>
                      <m:t>×</m:t>
                    </m:r>
                    <m:r>
                      <a:rPr lang="en-GB" b="0" i="1">
                        <a:solidFill>
                          <a:schemeClr val="tx1"/>
                        </a:solidFill>
                        <a:latin typeface="Cambria Math"/>
                        <a:ea typeface="Cambria Math"/>
                      </a:rPr>
                      <m:t>100</m:t>
                    </m:r>
                    <m:r>
                      <a:rPr lang="en-GB" b="0" i="1">
                        <a:solidFill>
                          <a:schemeClr val="tx1"/>
                        </a:solidFill>
                        <a:latin typeface="Cambria Math"/>
                        <a:ea typeface="Cambria Math"/>
                      </a:rPr>
                      <m:t>=</m:t>
                    </m:r>
                    <m:r>
                      <a:rPr lang="en-GB" b="0" i="1">
                        <a:solidFill>
                          <a:schemeClr val="tx1"/>
                        </a:solidFill>
                        <a:latin typeface="Cambria Math"/>
                        <a:ea typeface="Cambria Math"/>
                      </a:rPr>
                      <m:t>154</m:t>
                    </m:r>
                    <m:r>
                      <a:rPr lang="en-GB" b="0" i="1">
                        <a:solidFill>
                          <a:schemeClr val="tx1"/>
                        </a:solidFill>
                        <a:latin typeface="Cambria Math"/>
                        <a:ea typeface="Cambria Math"/>
                      </a:rPr>
                      <m:t>%</m:t>
                    </m:r>
                  </m:oMath>
                </a14:m>
                <a:endParaRPr lang="en-GB" b="1" dirty="0" smtClean="0">
                  <a:solidFill>
                    <a:schemeClr val="tx2"/>
                  </a:solidFill>
                </a:endParaRPr>
              </a:p>
              <a:p>
                <a:pPr algn="r" rtl="1"/>
                <a:r>
                  <a:rPr lang="ar-SA" b="1" dirty="0" smtClean="0">
                    <a:solidFill>
                      <a:schemeClr val="tx2"/>
                    </a:solidFill>
                  </a:rPr>
                  <a:t>معدل التضخم (</a:t>
                </a:r>
                <a:r>
                  <a:rPr lang="en-GB" b="1" dirty="0" smtClean="0">
                    <a:solidFill>
                      <a:schemeClr val="tx2"/>
                    </a:solidFill>
                  </a:rPr>
                  <a:t>π</a:t>
                </a:r>
                <a:r>
                  <a:rPr lang="ar-SA" b="1" dirty="0" smtClean="0">
                    <a:solidFill>
                      <a:schemeClr val="tx2"/>
                    </a:solidFill>
                  </a:rPr>
                  <a:t>):</a:t>
                </a:r>
                <a:endParaRPr lang="en-GB" b="1" dirty="0" smtClean="0">
                  <a:solidFill>
                    <a:schemeClr val="tx2"/>
                  </a:solidFill>
                </a:endParaRPr>
              </a:p>
              <a:p>
                <a:pPr marL="0" indent="0" algn="r" rtl="1">
                  <a:buNone/>
                </a:pPr>
                <a14:m>
                  <m:oMathPara xmlns:m="http://schemas.openxmlformats.org/officeDocument/2006/math">
                    <m:oMathParaPr>
                      <m:jc m:val="centerGroup"/>
                    </m:oMathParaPr>
                    <m:oMath xmlns:m="http://schemas.openxmlformats.org/officeDocument/2006/math">
                      <m:r>
                        <a:rPr lang="en-GB" i="1" smtClean="0">
                          <a:latin typeface="Cambria Math"/>
                          <a:ea typeface="Cambria Math"/>
                        </a:rPr>
                        <m:t>𝜋</m:t>
                      </m:r>
                      <m:r>
                        <a:rPr lang="en-GB" b="0" i="1" smtClean="0">
                          <a:latin typeface="Cambria Math"/>
                          <a:ea typeface="Cambria Math"/>
                        </a:rPr>
                        <m:t>=</m:t>
                      </m:r>
                      <m:f>
                        <m:fPr>
                          <m:ctrlPr>
                            <a:rPr lang="en-GB" b="0" i="1" smtClean="0">
                              <a:latin typeface="Cambria Math"/>
                              <a:ea typeface="Cambria Math"/>
                            </a:rPr>
                          </m:ctrlPr>
                        </m:fPr>
                        <m:num>
                          <m:r>
                            <a:rPr lang="en-GB" b="0" i="1" smtClean="0">
                              <a:latin typeface="Cambria Math"/>
                              <a:ea typeface="Cambria Math"/>
                            </a:rPr>
                            <m:t>154</m:t>
                          </m:r>
                          <m:r>
                            <a:rPr lang="en-GB" b="0" i="1" smtClean="0">
                              <a:latin typeface="Cambria Math"/>
                              <a:ea typeface="Cambria Math"/>
                            </a:rPr>
                            <m:t>−</m:t>
                          </m:r>
                          <m:r>
                            <a:rPr lang="en-GB" b="0" i="1" smtClean="0">
                              <a:latin typeface="Cambria Math"/>
                              <a:ea typeface="Cambria Math"/>
                            </a:rPr>
                            <m:t>100</m:t>
                          </m:r>
                        </m:num>
                        <m:den>
                          <m:r>
                            <a:rPr lang="en-GB" b="0" i="1" smtClean="0">
                              <a:latin typeface="Cambria Math"/>
                              <a:ea typeface="Cambria Math"/>
                            </a:rPr>
                            <m:t>100</m:t>
                          </m:r>
                        </m:den>
                      </m:f>
                      <m:r>
                        <a:rPr lang="en-GB" b="0" i="1" smtClean="0">
                          <a:latin typeface="Cambria Math"/>
                          <a:ea typeface="Cambria Math"/>
                        </a:rPr>
                        <m:t>×</m:t>
                      </m:r>
                      <m:r>
                        <a:rPr lang="en-GB" b="0" i="1" smtClean="0">
                          <a:latin typeface="Cambria Math"/>
                          <a:ea typeface="Cambria Math"/>
                        </a:rPr>
                        <m:t>100</m:t>
                      </m:r>
                      <m:r>
                        <a:rPr lang="en-GB" b="0" i="1" smtClean="0">
                          <a:latin typeface="Cambria Math"/>
                          <a:ea typeface="Cambria Math"/>
                        </a:rPr>
                        <m:t>=</m:t>
                      </m:r>
                      <m:r>
                        <a:rPr lang="en-GB" b="0" i="1" smtClean="0">
                          <a:latin typeface="Cambria Math"/>
                          <a:ea typeface="Cambria Math"/>
                        </a:rPr>
                        <m:t>54</m:t>
                      </m:r>
                      <m:r>
                        <a:rPr lang="en-GB" b="0" i="1" smtClean="0">
                          <a:latin typeface="Cambria Math"/>
                          <a:ea typeface="Cambria Math"/>
                        </a:rPr>
                        <m:t>%</m:t>
                      </m:r>
                    </m:oMath>
                  </m:oMathPara>
                </a14:m>
                <a:endParaRPr lang="en-GB" dirty="0" smtClean="0"/>
              </a:p>
              <a:p>
                <a:pPr marL="0" indent="0" algn="r" rtl="1">
                  <a:buNone/>
                </a:pPr>
                <a:r>
                  <a:rPr lang="ar-SA" dirty="0" smtClean="0"/>
                  <a:t>ارتفع المستوى العام للأسعار في عام  2008 بحوالي 54% عما كان عليه في عام 2004.</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935480"/>
                <a:ext cx="8229600" cy="4517856"/>
              </a:xfrm>
              <a:blipFill rotWithShape="1">
                <a:blip r:embed="rId2"/>
                <a:stretch>
                  <a:fillRect t="-2159" r="-1333"/>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endParaRPr lang="en-GB"/>
          </a:p>
        </p:txBody>
      </p:sp>
      <p:sp>
        <p:nvSpPr>
          <p:cNvPr id="7" name="Rectangle 6"/>
          <p:cNvSpPr/>
          <p:nvPr/>
        </p:nvSpPr>
        <p:spPr>
          <a:xfrm>
            <a:off x="5868144" y="4797152"/>
            <a:ext cx="864096"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254762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أنواع التضخم</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أنواع التضخم:</a:t>
            </a:r>
          </a:p>
          <a:p>
            <a:pPr marL="514350" indent="-514350" algn="r" rtl="1">
              <a:buFont typeface="+mj-lt"/>
              <a:buAutoNum type="arabicPeriod"/>
            </a:pPr>
            <a:r>
              <a:rPr lang="ar-SA" b="1" dirty="0" smtClean="0">
                <a:solidFill>
                  <a:schemeClr val="tx2"/>
                </a:solidFill>
              </a:rPr>
              <a:t>التضخم المعتدل (الزاحف): </a:t>
            </a:r>
            <a:r>
              <a:rPr lang="ar-SA" dirty="0" smtClean="0"/>
              <a:t>عندما يرتفع المستوى العام للأسعار بمعدلات بسيطة (لا تصل 15%) في فترة زمنية طويلة (10 سنوات مثلاً).</a:t>
            </a:r>
          </a:p>
          <a:p>
            <a:pPr marL="514350" indent="-514350" algn="r" rtl="1">
              <a:buFont typeface="+mj-lt"/>
              <a:buAutoNum type="arabicPeriod"/>
            </a:pPr>
            <a:r>
              <a:rPr lang="ar-SA" b="1" dirty="0" smtClean="0">
                <a:solidFill>
                  <a:schemeClr val="tx2"/>
                </a:solidFill>
              </a:rPr>
              <a:t>التضخم المتسارع (الجامح): </a:t>
            </a:r>
            <a:r>
              <a:rPr lang="ar-SA" dirty="0"/>
              <a:t>عندما يرتفع المستوى العام للأسعار بمعدلات </a:t>
            </a:r>
            <a:r>
              <a:rPr lang="ar-SA" dirty="0" smtClean="0"/>
              <a:t>كبيرة (يتضاعف) </a:t>
            </a:r>
            <a:r>
              <a:rPr lang="ar-SA" dirty="0"/>
              <a:t>في فترة زمنية </a:t>
            </a:r>
            <a:r>
              <a:rPr lang="ar-SA" dirty="0" smtClean="0"/>
              <a:t>قصيرة (سنة مثلاً).</a:t>
            </a:r>
            <a:endParaRPr lang="ar-SA" dirty="0"/>
          </a:p>
          <a:p>
            <a:pPr algn="r" rtl="1"/>
            <a:r>
              <a:rPr lang="ar-SA" b="1" dirty="0" smtClean="0">
                <a:solidFill>
                  <a:schemeClr val="tx2"/>
                </a:solidFill>
              </a:rPr>
              <a:t>إذا حدث تضخم جامح فإن:</a:t>
            </a:r>
          </a:p>
          <a:p>
            <a:pPr marL="0" indent="0" algn="r" rtl="1">
              <a:buNone/>
            </a:pPr>
            <a:r>
              <a:rPr lang="ar-SA" dirty="0"/>
              <a:t> </a:t>
            </a:r>
            <a:r>
              <a:rPr lang="ar-SA" dirty="0" smtClean="0"/>
              <a:t>          الأفراد يقومون بشراء السلع المعمرة كالأراضي و المباني و السيارات أو يشترون الأسهم و السندات و ذلك بدلاً من الاحتفاظ بالنقود أو إدخارها.</a:t>
            </a:r>
            <a:endParaRPr lang="ar-SA" dirty="0"/>
          </a:p>
          <a:p>
            <a:pPr marL="514350" indent="-514350" algn="r" rtl="1">
              <a:buFont typeface="+mj-lt"/>
              <a:buAutoNum type="arabicPeriod"/>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3059048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ينشأ التضخم نتيجة:</a:t>
            </a:r>
          </a:p>
          <a:p>
            <a:pPr marL="514350" indent="-514350" algn="r" rtl="1">
              <a:buFont typeface="+mj-lt"/>
              <a:buAutoNum type="arabicPeriod"/>
            </a:pPr>
            <a:r>
              <a:rPr lang="ar-SA" b="1" dirty="0" smtClean="0">
                <a:solidFill>
                  <a:schemeClr val="tx2"/>
                </a:solidFill>
              </a:rPr>
              <a:t>عوامل محلية: </a:t>
            </a:r>
            <a:r>
              <a:rPr lang="ar-SA" dirty="0" smtClean="0"/>
              <a:t>عوامل الطلب و العرض.</a:t>
            </a:r>
          </a:p>
          <a:p>
            <a:pPr marL="514350" indent="-514350" algn="r" rtl="1">
              <a:buFont typeface="+mj-lt"/>
              <a:buAutoNum type="arabicPeriod"/>
            </a:pPr>
            <a:r>
              <a:rPr lang="ar-SA" b="1" dirty="0" smtClean="0">
                <a:solidFill>
                  <a:schemeClr val="tx2"/>
                </a:solidFill>
              </a:rPr>
              <a:t>عوامل خارجية: </a:t>
            </a:r>
            <a:r>
              <a:rPr lang="ar-SA" dirty="0" smtClean="0"/>
              <a:t>الاعتماد على استيراد السلع النهائية و مدخلات الإنتاج.</a:t>
            </a:r>
          </a:p>
          <a:p>
            <a:pPr marL="0" indent="0" algn="r" rtl="1">
              <a:buNone/>
            </a:pPr>
            <a:endParaRPr lang="ar-SA" dirty="0" smtClean="0"/>
          </a:p>
          <a:p>
            <a:pPr algn="r" rtl="1"/>
            <a:r>
              <a:rPr lang="ar-SA" b="1" dirty="0" smtClean="0">
                <a:solidFill>
                  <a:schemeClr val="tx2"/>
                </a:solidFill>
              </a:rPr>
              <a:t>تتلخص هذه العوامل في:</a:t>
            </a:r>
          </a:p>
          <a:p>
            <a:pPr marL="514350" indent="-514350" algn="r" rtl="1">
              <a:buAutoNum type="arabic1Minus"/>
            </a:pPr>
            <a:r>
              <a:rPr lang="ar-SA" dirty="0" smtClean="0"/>
              <a:t>ضغط الطلب.</a:t>
            </a:r>
          </a:p>
          <a:p>
            <a:pPr marL="514350" indent="-514350" algn="r" rtl="1">
              <a:buAutoNum type="arabic1Minus"/>
            </a:pPr>
            <a:r>
              <a:rPr lang="ar-SA" dirty="0" smtClean="0"/>
              <a:t>دفع التكلفة.</a:t>
            </a:r>
          </a:p>
          <a:p>
            <a:pPr marL="514350" indent="-514350" algn="r" rtl="1">
              <a:buAutoNum type="arabic1Minus"/>
            </a:pPr>
            <a:r>
              <a:rPr lang="ar-SA" dirty="0" smtClean="0"/>
              <a:t>التوقعات.</a:t>
            </a:r>
          </a:p>
          <a:p>
            <a:pPr marL="514350" indent="-514350" algn="r" rtl="1">
              <a:buAutoNum type="arabic1Minus"/>
            </a:pPr>
            <a:r>
              <a:rPr lang="ar-SA" dirty="0" smtClean="0"/>
              <a:t>التضخم المستورد.</a:t>
            </a:r>
            <a:endParaRPr lang="ar-SA"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normAutofit lnSpcReduction="10000"/>
          </a:bodyPr>
          <a:lstStyle/>
          <a:p>
            <a:pPr marL="0" indent="0" algn="r" rtl="1">
              <a:buNone/>
            </a:pPr>
            <a:r>
              <a:rPr lang="ar-SA" b="1" dirty="0" smtClean="0">
                <a:solidFill>
                  <a:schemeClr val="tx2"/>
                </a:solidFill>
              </a:rPr>
              <a:t>أ- ضغط (سحب) الطلب </a:t>
            </a:r>
            <a:r>
              <a:rPr lang="en-GB" b="1" dirty="0" smtClean="0">
                <a:solidFill>
                  <a:schemeClr val="tx2"/>
                </a:solidFill>
              </a:rPr>
              <a:t>Demand Pull</a:t>
            </a:r>
            <a:r>
              <a:rPr lang="ar-SA" b="1" dirty="0" smtClean="0">
                <a:solidFill>
                  <a:schemeClr val="tx2"/>
                </a:solidFill>
              </a:rPr>
              <a:t> :</a:t>
            </a:r>
            <a:r>
              <a:rPr lang="ar-SA" b="1" dirty="0">
                <a:solidFill>
                  <a:schemeClr val="tx2"/>
                </a:solidFill>
              </a:rPr>
              <a:t> </a:t>
            </a:r>
            <a:r>
              <a:rPr lang="ar-SA" dirty="0" smtClean="0"/>
              <a:t>يحدث التضخم الناتج عن زيادة (ضغط) الطلب بعد أن يصل الاقتصاد لمستوى التشغيل الكامن، </a:t>
            </a:r>
            <a:r>
              <a:rPr lang="ar-SA" b="1" dirty="0" smtClean="0">
                <a:solidFill>
                  <a:schemeClr val="tx2"/>
                </a:solidFill>
              </a:rPr>
              <a:t>عندما:</a:t>
            </a:r>
          </a:p>
          <a:p>
            <a:pPr marL="0" indent="0" algn="ctr" rtl="1">
              <a:buNone/>
            </a:pPr>
            <a:r>
              <a:rPr lang="ar-SA" dirty="0" smtClean="0"/>
              <a:t>الزيادة في الإنفاق الكلي(</a:t>
            </a:r>
            <a:r>
              <a:rPr lang="en-GB" dirty="0" smtClean="0"/>
              <a:t>AD</a:t>
            </a:r>
            <a:r>
              <a:rPr lang="ar-SA" dirty="0" smtClean="0"/>
              <a:t>) &gt; الزيادة في العرض الكلي (</a:t>
            </a:r>
            <a:r>
              <a:rPr lang="en-GB" dirty="0" smtClean="0"/>
              <a:t>AS</a:t>
            </a:r>
            <a:r>
              <a:rPr lang="ar-SA" dirty="0" smtClean="0"/>
              <a:t>)</a:t>
            </a:r>
            <a:endParaRPr lang="en-GB" dirty="0" smtClean="0"/>
          </a:p>
          <a:p>
            <a:pPr marL="0" indent="0" algn="r" rtl="1">
              <a:buNone/>
            </a:pPr>
            <a:r>
              <a:rPr lang="ar-SA" b="1" dirty="0" smtClean="0">
                <a:solidFill>
                  <a:schemeClr val="tx2"/>
                </a:solidFill>
              </a:rPr>
              <a:t>مما يجعل:</a:t>
            </a:r>
          </a:p>
          <a:p>
            <a:pPr marL="0" indent="0" algn="ctr" rtl="1">
              <a:buNone/>
            </a:pPr>
            <a:r>
              <a:rPr lang="ar-SA" dirty="0" smtClean="0"/>
              <a:t>معدل الزيادة في الطلب الإجمالي &gt; معدل نمو الناتج الكامن</a:t>
            </a:r>
          </a:p>
          <a:p>
            <a:pPr marL="0" indent="0" algn="r" rtl="1">
              <a:buNone/>
            </a:pPr>
            <a:r>
              <a:rPr lang="ar-SA" b="1" dirty="0" smtClean="0">
                <a:solidFill>
                  <a:schemeClr val="tx2"/>
                </a:solidFill>
              </a:rPr>
              <a:t>وهذا يؤدي إلى: </a:t>
            </a:r>
            <a:r>
              <a:rPr lang="ar-SA" dirty="0" smtClean="0"/>
              <a:t>ارتفاع المستوى العام للأسعار</a:t>
            </a:r>
          </a:p>
          <a:p>
            <a:pPr marL="0" indent="0" algn="r" rtl="1">
              <a:buNone/>
            </a:pPr>
            <a:r>
              <a:rPr lang="ar-SA" b="1" dirty="0" smtClean="0">
                <a:solidFill>
                  <a:schemeClr val="tx2"/>
                </a:solidFill>
              </a:rPr>
              <a:t>ينعكس ذلك في شكل: </a:t>
            </a:r>
            <a:r>
              <a:rPr lang="ar-SA" dirty="0" smtClean="0"/>
              <a:t>زيادة الطلب المشتق من سوق السلع والخدمات مع وجود تغذية راجعة على سوق العمل          ارتفاع أسعار المنتجات و العمل.</a:t>
            </a:r>
          </a:p>
          <a:p>
            <a:pPr marL="0" indent="0" algn="r" rtl="1">
              <a:buNone/>
            </a:pPr>
            <a:r>
              <a:rPr lang="ar-SA" b="1" dirty="0" smtClean="0">
                <a:solidFill>
                  <a:schemeClr val="tx2"/>
                </a:solidFill>
              </a:rPr>
              <a:t>تستمر هذه العملية حتى:</a:t>
            </a:r>
            <a:endParaRPr lang="en-GB" b="1" dirty="0" smtClean="0">
              <a:solidFill>
                <a:schemeClr val="tx2"/>
              </a:solidFill>
            </a:endParaRPr>
          </a:p>
          <a:p>
            <a:pPr marL="0" indent="0" algn="ctr" rtl="1">
              <a:buNone/>
            </a:pPr>
            <a:r>
              <a:rPr lang="ar-SA" dirty="0" smtClean="0"/>
              <a:t> إجمالي الطلب (الإنفاق) (</a:t>
            </a:r>
            <a:r>
              <a:rPr lang="en-GB" dirty="0" smtClean="0"/>
              <a:t>AD</a:t>
            </a:r>
            <a:r>
              <a:rPr lang="ar-SA" dirty="0" smtClean="0"/>
              <a:t>) = إجمالي العرض (</a:t>
            </a:r>
            <a:r>
              <a:rPr lang="en-GB" dirty="0" smtClean="0"/>
              <a:t>AS</a:t>
            </a:r>
            <a:r>
              <a:rPr lang="ar-SA" dirty="0" smtClean="0"/>
              <a:t>).</a:t>
            </a: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4067944" y="5085184"/>
            <a:ext cx="72008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6400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أهم العوامل المولدة لضغط  الطلب:</a:t>
            </a:r>
          </a:p>
          <a:p>
            <a:pPr marL="0" indent="0" algn="r" rtl="1">
              <a:buNone/>
            </a:pPr>
            <a:r>
              <a:rPr lang="ar-SA" dirty="0" smtClean="0"/>
              <a:t>           النمو السريع في كمية النقود        زيادة الإنفاق الكلي        تحرك منحنى الطلب الإجمالي () لأعلى        ارتفاع المستوى العام للأسعار.</a:t>
            </a:r>
          </a:p>
          <a:p>
            <a:pPr marL="0" indent="0" algn="r" rtl="1">
              <a:buNone/>
            </a:pPr>
            <a:endParaRPr lang="ar-SA" dirty="0"/>
          </a:p>
          <a:p>
            <a:pPr algn="r" rtl="1"/>
            <a:r>
              <a:rPr lang="ar-SA" b="1" dirty="0" smtClean="0">
                <a:solidFill>
                  <a:schemeClr val="tx2"/>
                </a:solidFill>
              </a:rPr>
              <a:t>إذا تجاوز فائض الطلب إمكانات الاقتصاد الإنتاجية، فإن:</a:t>
            </a:r>
          </a:p>
          <a:p>
            <a:pPr marL="0" indent="0" algn="r" rtl="1">
              <a:buNone/>
            </a:pPr>
            <a:r>
              <a:rPr lang="ar-SA" dirty="0"/>
              <a:t> </a:t>
            </a:r>
            <a:r>
              <a:rPr lang="ar-SA" dirty="0" smtClean="0"/>
              <a:t>         زيادة الانفاق الاستهلاكي الخاص        دفع توقعات الدخل المستقبلي إلى أعلى        زيادة أكبر في الإنفاق        زيادة مستويات الأسعار.</a:t>
            </a: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4067944" y="270892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475656" y="270892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572000" y="306896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3635896" y="450912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7020272" y="486916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067944" y="486916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4251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البطالة:</a:t>
            </a:r>
            <a:endParaRPr lang="en-GB" b="1" dirty="0"/>
          </a:p>
        </p:txBody>
      </p:sp>
      <p:sp>
        <p:nvSpPr>
          <p:cNvPr id="3" name="Content Placeholder 2"/>
          <p:cNvSpPr>
            <a:spLocks noGrp="1"/>
          </p:cNvSpPr>
          <p:nvPr>
            <p:ph idx="1"/>
          </p:nvPr>
        </p:nvSpPr>
        <p:spPr>
          <a:xfrm>
            <a:off x="2771800" y="1935480"/>
            <a:ext cx="5915000" cy="4389120"/>
          </a:xfrm>
        </p:spPr>
        <p:txBody>
          <a:bodyPr>
            <a:normAutofit/>
          </a:bodyPr>
          <a:lstStyle/>
          <a:p>
            <a:pPr algn="r" rtl="1"/>
            <a:r>
              <a:rPr lang="ar-SA" b="1" dirty="0" smtClean="0">
                <a:solidFill>
                  <a:schemeClr val="tx2"/>
                </a:solidFill>
              </a:rPr>
              <a:t>الدورات الاقتصادية خلال فترات الأداء الاقتصادي:</a:t>
            </a:r>
          </a:p>
          <a:p>
            <a:pPr marL="514350" indent="-514350" algn="r" rtl="1">
              <a:buFont typeface="+mj-lt"/>
              <a:buAutoNum type="arabicPeriod"/>
            </a:pPr>
            <a:r>
              <a:rPr lang="ar-SA" b="1" dirty="0" smtClean="0">
                <a:solidFill>
                  <a:schemeClr val="tx2"/>
                </a:solidFill>
              </a:rPr>
              <a:t>في حالات الركود الاقتصادي:</a:t>
            </a:r>
          </a:p>
          <a:p>
            <a:pPr marL="0" indent="0" algn="r" rtl="1">
              <a:buNone/>
            </a:pPr>
            <a:r>
              <a:rPr lang="ar-SA" b="1" dirty="0" smtClean="0">
                <a:solidFill>
                  <a:schemeClr val="tx2"/>
                </a:solidFill>
              </a:rPr>
              <a:t> </a:t>
            </a:r>
            <a:r>
              <a:rPr lang="ar-SA" dirty="0" smtClean="0"/>
              <a:t>ينمو الناتج المحلي الاجمالي بشكل</a:t>
            </a:r>
          </a:p>
          <a:p>
            <a:pPr marL="0" indent="0" algn="r" rtl="1">
              <a:buNone/>
            </a:pPr>
            <a:r>
              <a:rPr lang="ar-SA" dirty="0" smtClean="0"/>
              <a:t>متباطئ فيرتفع معدل البطالة إلى</a:t>
            </a:r>
          </a:p>
          <a:p>
            <a:pPr marL="0" indent="0" algn="r" rtl="1">
              <a:buNone/>
            </a:pPr>
            <a:r>
              <a:rPr lang="ar-SA" dirty="0" smtClean="0"/>
              <a:t>مستوى غير مرغوب فيه.</a:t>
            </a:r>
          </a:p>
          <a:p>
            <a:pPr marL="514350" indent="-514350" algn="r" rtl="1">
              <a:buFont typeface="+mj-lt"/>
              <a:buAutoNum type="arabicPeriod" startAt="2"/>
            </a:pPr>
            <a:r>
              <a:rPr lang="ar-SA" b="1" dirty="0" smtClean="0">
                <a:solidFill>
                  <a:schemeClr val="tx2"/>
                </a:solidFill>
              </a:rPr>
              <a:t>في فترات النمو السريع: </a:t>
            </a:r>
          </a:p>
          <a:p>
            <a:pPr marL="0" indent="0" algn="r" rtl="1">
              <a:buNone/>
            </a:pPr>
            <a:r>
              <a:rPr lang="ar-SA" dirty="0" smtClean="0"/>
              <a:t>البطالة </a:t>
            </a:r>
            <a:r>
              <a:rPr lang="ar-SA" dirty="0"/>
              <a:t>ت</a:t>
            </a:r>
            <a:r>
              <a:rPr lang="ar-SA" dirty="0" smtClean="0"/>
              <a:t>نخفض لمعدلاتها الطبيعية</a:t>
            </a:r>
          </a:p>
          <a:p>
            <a:pPr marL="0" indent="0" algn="r" rtl="1">
              <a:buNone/>
            </a:pPr>
            <a:r>
              <a:rPr lang="ar-SA" dirty="0" smtClean="0"/>
              <a:t> لكن لا تختفي نهائياً.</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pic>
        <p:nvPicPr>
          <p:cNvPr id="6" name="Picture 4" descr="http://upload.wikimedia.org/wikipedia/commons/a/a2/Business_cycle.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28" y="2420888"/>
            <a:ext cx="5184576"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34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marL="0" indent="0" algn="r" rtl="1">
              <a:buNone/>
            </a:pPr>
            <a:r>
              <a:rPr lang="ar-SA" b="1" dirty="0" smtClean="0">
                <a:solidFill>
                  <a:schemeClr val="tx2"/>
                </a:solidFill>
              </a:rPr>
              <a:t>ب- ارتفاع (دفع) التكلفة </a:t>
            </a:r>
            <a:r>
              <a:rPr lang="en-GB" b="1" dirty="0" smtClean="0">
                <a:solidFill>
                  <a:schemeClr val="tx2"/>
                </a:solidFill>
              </a:rPr>
              <a:t>Cost Push</a:t>
            </a:r>
            <a:r>
              <a:rPr lang="ar-SA" b="1" dirty="0" smtClean="0">
                <a:solidFill>
                  <a:schemeClr val="tx2"/>
                </a:solidFill>
              </a:rPr>
              <a:t> </a:t>
            </a:r>
            <a:r>
              <a:rPr lang="ar-SA" b="1" dirty="0">
                <a:solidFill>
                  <a:schemeClr val="tx2"/>
                </a:solidFill>
              </a:rPr>
              <a:t>: </a:t>
            </a:r>
            <a:r>
              <a:rPr lang="ar-SA" dirty="0"/>
              <a:t>يحدث التضخم </a:t>
            </a:r>
            <a:r>
              <a:rPr lang="ar-SA" dirty="0" smtClean="0"/>
              <a:t>نتيجة لزيادة تكاليف الإنتاج مما يدفع الأسعار والأجور لأعلى حتى خلال فترات الركود.</a:t>
            </a:r>
          </a:p>
          <a:p>
            <a:pPr algn="r" rtl="1"/>
            <a:r>
              <a:rPr lang="ar-SA" b="1" dirty="0" smtClean="0">
                <a:solidFill>
                  <a:schemeClr val="tx2"/>
                </a:solidFill>
              </a:rPr>
              <a:t>أسباب ارتفاع تكاليف الإنتاج:</a:t>
            </a:r>
            <a:endParaRPr lang="ar-SA" b="1" dirty="0">
              <a:solidFill>
                <a:schemeClr val="tx2"/>
              </a:solidFill>
            </a:endParaRPr>
          </a:p>
          <a:p>
            <a:pPr marL="514350" indent="-514350" algn="r" rtl="1">
              <a:buFont typeface="+mj-lt"/>
              <a:buAutoNum type="arabicPeriod"/>
            </a:pPr>
            <a:r>
              <a:rPr lang="ar-SA" dirty="0" smtClean="0"/>
              <a:t>دفع معدل الأجر النقدي لأعلى من قبل نقابات العمال.</a:t>
            </a:r>
          </a:p>
          <a:p>
            <a:pPr marL="514350" indent="-514350" algn="r" rtl="1">
              <a:buFont typeface="+mj-lt"/>
              <a:buAutoNum type="arabicPeriod"/>
            </a:pPr>
            <a:r>
              <a:rPr lang="ar-SA" dirty="0" smtClean="0"/>
              <a:t>زيادة تكاليف الإنتاج الأخرى من مواد خام وطاقة.</a:t>
            </a:r>
          </a:p>
          <a:p>
            <a:pPr marL="514350" indent="-514350" algn="r" rtl="1">
              <a:buFont typeface="+mj-lt"/>
              <a:buAutoNum type="arabicPeriod"/>
            </a:pPr>
            <a:endParaRPr lang="ar-SA" dirty="0"/>
          </a:p>
          <a:p>
            <a:pPr algn="r" rtl="1"/>
            <a:r>
              <a:rPr lang="ar-SA" dirty="0" smtClean="0"/>
              <a:t>زيادة تكاليف الإنتاج        تحرك منحنى العرض الكلي لأعلى (مع ثبات منحنى الطلب الكلي)        ارتفاع المستوى العام للأسعار وانخفاض الناتج الحقيقي        ظهور التضخم الركودي.</a:t>
            </a: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5580112" y="4941168"/>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5508104" y="5373216"/>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948264" y="5805264"/>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11760" y="5589240"/>
            <a:ext cx="3096344" cy="0"/>
          </a:xfrm>
          <a:prstGeom prst="line">
            <a:avLst/>
          </a:prstGeom>
          <a:ln>
            <a:solidFill>
              <a:srgbClr val="FF0000"/>
            </a:solidFill>
            <a:prstDash val="lg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220072" y="5949280"/>
            <a:ext cx="944488" cy="0"/>
          </a:xfrm>
          <a:prstGeom prst="line">
            <a:avLst/>
          </a:prstGeom>
          <a:ln>
            <a:solidFill>
              <a:srgbClr val="FF0000"/>
            </a:solidFill>
            <a:prstDash val="lg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11560" y="5589240"/>
            <a:ext cx="1440160" cy="0"/>
          </a:xfrm>
          <a:prstGeom prst="line">
            <a:avLst/>
          </a:prstGeom>
          <a:ln>
            <a:solidFill>
              <a:srgbClr val="00B050"/>
            </a:solidFill>
            <a:prstDash val="lgDashDotDot"/>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7452320" y="5996702"/>
            <a:ext cx="1008112" cy="0"/>
          </a:xfrm>
          <a:prstGeom prst="line">
            <a:avLst/>
          </a:prstGeom>
          <a:ln>
            <a:solidFill>
              <a:srgbClr val="00B050"/>
            </a:solidFill>
            <a:prstDash val="lgDashDotDot"/>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211960" y="5949280"/>
            <a:ext cx="1008112" cy="0"/>
          </a:xfrm>
          <a:prstGeom prst="line">
            <a:avLst/>
          </a:prstGeom>
          <a:ln>
            <a:solidFill>
              <a:srgbClr val="00B050"/>
            </a:solidFill>
            <a:prstDash val="lgDashDot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2570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يظهر التضخم عندما: </a:t>
            </a:r>
            <a:r>
              <a:rPr lang="ar-SA" dirty="0" smtClean="0"/>
              <a:t>نسبة فائض الطاقة 30% و نسبة البطالة 10%.</a:t>
            </a:r>
          </a:p>
          <a:p>
            <a:pPr algn="r" rtl="1"/>
            <a:r>
              <a:rPr lang="ar-SA" dirty="0" smtClean="0"/>
              <a:t>البطالة الناشئة من دفع التكاليف تتعدل جزئياً بتوسعات الطلب المحلي، إلا أن محاولة خفض البطالة دون مستواها الطبيعي يؤدي لحدوث تضخم انفجاري.</a:t>
            </a:r>
          </a:p>
          <a:p>
            <a:pPr marL="0" indent="0" algn="r" rtl="1">
              <a:buNone/>
            </a:pPr>
            <a:endParaRPr lang="ar-SA" dirty="0" smtClean="0"/>
          </a:p>
          <a:p>
            <a:pPr algn="r" rtl="1"/>
            <a:r>
              <a:rPr lang="ar-SA" dirty="0" smtClean="0"/>
              <a:t>دفع التكلفة كثيراً ما يخلق صدمات متتالية تقود لزيادة معدلات التضخم، كما يرافقه عادة دفع للأرباح و ذلك عندما يلجأ المحتكرون لزيادة أرباحهم بمعدلات أعلى من زيادة التكاليف عن طريق زيادة الأسعار.</a:t>
            </a:r>
          </a:p>
          <a:p>
            <a:pPr algn="r" rtl="1"/>
            <a:r>
              <a:rPr lang="ar-SA" dirty="0" smtClean="0"/>
              <a:t>المنافسة الاحتكارية (غير الكاملة) شرط مسبق لحدوث التضخم الركودي.</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48158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فاعلية دفع التكلفة تزداد من خلال عاملين رئيسين:</a:t>
            </a:r>
          </a:p>
          <a:p>
            <a:pPr marL="514350" indent="-514350" algn="r" rtl="1">
              <a:buFont typeface="+mj-lt"/>
              <a:buAutoNum type="arabicPeriod"/>
            </a:pPr>
            <a:r>
              <a:rPr lang="ar-SA" dirty="0" smtClean="0"/>
              <a:t>امتلاك النقابات العمالية النفوذ الكافي لمقاومة انخفاض الأجور أثناء الركود الاقتصادي.</a:t>
            </a:r>
          </a:p>
          <a:p>
            <a:pPr marL="514350" indent="-514350" algn="r" rtl="1">
              <a:buFont typeface="+mj-lt"/>
              <a:buAutoNum type="arabicPeriod"/>
            </a:pPr>
            <a:r>
              <a:rPr lang="ar-SA" dirty="0" smtClean="0"/>
              <a:t>قدرة أصحاب الأعمال على استغلال فرصة ارتفاع التكاليف لكسب المزيد من الأرباح.</a:t>
            </a:r>
          </a:p>
          <a:p>
            <a:pPr marL="514350" indent="-514350" algn="r" rtl="1">
              <a:buFont typeface="+mj-lt"/>
              <a:buAutoNum type="arabicPeriod"/>
            </a:pPr>
            <a:endParaRPr lang="ar-SA" dirty="0"/>
          </a:p>
          <a:p>
            <a:pPr algn="r" rtl="1"/>
            <a:r>
              <a:rPr lang="ar-SA" dirty="0" smtClean="0"/>
              <a:t>تضخم دفع التكلفة يحدث عندما تكون قوى السوق (نقابات و شركات) مؤثرة و قادرة على دفع الأجور والتكاليف الأخرى والأسعار لأعلى حتى مع عدم وجود طلب فائض.</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1468657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ت- التوقعات </a:t>
            </a:r>
            <a:r>
              <a:rPr lang="en-GB" b="1" dirty="0" smtClean="0">
                <a:solidFill>
                  <a:schemeClr val="tx2"/>
                </a:solidFill>
              </a:rPr>
              <a:t>Expectation</a:t>
            </a:r>
            <a:r>
              <a:rPr lang="ar-SA" b="1" dirty="0" smtClean="0">
                <a:solidFill>
                  <a:schemeClr val="tx2"/>
                </a:solidFill>
              </a:rPr>
              <a:t> : </a:t>
            </a:r>
            <a:r>
              <a:rPr lang="ar-SA" dirty="0" smtClean="0"/>
              <a:t>يعتمد سلوك تحديد الأجور والأسعار من قبل المنشآت على توقعاتهم لما سيحدث في المستقبل، بشكل خاص فيما يخص الأجور والأسعار التي ستضعها المنشآت الأخرى.</a:t>
            </a:r>
          </a:p>
          <a:p>
            <a:pPr algn="r" rtl="1"/>
            <a:endParaRPr lang="ar-SA" dirty="0"/>
          </a:p>
          <a:p>
            <a:pPr algn="r" rtl="1"/>
            <a:r>
              <a:rPr lang="ar-SA" b="1" dirty="0" smtClean="0">
                <a:solidFill>
                  <a:schemeClr val="tx2"/>
                </a:solidFill>
              </a:rPr>
              <a:t>إذا كان التضخم مرتفعاً نتيجة لـ:</a:t>
            </a:r>
          </a:p>
          <a:p>
            <a:pPr marL="514350" indent="-514350" algn="r" rtl="1">
              <a:buFont typeface="+mj-lt"/>
              <a:buAutoNum type="arabicPeriod"/>
            </a:pPr>
            <a:r>
              <a:rPr lang="ar-SA" b="1" dirty="0" smtClean="0">
                <a:solidFill>
                  <a:schemeClr val="tx2"/>
                </a:solidFill>
              </a:rPr>
              <a:t>التوقعات: </a:t>
            </a:r>
            <a:r>
              <a:rPr lang="ar-SA" dirty="0" smtClean="0"/>
              <a:t>من الصعوبة خفض معدلاته لأن تغيير توقعات الأفراد يحتاج إلى وقت طويل نسبياً.</a:t>
            </a:r>
          </a:p>
          <a:p>
            <a:pPr marL="514350" indent="-514350" algn="r" rtl="1">
              <a:buFont typeface="+mj-lt"/>
              <a:buAutoNum type="arabicPeriod"/>
            </a:pPr>
            <a:r>
              <a:rPr lang="ar-SA" b="1" dirty="0" smtClean="0">
                <a:solidFill>
                  <a:schemeClr val="tx2"/>
                </a:solidFill>
              </a:rPr>
              <a:t>أسباب أخرى: </a:t>
            </a:r>
            <a:r>
              <a:rPr lang="ar-SA" dirty="0" smtClean="0"/>
              <a:t>تحاول الحكومة خفضه عن طريق السياسات المالية و النقدية الانكماشية.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748662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التضخم: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ث- التضخم المستورد </a:t>
            </a:r>
            <a:r>
              <a:rPr lang="en-GB" b="1" dirty="0" smtClean="0">
                <a:solidFill>
                  <a:schemeClr val="tx2"/>
                </a:solidFill>
              </a:rPr>
              <a:t>Imported Inflation</a:t>
            </a:r>
            <a:r>
              <a:rPr lang="ar-SA" b="1" dirty="0" smtClean="0">
                <a:solidFill>
                  <a:schemeClr val="tx2"/>
                </a:solidFill>
              </a:rPr>
              <a:t> :</a:t>
            </a:r>
            <a:r>
              <a:rPr lang="ar-SA" b="1" dirty="0">
                <a:solidFill>
                  <a:schemeClr val="tx2"/>
                </a:solidFill>
              </a:rPr>
              <a:t> </a:t>
            </a:r>
            <a:r>
              <a:rPr lang="ar-SA" dirty="0" smtClean="0"/>
              <a:t>هو الارتفاع المستمر و المتسارع في أسعار المواد الخام والسلع والخدمات النهائية في الأسواق العالمية والذي ينعكس على ارتفاع أسعار بيع تلك السلع و الخدمات في الأسواق المحلية عندما يتم استيرادها.</a:t>
            </a:r>
          </a:p>
          <a:p>
            <a:pPr algn="r" rtl="1"/>
            <a:endParaRPr lang="ar-SA" dirty="0" smtClean="0"/>
          </a:p>
          <a:p>
            <a:pPr algn="r" rtl="1"/>
            <a:r>
              <a:rPr lang="ar-SA" dirty="0" smtClean="0"/>
              <a:t>يظهر هذا التضخم في الاقتصاديات الصغيرة المفتوحة على الاقتصاديات الأخرى التي تستورد معظم احتياجاتها من المواد الخام والسلع و الخدمات النهائية ولا تستطيع التأثير في أسعار السلع والخدمات في الأسواق العالمية.</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5112606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الآثار المختلفة للتضخم:</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الاثار السلبية للتضخم:  </a:t>
            </a:r>
            <a:r>
              <a:rPr lang="ar-SA" dirty="0" smtClean="0"/>
              <a:t>تشتد هذه الآثار أكثر كلما تصاعدت معدلات التضخم واستمر لفترات طويلة نسبياً، </a:t>
            </a:r>
            <a:r>
              <a:rPr lang="ar-SA" b="1" dirty="0" smtClean="0">
                <a:solidFill>
                  <a:schemeClr val="tx2"/>
                </a:solidFill>
              </a:rPr>
              <a:t>وهي:</a:t>
            </a:r>
          </a:p>
          <a:p>
            <a:pPr marL="514350" indent="-514350" algn="r" rtl="1">
              <a:buFont typeface="+mj-lt"/>
              <a:buAutoNum type="arabicPeriod"/>
            </a:pPr>
            <a:r>
              <a:rPr lang="ar-SA" b="1" dirty="0" smtClean="0">
                <a:solidFill>
                  <a:schemeClr val="tx2"/>
                </a:solidFill>
              </a:rPr>
              <a:t>انخفاض معدل نمو الناتج المحلي الحقيقي (</a:t>
            </a:r>
            <a:r>
              <a:rPr lang="en-GB" b="1" dirty="0" smtClean="0">
                <a:solidFill>
                  <a:schemeClr val="tx2"/>
                </a:solidFill>
              </a:rPr>
              <a:t>GDP</a:t>
            </a:r>
            <a:r>
              <a:rPr lang="ar-SA" b="1" dirty="0" smtClean="0">
                <a:solidFill>
                  <a:schemeClr val="tx2"/>
                </a:solidFill>
              </a:rPr>
              <a:t>): </a:t>
            </a:r>
            <a:r>
              <a:rPr lang="ar-SA" dirty="0" smtClean="0"/>
              <a:t>ارتفاع الأسعار يؤدي لانخفاض الطلب الكلي و بالتالي انخفاض الإنتاج.</a:t>
            </a:r>
          </a:p>
          <a:p>
            <a:pPr marL="514350" indent="-514350" algn="r" rtl="1">
              <a:buFont typeface="+mj-lt"/>
              <a:buAutoNum type="arabicPeriod"/>
            </a:pPr>
            <a:endParaRPr lang="ar-SA" dirty="0" smtClean="0"/>
          </a:p>
          <a:p>
            <a:pPr marL="0" indent="0" algn="r" rtl="1">
              <a:buNone/>
            </a:pPr>
            <a:r>
              <a:rPr lang="ar-SA" dirty="0" smtClean="0"/>
              <a:t>إذا كان معدل نمو السكان &gt; معدل نمو الناتج المحلي الحقيقي        انخفاض متوسط نصيب الفرد من الدخل القومي        انخفاض الطلب على السلع والخدمات وانخفاض الأنشطة الاستثمارية        ركود اقتصادي.</a:t>
            </a: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1691680" y="4437112"/>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3995936" y="486916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3635896" y="522920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28354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الآثار المختلفة للتضخم:</a:t>
            </a:r>
            <a:endParaRPr lang="en-GB" b="1" dirty="0"/>
          </a:p>
        </p:txBody>
      </p:sp>
      <p:sp>
        <p:nvSpPr>
          <p:cNvPr id="3" name="Content Placeholder 2"/>
          <p:cNvSpPr>
            <a:spLocks noGrp="1"/>
          </p:cNvSpPr>
          <p:nvPr>
            <p:ph idx="1"/>
          </p:nvPr>
        </p:nvSpPr>
        <p:spPr/>
        <p:txBody>
          <a:bodyPr/>
          <a:lstStyle/>
          <a:p>
            <a:pPr marL="514350" indent="-514350" algn="r" rtl="1">
              <a:buFont typeface="+mj-lt"/>
              <a:buAutoNum type="arabicPeriod" startAt="2"/>
            </a:pPr>
            <a:r>
              <a:rPr lang="ar-SA" b="1" dirty="0" smtClean="0">
                <a:solidFill>
                  <a:schemeClr val="tx2"/>
                </a:solidFill>
              </a:rPr>
              <a:t>إعادة توزيع الدخل القومي لصالح دخول فوائض العمليات وعلى حساب أصحاب الأجور والرواتب الثابتة: </a:t>
            </a:r>
            <a:r>
              <a:rPr lang="ar-SA" dirty="0" smtClean="0"/>
              <a:t>إذا تصاعدت معدلات التضخم فإن ذوي الدخول المنخفضة والثابتة سيكونون أكثر فقراً ويتزايد عدد السكان الذين هم دون خط الفقر        ينخفض الطلب الاستهلاكي على السلع المعمرة.</a:t>
            </a:r>
          </a:p>
          <a:p>
            <a:pPr marL="0" indent="0" algn="r" rtl="1">
              <a:buNone/>
            </a:pPr>
            <a:r>
              <a:rPr lang="ar-SA" b="1" dirty="0" smtClean="0">
                <a:solidFill>
                  <a:schemeClr val="tx2"/>
                </a:solidFill>
              </a:rPr>
              <a:t>من أهم التأثيرات الإيجابية للتضخم: </a:t>
            </a:r>
            <a:r>
              <a:rPr lang="ar-SA" dirty="0" smtClean="0"/>
              <a:t>أن التضخم سيعيد توزيع الدخل القومي لصالح الاستثمار على حساب الاستهلاك.</a:t>
            </a:r>
          </a:p>
          <a:p>
            <a:pPr marL="0" indent="0" algn="r" rtl="1">
              <a:buNone/>
            </a:pPr>
            <a:endParaRPr lang="ar-SA" dirty="0"/>
          </a:p>
          <a:p>
            <a:pPr algn="r" rtl="1"/>
            <a:r>
              <a:rPr lang="ar-SA" dirty="0" smtClean="0"/>
              <a:t>هناك علاقة موجبة بين التضخم والنمو الاقتصادي في الأجل الطويل.</a:t>
            </a: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5076056" y="342900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85879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الآثار المختلفة للتضخم:</a:t>
            </a:r>
            <a:endParaRPr lang="en-GB" b="1" dirty="0"/>
          </a:p>
        </p:txBody>
      </p:sp>
      <p:sp>
        <p:nvSpPr>
          <p:cNvPr id="3" name="Content Placeholder 2"/>
          <p:cNvSpPr>
            <a:spLocks noGrp="1"/>
          </p:cNvSpPr>
          <p:nvPr>
            <p:ph idx="1"/>
          </p:nvPr>
        </p:nvSpPr>
        <p:spPr/>
        <p:txBody>
          <a:bodyPr/>
          <a:lstStyle/>
          <a:p>
            <a:pPr marL="514350" indent="-514350" algn="r" rtl="1">
              <a:buFont typeface="+mj-lt"/>
              <a:buAutoNum type="arabicPeriod" startAt="3"/>
            </a:pPr>
            <a:r>
              <a:rPr lang="ar-SA" b="1" dirty="0" smtClean="0">
                <a:solidFill>
                  <a:schemeClr val="tx2"/>
                </a:solidFill>
              </a:rPr>
              <a:t>القلق والاضطراب المستمر للاقتصاد والمجتمع نتيجة التضخم المتصاعد والمفتوح: </a:t>
            </a:r>
            <a:r>
              <a:rPr lang="ar-SA" dirty="0" smtClean="0"/>
              <a:t>يحدث بسبب ممارسة نقابات العمال ضغوطاً على أصحاب الأعمال لرفع الأجور والرواتب والحوافز        زيادة تكاليف الإنتاج</a:t>
            </a:r>
            <a:r>
              <a:rPr lang="ar-SA" dirty="0"/>
              <a:t> </a:t>
            </a:r>
            <a:r>
              <a:rPr lang="ar-SA" dirty="0" smtClean="0"/>
              <a:t>و بالتالي زيادة الأسعار.</a:t>
            </a:r>
          </a:p>
          <a:p>
            <a:pPr marL="0" indent="0" algn="r" rtl="1">
              <a:buNone/>
            </a:pPr>
            <a:endParaRPr lang="ar-SA" dirty="0"/>
          </a:p>
          <a:p>
            <a:pPr marL="0" indent="0" algn="r" rtl="1">
              <a:buNone/>
            </a:pPr>
            <a:r>
              <a:rPr lang="ar-SA" dirty="0" smtClean="0"/>
              <a:t>إذا لم يحدث رجال الأعمال تغيير في مكافآت القوى العاملة بما يتوافق مع معدلات التضخم        حدوث اضطرابات وتعطل للإنتاج وسلوكيات سلبية من قبل العمال </a:t>
            </a:r>
            <a:r>
              <a:rPr lang="ar-SA" b="1" dirty="0" smtClean="0">
                <a:solidFill>
                  <a:schemeClr val="tx2"/>
                </a:solidFill>
              </a:rPr>
              <a:t>مثل: </a:t>
            </a:r>
            <a:r>
              <a:rPr lang="ar-SA" dirty="0" smtClean="0"/>
              <a:t>السرقة و التغيب و التخريب.</a:t>
            </a:r>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3275856" y="2996952"/>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6300192" y="4797152"/>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9014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الآثار المختلفة للتضخم:</a:t>
            </a:r>
            <a:endParaRPr lang="en-GB" b="1" dirty="0"/>
          </a:p>
        </p:txBody>
      </p:sp>
      <p:sp>
        <p:nvSpPr>
          <p:cNvPr id="3" name="Content Placeholder 2"/>
          <p:cNvSpPr>
            <a:spLocks noGrp="1"/>
          </p:cNvSpPr>
          <p:nvPr>
            <p:ph idx="1"/>
          </p:nvPr>
        </p:nvSpPr>
        <p:spPr/>
        <p:txBody>
          <a:bodyPr/>
          <a:lstStyle/>
          <a:p>
            <a:pPr marL="514350" indent="-514350" algn="r" rtl="1">
              <a:buFont typeface="+mj-lt"/>
              <a:buAutoNum type="arabicPeriod" startAt="4"/>
            </a:pPr>
            <a:r>
              <a:rPr lang="ar-SA" b="1" dirty="0" smtClean="0">
                <a:solidFill>
                  <a:schemeClr val="tx2"/>
                </a:solidFill>
              </a:rPr>
              <a:t>منع التخصيص الكفؤ للموارد: </a:t>
            </a:r>
            <a:r>
              <a:rPr lang="ar-SA" dirty="0" smtClean="0"/>
              <a:t>يحصل ذلك من خلال إحلال المدخلات الأقل كفاءة محل المدخلات الأكثر كفاءة من أجل الضغط على تكاليف الإنتاج والنقل و التخزين.</a:t>
            </a:r>
          </a:p>
          <a:p>
            <a:pPr marL="0" indent="0" algn="r" rtl="1">
              <a:buNone/>
            </a:pPr>
            <a:endParaRPr lang="ar-SA" dirty="0"/>
          </a:p>
          <a:p>
            <a:pPr marL="0" indent="0" algn="r" rtl="1">
              <a:buNone/>
            </a:pPr>
            <a:r>
              <a:rPr lang="ar-SA" dirty="0" smtClean="0"/>
              <a:t>يزداد هذا التوجه سوءاً كلما زاد تفاوت الأسعار بين المدخلات الجارية والمدخلات المعوضة لها.</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3419430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الآثار المختلفة للتضخم:</a:t>
            </a:r>
            <a:endParaRPr lang="en-GB" b="1" dirty="0"/>
          </a:p>
        </p:txBody>
      </p:sp>
      <p:sp>
        <p:nvSpPr>
          <p:cNvPr id="3" name="Content Placeholder 2"/>
          <p:cNvSpPr>
            <a:spLocks noGrp="1"/>
          </p:cNvSpPr>
          <p:nvPr>
            <p:ph idx="1"/>
          </p:nvPr>
        </p:nvSpPr>
        <p:spPr/>
        <p:txBody>
          <a:bodyPr/>
          <a:lstStyle/>
          <a:p>
            <a:pPr marL="514350" indent="-514350" algn="r" rtl="1">
              <a:buFont typeface="+mj-lt"/>
              <a:buAutoNum type="arabicPeriod" startAt="5"/>
            </a:pPr>
            <a:r>
              <a:rPr lang="ar-SA" b="1" dirty="0" smtClean="0">
                <a:solidFill>
                  <a:schemeClr val="tx2"/>
                </a:solidFill>
              </a:rPr>
              <a:t>يخلق التضخم ارتباكاً في استخدام النقود</a:t>
            </a:r>
            <a:r>
              <a:rPr lang="ar-SA" b="1" dirty="0">
                <a:solidFill>
                  <a:schemeClr val="tx2"/>
                </a:solidFill>
              </a:rPr>
              <a:t>: </a:t>
            </a:r>
            <a:r>
              <a:rPr lang="ar-SA" dirty="0" smtClean="0"/>
              <a:t>فهو يؤدي لانخفاض </a:t>
            </a:r>
            <a:r>
              <a:rPr lang="ar-SA" dirty="0"/>
              <a:t>الموارد الحقيقية المتاحة للأفراد </a:t>
            </a:r>
            <a:r>
              <a:rPr lang="ar-SA" dirty="0" smtClean="0"/>
              <a:t>والحكومة معاً. </a:t>
            </a:r>
          </a:p>
          <a:p>
            <a:pPr marL="514350" indent="-514350" algn="r" rtl="1">
              <a:buFont typeface="+mj-lt"/>
              <a:buAutoNum type="arabicPeriod" startAt="5"/>
            </a:pPr>
            <a:endParaRPr lang="ar-SA" dirty="0"/>
          </a:p>
          <a:p>
            <a:pPr marL="0" indent="0" algn="r" rtl="1">
              <a:buNone/>
            </a:pPr>
            <a:r>
              <a:rPr lang="ar-SA" dirty="0" smtClean="0"/>
              <a:t>عندما تتصاعد معدلات التضخم، فمن الأفضل أن يحتفظ الناس بمدخراتهم في شكل موجودات حقيقية كالأصول العقارية والذهب بدلاً من النقود السائلة.</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83118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البطالة:</a:t>
            </a:r>
            <a:endParaRPr lang="en-GB" dirty="0"/>
          </a:p>
        </p:txBody>
      </p:sp>
      <p:sp>
        <p:nvSpPr>
          <p:cNvPr id="4" name="Footer Placeholder 3"/>
          <p:cNvSpPr>
            <a:spLocks noGrp="1"/>
          </p:cNvSpPr>
          <p:nvPr>
            <p:ph type="ftr" sz="quarter" idx="11"/>
          </p:nvPr>
        </p:nvSpPr>
        <p:spPr/>
        <p:txBody>
          <a:bodyPr/>
          <a:lstStyle/>
          <a:p>
            <a:endParaRPr lang="en-GB"/>
          </a:p>
        </p:txBody>
      </p:sp>
      <p:sp>
        <p:nvSpPr>
          <p:cNvPr id="7" name="Content Placeholder 6"/>
          <p:cNvSpPr>
            <a:spLocks noGrp="1"/>
          </p:cNvSpPr>
          <p:nvPr>
            <p:ph idx="1"/>
          </p:nvPr>
        </p:nvSpPr>
        <p:spPr/>
        <p:txBody>
          <a:bodyPr>
            <a:normAutofit/>
          </a:bodyPr>
          <a:lstStyle/>
          <a:p>
            <a:pPr algn="r" rtl="1"/>
            <a:r>
              <a:rPr lang="ar-SA" b="1" dirty="0" smtClean="0">
                <a:solidFill>
                  <a:schemeClr val="tx2"/>
                </a:solidFill>
              </a:rPr>
              <a:t>العاطل عن العمل:</a:t>
            </a:r>
          </a:p>
          <a:p>
            <a:pPr marL="0" indent="0" algn="r" rtl="1">
              <a:buNone/>
            </a:pPr>
            <a:r>
              <a:rPr lang="ar-SA" dirty="0"/>
              <a:t> </a:t>
            </a:r>
            <a:r>
              <a:rPr lang="ar-SA" dirty="0" smtClean="0"/>
              <a:t>    هو الفرد في سن العمل الذي لا يعمل، و يكون:</a:t>
            </a:r>
          </a:p>
          <a:p>
            <a:pPr marL="514350" indent="-514350" algn="r" rtl="1">
              <a:buFont typeface="+mj-lt"/>
              <a:buAutoNum type="arabicPeriod"/>
            </a:pPr>
            <a:r>
              <a:rPr lang="ar-SA" b="1" dirty="0" smtClean="0">
                <a:solidFill>
                  <a:schemeClr val="tx2"/>
                </a:solidFill>
              </a:rPr>
              <a:t>ضمن قوة العمل: </a:t>
            </a:r>
            <a:r>
              <a:rPr lang="ar-SA" dirty="0" smtClean="0"/>
              <a:t>إذا كان يبحث بجدية و نشاط عن عمل ولكنه لا يجد. </a:t>
            </a:r>
            <a:r>
              <a:rPr lang="ar-SA" dirty="0" smtClean="0">
                <a:solidFill>
                  <a:schemeClr val="accent1"/>
                </a:solidFill>
              </a:rPr>
              <a:t>(يحسب ضمن معدل البطالة)</a:t>
            </a:r>
          </a:p>
          <a:p>
            <a:pPr marL="514350" indent="-514350" algn="r" rtl="1">
              <a:buFont typeface="+mj-lt"/>
              <a:buAutoNum type="arabicPeriod"/>
            </a:pPr>
            <a:r>
              <a:rPr lang="ar-SA" b="1" dirty="0" smtClean="0">
                <a:solidFill>
                  <a:schemeClr val="tx2"/>
                </a:solidFill>
              </a:rPr>
              <a:t>خارج قوة العمل: </a:t>
            </a:r>
            <a:r>
              <a:rPr lang="ar-SA" dirty="0" smtClean="0"/>
              <a:t>إذا كان لا </a:t>
            </a:r>
            <a:r>
              <a:rPr lang="ar-SA" dirty="0"/>
              <a:t>يبحث بجدية عن </a:t>
            </a:r>
            <a:r>
              <a:rPr lang="ar-SA" dirty="0" smtClean="0"/>
              <a:t>عمل، أو بحث </a:t>
            </a:r>
            <a:r>
              <a:rPr lang="ar-SA" dirty="0"/>
              <a:t>عن عمل في الماضي و لم </a:t>
            </a:r>
            <a:r>
              <a:rPr lang="ar-SA" dirty="0" smtClean="0"/>
              <a:t>يجد أو توقف </a:t>
            </a:r>
            <a:r>
              <a:rPr lang="ar-SA" dirty="0"/>
              <a:t>عن البحث عن عمل</a:t>
            </a:r>
            <a:r>
              <a:rPr lang="ar-SA" dirty="0" smtClean="0"/>
              <a:t>. </a:t>
            </a:r>
            <a:r>
              <a:rPr lang="ar-SA" dirty="0" smtClean="0">
                <a:solidFill>
                  <a:schemeClr val="accent1"/>
                </a:solidFill>
              </a:rPr>
              <a:t>(لا يحسب ضمن معدل البطالة)</a:t>
            </a:r>
            <a:endParaRPr lang="ar-SA" dirty="0">
              <a:solidFill>
                <a:schemeClr val="accent1"/>
              </a:solidFill>
            </a:endParaRPr>
          </a:p>
          <a:p>
            <a:pPr algn="r" rtl="1"/>
            <a:r>
              <a:rPr lang="ar-SA" dirty="0" smtClean="0"/>
              <a:t>من </a:t>
            </a:r>
            <a:r>
              <a:rPr lang="ar-SA" dirty="0"/>
              <a:t>الصعب التمييز بين العاطلين الذين يبحثون عن فرص عمل و بين الذين هم خارج قوة </a:t>
            </a:r>
            <a:r>
              <a:rPr lang="ar-SA" dirty="0" smtClean="0"/>
              <a:t>العمل. كذلك بين </a:t>
            </a:r>
            <a:r>
              <a:rPr lang="ar-SA" dirty="0"/>
              <a:t>من يعملون بدوام جزئي و من يعملون بدوام كامل.</a:t>
            </a:r>
          </a:p>
          <a:p>
            <a:pPr marL="0" indent="0" algn="r" rtl="1">
              <a:buNone/>
            </a:pPr>
            <a:endParaRPr lang="ar-SA" dirty="0" smtClean="0"/>
          </a:p>
        </p:txBody>
      </p:sp>
    </p:spTree>
    <p:extLst>
      <p:ext uri="{BB962C8B-B14F-4D97-AF65-F5344CB8AC3E}">
        <p14:creationId xmlns:p14="http://schemas.microsoft.com/office/powerpoint/2010/main" val="23488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الآثار المختلفة للتضخم:</a:t>
            </a:r>
            <a:endParaRPr lang="en-GB" b="1" dirty="0"/>
          </a:p>
        </p:txBody>
      </p:sp>
      <p:sp>
        <p:nvSpPr>
          <p:cNvPr id="3" name="Content Placeholder 2"/>
          <p:cNvSpPr>
            <a:spLocks noGrp="1"/>
          </p:cNvSpPr>
          <p:nvPr>
            <p:ph idx="1"/>
          </p:nvPr>
        </p:nvSpPr>
        <p:spPr/>
        <p:txBody>
          <a:bodyPr/>
          <a:lstStyle/>
          <a:p>
            <a:pPr marL="514350" indent="-514350" algn="r" rtl="1">
              <a:buFont typeface="+mj-lt"/>
              <a:buAutoNum type="arabicPeriod" startAt="6"/>
            </a:pPr>
            <a:r>
              <a:rPr lang="ar-SA" b="1" dirty="0">
                <a:solidFill>
                  <a:schemeClr val="tx2"/>
                </a:solidFill>
              </a:rPr>
              <a:t>إعاقة نمو النشاطات الاقتصادية الأساسية كتوسيع الطاقة الإنتاجية: </a:t>
            </a:r>
            <a:r>
              <a:rPr lang="ar-SA" dirty="0"/>
              <a:t>وذلك بسبب ظروف عدم التأكد التي تخلقها التقلبات السنوية الشديدة في معدلات التضخم حول مستقبل الأسعار والتكاليف والقوة الشرائية المستقبلية        تباطؤ الاستثمار والنمو الاقتصادي خاصة عندما تكون التقلبات عالية</a:t>
            </a:r>
            <a:r>
              <a:rPr lang="ar-SA" dirty="0" smtClean="0"/>
              <a:t>.</a:t>
            </a:r>
          </a:p>
          <a:p>
            <a:pPr marL="0" indent="0" algn="r" rtl="1">
              <a:buNone/>
            </a:pPr>
            <a:endParaRPr lang="ar-SA" dirty="0"/>
          </a:p>
          <a:p>
            <a:pPr marL="0" indent="0" algn="r" rtl="1">
              <a:buNone/>
            </a:pPr>
            <a:endParaRPr lang="en-GB" dirty="0"/>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6444208" y="342900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1630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العلاقة بين التضخم والبطالة:</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وجد آرثر فيليبس أن:</a:t>
            </a:r>
          </a:p>
          <a:p>
            <a:pPr marL="0" indent="0" algn="r" rtl="1">
              <a:buNone/>
            </a:pPr>
            <a:r>
              <a:rPr lang="ar-SA" dirty="0" smtClean="0"/>
              <a:t>         هناك علاقة عكسية بين مستويات الأجور ومعدلات البطالة.</a:t>
            </a:r>
          </a:p>
          <a:p>
            <a:pPr algn="r" rtl="1"/>
            <a:r>
              <a:rPr lang="ar-SA" b="1" dirty="0" smtClean="0">
                <a:solidFill>
                  <a:schemeClr val="tx2"/>
                </a:solidFill>
              </a:rPr>
              <a:t>منحنى فيليبس:</a:t>
            </a:r>
          </a:p>
          <a:p>
            <a:pPr marL="0" indent="0" algn="r" rtl="1">
              <a:buNone/>
            </a:pPr>
            <a:r>
              <a:rPr lang="ar-SA" dirty="0"/>
              <a:t> </a:t>
            </a:r>
            <a:r>
              <a:rPr lang="ar-SA" dirty="0" smtClean="0"/>
              <a:t>         يشير للعلاقة العكسية بين</a:t>
            </a:r>
          </a:p>
          <a:p>
            <a:pPr marL="0" indent="0" algn="r" rtl="1">
              <a:buNone/>
            </a:pPr>
            <a:r>
              <a:rPr lang="ar-SA" dirty="0" smtClean="0"/>
              <a:t> البطالة والتضخم:</a:t>
            </a:r>
          </a:p>
          <a:p>
            <a:pPr marL="514350" indent="-514350" algn="r" rtl="1">
              <a:buFont typeface="+mj-lt"/>
              <a:buAutoNum type="arabicPeriod"/>
            </a:pPr>
            <a:r>
              <a:rPr lang="ar-SA" dirty="0" smtClean="0"/>
              <a:t>عندما التضخم مرتفع، فإن</a:t>
            </a:r>
          </a:p>
          <a:p>
            <a:pPr marL="0" indent="0" algn="r" rtl="1">
              <a:buNone/>
            </a:pPr>
            <a:r>
              <a:rPr lang="ar-SA" dirty="0" smtClean="0"/>
              <a:t>البطالة منخفضة.</a:t>
            </a:r>
          </a:p>
          <a:p>
            <a:pPr marL="514350" indent="-514350" algn="r" rtl="1">
              <a:buFont typeface="+mj-lt"/>
              <a:buAutoNum type="arabicPeriod" startAt="2"/>
            </a:pPr>
            <a:r>
              <a:rPr lang="ar-SA" dirty="0" smtClean="0"/>
              <a:t>عندما التضخم منخفض، فإن</a:t>
            </a:r>
          </a:p>
          <a:p>
            <a:pPr marL="0" indent="0" algn="r" rtl="1">
              <a:buNone/>
            </a:pPr>
            <a:r>
              <a:rPr lang="ar-SA" dirty="0" smtClean="0"/>
              <a:t>البطالة مرتفعة.</a:t>
            </a:r>
            <a:endParaRPr lang="en-GB" dirty="0"/>
          </a:p>
        </p:txBody>
      </p:sp>
      <p:sp>
        <p:nvSpPr>
          <p:cNvPr id="4" name="Footer Placeholder 3"/>
          <p:cNvSpPr>
            <a:spLocks noGrp="1"/>
          </p:cNvSpPr>
          <p:nvPr>
            <p:ph type="ftr" sz="quarter" idx="11"/>
          </p:nvPr>
        </p:nvSpPr>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961870" y="2323113"/>
            <a:ext cx="3368339" cy="48600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09477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العلاقة بين التضخم والبطالة:</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تفسير علاقة البطالة و التضخم:</a:t>
            </a:r>
          </a:p>
          <a:p>
            <a:pPr marL="514350" indent="-514350" algn="r" rtl="1">
              <a:buFont typeface="+mj-lt"/>
              <a:buAutoNum type="arabicPeriod"/>
            </a:pPr>
            <a:r>
              <a:rPr lang="ar-SA" b="1" dirty="0" smtClean="0">
                <a:solidFill>
                  <a:schemeClr val="tx2"/>
                </a:solidFill>
              </a:rPr>
              <a:t>في حالة الانتعاش الاقتصادي: </a:t>
            </a:r>
            <a:r>
              <a:rPr lang="ar-SA" dirty="0" smtClean="0"/>
              <a:t>الطلب الكلي متزايد بمعدل كبير        زيادة إنتاج المؤسسات        زيادة الطلب على الأيدي العاملة        ارتفاع الأجور        ارتفاع تكاليف الإنتاج        ارتفاع الأسعار والتضخم.       (انخفاض بطالة مقابل ارتفاع تضخم)</a:t>
            </a:r>
          </a:p>
          <a:p>
            <a:pPr marL="514350" indent="-514350" algn="r" rtl="1">
              <a:buFont typeface="+mj-lt"/>
              <a:buAutoNum type="arabicPeriod"/>
            </a:pPr>
            <a:r>
              <a:rPr lang="ar-SA" b="1" dirty="0">
                <a:solidFill>
                  <a:schemeClr val="tx2"/>
                </a:solidFill>
              </a:rPr>
              <a:t>في حالة </a:t>
            </a:r>
            <a:r>
              <a:rPr lang="ar-SA" b="1" dirty="0" smtClean="0">
                <a:solidFill>
                  <a:schemeClr val="tx2"/>
                </a:solidFill>
              </a:rPr>
              <a:t>الركود </a:t>
            </a:r>
            <a:r>
              <a:rPr lang="ar-SA" b="1" dirty="0">
                <a:solidFill>
                  <a:schemeClr val="tx2"/>
                </a:solidFill>
              </a:rPr>
              <a:t>الاقتصادي: </a:t>
            </a:r>
            <a:r>
              <a:rPr lang="ar-SA" dirty="0"/>
              <a:t>الطلب الكلي </a:t>
            </a:r>
            <a:r>
              <a:rPr lang="ar-SA" dirty="0" smtClean="0"/>
              <a:t>متناقص        انخفاض </a:t>
            </a:r>
            <a:r>
              <a:rPr lang="ar-SA" dirty="0"/>
              <a:t>إنتاج المؤسسات        </a:t>
            </a:r>
            <a:r>
              <a:rPr lang="ar-SA" dirty="0" smtClean="0"/>
              <a:t>انخفاض </a:t>
            </a:r>
            <a:r>
              <a:rPr lang="ar-SA" dirty="0"/>
              <a:t>الطلب على الأيدي العاملة        </a:t>
            </a:r>
            <a:r>
              <a:rPr lang="ar-SA" dirty="0" smtClean="0"/>
              <a:t>انخفاض </a:t>
            </a:r>
            <a:r>
              <a:rPr lang="ar-SA" dirty="0"/>
              <a:t>الأجور        </a:t>
            </a:r>
            <a:r>
              <a:rPr lang="ar-SA" dirty="0" smtClean="0"/>
              <a:t>انخفاض </a:t>
            </a:r>
            <a:r>
              <a:rPr lang="ar-SA" dirty="0"/>
              <a:t>تكاليف الإنتاج        </a:t>
            </a:r>
            <a:r>
              <a:rPr lang="ar-SA" dirty="0" smtClean="0"/>
              <a:t>انخفاض </a:t>
            </a:r>
            <a:r>
              <a:rPr lang="ar-SA" dirty="0"/>
              <a:t>الأسعار </a:t>
            </a:r>
            <a:r>
              <a:rPr lang="ar-SA" dirty="0" smtClean="0"/>
              <a:t>والتضخم.</a:t>
            </a:r>
          </a:p>
          <a:p>
            <a:pPr marL="0" indent="0" algn="r" rtl="1">
              <a:buNone/>
            </a:pPr>
            <a:r>
              <a:rPr lang="ar-SA" dirty="0" smtClean="0"/>
              <a:t>             (ارتفاع </a:t>
            </a:r>
            <a:r>
              <a:rPr lang="ar-SA" dirty="0"/>
              <a:t>بطالة مقابل </a:t>
            </a:r>
            <a:r>
              <a:rPr lang="ar-SA" dirty="0" smtClean="0"/>
              <a:t>انخفاض </a:t>
            </a:r>
            <a:r>
              <a:rPr lang="ar-SA" dirty="0"/>
              <a:t>تضخم)</a:t>
            </a:r>
            <a:endParaRPr lang="en-GB" dirty="0"/>
          </a:p>
          <a:p>
            <a:pPr marL="514350" indent="-514350" algn="r" rtl="1">
              <a:buFont typeface="+mj-lt"/>
              <a:buAutoNum type="arabicPeriod"/>
            </a:pP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971600" y="270892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5148064" y="306896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1124000" y="306896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5940152" y="342900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987824" y="3429000"/>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380584" y="4725144"/>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6732240" y="5157192"/>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3563888" y="5157936"/>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1979712" y="4725144"/>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2267744" y="4365104"/>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6444208" y="3861048"/>
            <a:ext cx="504056" cy="0"/>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7524328" y="5589240"/>
            <a:ext cx="504056" cy="0"/>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94789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الخلاصة:</a:t>
            </a:r>
            <a:endParaRPr lang="en-GB" b="1" dirty="0"/>
          </a:p>
        </p:txBody>
      </p:sp>
      <p:sp>
        <p:nvSpPr>
          <p:cNvPr id="3" name="Content Placeholder 2"/>
          <p:cNvSpPr>
            <a:spLocks noGrp="1"/>
          </p:cNvSpPr>
          <p:nvPr>
            <p:ph idx="1"/>
          </p:nvPr>
        </p:nvSpPr>
        <p:spPr/>
        <p:txBody>
          <a:bodyPr>
            <a:normAutofit/>
          </a:bodyPr>
          <a:lstStyle/>
          <a:p>
            <a:pPr algn="r" rtl="1"/>
            <a:r>
              <a:rPr lang="ar-SA" dirty="0" smtClean="0"/>
              <a:t>البطالة هي التعطل </a:t>
            </a:r>
            <a:r>
              <a:rPr lang="ar-SA" dirty="0"/>
              <a:t>(التوقف) الجبري لجزء من القوى العاملة في المجتمع مع القدرة و الرغبة في العمل و </a:t>
            </a:r>
            <a:r>
              <a:rPr lang="ar-SA" dirty="0" smtClean="0"/>
              <a:t>الإنتاج. ولها عدة أنواع.</a:t>
            </a:r>
          </a:p>
          <a:p>
            <a:pPr algn="r" rtl="1"/>
            <a:r>
              <a:rPr lang="ar-SA" dirty="0"/>
              <a:t>المعدل الطبيعي </a:t>
            </a:r>
            <a:r>
              <a:rPr lang="ar-SA" dirty="0" smtClean="0"/>
              <a:t>للبطالة يترواح </a:t>
            </a:r>
            <a:r>
              <a:rPr lang="ar-SA" dirty="0"/>
              <a:t>ما بين 4% و 6% من مجموع القوى </a:t>
            </a:r>
            <a:r>
              <a:rPr lang="ar-SA" dirty="0" smtClean="0"/>
              <a:t>العاملة.</a:t>
            </a:r>
          </a:p>
          <a:p>
            <a:pPr algn="r" rtl="1"/>
            <a:r>
              <a:rPr lang="ar-SA" dirty="0" smtClean="0"/>
              <a:t>التضخم هو الارتفاع </a:t>
            </a:r>
            <a:r>
              <a:rPr lang="ar-SA" dirty="0"/>
              <a:t>المستمر و الملموس في المستوى العام للأسعار خلال فترة زمنية معينة</a:t>
            </a:r>
            <a:r>
              <a:rPr lang="ar-SA" dirty="0" smtClean="0"/>
              <a:t>. وله نوعين.</a:t>
            </a:r>
          </a:p>
          <a:p>
            <a:pPr algn="r" rtl="1"/>
            <a:r>
              <a:rPr lang="ar-SA" dirty="0" smtClean="0"/>
              <a:t>من أسباب التضخم ضغط الطلب، دفع التكلفة، التوقعات والتضخم </a:t>
            </a:r>
            <a:r>
              <a:rPr lang="ar-SA" dirty="0"/>
              <a:t>المستورد</a:t>
            </a:r>
            <a:r>
              <a:rPr lang="ar-SA" dirty="0" smtClean="0"/>
              <a:t>.</a:t>
            </a:r>
          </a:p>
          <a:p>
            <a:pPr algn="r" rtl="1"/>
            <a:r>
              <a:rPr lang="ar-SA" dirty="0"/>
              <a:t>هناك علاقة عكسية بين </a:t>
            </a:r>
            <a:r>
              <a:rPr lang="ar-SA" dirty="0" smtClean="0"/>
              <a:t>التضخم ومعدلات البطالة يوضحها منحنى فيليبس.</a:t>
            </a:r>
            <a:endParaRPr lang="ar-SA" dirty="0"/>
          </a:p>
          <a:p>
            <a:pPr algn="r" rtl="1"/>
            <a:endParaRPr lang="ar-SA" dirty="0"/>
          </a:p>
          <a:p>
            <a:pPr algn="r" rtl="1"/>
            <a:endParaRPr lang="ar-SA" dirty="0" smtClean="0"/>
          </a:p>
          <a:p>
            <a:pPr algn="r" rtl="1"/>
            <a:endParaRPr lang="ar-SA" dirty="0" smtClean="0"/>
          </a:p>
          <a:p>
            <a:pPr algn="r" rtl="1"/>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906524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البطالة:</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قوة العمل </a:t>
            </a:r>
            <a:r>
              <a:rPr lang="en-GB" b="1" dirty="0" smtClean="0">
                <a:solidFill>
                  <a:schemeClr val="tx2"/>
                </a:solidFill>
              </a:rPr>
              <a:t>Labour Force</a:t>
            </a:r>
            <a:r>
              <a:rPr lang="ar-SA" b="1" dirty="0" smtClean="0">
                <a:solidFill>
                  <a:schemeClr val="tx2"/>
                </a:solidFill>
              </a:rPr>
              <a:t> :</a:t>
            </a:r>
            <a:endParaRPr lang="en-GB" b="1" dirty="0" smtClean="0">
              <a:solidFill>
                <a:schemeClr val="tx2"/>
              </a:solidFill>
            </a:endParaRPr>
          </a:p>
          <a:p>
            <a:pPr marL="0" indent="0" algn="r" rtl="1">
              <a:buNone/>
            </a:pPr>
            <a:r>
              <a:rPr lang="ar-SA" b="1" dirty="0"/>
              <a:t> </a:t>
            </a:r>
            <a:r>
              <a:rPr lang="ar-SA" b="1" dirty="0" smtClean="0"/>
              <a:t>         </a:t>
            </a:r>
            <a:r>
              <a:rPr lang="ar-SA" dirty="0" smtClean="0"/>
              <a:t>كافة الأشخاص في سن العمل ممن يعملون أو يبحثون عن عمل و لديهم القدرة على العمل، و تشمل جميع الأفراد ذكوراً و إناثاً و الذين هم سن أكبر من 15 سنة و أقل من 65 سنة.</a:t>
            </a:r>
          </a:p>
          <a:p>
            <a:pPr marL="0" indent="0" algn="r" rtl="1">
              <a:buNone/>
            </a:pPr>
            <a:endParaRPr lang="ar-SA" dirty="0" smtClean="0"/>
          </a:p>
          <a:p>
            <a:pPr algn="r" rtl="1"/>
            <a:r>
              <a:rPr lang="ar-SA" b="1" dirty="0" smtClean="0">
                <a:solidFill>
                  <a:schemeClr val="tx2"/>
                </a:solidFill>
              </a:rPr>
              <a:t>يستبعد منهم: </a:t>
            </a:r>
            <a:r>
              <a:rPr lang="ar-SA" dirty="0" smtClean="0"/>
              <a:t>العاجزين عن العمل، الطلاب على مقاعد الدراسة، ربات البيوت غير الراغبات في العمل (رغم أن عملهن في البيت يعتبر عملية إنتاجية).</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607609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البطالة:</a:t>
            </a:r>
            <a:endParaRPr lang="en-GB" b="1" dirty="0"/>
          </a:p>
        </p:txBody>
      </p:sp>
      <p:sp>
        <p:nvSpPr>
          <p:cNvPr id="3" name="Content Placeholder 2"/>
          <p:cNvSpPr>
            <a:spLocks noGrp="1"/>
          </p:cNvSpPr>
          <p:nvPr>
            <p:ph idx="1"/>
          </p:nvPr>
        </p:nvSpPr>
        <p:spPr>
          <a:xfrm>
            <a:off x="395536" y="1916832"/>
            <a:ext cx="8136904" cy="4896544"/>
          </a:xfrm>
        </p:spPr>
        <p:txBody>
          <a:bodyPr>
            <a:normAutofit/>
          </a:bodyPr>
          <a:lstStyle/>
          <a:p>
            <a:pPr algn="r" rtl="1"/>
            <a:r>
              <a:rPr lang="ar-SA" b="1" dirty="0" smtClean="0">
                <a:solidFill>
                  <a:schemeClr val="tx2"/>
                </a:solidFill>
              </a:rPr>
              <a:t>هناك فئات من المجتمع تعاني من بطالة أكثر من فئات أخرى:</a:t>
            </a:r>
          </a:p>
          <a:p>
            <a:pPr marL="514350" indent="-514350" algn="r" rtl="1">
              <a:buFont typeface="+mj-lt"/>
              <a:buAutoNum type="arabicPeriod"/>
            </a:pPr>
            <a:r>
              <a:rPr lang="ar-SA" dirty="0"/>
              <a:t>نسبة بطالة المراهقين</a:t>
            </a:r>
            <a:r>
              <a:rPr lang="ar-SA" dirty="0" smtClean="0"/>
              <a:t> </a:t>
            </a:r>
            <a:r>
              <a:rPr lang="ar-SA" dirty="0"/>
              <a:t>أعلى من كبار السن </a:t>
            </a:r>
            <a:r>
              <a:rPr lang="ar-SA" dirty="0" smtClean="0"/>
              <a:t>.</a:t>
            </a:r>
            <a:endParaRPr lang="ar-SA" dirty="0"/>
          </a:p>
          <a:p>
            <a:pPr marL="514350" indent="-514350" algn="r" rtl="1">
              <a:buFont typeface="+mj-lt"/>
              <a:buAutoNum type="arabicPeriod"/>
            </a:pPr>
            <a:r>
              <a:rPr lang="ar-SA" dirty="0" smtClean="0"/>
              <a:t>نسبة بطالة الإناث أعلى من الذكور.</a:t>
            </a:r>
          </a:p>
          <a:p>
            <a:pPr marL="514350" indent="-514350" algn="r" rtl="1">
              <a:buFont typeface="+mj-lt"/>
              <a:buAutoNum type="arabicPeriod"/>
            </a:pPr>
            <a:r>
              <a:rPr lang="ar-SA" dirty="0" smtClean="0"/>
              <a:t>ارتفاع </a:t>
            </a:r>
            <a:r>
              <a:rPr lang="ar-SA" dirty="0"/>
              <a:t>نسبة البطالة بين السعوديين مقارنة بغير السعوديين لأن غير السعوديون غالباً ما تكون لديهم عقود مسبقة قبل قدومهم إلى البلاد أما السعوديين فيمرون بفترات من التنقل بين الأعمال لحين الاستقرار في العمل المناسب</a:t>
            </a:r>
            <a:r>
              <a:rPr lang="ar-SA" dirty="0" smtClean="0"/>
              <a:t>.</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355619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البطالة:</a:t>
            </a:r>
            <a:endParaRPr lang="en-GB" b="1" dirty="0"/>
          </a:p>
        </p:txBody>
      </p:sp>
      <p:sp>
        <p:nvSpPr>
          <p:cNvPr id="3" name="Content Placeholder 2"/>
          <p:cNvSpPr>
            <a:spLocks noGrp="1"/>
          </p:cNvSpPr>
          <p:nvPr>
            <p:ph idx="1"/>
          </p:nvPr>
        </p:nvSpPr>
        <p:spPr/>
        <p:txBody>
          <a:bodyPr/>
          <a:lstStyle/>
          <a:p>
            <a:pPr algn="r" rtl="1"/>
            <a:r>
              <a:rPr lang="ar-SA" dirty="0"/>
              <a:t>يتم تعديل معظم الاحصاءات المتعلقة بالتوظيف و البطالة دورياً نظراً لتأثرها ببعض التغيرات الموسمية </a:t>
            </a:r>
            <a:r>
              <a:rPr lang="ar-SA" b="1" dirty="0">
                <a:solidFill>
                  <a:schemeClr val="tx2"/>
                </a:solidFill>
              </a:rPr>
              <a:t>مثل: </a:t>
            </a:r>
            <a:r>
              <a:rPr lang="ar-SA" dirty="0"/>
              <a:t>حالة المناخ، العطلات، التقويم الدراسي...</a:t>
            </a:r>
          </a:p>
          <a:p>
            <a:pPr algn="r" rtl="1"/>
            <a:r>
              <a:rPr lang="ar-SA" dirty="0"/>
              <a:t>تُستخدم </a:t>
            </a:r>
            <a:r>
              <a:rPr lang="ar-SA" dirty="0" smtClean="0"/>
              <a:t>إجراءات </a:t>
            </a:r>
            <a:r>
              <a:rPr lang="ar-SA" dirty="0"/>
              <a:t>إ</a:t>
            </a:r>
            <a:r>
              <a:rPr lang="ar-SA" dirty="0" smtClean="0"/>
              <a:t>حصائية </a:t>
            </a:r>
            <a:r>
              <a:rPr lang="ar-SA" dirty="0"/>
              <a:t>لإزالة المؤثرات الموسمية بما يمّكن مستخدمي البيانات من تفسير الموجهات الخفية للاقتصاد بصورة صحيحة.</a:t>
            </a:r>
          </a:p>
          <a:p>
            <a:pPr algn="r" rtl="1"/>
            <a:r>
              <a:rPr lang="ar-SA" b="1" dirty="0">
                <a:solidFill>
                  <a:schemeClr val="tx2"/>
                </a:solidFill>
              </a:rPr>
              <a:t>مثل: </a:t>
            </a:r>
            <a:r>
              <a:rPr lang="ar-SA" dirty="0"/>
              <a:t>معدل بطالة المراهقين يرتفع في بداية الصيف لأن معظمهم يبحثون عن عمل صيفي، فالبيانات الموسمية تأخذ في الاعتبار هذا الوضع حيث أن معدلات البطالة الموسمية المعدلة لا تعطي صورة حقيقية لما يخص هذه الفئة.</a:t>
            </a:r>
          </a:p>
          <a:p>
            <a:pPr algn="r" rtl="1"/>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484799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تعريف البطالة:</a:t>
            </a:r>
            <a:endParaRPr lang="en-GB"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51520" y="1935480"/>
                <a:ext cx="8435280" cy="4389120"/>
              </a:xfrm>
            </p:spPr>
            <p:txBody>
              <a:bodyPr/>
              <a:lstStyle/>
              <a:p>
                <a:pPr algn="r" rtl="1"/>
                <a:r>
                  <a:rPr lang="ar-SA" b="1" dirty="0" smtClean="0">
                    <a:solidFill>
                      <a:schemeClr val="tx2"/>
                    </a:solidFill>
                  </a:rPr>
                  <a:t>البطالة:</a:t>
                </a:r>
              </a:p>
              <a:p>
                <a:pPr marL="0" indent="0" algn="r" rtl="1">
                  <a:buNone/>
                </a:pPr>
                <a:r>
                  <a:rPr lang="ar-SA" dirty="0"/>
                  <a:t> </a:t>
                </a:r>
                <a:r>
                  <a:rPr lang="ar-SA" dirty="0" smtClean="0"/>
                  <a:t>         التعطل (التوقف) الجبري لجزء من القوى العاملة في المجتمع مع القدرة و الرغبة في العمل و الإنتاج.</a:t>
                </a:r>
              </a:p>
              <a:p>
                <a:pPr algn="r" rtl="1"/>
                <a:r>
                  <a:rPr lang="ar-SA" b="1" dirty="0" smtClean="0">
                    <a:solidFill>
                      <a:schemeClr val="tx2"/>
                    </a:solidFill>
                  </a:rPr>
                  <a:t>قياس البطالة:</a:t>
                </a:r>
              </a:p>
              <a:p>
                <a:pPr marL="0" indent="0" algn="r" rtl="1">
                  <a:buNone/>
                </a:pPr>
                <a14:m>
                  <m:oMathPara xmlns:m="http://schemas.openxmlformats.org/officeDocument/2006/math">
                    <m:oMathParaPr>
                      <m:jc m:val="centerGroup"/>
                    </m:oMathParaPr>
                    <m:oMath xmlns:m="http://schemas.openxmlformats.org/officeDocument/2006/math">
                      <m:r>
                        <a:rPr lang="ar-SA" b="0" i="1" smtClean="0">
                          <a:latin typeface="Cambria Math"/>
                        </a:rPr>
                        <m:t>100</m:t>
                      </m:r>
                      <m:r>
                        <a:rPr lang="ar-SA" b="0" i="1" smtClean="0">
                          <a:latin typeface="Cambria Math"/>
                          <a:ea typeface="Cambria Math"/>
                        </a:rPr>
                        <m:t>×</m:t>
                      </m:r>
                      <m:f>
                        <m:fPr>
                          <m:ctrlPr>
                            <a:rPr lang="ar-SA" b="0" i="1" smtClean="0">
                              <a:latin typeface="Cambria Math"/>
                              <a:ea typeface="Cambria Math"/>
                            </a:rPr>
                          </m:ctrlPr>
                        </m:fPr>
                        <m:num>
                          <m:r>
                            <a:rPr lang="ar-SA" b="0" i="1" smtClean="0">
                              <a:latin typeface="Cambria Math"/>
                              <a:ea typeface="Cambria Math"/>
                            </a:rPr>
                            <m:t>العمل</m:t>
                          </m:r>
                          <m:r>
                            <a:rPr lang="ar-SA" b="0" i="1" smtClean="0">
                              <a:latin typeface="Cambria Math"/>
                              <a:ea typeface="Cambria Math"/>
                            </a:rPr>
                            <m:t> </m:t>
                          </m:r>
                          <m:r>
                            <a:rPr lang="ar-SA" b="0" i="1" smtClean="0">
                              <a:latin typeface="Cambria Math"/>
                              <a:ea typeface="Cambria Math"/>
                            </a:rPr>
                            <m:t>عن</m:t>
                          </m:r>
                          <m:r>
                            <a:rPr lang="ar-SA" b="0" i="1" smtClean="0">
                              <a:latin typeface="Cambria Math"/>
                              <a:ea typeface="Cambria Math"/>
                            </a:rPr>
                            <m:t> </m:t>
                          </m:r>
                          <m:r>
                            <a:rPr lang="ar-SA" b="0" i="1" smtClean="0">
                              <a:latin typeface="Cambria Math"/>
                              <a:ea typeface="Cambria Math"/>
                            </a:rPr>
                            <m:t>العاطلين</m:t>
                          </m:r>
                          <m:r>
                            <a:rPr lang="ar-SA" b="0" i="1" smtClean="0">
                              <a:latin typeface="Cambria Math"/>
                              <a:ea typeface="Cambria Math"/>
                            </a:rPr>
                            <m:t> </m:t>
                          </m:r>
                          <m:r>
                            <a:rPr lang="ar-SA" b="0" i="1" smtClean="0">
                              <a:latin typeface="Cambria Math"/>
                              <a:ea typeface="Cambria Math"/>
                            </a:rPr>
                            <m:t>عدد</m:t>
                          </m:r>
                        </m:num>
                        <m:den>
                          <m:d>
                            <m:dPr>
                              <m:ctrlPr>
                                <a:rPr lang="ar-SA" b="0" i="1" smtClean="0">
                                  <a:latin typeface="Cambria Math"/>
                                  <a:ea typeface="Cambria Math"/>
                                </a:rPr>
                              </m:ctrlPr>
                            </m:dPr>
                            <m:e>
                              <m:r>
                                <a:rPr lang="ar-SA" b="0" i="1" smtClean="0">
                                  <a:latin typeface="Cambria Math"/>
                                  <a:ea typeface="Cambria Math"/>
                                </a:rPr>
                                <m:t>المشتغلين</m:t>
                              </m:r>
                              <m:r>
                                <a:rPr lang="ar-SA" b="0" i="1" smtClean="0">
                                  <a:latin typeface="Cambria Math"/>
                                  <a:ea typeface="Cambria Math"/>
                                </a:rPr>
                                <m:t> </m:t>
                              </m:r>
                              <m:r>
                                <a:rPr lang="ar-SA" b="0" i="1" smtClean="0">
                                  <a:latin typeface="Cambria Math"/>
                                  <a:ea typeface="Cambria Math"/>
                                </a:rPr>
                                <m:t>عدد</m:t>
                              </m:r>
                              <m:r>
                                <a:rPr lang="ar-SA" b="0" i="1" smtClean="0">
                                  <a:latin typeface="Cambria Math"/>
                                  <a:ea typeface="Cambria Math"/>
                                </a:rPr>
                                <m:t>+</m:t>
                              </m:r>
                              <m:r>
                                <a:rPr lang="ar-SA" b="0" i="1" smtClean="0">
                                  <a:latin typeface="Cambria Math"/>
                                  <a:ea typeface="Cambria Math"/>
                                </a:rPr>
                                <m:t>العاطلين</m:t>
                              </m:r>
                              <m:r>
                                <a:rPr lang="ar-SA" b="0" i="1" smtClean="0">
                                  <a:latin typeface="Cambria Math"/>
                                  <a:ea typeface="Cambria Math"/>
                                </a:rPr>
                                <m:t> </m:t>
                              </m:r>
                              <m:r>
                                <a:rPr lang="ar-SA" b="0" i="1" smtClean="0">
                                  <a:latin typeface="Cambria Math"/>
                                  <a:ea typeface="Cambria Math"/>
                                </a:rPr>
                                <m:t>عدد</m:t>
                              </m:r>
                            </m:e>
                          </m:d>
                          <m:r>
                            <a:rPr lang="ar-SA" b="0" i="1" smtClean="0">
                              <a:latin typeface="Cambria Math"/>
                              <a:ea typeface="Cambria Math"/>
                            </a:rPr>
                            <m:t>العاملة</m:t>
                          </m:r>
                          <m:r>
                            <a:rPr lang="ar-SA" b="0" i="1" smtClean="0">
                              <a:latin typeface="Cambria Math"/>
                              <a:ea typeface="Cambria Math"/>
                            </a:rPr>
                            <m:t> </m:t>
                          </m:r>
                          <m:r>
                            <a:rPr lang="ar-SA" b="0" i="1" smtClean="0">
                              <a:latin typeface="Cambria Math"/>
                              <a:ea typeface="Cambria Math"/>
                            </a:rPr>
                            <m:t>القوى</m:t>
                          </m:r>
                          <m:r>
                            <a:rPr lang="ar-SA" b="0" i="1" smtClean="0">
                              <a:latin typeface="Cambria Math"/>
                              <a:ea typeface="Cambria Math"/>
                            </a:rPr>
                            <m:t> </m:t>
                          </m:r>
                          <m:r>
                            <a:rPr lang="ar-SA" b="0" i="1" smtClean="0">
                              <a:latin typeface="Cambria Math"/>
                              <a:ea typeface="Cambria Math"/>
                            </a:rPr>
                            <m:t>إجمالي</m:t>
                          </m:r>
                        </m:den>
                      </m:f>
                      <m:r>
                        <a:rPr lang="ar-SA" b="0" i="1" smtClean="0">
                          <a:latin typeface="Cambria Math"/>
                          <a:ea typeface="Cambria Math"/>
                        </a:rPr>
                        <m:t>=</m:t>
                      </m:r>
                      <m:r>
                        <a:rPr lang="ar-SA" b="0" i="1" smtClean="0">
                          <a:latin typeface="Cambria Math"/>
                          <a:ea typeface="Cambria Math"/>
                        </a:rPr>
                        <m:t>البطالة</m:t>
                      </m:r>
                      <m:r>
                        <a:rPr lang="ar-SA" b="0" i="1" smtClean="0">
                          <a:latin typeface="Cambria Math"/>
                          <a:ea typeface="Cambria Math"/>
                        </a:rPr>
                        <m:t> </m:t>
                      </m:r>
                      <m:r>
                        <a:rPr lang="ar-SA" b="0" i="1" smtClean="0">
                          <a:latin typeface="Cambria Math"/>
                          <a:ea typeface="Cambria Math"/>
                        </a:rPr>
                        <m:t>معدل</m:t>
                      </m:r>
                    </m:oMath>
                  </m:oMathPara>
                </a14:m>
                <a:endParaRPr lang="ar-SA" dirty="0" smtClean="0"/>
              </a:p>
              <a:p>
                <a:pPr marL="0" indent="0" algn="r" rtl="1">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51520" y="1935480"/>
                <a:ext cx="8435280" cy="4389120"/>
              </a:xfrm>
              <a:blipFill rotWithShape="1">
                <a:blip r:embed="rId2"/>
                <a:stretch>
                  <a:fillRect t="-1250" r="-1373"/>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endParaRPr lang="en-GB"/>
          </a:p>
        </p:txBody>
      </p:sp>
      <p:sp>
        <p:nvSpPr>
          <p:cNvPr id="6" name="Rectangle 5"/>
          <p:cNvSpPr/>
          <p:nvPr/>
        </p:nvSpPr>
        <p:spPr>
          <a:xfrm>
            <a:off x="323528" y="3789040"/>
            <a:ext cx="8352928"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566401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736</TotalTime>
  <Words>3722</Words>
  <Application>Microsoft Office PowerPoint</Application>
  <PresentationFormat>عرض على الشاشة (3:4)‏</PresentationFormat>
  <Paragraphs>355</Paragraphs>
  <Slides>53</Slides>
  <Notes>0</Notes>
  <HiddenSlides>0</HiddenSlides>
  <MMClips>0</MMClips>
  <ScaleCrop>false</ScaleCrop>
  <HeadingPairs>
    <vt:vector size="4" baseType="variant">
      <vt:variant>
        <vt:lpstr>نسق</vt:lpstr>
      </vt:variant>
      <vt:variant>
        <vt:i4>1</vt:i4>
      </vt:variant>
      <vt:variant>
        <vt:lpstr>عناوين الشرائح</vt:lpstr>
      </vt:variant>
      <vt:variant>
        <vt:i4>53</vt:i4>
      </vt:variant>
    </vt:vector>
  </HeadingPairs>
  <TitlesOfParts>
    <vt:vector size="54" baseType="lpstr">
      <vt:lpstr>Flow</vt:lpstr>
      <vt:lpstr>الفصل السابع: البطالة و التضخم</vt:lpstr>
      <vt:lpstr>مقدمة:</vt:lpstr>
      <vt:lpstr>مقدمة:</vt:lpstr>
      <vt:lpstr>البطالة:</vt:lpstr>
      <vt:lpstr>البطالة:</vt:lpstr>
      <vt:lpstr>البطالة:</vt:lpstr>
      <vt:lpstr>البطالة:</vt:lpstr>
      <vt:lpstr>البطالة:</vt:lpstr>
      <vt:lpstr>تعريف البطالة:</vt:lpstr>
      <vt:lpstr>المعدل الطبيعي للبطالة:</vt:lpstr>
      <vt:lpstr>المعدل الطبيعي للبطالة:</vt:lpstr>
      <vt:lpstr>المعدل الطبيعي للبطالة:</vt:lpstr>
      <vt:lpstr>المعدل الطبيعي للبطالة:</vt:lpstr>
      <vt:lpstr>المعدل الطبيعي للبطالة:</vt:lpstr>
      <vt:lpstr>مؤسسة النقد العربي السعودي:</vt:lpstr>
      <vt:lpstr>أنواع البطالة:</vt:lpstr>
      <vt:lpstr>أنواع البطالة:</vt:lpstr>
      <vt:lpstr>أنواع البطالة:</vt:lpstr>
      <vt:lpstr>أنواع البطالة:</vt:lpstr>
      <vt:lpstr>أنواع البطالة:</vt:lpstr>
      <vt:lpstr>أنواع البطالة:</vt:lpstr>
      <vt:lpstr>أنواع البطالة:</vt:lpstr>
      <vt:lpstr>أنواع البطالة:</vt:lpstr>
      <vt:lpstr>أنواع البطالة:</vt:lpstr>
      <vt:lpstr>أنواع البطالة:</vt:lpstr>
      <vt:lpstr>أسباب البطالة:</vt:lpstr>
      <vt:lpstr>الآثار الاقتصادية للبطالة:</vt:lpstr>
      <vt:lpstr>التضخم:</vt:lpstr>
      <vt:lpstr>التضخم:</vt:lpstr>
      <vt:lpstr>الأرقام القياسية لتكاليف المعيشة (CPI):</vt:lpstr>
      <vt:lpstr>الأرقام القياسية لتكاليف المعيشة (CPI):</vt:lpstr>
      <vt:lpstr>الأرقام القياسية لتكاليف المعيشة (CPI):</vt:lpstr>
      <vt:lpstr>الأرقام القياسية لتكاليف المعيشة (CPI):</vt:lpstr>
      <vt:lpstr>الأرقام القياسية لتكاليف المعيشة (CPI):</vt:lpstr>
      <vt:lpstr>الأرقام القياسية لتكاليف المعيشة (CPI):</vt:lpstr>
      <vt:lpstr>أنواع التضخم</vt:lpstr>
      <vt:lpstr>أسباب التضخم:</vt:lpstr>
      <vt:lpstr>أسباب التضخم:</vt:lpstr>
      <vt:lpstr>أسباب التضخم:</vt:lpstr>
      <vt:lpstr>أسباب التضخم:</vt:lpstr>
      <vt:lpstr>أسباب التضخم:</vt:lpstr>
      <vt:lpstr>أسباب التضخم:</vt:lpstr>
      <vt:lpstr>أسباب التضخم:</vt:lpstr>
      <vt:lpstr>أسباب التضخم:</vt:lpstr>
      <vt:lpstr>الآثار المختلفة للتضخم:</vt:lpstr>
      <vt:lpstr>الآثار المختلفة للتضخم:</vt:lpstr>
      <vt:lpstr>الآثار المختلفة للتضخم:</vt:lpstr>
      <vt:lpstr>الآثار المختلفة للتضخم:</vt:lpstr>
      <vt:lpstr>الآثار المختلفة للتضخم:</vt:lpstr>
      <vt:lpstr>الآثار المختلفة للتضخم:</vt:lpstr>
      <vt:lpstr>العلاقة بين التضخم والبطالة:</vt:lpstr>
      <vt:lpstr>العلاقة بين التضخم والبطالة:</vt:lpstr>
      <vt:lpstr>الخلاصة: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Bodour</dc:creator>
  <cp:lastModifiedBy>user</cp:lastModifiedBy>
  <cp:revision>77</cp:revision>
  <dcterms:created xsi:type="dcterms:W3CDTF">2013-06-19T14:31:03Z</dcterms:created>
  <dcterms:modified xsi:type="dcterms:W3CDTF">2017-02-13T07:09:50Z</dcterms:modified>
</cp:coreProperties>
</file>