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91" r:id="rId2"/>
    <p:sldId id="257" r:id="rId3"/>
    <p:sldId id="262" r:id="rId4"/>
    <p:sldId id="275" r:id="rId5"/>
    <p:sldId id="280" r:id="rId6"/>
    <p:sldId id="281" r:id="rId7"/>
    <p:sldId id="282" r:id="rId8"/>
    <p:sldId id="283" r:id="rId9"/>
    <p:sldId id="284" r:id="rId10"/>
    <p:sldId id="264" r:id="rId11"/>
  </p:sldIdLst>
  <p:sldSz cx="9144000" cy="6858000" type="screen4x3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65412" autoAdjust="0"/>
    <p:restoredTop sz="86364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28AE7A-2F15-4A79-9884-3753E8D360B6}" type="datetimeFigureOut">
              <a:rPr lang="ar-SA" smtClean="0"/>
              <a:pPr/>
              <a:t>04/01/1438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2803F2-E3A4-4B2C-97D7-35112942DFC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990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B1B3-33F0-4270-9097-D47D1E2BE454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353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026F-B7BD-4E90-9FA8-85FBA4B0CADE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5112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4ACB-891C-445C-9FFB-4EF82D5E0D33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742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2421-C60D-428F-A8CE-A64586B7E030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8807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77D1-62A6-48E4-B5BF-F3D894902BF9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5081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3E5A-7F6E-45D4-B2F8-E67C8DFA042E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0373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FED-5313-4923-B813-B7B60F329F81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515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87B9-6534-4AEC-A89E-D1FB98E14249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4434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2793-3198-4039-B327-0F48332181D2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5518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B5ED-E9FE-41FA-869F-CB4B23EDD85E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0923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0AE5-46C7-4042-AB88-8D1BA91785DB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9181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4FEB-3674-4BE7-87D8-7C5A32160F75}" type="datetime1">
              <a:rPr lang="ar-SA" smtClean="0"/>
              <a:pPr/>
              <a:t>04/01/1438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AA60-B5B4-4371-B6B4-21BFE913F1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711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a.gov.sa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media" Target="../media/media1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60839" cy="462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النقود والبنوك والاسواق المالية (211 قصد)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82440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5000">
        <p14:prism dir="r" isContent="1" isInverted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229600" cy="820688"/>
          </a:xfrm>
        </p:spPr>
        <p:txBody>
          <a:bodyPr>
            <a:normAutofit/>
          </a:bodyPr>
          <a:lstStyle/>
          <a:p>
            <a:r>
              <a:rPr lang="ar-SA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تطورات </a:t>
            </a:r>
            <a:r>
              <a:rPr lang="ar-SA" b="1" dirty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سعر صرف الريال السعودي: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1295400"/>
            <a:ext cx="7184651" cy="820688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1. عندما </a:t>
            </a:r>
            <a:r>
              <a:rPr lang="ar-SA" sz="26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صدر الريال </a:t>
            </a:r>
            <a:r>
              <a:rPr lang="ar-SA" sz="2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لأول مرة في 1959م حدد </a:t>
            </a:r>
            <a:r>
              <a:rPr lang="ar-SA" sz="26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سعر صرفه </a:t>
            </a:r>
            <a:r>
              <a:rPr lang="ar-SA" sz="2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بمقدار  </a:t>
            </a:r>
            <a:r>
              <a:rPr lang="ar-SA" sz="26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$ = 4,5 </a:t>
            </a:r>
            <a:r>
              <a:rPr lang="en-GB" sz="26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SR</a:t>
            </a:r>
            <a:r>
              <a:rPr lang="ar-SA" sz="2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ar-SA" sz="26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5284" y="2789312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438400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2. جري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تخفيض الريال عدة مرات بداية من عام 1970 إلي 1975 أي عندما خرجت الولايات المتحدة من قاعدة الصرف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الذهب.</a:t>
            </a:r>
            <a:endParaRPr lang="ar-SA" sz="26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429000"/>
            <a:ext cx="8229600" cy="153036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3. بداية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1975 تم ربط الريال بحقوق السحب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الخاصة </a:t>
            </a:r>
            <a:r>
              <a:rPr lang="en-GB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SDRs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أي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بسلة العملات الموجودة بها)، مع السماح بهامش تقلب في حدود± 2.25% ثم عدل هذا الهامش ليصبح ± 7.25% وحدد سعر صرف الريال بالدولار عندئذ ب $ = 3.74 </a:t>
            </a:r>
            <a:r>
              <a:rPr lang="en-GB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SR.</a:t>
            </a:r>
            <a:endParaRPr lang="ar-SA" sz="28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029200"/>
            <a:ext cx="8229600" cy="682429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4. وعلي </a:t>
            </a:r>
            <a:r>
              <a:rPr lang="ar-SA" sz="26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الرغم من ارتباط الريال نظريا بحقوق السحب الخاصة </a:t>
            </a:r>
            <a:r>
              <a:rPr lang="en-GB" sz="26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SDRs </a:t>
            </a:r>
            <a:r>
              <a:rPr lang="ar-SA" sz="26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إلا انه عمليا مرتبط بالدولار الأمريكي.</a:t>
            </a:r>
            <a:r>
              <a:rPr lang="ar-SA" sz="2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ar-SA" sz="26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6207127"/>
            <a:ext cx="8431088" cy="682429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لمزيد 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من المعلومات راجع موقع مؤسسة النقد</a:t>
            </a:r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GB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http://</a:t>
            </a: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www.sama.gov.sa</a:t>
            </a:r>
            <a:endParaRPr lang="ar-S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endParaRPr lang="ar-S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9992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5000">
        <p14:prism dir="r" isContent="1" isInverted="1"/>
        <p:sndAc>
          <p:stSnd>
            <p:snd r:embed="rId4" name="chimes.wav"/>
          </p:stSnd>
        </p:sndAc>
      </p:transition>
    </mc:Choice>
    <mc:Fallback>
      <p:transition spd="slow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11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2884" y="2789312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الفصل </a:t>
            </a:r>
            <a:r>
              <a:rPr lang="ar-SA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السابع</a:t>
            </a:r>
            <a:r>
              <a:rPr lang="en-US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ar-SA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النظام </a:t>
            </a:r>
            <a:r>
              <a:rPr lang="ar-SA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النقدي السعودي</a:t>
            </a:r>
            <a:endParaRPr lang="en-US" dirty="0" smtClean="0"/>
          </a:p>
          <a:p>
            <a:pPr marL="0" indent="0" algn="ctr">
              <a:buNone/>
            </a:pPr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5284" y="2789312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3015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5000">
        <p14:prism dir="r" isContent="1" isInverted="1"/>
        <p:sndAc>
          <p:stSnd>
            <p:snd r:embed="rId3" name="chimes.wav"/>
          </p:stSnd>
        </p:sndAc>
      </p:transition>
    </mc:Choice>
    <mc:Fallback>
      <p:transition spd="slow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79" y="1344633"/>
            <a:ext cx="8229600" cy="820688"/>
          </a:xfrm>
        </p:spPr>
        <p:txBody>
          <a:bodyPr>
            <a:normAutofit/>
          </a:bodyPr>
          <a:lstStyle/>
          <a:p>
            <a:r>
              <a:rPr lang="ar-SA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تطور النظام </a:t>
            </a:r>
            <a:r>
              <a:rPr lang="ar-SA" b="1" dirty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النقدي </a:t>
            </a:r>
            <a:r>
              <a:rPr lang="ar-SA" b="1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بالمملكة: </a:t>
            </a:r>
            <a:endParaRPr lang="ar-SA" b="1" dirty="0">
              <a:ln>
                <a:solidFill>
                  <a:sysClr val="windowText" lastClr="00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5972" y="4800600"/>
            <a:ext cx="7976737" cy="820688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SA" sz="28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5284" y="2789312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0704" y="2209800"/>
            <a:ext cx="8229600" cy="16428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•	حتى عام 1925 لم تكن هناك عملة للمملكة بل كان الأفراد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يتداولون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العديد من العملات كالريال العثماني والريال المصري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والجنيه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الإنجليزي والروبية الهندية.</a:t>
            </a:r>
          </a:p>
        </p:txBody>
      </p:sp>
      <p:pic>
        <p:nvPicPr>
          <p:cNvPr id="6" name="2110027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025" y="4805819"/>
            <a:ext cx="609600" cy="609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89882508"/>
      </p:ext>
    </p:extLst>
  </p:cSld>
  <p:clrMapOvr>
    <a:masterClrMapping/>
  </p:clrMapOvr>
  <p:transition spd="slow" advClick="0" advTm="4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41360" y="1752600"/>
            <a:ext cx="8517632" cy="1295400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•	في 1925 أصدرت حكومة المملكة القرش الدارج، ثم في عام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1928 	صدر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نظام العملة النجدية الحجازية وأهم ملامحه ما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يلي:</a:t>
            </a:r>
            <a:endParaRPr lang="ar-SA" sz="28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0410" y="3200400"/>
            <a:ext cx="8445624" cy="7067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بطلان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العمل بالريال العثماني ويحل محله الريال السعودي.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3522" y="4063494"/>
            <a:ext cx="8229600" cy="73365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الريال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السعودي مساوي في الوزن عيار الفضة للريال العثماني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  الذي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تم إلغاؤه.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3015" y="4862818"/>
            <a:ext cx="8229600" cy="6997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القاعدة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النقدية للإصدار هي الجنيه الإنجليزي الذهبي.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015" y="5562600"/>
            <a:ext cx="8229600" cy="6997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الجنيه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الإنجليزي يساوي عشرة ريالات سعودية.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2622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prism dir="r" isContent="1" isInverted="1"/>
        <p:sndAc>
          <p:stSnd>
            <p:snd r:embed="rId3" name="chimes.wav"/>
          </p:stSnd>
        </p:sndAc>
      </p:transition>
    </mc:Choice>
    <mc:Fallback>
      <p:transition spd="slow" advClick="0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41360" y="1752600"/>
            <a:ext cx="8517632" cy="2667000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•	وأثناء أزمة الكساد الكبير 1929-1932 اختفت الريالات الفضية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من التداول،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وذلك لارتفاع سعر الفضة بالأسواق عن سعر التعادل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المحدد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(الجنيه الإنجليزي يساوي عشرة ريالات سعودية وهذا هو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احد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التطبيقات المباشرة لقانون </a:t>
            </a:r>
            <a:r>
              <a:rPr lang="ar-SA" sz="28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جريشام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ولذلك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اتخذ القرار آنذاك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بسحبها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التداول وإعادة طرحها مرة أخري ولكن بنصف الوزن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الفضي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4724400"/>
            <a:ext cx="8229600" cy="6997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قانون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جريشام</a:t>
            </a:r>
            <a:r>
              <a:rPr lang="en-US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النقود الرديئة تطرد النقود الجيدة من التبادل</a:t>
            </a:r>
            <a:endParaRPr lang="ar-SA" sz="2800" b="1" dirty="0">
              <a:ln>
                <a:solidFill>
                  <a:srgbClr val="FF0000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0802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prism dir="r" isContent="1" isInverted="1"/>
        <p:sndAc>
          <p:stSnd>
            <p:snd r:embed="rId4" name="chimes.wav"/>
          </p:stSnd>
        </p:sndAc>
      </p:transition>
    </mc:Choice>
    <mc:Fallback>
      <p:transition spd="slow" advClick="0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41360" y="685800"/>
            <a:ext cx="8517632" cy="1905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• 	مع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تضاعف إيرادات النفط خلال الخمسينات ظهرت الحاجة إلي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إنشاء 	البنك المركزي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السعودي، ولذا صدر مرسوما ملكيا بهذا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الصدد في1952، وقد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حدد المرسوم الملكي مهام مؤسسة النقد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العربي السعودي في المهام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التالية: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0410" y="2667000"/>
            <a:ext cx="8445624" cy="7067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دعم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القيمة الداخلية والخارجية للعملة السعودية.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3522" y="3429000"/>
            <a:ext cx="8229600" cy="1045840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حفظ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احتياطيات الدولة وتثميرها في الأعمال المتعلقة بالنقد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 ويشمل ذلك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المضاربة علي العملات والسبائك لحساب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	  الحكومة السعودية. وكذلك احتياطيات البنوك التجارية.</a:t>
            </a:r>
            <a:endParaRPr lang="ar-SA" sz="28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3015" y="5029200"/>
            <a:ext cx="8229600" cy="6997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مشاورة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الحكومة وتنفيذ توجيهاتها الخاصة بالإصدار النقدي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ar-SA" sz="28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522" y="5638800"/>
            <a:ext cx="8229600" cy="699782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مراقبة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المصارف التجارية والمتعاملين في الصرف الأجنبي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 ووضع اللوائح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المنظمة لهذه الأنشطة.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7902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prism dir="r" isContent="1" isInverted="1"/>
        <p:sndAc>
          <p:stSnd>
            <p:snd r:embed="rId3" name="chimes.wav"/>
          </p:stSnd>
        </p:sndAc>
      </p:transition>
    </mc:Choice>
    <mc:Fallback>
      <p:transition spd="slow" advClick="0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41360" y="838200"/>
            <a:ext cx="8517632" cy="1066800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•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الانتقال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مرحلة المسكوكات الذهبية إلي مرحلة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السبائك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الذهبية في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عام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1953م:</a:t>
            </a:r>
            <a:endParaRPr lang="ar-SA" sz="28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ar-SA" sz="28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0410" y="1981200"/>
            <a:ext cx="8445624" cy="11639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لم يكن من اليسير علي العامة بالمملكة فهم واستخدام الأوراق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 	  النقدية (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البنكنوت) وإحلالها محل العملات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المعدنية؛</a:t>
            </a:r>
            <a:endParaRPr lang="ar-SA" sz="28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3522" y="3048000"/>
            <a:ext cx="8229600" cy="1045840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ولذلك كمرحلة وسيطة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أصدرت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السلطات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النقدية ما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عرف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  بإيصالات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الحجاج،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وهي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مغطاة بالكامل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بالفضة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3015" y="4343400"/>
            <a:ext cx="8229600" cy="6997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ولم يتم إصدار الريال الورقي إلا بعد ذلك بست سنوات.</a:t>
            </a:r>
            <a:endParaRPr lang="ar-SA" sz="28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0815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prism dir="r" isContent="1" isInverted="1"/>
        <p:sndAc>
          <p:stSnd>
            <p:snd r:embed="rId3" name="chimes.wav"/>
          </p:stSnd>
        </p:sndAc>
      </p:transition>
    </mc:Choice>
    <mc:Fallback>
      <p:transition spd="slow" advClick="0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41360" y="838200"/>
            <a:ext cx="8517632" cy="1066800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•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الانتقال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مرحلة المسكوكات الذهبية إلي مرحلة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السبائك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الذهبية:</a:t>
            </a:r>
            <a:endParaRPr lang="ar-SA" sz="28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ar-SA" sz="28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209800"/>
            <a:ext cx="8445624" cy="2971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-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في عام 1954 انخفضت أسعار الذهب عالميا مقارنة بسعر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الجنيه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الذهبي السعودي، فزادت حركة تهريب الذهب إلي داخل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المملكة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ثم سك الجنيهات الذهبية سكا غير شرعيا وإغراق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التداول 	بهذه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الجنيهات، مما افقد الثقة بالجنيه الذهبي السعودي،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اضطرت السلطات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النقدية إلي سحبه من التداول واستبداله بشكل </a:t>
            </a:r>
            <a:r>
              <a:rPr lang="ar-SA" sz="28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جديد </a:t>
            </a:r>
            <a:r>
              <a:rPr lang="ar-SA" sz="2800" b="1" dirty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مختلف.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9490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prism dir="r" isContent="1" isInverted="1"/>
        <p:sndAc>
          <p:stSnd>
            <p:snd r:embed="rId3" name="chimes.wav"/>
          </p:stSnd>
        </p:sndAc>
      </p:transition>
    </mc:Choice>
    <mc:Fallback>
      <p:transition spd="slow" advClick="0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42404" y="2057400"/>
            <a:ext cx="8517632" cy="2438400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spcBef>
                <a:spcPts val="2400"/>
              </a:spcBef>
              <a:spcAft>
                <a:spcPts val="1200"/>
              </a:spcAft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•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صدر المرسوم الملكي الخاص بإصدار الريال الورقي في ديسمبر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عام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1959، ونص المرسوم علي استبدال كل من الجنيه الذهبي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وإيصالات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الحجاج بالريال السعودي الورقي الجديد الذي كان 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مغطي </a:t>
            </a:r>
            <a:r>
              <a:rPr lang="ar-SA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بالكامل وقابلا للتحويل إلي ذهب</a:t>
            </a: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واستمر هذا الوضع حتى 	العام 1971م</a:t>
            </a:r>
            <a:endParaRPr lang="ar-SA" sz="28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ar-SA" sz="28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ar-SA" sz="28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AA60-B5B4-4371-B6B4-21BFE913F1AA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0634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prism dir="r" isContent="1" isInverted="1"/>
        <p:sndAc>
          <p:stSnd>
            <p:snd r:embed="rId3" name="chimes.wav"/>
          </p:stSnd>
        </p:sndAc>
      </p:transition>
    </mc:Choice>
    <mc:Fallback>
      <p:transition spd="slow" advClick="0" advTm="1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154</Words>
  <Application>Microsoft Office PowerPoint</Application>
  <PresentationFormat>On-screen Show (4:3)</PresentationFormat>
  <Paragraphs>43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النقود والبنوك والاسواق المالية (211 قصد)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النقود والبنوك والاسواق المالية (211 قصد)</dc:title>
  <dc:creator>AYMAN HENDY</dc:creator>
  <cp:lastModifiedBy>Ahmad</cp:lastModifiedBy>
  <cp:revision>62</cp:revision>
  <dcterms:created xsi:type="dcterms:W3CDTF">2013-03-24T14:02:01Z</dcterms:created>
  <dcterms:modified xsi:type="dcterms:W3CDTF">2016-10-05T18:59:29Z</dcterms:modified>
</cp:coreProperties>
</file>