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sldIdLst>
    <p:sldId id="256" r:id="rId2"/>
    <p:sldId id="260" r:id="rId3"/>
    <p:sldId id="261" r:id="rId4"/>
    <p:sldId id="262" r:id="rId5"/>
    <p:sldId id="257" r:id="rId6"/>
    <p:sldId id="263" r:id="rId7"/>
    <p:sldId id="264" r:id="rId8"/>
    <p:sldId id="278" r:id="rId9"/>
    <p:sldId id="259" r:id="rId10"/>
    <p:sldId id="266" r:id="rId11"/>
    <p:sldId id="279" r:id="rId12"/>
    <p:sldId id="265" r:id="rId13"/>
    <p:sldId id="258" r:id="rId14"/>
    <p:sldId id="283" r:id="rId15"/>
    <p:sldId id="267" r:id="rId16"/>
    <p:sldId id="271" r:id="rId17"/>
    <p:sldId id="280" r:id="rId18"/>
    <p:sldId id="270" r:id="rId19"/>
    <p:sldId id="268" r:id="rId20"/>
    <p:sldId id="274" r:id="rId21"/>
    <p:sldId id="281" r:id="rId22"/>
    <p:sldId id="282" r:id="rId23"/>
    <p:sldId id="272"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94660"/>
  </p:normalViewPr>
  <p:slideViewPr>
    <p:cSldViewPr>
      <p:cViewPr>
        <p:scale>
          <a:sx n="94" d="100"/>
          <a:sy n="94" d="100"/>
        </p:scale>
        <p:origin x="-954"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Microsoft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_Microsoft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____Microsoft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____Microsoft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____Microsoft_Excel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38100">
              <a:solidFill>
                <a:srgbClr val="0070C0"/>
              </a:solidFill>
            </a:ln>
          </c:spPr>
          <c:marker>
            <c:spPr>
              <a:ln w="38100">
                <a:solidFill>
                  <a:srgbClr val="0070C0"/>
                </a:solidFill>
              </a:ln>
            </c:spPr>
          </c:marker>
          <c:cat>
            <c:numRef>
              <c:f>Sheet1!$A$2:$A$10</c:f>
              <c:numCache>
                <c:formatCode>General</c:formatCode>
                <c:ptCount val="9"/>
                <c:pt idx="0">
                  <c:v>0</c:v>
                </c:pt>
                <c:pt idx="1">
                  <c:v>1</c:v>
                </c:pt>
                <c:pt idx="2">
                  <c:v>2</c:v>
                </c:pt>
                <c:pt idx="3">
                  <c:v>3</c:v>
                </c:pt>
                <c:pt idx="4">
                  <c:v>4</c:v>
                </c:pt>
                <c:pt idx="5">
                  <c:v>5</c:v>
                </c:pt>
                <c:pt idx="6">
                  <c:v>6</c:v>
                </c:pt>
                <c:pt idx="7">
                  <c:v>7</c:v>
                </c:pt>
                <c:pt idx="8">
                  <c:v>8</c:v>
                </c:pt>
              </c:numCache>
            </c:numRef>
          </c:cat>
          <c:val>
            <c:numRef>
              <c:f>Sheet1!$B$2:$B$10</c:f>
              <c:numCache>
                <c:formatCode>General</c:formatCode>
                <c:ptCount val="9"/>
                <c:pt idx="0">
                  <c:v>0</c:v>
                </c:pt>
                <c:pt idx="1">
                  <c:v>50</c:v>
                </c:pt>
                <c:pt idx="2">
                  <c:v>120</c:v>
                </c:pt>
                <c:pt idx="3">
                  <c:v>180</c:v>
                </c:pt>
                <c:pt idx="4">
                  <c:v>220</c:v>
                </c:pt>
                <c:pt idx="5">
                  <c:v>250</c:v>
                </c:pt>
                <c:pt idx="6">
                  <c:v>270</c:v>
                </c:pt>
                <c:pt idx="7">
                  <c:v>280</c:v>
                </c:pt>
                <c:pt idx="8">
                  <c:v>270</c:v>
                </c:pt>
              </c:numCache>
            </c:numRef>
          </c:val>
          <c:smooth val="0"/>
        </c:ser>
        <c:dLbls>
          <c:showLegendKey val="0"/>
          <c:showVal val="0"/>
          <c:showCatName val="0"/>
          <c:showSerName val="0"/>
          <c:showPercent val="0"/>
          <c:showBubbleSize val="0"/>
        </c:dLbls>
        <c:marker val="1"/>
        <c:smooth val="0"/>
        <c:axId val="67631616"/>
        <c:axId val="36092672"/>
      </c:lineChart>
      <c:catAx>
        <c:axId val="67631616"/>
        <c:scaling>
          <c:orientation val="minMax"/>
        </c:scaling>
        <c:delete val="0"/>
        <c:axPos val="b"/>
        <c:title>
          <c:tx>
            <c:rich>
              <a:bodyPr/>
              <a:lstStyle/>
              <a:p>
                <a:pPr>
                  <a:defRPr lang="en-GB"/>
                </a:pPr>
                <a:r>
                  <a:rPr lang="en-GB" dirty="0" smtClean="0"/>
                  <a:t>L</a:t>
                </a:r>
                <a:endParaRPr lang="en-GB" dirty="0"/>
              </a:p>
            </c:rich>
          </c:tx>
          <c:overlay val="0"/>
        </c:title>
        <c:numFmt formatCode="General" sourceLinked="1"/>
        <c:majorTickMark val="out"/>
        <c:minorTickMark val="none"/>
        <c:tickLblPos val="nextTo"/>
        <c:txPr>
          <a:bodyPr/>
          <a:lstStyle/>
          <a:p>
            <a:pPr>
              <a:defRPr lang="en-GB"/>
            </a:pPr>
            <a:endParaRPr lang="ar-SA"/>
          </a:p>
        </c:txPr>
        <c:crossAx val="36092672"/>
        <c:crosses val="autoZero"/>
        <c:auto val="1"/>
        <c:lblAlgn val="ctr"/>
        <c:lblOffset val="100"/>
        <c:noMultiLvlLbl val="0"/>
      </c:catAx>
      <c:valAx>
        <c:axId val="36092672"/>
        <c:scaling>
          <c:orientation val="minMax"/>
        </c:scaling>
        <c:delete val="0"/>
        <c:axPos val="l"/>
        <c:title>
          <c:tx>
            <c:rich>
              <a:bodyPr rot="-5400000" vert="horz"/>
              <a:lstStyle/>
              <a:p>
                <a:pPr>
                  <a:defRPr lang="en-GB"/>
                </a:pPr>
                <a:r>
                  <a:rPr lang="en-GB" dirty="0" smtClean="0"/>
                  <a:t>TP</a:t>
                </a:r>
                <a:endParaRPr lang="en-GB" dirty="0"/>
              </a:p>
            </c:rich>
          </c:tx>
          <c:overlay val="0"/>
        </c:title>
        <c:numFmt formatCode="General" sourceLinked="1"/>
        <c:majorTickMark val="out"/>
        <c:minorTickMark val="none"/>
        <c:tickLblPos val="nextTo"/>
        <c:txPr>
          <a:bodyPr/>
          <a:lstStyle/>
          <a:p>
            <a:pPr>
              <a:defRPr lang="en-GB"/>
            </a:pPr>
            <a:endParaRPr lang="ar-SA"/>
          </a:p>
        </c:txPr>
        <c:crossAx val="67631616"/>
        <c:crosses val="autoZero"/>
        <c:crossBetween val="between"/>
      </c:valAx>
    </c:plotArea>
    <c:plotVisOnly val="1"/>
    <c:dispBlanksAs val="zero"/>
    <c:showDLblsOverMax val="0"/>
  </c:chart>
  <c:spPr>
    <a:ln w="57150"/>
  </c:spPr>
  <c:txPr>
    <a:bodyPr/>
    <a:lstStyle/>
    <a:p>
      <a:pPr>
        <a:defRPr sz="1800"/>
      </a:pPr>
      <a:endParaRPr lang="ar-SA"/>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548087249564864"/>
          <c:y val="5.3170097958464398E-2"/>
          <c:w val="0.61166213704281613"/>
          <c:h val="0.74042801828603422"/>
        </c:manualLayout>
      </c:layout>
      <c:lineChart>
        <c:grouping val="standard"/>
        <c:varyColors val="0"/>
        <c:ser>
          <c:idx val="0"/>
          <c:order val="0"/>
          <c:tx>
            <c:strRef>
              <c:f>Sheet1!$B$1</c:f>
              <c:strCache>
                <c:ptCount val="1"/>
                <c:pt idx="0">
                  <c:v>Series 1</c:v>
                </c:pt>
              </c:strCache>
            </c:strRef>
          </c:tx>
          <c:spPr>
            <a:ln w="38100">
              <a:solidFill>
                <a:srgbClr val="FF0000"/>
              </a:solidFill>
            </a:ln>
          </c:spPr>
          <c:marker>
            <c:spPr>
              <a:solidFill>
                <a:srgbClr val="FF0000"/>
              </a:solidFill>
              <a:ln w="38100">
                <a:solidFill>
                  <a:srgbClr val="FF0000"/>
                </a:solidFill>
              </a:ln>
            </c:spPr>
          </c:marker>
          <c:cat>
            <c:numRef>
              <c:f>Sheet1!$A$2:$A$10</c:f>
              <c:numCache>
                <c:formatCode>General</c:formatCode>
                <c:ptCount val="9"/>
                <c:pt idx="0">
                  <c:v>0</c:v>
                </c:pt>
                <c:pt idx="1">
                  <c:v>1</c:v>
                </c:pt>
                <c:pt idx="2">
                  <c:v>2</c:v>
                </c:pt>
                <c:pt idx="3">
                  <c:v>3</c:v>
                </c:pt>
                <c:pt idx="4">
                  <c:v>4</c:v>
                </c:pt>
                <c:pt idx="5">
                  <c:v>5</c:v>
                </c:pt>
                <c:pt idx="6">
                  <c:v>6</c:v>
                </c:pt>
                <c:pt idx="7">
                  <c:v>7</c:v>
                </c:pt>
                <c:pt idx="8">
                  <c:v>8</c:v>
                </c:pt>
              </c:numCache>
            </c:numRef>
          </c:cat>
          <c:val>
            <c:numRef>
              <c:f>Sheet1!$B$2:$B$10</c:f>
              <c:numCache>
                <c:formatCode>General</c:formatCode>
                <c:ptCount val="9"/>
                <c:pt idx="0">
                  <c:v>0</c:v>
                </c:pt>
                <c:pt idx="1">
                  <c:v>50</c:v>
                </c:pt>
                <c:pt idx="2">
                  <c:v>70</c:v>
                </c:pt>
                <c:pt idx="3">
                  <c:v>60</c:v>
                </c:pt>
                <c:pt idx="4">
                  <c:v>40</c:v>
                </c:pt>
                <c:pt idx="5">
                  <c:v>30</c:v>
                </c:pt>
                <c:pt idx="6">
                  <c:v>20</c:v>
                </c:pt>
                <c:pt idx="7">
                  <c:v>10</c:v>
                </c:pt>
                <c:pt idx="8">
                  <c:v>0</c:v>
                </c:pt>
              </c:numCache>
            </c:numRef>
          </c:val>
          <c:smooth val="0"/>
        </c:ser>
        <c:ser>
          <c:idx val="1"/>
          <c:order val="1"/>
          <c:tx>
            <c:strRef>
              <c:f>Sheet1!$C$1</c:f>
              <c:strCache>
                <c:ptCount val="1"/>
                <c:pt idx="0">
                  <c:v>Series 2</c:v>
                </c:pt>
              </c:strCache>
            </c:strRef>
          </c:tx>
          <c:spPr>
            <a:ln w="38100">
              <a:solidFill>
                <a:srgbClr val="00B050"/>
              </a:solidFill>
            </a:ln>
          </c:spPr>
          <c:marker>
            <c:spPr>
              <a:solidFill>
                <a:srgbClr val="00B050"/>
              </a:solidFill>
              <a:ln w="38100">
                <a:solidFill>
                  <a:srgbClr val="00B050"/>
                </a:solidFill>
              </a:ln>
            </c:spPr>
          </c:marker>
          <c:cat>
            <c:numRef>
              <c:f>Sheet1!$A$2:$A$10</c:f>
              <c:numCache>
                <c:formatCode>General</c:formatCode>
                <c:ptCount val="9"/>
                <c:pt idx="0">
                  <c:v>0</c:v>
                </c:pt>
                <c:pt idx="1">
                  <c:v>1</c:v>
                </c:pt>
                <c:pt idx="2">
                  <c:v>2</c:v>
                </c:pt>
                <c:pt idx="3">
                  <c:v>3</c:v>
                </c:pt>
                <c:pt idx="4">
                  <c:v>4</c:v>
                </c:pt>
                <c:pt idx="5">
                  <c:v>5</c:v>
                </c:pt>
                <c:pt idx="6">
                  <c:v>6</c:v>
                </c:pt>
                <c:pt idx="7">
                  <c:v>7</c:v>
                </c:pt>
                <c:pt idx="8">
                  <c:v>8</c:v>
                </c:pt>
              </c:numCache>
            </c:numRef>
          </c:cat>
          <c:val>
            <c:numRef>
              <c:f>Sheet1!$C$2:$C$10</c:f>
              <c:numCache>
                <c:formatCode>General</c:formatCode>
                <c:ptCount val="9"/>
                <c:pt idx="0">
                  <c:v>0</c:v>
                </c:pt>
                <c:pt idx="1">
                  <c:v>50</c:v>
                </c:pt>
                <c:pt idx="2">
                  <c:v>60</c:v>
                </c:pt>
                <c:pt idx="3">
                  <c:v>60</c:v>
                </c:pt>
                <c:pt idx="4">
                  <c:v>55</c:v>
                </c:pt>
                <c:pt idx="5">
                  <c:v>50</c:v>
                </c:pt>
                <c:pt idx="6">
                  <c:v>45</c:v>
                </c:pt>
                <c:pt idx="7">
                  <c:v>40</c:v>
                </c:pt>
                <c:pt idx="8">
                  <c:v>35</c:v>
                </c:pt>
              </c:numCache>
            </c:numRef>
          </c:val>
          <c:smooth val="0"/>
        </c:ser>
        <c:dLbls>
          <c:showLegendKey val="0"/>
          <c:showVal val="0"/>
          <c:showCatName val="0"/>
          <c:showSerName val="0"/>
          <c:showPercent val="0"/>
          <c:showBubbleSize val="0"/>
        </c:dLbls>
        <c:marker val="1"/>
        <c:smooth val="0"/>
        <c:axId val="41507328"/>
        <c:axId val="68485696"/>
      </c:lineChart>
      <c:catAx>
        <c:axId val="41507328"/>
        <c:scaling>
          <c:orientation val="minMax"/>
        </c:scaling>
        <c:delete val="0"/>
        <c:axPos val="b"/>
        <c:title>
          <c:tx>
            <c:rich>
              <a:bodyPr/>
              <a:lstStyle/>
              <a:p>
                <a:pPr>
                  <a:defRPr lang="en-GB"/>
                </a:pPr>
                <a:r>
                  <a:rPr lang="en-GB" dirty="0" smtClean="0"/>
                  <a:t>L</a:t>
                </a:r>
                <a:endParaRPr lang="en-GB" dirty="0"/>
              </a:p>
            </c:rich>
          </c:tx>
          <c:layout>
            <c:manualLayout>
              <c:xMode val="edge"/>
              <c:yMode val="edge"/>
              <c:x val="0.32941261087076573"/>
              <c:y val="0.90863077970760442"/>
            </c:manualLayout>
          </c:layout>
          <c:overlay val="0"/>
        </c:title>
        <c:numFmt formatCode="General" sourceLinked="1"/>
        <c:majorTickMark val="out"/>
        <c:minorTickMark val="none"/>
        <c:tickLblPos val="nextTo"/>
        <c:txPr>
          <a:bodyPr/>
          <a:lstStyle/>
          <a:p>
            <a:pPr>
              <a:defRPr lang="en-GB"/>
            </a:pPr>
            <a:endParaRPr lang="ar-SA"/>
          </a:p>
        </c:txPr>
        <c:crossAx val="68485696"/>
        <c:crosses val="autoZero"/>
        <c:auto val="1"/>
        <c:lblAlgn val="ctr"/>
        <c:lblOffset val="100"/>
        <c:noMultiLvlLbl val="0"/>
      </c:catAx>
      <c:valAx>
        <c:axId val="68485696"/>
        <c:scaling>
          <c:orientation val="minMax"/>
        </c:scaling>
        <c:delete val="0"/>
        <c:axPos val="l"/>
        <c:title>
          <c:tx>
            <c:rich>
              <a:bodyPr rot="-5400000" vert="horz"/>
              <a:lstStyle/>
              <a:p>
                <a:pPr>
                  <a:defRPr lang="en-GB"/>
                </a:pPr>
                <a:r>
                  <a:rPr lang="en-GB" dirty="0" smtClean="0"/>
                  <a:t>AP, MP</a:t>
                </a:r>
                <a:endParaRPr lang="en-GB" dirty="0"/>
              </a:p>
            </c:rich>
          </c:tx>
          <c:overlay val="0"/>
        </c:title>
        <c:numFmt formatCode="General" sourceLinked="1"/>
        <c:majorTickMark val="out"/>
        <c:minorTickMark val="none"/>
        <c:tickLblPos val="nextTo"/>
        <c:txPr>
          <a:bodyPr/>
          <a:lstStyle/>
          <a:p>
            <a:pPr>
              <a:defRPr lang="en-GB"/>
            </a:pPr>
            <a:endParaRPr lang="ar-SA"/>
          </a:p>
        </c:txPr>
        <c:crossAx val="41507328"/>
        <c:crosses val="autoZero"/>
        <c:crossBetween val="between"/>
      </c:valAx>
    </c:plotArea>
    <c:plotVisOnly val="1"/>
    <c:dispBlanksAs val="gap"/>
    <c:showDLblsOverMax val="0"/>
  </c:chart>
  <c:txPr>
    <a:bodyPr/>
    <a:lstStyle/>
    <a:p>
      <a:pPr>
        <a:defRPr sz="1800"/>
      </a:pPr>
      <a:endParaRPr lang="ar-SA"/>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38100">
              <a:solidFill>
                <a:srgbClr val="0070C0"/>
              </a:solidFill>
            </a:ln>
          </c:spPr>
          <c:marker>
            <c:spPr>
              <a:ln w="38100">
                <a:solidFill>
                  <a:srgbClr val="0070C0"/>
                </a:solidFill>
              </a:ln>
            </c:spPr>
          </c:marker>
          <c:cat>
            <c:numRef>
              <c:f>Sheet1!$A$2:$A$10</c:f>
              <c:numCache>
                <c:formatCode>General</c:formatCode>
                <c:ptCount val="9"/>
                <c:pt idx="0">
                  <c:v>0</c:v>
                </c:pt>
                <c:pt idx="1">
                  <c:v>1</c:v>
                </c:pt>
                <c:pt idx="2">
                  <c:v>2</c:v>
                </c:pt>
                <c:pt idx="3">
                  <c:v>3</c:v>
                </c:pt>
                <c:pt idx="4">
                  <c:v>4</c:v>
                </c:pt>
                <c:pt idx="5">
                  <c:v>5</c:v>
                </c:pt>
                <c:pt idx="6">
                  <c:v>6</c:v>
                </c:pt>
                <c:pt idx="7">
                  <c:v>7</c:v>
                </c:pt>
                <c:pt idx="8">
                  <c:v>8</c:v>
                </c:pt>
              </c:numCache>
            </c:numRef>
          </c:cat>
          <c:val>
            <c:numRef>
              <c:f>Sheet1!$B$2:$B$10</c:f>
              <c:numCache>
                <c:formatCode>General</c:formatCode>
                <c:ptCount val="9"/>
                <c:pt idx="0">
                  <c:v>0</c:v>
                </c:pt>
                <c:pt idx="1">
                  <c:v>50</c:v>
                </c:pt>
                <c:pt idx="2">
                  <c:v>120</c:v>
                </c:pt>
                <c:pt idx="3">
                  <c:v>180</c:v>
                </c:pt>
                <c:pt idx="4">
                  <c:v>220</c:v>
                </c:pt>
                <c:pt idx="5">
                  <c:v>250</c:v>
                </c:pt>
                <c:pt idx="6">
                  <c:v>270</c:v>
                </c:pt>
                <c:pt idx="7">
                  <c:v>280</c:v>
                </c:pt>
                <c:pt idx="8">
                  <c:v>270</c:v>
                </c:pt>
              </c:numCache>
            </c:numRef>
          </c:val>
          <c:smooth val="0"/>
        </c:ser>
        <c:dLbls>
          <c:showLegendKey val="0"/>
          <c:showVal val="0"/>
          <c:showCatName val="0"/>
          <c:showSerName val="0"/>
          <c:showPercent val="0"/>
          <c:showBubbleSize val="0"/>
        </c:dLbls>
        <c:marker val="1"/>
        <c:smooth val="0"/>
        <c:axId val="89309696"/>
        <c:axId val="68488576"/>
      </c:lineChart>
      <c:catAx>
        <c:axId val="89309696"/>
        <c:scaling>
          <c:orientation val="minMax"/>
        </c:scaling>
        <c:delete val="0"/>
        <c:axPos val="b"/>
        <c:title>
          <c:tx>
            <c:rich>
              <a:bodyPr/>
              <a:lstStyle/>
              <a:p>
                <a:pPr>
                  <a:defRPr lang="en-GB"/>
                </a:pPr>
                <a:r>
                  <a:rPr lang="en-GB" dirty="0" smtClean="0"/>
                  <a:t>L</a:t>
                </a:r>
                <a:endParaRPr lang="en-GB" dirty="0"/>
              </a:p>
            </c:rich>
          </c:tx>
          <c:overlay val="0"/>
        </c:title>
        <c:numFmt formatCode="General" sourceLinked="1"/>
        <c:majorTickMark val="out"/>
        <c:minorTickMark val="none"/>
        <c:tickLblPos val="nextTo"/>
        <c:txPr>
          <a:bodyPr/>
          <a:lstStyle/>
          <a:p>
            <a:pPr>
              <a:defRPr lang="en-GB"/>
            </a:pPr>
            <a:endParaRPr lang="ar-SA"/>
          </a:p>
        </c:txPr>
        <c:crossAx val="68488576"/>
        <c:crosses val="autoZero"/>
        <c:auto val="1"/>
        <c:lblAlgn val="ctr"/>
        <c:lblOffset val="100"/>
        <c:noMultiLvlLbl val="0"/>
      </c:catAx>
      <c:valAx>
        <c:axId val="68488576"/>
        <c:scaling>
          <c:orientation val="minMax"/>
        </c:scaling>
        <c:delete val="0"/>
        <c:axPos val="l"/>
        <c:title>
          <c:tx>
            <c:rich>
              <a:bodyPr rot="-5400000" vert="horz"/>
              <a:lstStyle/>
              <a:p>
                <a:pPr>
                  <a:defRPr lang="en-GB"/>
                </a:pPr>
                <a:r>
                  <a:rPr lang="en-GB" dirty="0" smtClean="0"/>
                  <a:t>TP</a:t>
                </a:r>
                <a:endParaRPr lang="en-GB" dirty="0"/>
              </a:p>
            </c:rich>
          </c:tx>
          <c:overlay val="0"/>
        </c:title>
        <c:numFmt formatCode="General" sourceLinked="1"/>
        <c:majorTickMark val="out"/>
        <c:minorTickMark val="none"/>
        <c:tickLblPos val="nextTo"/>
        <c:txPr>
          <a:bodyPr/>
          <a:lstStyle/>
          <a:p>
            <a:pPr>
              <a:defRPr lang="en-GB"/>
            </a:pPr>
            <a:endParaRPr lang="ar-SA"/>
          </a:p>
        </c:txPr>
        <c:crossAx val="89309696"/>
        <c:crosses val="autoZero"/>
        <c:crossBetween val="between"/>
      </c:valAx>
    </c:plotArea>
    <c:plotVisOnly val="1"/>
    <c:dispBlanksAs val="zero"/>
    <c:showDLblsOverMax val="0"/>
  </c:chart>
  <c:spPr>
    <a:ln w="57150"/>
  </c:spPr>
  <c:txPr>
    <a:bodyPr/>
    <a:lstStyle/>
    <a:p>
      <a:pPr>
        <a:defRPr sz="1800"/>
      </a:pPr>
      <a:endParaRPr lang="ar-SA"/>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548087249564864"/>
          <c:y val="5.3170097958464398E-2"/>
          <c:w val="0.61166213704281613"/>
          <c:h val="0.74042801828603422"/>
        </c:manualLayout>
      </c:layout>
      <c:lineChart>
        <c:grouping val="standard"/>
        <c:varyColors val="0"/>
        <c:ser>
          <c:idx val="0"/>
          <c:order val="0"/>
          <c:tx>
            <c:strRef>
              <c:f>Sheet1!$B$1</c:f>
              <c:strCache>
                <c:ptCount val="1"/>
                <c:pt idx="0">
                  <c:v>Series 1</c:v>
                </c:pt>
              </c:strCache>
            </c:strRef>
          </c:tx>
          <c:spPr>
            <a:ln w="38100">
              <a:solidFill>
                <a:srgbClr val="FF0000"/>
              </a:solidFill>
            </a:ln>
          </c:spPr>
          <c:marker>
            <c:spPr>
              <a:solidFill>
                <a:srgbClr val="FF0000"/>
              </a:solidFill>
              <a:ln w="38100">
                <a:solidFill>
                  <a:srgbClr val="FF0000"/>
                </a:solidFill>
              </a:ln>
            </c:spPr>
          </c:marker>
          <c:cat>
            <c:numRef>
              <c:f>Sheet1!$A$2:$A$10</c:f>
              <c:numCache>
                <c:formatCode>General</c:formatCode>
                <c:ptCount val="9"/>
                <c:pt idx="0">
                  <c:v>0</c:v>
                </c:pt>
                <c:pt idx="1">
                  <c:v>1</c:v>
                </c:pt>
                <c:pt idx="2">
                  <c:v>2</c:v>
                </c:pt>
                <c:pt idx="3">
                  <c:v>3</c:v>
                </c:pt>
                <c:pt idx="4">
                  <c:v>4</c:v>
                </c:pt>
                <c:pt idx="5">
                  <c:v>5</c:v>
                </c:pt>
                <c:pt idx="6">
                  <c:v>6</c:v>
                </c:pt>
                <c:pt idx="7">
                  <c:v>7</c:v>
                </c:pt>
                <c:pt idx="8">
                  <c:v>8</c:v>
                </c:pt>
              </c:numCache>
            </c:numRef>
          </c:cat>
          <c:val>
            <c:numRef>
              <c:f>Sheet1!$B$2:$B$10</c:f>
              <c:numCache>
                <c:formatCode>General</c:formatCode>
                <c:ptCount val="9"/>
                <c:pt idx="0">
                  <c:v>0</c:v>
                </c:pt>
                <c:pt idx="1">
                  <c:v>50</c:v>
                </c:pt>
                <c:pt idx="2">
                  <c:v>70</c:v>
                </c:pt>
                <c:pt idx="3">
                  <c:v>60</c:v>
                </c:pt>
                <c:pt idx="4">
                  <c:v>40</c:v>
                </c:pt>
                <c:pt idx="5">
                  <c:v>30</c:v>
                </c:pt>
                <c:pt idx="6">
                  <c:v>20</c:v>
                </c:pt>
                <c:pt idx="7">
                  <c:v>10</c:v>
                </c:pt>
                <c:pt idx="8">
                  <c:v>0</c:v>
                </c:pt>
              </c:numCache>
            </c:numRef>
          </c:val>
          <c:smooth val="0"/>
        </c:ser>
        <c:ser>
          <c:idx val="1"/>
          <c:order val="1"/>
          <c:tx>
            <c:strRef>
              <c:f>Sheet1!$C$1</c:f>
              <c:strCache>
                <c:ptCount val="1"/>
                <c:pt idx="0">
                  <c:v>Series 2</c:v>
                </c:pt>
              </c:strCache>
            </c:strRef>
          </c:tx>
          <c:spPr>
            <a:ln w="38100">
              <a:solidFill>
                <a:srgbClr val="00B050"/>
              </a:solidFill>
            </a:ln>
          </c:spPr>
          <c:marker>
            <c:spPr>
              <a:solidFill>
                <a:srgbClr val="00B050"/>
              </a:solidFill>
              <a:ln w="38100">
                <a:solidFill>
                  <a:srgbClr val="00B050"/>
                </a:solidFill>
              </a:ln>
            </c:spPr>
          </c:marker>
          <c:cat>
            <c:numRef>
              <c:f>Sheet1!$A$2:$A$10</c:f>
              <c:numCache>
                <c:formatCode>General</c:formatCode>
                <c:ptCount val="9"/>
                <c:pt idx="0">
                  <c:v>0</c:v>
                </c:pt>
                <c:pt idx="1">
                  <c:v>1</c:v>
                </c:pt>
                <c:pt idx="2">
                  <c:v>2</c:v>
                </c:pt>
                <c:pt idx="3">
                  <c:v>3</c:v>
                </c:pt>
                <c:pt idx="4">
                  <c:v>4</c:v>
                </c:pt>
                <c:pt idx="5">
                  <c:v>5</c:v>
                </c:pt>
                <c:pt idx="6">
                  <c:v>6</c:v>
                </c:pt>
                <c:pt idx="7">
                  <c:v>7</c:v>
                </c:pt>
                <c:pt idx="8">
                  <c:v>8</c:v>
                </c:pt>
              </c:numCache>
            </c:numRef>
          </c:cat>
          <c:val>
            <c:numRef>
              <c:f>Sheet1!$C$2:$C$10</c:f>
              <c:numCache>
                <c:formatCode>General</c:formatCode>
                <c:ptCount val="9"/>
                <c:pt idx="0">
                  <c:v>0</c:v>
                </c:pt>
                <c:pt idx="1">
                  <c:v>50</c:v>
                </c:pt>
                <c:pt idx="2">
                  <c:v>60</c:v>
                </c:pt>
                <c:pt idx="3">
                  <c:v>60</c:v>
                </c:pt>
                <c:pt idx="4">
                  <c:v>55</c:v>
                </c:pt>
                <c:pt idx="5">
                  <c:v>50</c:v>
                </c:pt>
                <c:pt idx="6">
                  <c:v>45</c:v>
                </c:pt>
                <c:pt idx="7">
                  <c:v>40</c:v>
                </c:pt>
                <c:pt idx="8">
                  <c:v>35</c:v>
                </c:pt>
              </c:numCache>
            </c:numRef>
          </c:val>
          <c:smooth val="0"/>
        </c:ser>
        <c:dLbls>
          <c:showLegendKey val="0"/>
          <c:showVal val="0"/>
          <c:showCatName val="0"/>
          <c:showSerName val="0"/>
          <c:showPercent val="0"/>
          <c:showBubbleSize val="0"/>
        </c:dLbls>
        <c:marker val="1"/>
        <c:smooth val="0"/>
        <c:axId val="89310208"/>
        <c:axId val="68490304"/>
      </c:lineChart>
      <c:catAx>
        <c:axId val="89310208"/>
        <c:scaling>
          <c:orientation val="minMax"/>
        </c:scaling>
        <c:delete val="0"/>
        <c:axPos val="b"/>
        <c:title>
          <c:tx>
            <c:rich>
              <a:bodyPr/>
              <a:lstStyle/>
              <a:p>
                <a:pPr>
                  <a:defRPr lang="en-GB"/>
                </a:pPr>
                <a:r>
                  <a:rPr lang="en-GB" dirty="0" smtClean="0"/>
                  <a:t>L</a:t>
                </a:r>
                <a:endParaRPr lang="en-GB" dirty="0"/>
              </a:p>
            </c:rich>
          </c:tx>
          <c:layout>
            <c:manualLayout>
              <c:xMode val="edge"/>
              <c:yMode val="edge"/>
              <c:x val="0.32941261087076573"/>
              <c:y val="0.90863077970760442"/>
            </c:manualLayout>
          </c:layout>
          <c:overlay val="0"/>
        </c:title>
        <c:numFmt formatCode="General" sourceLinked="1"/>
        <c:majorTickMark val="out"/>
        <c:minorTickMark val="none"/>
        <c:tickLblPos val="nextTo"/>
        <c:txPr>
          <a:bodyPr/>
          <a:lstStyle/>
          <a:p>
            <a:pPr>
              <a:defRPr lang="en-GB"/>
            </a:pPr>
            <a:endParaRPr lang="ar-SA"/>
          </a:p>
        </c:txPr>
        <c:crossAx val="68490304"/>
        <c:crosses val="autoZero"/>
        <c:auto val="1"/>
        <c:lblAlgn val="ctr"/>
        <c:lblOffset val="100"/>
        <c:noMultiLvlLbl val="0"/>
      </c:catAx>
      <c:valAx>
        <c:axId val="68490304"/>
        <c:scaling>
          <c:orientation val="minMax"/>
        </c:scaling>
        <c:delete val="0"/>
        <c:axPos val="l"/>
        <c:title>
          <c:tx>
            <c:rich>
              <a:bodyPr rot="-5400000" vert="horz"/>
              <a:lstStyle/>
              <a:p>
                <a:pPr>
                  <a:defRPr lang="en-GB"/>
                </a:pPr>
                <a:r>
                  <a:rPr lang="en-GB" dirty="0" smtClean="0"/>
                  <a:t>AP, MP</a:t>
                </a:r>
                <a:endParaRPr lang="en-GB" dirty="0"/>
              </a:p>
            </c:rich>
          </c:tx>
          <c:overlay val="0"/>
        </c:title>
        <c:numFmt formatCode="General" sourceLinked="1"/>
        <c:majorTickMark val="out"/>
        <c:minorTickMark val="none"/>
        <c:tickLblPos val="nextTo"/>
        <c:txPr>
          <a:bodyPr/>
          <a:lstStyle/>
          <a:p>
            <a:pPr>
              <a:defRPr lang="en-GB"/>
            </a:pPr>
            <a:endParaRPr lang="ar-SA"/>
          </a:p>
        </c:txPr>
        <c:crossAx val="89310208"/>
        <c:crosses val="autoZero"/>
        <c:crossBetween val="between"/>
      </c:valAx>
    </c:plotArea>
    <c:plotVisOnly val="1"/>
    <c:dispBlanksAs val="gap"/>
    <c:showDLblsOverMax val="0"/>
  </c:chart>
  <c:txPr>
    <a:bodyPr/>
    <a:lstStyle/>
    <a:p>
      <a:pPr>
        <a:defRPr sz="1800"/>
      </a:pPr>
      <a:endParaRPr lang="ar-SA"/>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Series 1</c:v>
                </c:pt>
              </c:strCache>
            </c:strRef>
          </c:tx>
          <c:spPr>
            <a:ln w="38100">
              <a:solidFill>
                <a:srgbClr val="0070C0"/>
              </a:solidFill>
            </a:ln>
          </c:spPr>
          <c:marker>
            <c:spPr>
              <a:ln w="38100">
                <a:solidFill>
                  <a:srgbClr val="0070C0"/>
                </a:solidFill>
              </a:ln>
            </c:spPr>
          </c:marker>
          <c:cat>
            <c:numRef>
              <c:f>Sheet1!$A$2:$A$10</c:f>
              <c:numCache>
                <c:formatCode>General</c:formatCode>
                <c:ptCount val="9"/>
                <c:pt idx="0">
                  <c:v>0</c:v>
                </c:pt>
                <c:pt idx="1">
                  <c:v>1</c:v>
                </c:pt>
                <c:pt idx="2">
                  <c:v>2</c:v>
                </c:pt>
                <c:pt idx="3">
                  <c:v>3</c:v>
                </c:pt>
                <c:pt idx="4">
                  <c:v>4</c:v>
                </c:pt>
                <c:pt idx="5">
                  <c:v>5</c:v>
                </c:pt>
                <c:pt idx="6">
                  <c:v>6</c:v>
                </c:pt>
                <c:pt idx="7">
                  <c:v>7</c:v>
                </c:pt>
                <c:pt idx="8">
                  <c:v>8</c:v>
                </c:pt>
              </c:numCache>
            </c:numRef>
          </c:cat>
          <c:val>
            <c:numRef>
              <c:f>Sheet1!$B$2:$B$10</c:f>
              <c:numCache>
                <c:formatCode>General</c:formatCode>
                <c:ptCount val="9"/>
                <c:pt idx="0">
                  <c:v>0</c:v>
                </c:pt>
                <c:pt idx="1">
                  <c:v>50</c:v>
                </c:pt>
                <c:pt idx="2">
                  <c:v>120</c:v>
                </c:pt>
                <c:pt idx="3">
                  <c:v>180</c:v>
                </c:pt>
                <c:pt idx="4">
                  <c:v>220</c:v>
                </c:pt>
                <c:pt idx="5">
                  <c:v>250</c:v>
                </c:pt>
                <c:pt idx="6">
                  <c:v>270</c:v>
                </c:pt>
                <c:pt idx="7">
                  <c:v>280</c:v>
                </c:pt>
                <c:pt idx="8">
                  <c:v>270</c:v>
                </c:pt>
              </c:numCache>
            </c:numRef>
          </c:val>
          <c:smooth val="0"/>
        </c:ser>
        <c:dLbls>
          <c:showLegendKey val="0"/>
          <c:showVal val="0"/>
          <c:showCatName val="0"/>
          <c:showSerName val="0"/>
          <c:showPercent val="0"/>
          <c:showBubbleSize val="0"/>
        </c:dLbls>
        <c:marker val="1"/>
        <c:smooth val="0"/>
        <c:axId val="92856832"/>
        <c:axId val="68545344"/>
      </c:lineChart>
      <c:catAx>
        <c:axId val="92856832"/>
        <c:scaling>
          <c:orientation val="minMax"/>
        </c:scaling>
        <c:delete val="0"/>
        <c:axPos val="b"/>
        <c:title>
          <c:tx>
            <c:rich>
              <a:bodyPr/>
              <a:lstStyle/>
              <a:p>
                <a:pPr>
                  <a:defRPr lang="en-GB"/>
                </a:pPr>
                <a:r>
                  <a:rPr lang="en-GB" dirty="0" smtClean="0"/>
                  <a:t>L</a:t>
                </a:r>
                <a:endParaRPr lang="en-GB" dirty="0"/>
              </a:p>
            </c:rich>
          </c:tx>
          <c:overlay val="0"/>
        </c:title>
        <c:numFmt formatCode="General" sourceLinked="1"/>
        <c:majorTickMark val="out"/>
        <c:minorTickMark val="none"/>
        <c:tickLblPos val="nextTo"/>
        <c:txPr>
          <a:bodyPr/>
          <a:lstStyle/>
          <a:p>
            <a:pPr>
              <a:defRPr lang="en-GB"/>
            </a:pPr>
            <a:endParaRPr lang="ar-SA"/>
          </a:p>
        </c:txPr>
        <c:crossAx val="68545344"/>
        <c:crosses val="autoZero"/>
        <c:auto val="1"/>
        <c:lblAlgn val="ctr"/>
        <c:lblOffset val="100"/>
        <c:noMultiLvlLbl val="0"/>
      </c:catAx>
      <c:valAx>
        <c:axId val="68545344"/>
        <c:scaling>
          <c:orientation val="minMax"/>
        </c:scaling>
        <c:delete val="0"/>
        <c:axPos val="l"/>
        <c:title>
          <c:tx>
            <c:rich>
              <a:bodyPr rot="-5400000" vert="horz"/>
              <a:lstStyle/>
              <a:p>
                <a:pPr>
                  <a:defRPr lang="en-GB"/>
                </a:pPr>
                <a:r>
                  <a:rPr lang="en-GB" dirty="0" smtClean="0"/>
                  <a:t>TP</a:t>
                </a:r>
                <a:endParaRPr lang="en-GB" dirty="0"/>
              </a:p>
            </c:rich>
          </c:tx>
          <c:overlay val="0"/>
        </c:title>
        <c:numFmt formatCode="General" sourceLinked="1"/>
        <c:majorTickMark val="out"/>
        <c:minorTickMark val="none"/>
        <c:tickLblPos val="nextTo"/>
        <c:txPr>
          <a:bodyPr/>
          <a:lstStyle/>
          <a:p>
            <a:pPr>
              <a:defRPr lang="en-GB"/>
            </a:pPr>
            <a:endParaRPr lang="ar-SA"/>
          </a:p>
        </c:txPr>
        <c:crossAx val="92856832"/>
        <c:crosses val="autoZero"/>
        <c:crossBetween val="between"/>
      </c:valAx>
    </c:plotArea>
    <c:plotVisOnly val="1"/>
    <c:dispBlanksAs val="zero"/>
    <c:showDLblsOverMax val="0"/>
  </c:chart>
  <c:spPr>
    <a:ln w="57150"/>
  </c:spPr>
  <c:txPr>
    <a:bodyPr/>
    <a:lstStyle/>
    <a:p>
      <a:pPr>
        <a:defRPr sz="1800"/>
      </a:pPr>
      <a:endParaRPr lang="ar-SA"/>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548087249564864"/>
          <c:y val="5.3170097958464398E-2"/>
          <c:w val="0.61166213704281613"/>
          <c:h val="0.74042801828603422"/>
        </c:manualLayout>
      </c:layout>
      <c:lineChart>
        <c:grouping val="standard"/>
        <c:varyColors val="0"/>
        <c:ser>
          <c:idx val="0"/>
          <c:order val="0"/>
          <c:tx>
            <c:strRef>
              <c:f>Sheet1!$B$1</c:f>
              <c:strCache>
                <c:ptCount val="1"/>
                <c:pt idx="0">
                  <c:v>Series 1</c:v>
                </c:pt>
              </c:strCache>
            </c:strRef>
          </c:tx>
          <c:spPr>
            <a:ln w="38100">
              <a:solidFill>
                <a:srgbClr val="FF0000"/>
              </a:solidFill>
            </a:ln>
          </c:spPr>
          <c:marker>
            <c:spPr>
              <a:solidFill>
                <a:srgbClr val="FF0000"/>
              </a:solidFill>
              <a:ln w="38100">
                <a:solidFill>
                  <a:srgbClr val="FF0000"/>
                </a:solidFill>
              </a:ln>
            </c:spPr>
          </c:marker>
          <c:cat>
            <c:numRef>
              <c:f>Sheet1!$A$2:$A$10</c:f>
              <c:numCache>
                <c:formatCode>General</c:formatCode>
                <c:ptCount val="9"/>
                <c:pt idx="0">
                  <c:v>0</c:v>
                </c:pt>
                <c:pt idx="1">
                  <c:v>1</c:v>
                </c:pt>
                <c:pt idx="2">
                  <c:v>2</c:v>
                </c:pt>
                <c:pt idx="3">
                  <c:v>3</c:v>
                </c:pt>
                <c:pt idx="4">
                  <c:v>4</c:v>
                </c:pt>
                <c:pt idx="5">
                  <c:v>5</c:v>
                </c:pt>
                <c:pt idx="6">
                  <c:v>6</c:v>
                </c:pt>
                <c:pt idx="7">
                  <c:v>7</c:v>
                </c:pt>
                <c:pt idx="8">
                  <c:v>8</c:v>
                </c:pt>
              </c:numCache>
            </c:numRef>
          </c:cat>
          <c:val>
            <c:numRef>
              <c:f>Sheet1!$B$2:$B$10</c:f>
              <c:numCache>
                <c:formatCode>General</c:formatCode>
                <c:ptCount val="9"/>
                <c:pt idx="0">
                  <c:v>0</c:v>
                </c:pt>
                <c:pt idx="1">
                  <c:v>50</c:v>
                </c:pt>
                <c:pt idx="2">
                  <c:v>70</c:v>
                </c:pt>
                <c:pt idx="3">
                  <c:v>60</c:v>
                </c:pt>
                <c:pt idx="4">
                  <c:v>40</c:v>
                </c:pt>
                <c:pt idx="5">
                  <c:v>30</c:v>
                </c:pt>
                <c:pt idx="6">
                  <c:v>20</c:v>
                </c:pt>
                <c:pt idx="7">
                  <c:v>10</c:v>
                </c:pt>
                <c:pt idx="8">
                  <c:v>0</c:v>
                </c:pt>
              </c:numCache>
            </c:numRef>
          </c:val>
          <c:smooth val="0"/>
        </c:ser>
        <c:ser>
          <c:idx val="1"/>
          <c:order val="1"/>
          <c:tx>
            <c:strRef>
              <c:f>Sheet1!$C$1</c:f>
              <c:strCache>
                <c:ptCount val="1"/>
                <c:pt idx="0">
                  <c:v>Series 2</c:v>
                </c:pt>
              </c:strCache>
            </c:strRef>
          </c:tx>
          <c:spPr>
            <a:ln w="38100">
              <a:solidFill>
                <a:srgbClr val="00B050"/>
              </a:solidFill>
            </a:ln>
          </c:spPr>
          <c:marker>
            <c:spPr>
              <a:solidFill>
                <a:srgbClr val="00B050"/>
              </a:solidFill>
              <a:ln w="38100">
                <a:solidFill>
                  <a:srgbClr val="00B050"/>
                </a:solidFill>
              </a:ln>
            </c:spPr>
          </c:marker>
          <c:cat>
            <c:numRef>
              <c:f>Sheet1!$A$2:$A$10</c:f>
              <c:numCache>
                <c:formatCode>General</c:formatCode>
                <c:ptCount val="9"/>
                <c:pt idx="0">
                  <c:v>0</c:v>
                </c:pt>
                <c:pt idx="1">
                  <c:v>1</c:v>
                </c:pt>
                <c:pt idx="2">
                  <c:v>2</c:v>
                </c:pt>
                <c:pt idx="3">
                  <c:v>3</c:v>
                </c:pt>
                <c:pt idx="4">
                  <c:v>4</c:v>
                </c:pt>
                <c:pt idx="5">
                  <c:v>5</c:v>
                </c:pt>
                <c:pt idx="6">
                  <c:v>6</c:v>
                </c:pt>
                <c:pt idx="7">
                  <c:v>7</c:v>
                </c:pt>
                <c:pt idx="8">
                  <c:v>8</c:v>
                </c:pt>
              </c:numCache>
            </c:numRef>
          </c:cat>
          <c:val>
            <c:numRef>
              <c:f>Sheet1!$C$2:$C$10</c:f>
              <c:numCache>
                <c:formatCode>General</c:formatCode>
                <c:ptCount val="9"/>
                <c:pt idx="0">
                  <c:v>0</c:v>
                </c:pt>
                <c:pt idx="1">
                  <c:v>50</c:v>
                </c:pt>
                <c:pt idx="2">
                  <c:v>60</c:v>
                </c:pt>
                <c:pt idx="3">
                  <c:v>60</c:v>
                </c:pt>
                <c:pt idx="4">
                  <c:v>55</c:v>
                </c:pt>
                <c:pt idx="5">
                  <c:v>50</c:v>
                </c:pt>
                <c:pt idx="6">
                  <c:v>45</c:v>
                </c:pt>
                <c:pt idx="7">
                  <c:v>40</c:v>
                </c:pt>
                <c:pt idx="8">
                  <c:v>35</c:v>
                </c:pt>
              </c:numCache>
            </c:numRef>
          </c:val>
          <c:smooth val="0"/>
        </c:ser>
        <c:dLbls>
          <c:showLegendKey val="0"/>
          <c:showVal val="0"/>
          <c:showCatName val="0"/>
          <c:showSerName val="0"/>
          <c:showPercent val="0"/>
          <c:showBubbleSize val="0"/>
        </c:dLbls>
        <c:marker val="1"/>
        <c:smooth val="0"/>
        <c:axId val="92857344"/>
        <c:axId val="68547072"/>
      </c:lineChart>
      <c:catAx>
        <c:axId val="92857344"/>
        <c:scaling>
          <c:orientation val="minMax"/>
        </c:scaling>
        <c:delete val="0"/>
        <c:axPos val="b"/>
        <c:title>
          <c:tx>
            <c:rich>
              <a:bodyPr/>
              <a:lstStyle/>
              <a:p>
                <a:pPr>
                  <a:defRPr lang="en-GB"/>
                </a:pPr>
                <a:r>
                  <a:rPr lang="en-GB" dirty="0" smtClean="0"/>
                  <a:t>L</a:t>
                </a:r>
                <a:endParaRPr lang="en-GB" dirty="0"/>
              </a:p>
            </c:rich>
          </c:tx>
          <c:layout>
            <c:manualLayout>
              <c:xMode val="edge"/>
              <c:yMode val="edge"/>
              <c:x val="0.32941261087076573"/>
              <c:y val="0.90863077970760442"/>
            </c:manualLayout>
          </c:layout>
          <c:overlay val="0"/>
        </c:title>
        <c:numFmt formatCode="General" sourceLinked="1"/>
        <c:majorTickMark val="out"/>
        <c:minorTickMark val="none"/>
        <c:tickLblPos val="nextTo"/>
        <c:txPr>
          <a:bodyPr/>
          <a:lstStyle/>
          <a:p>
            <a:pPr>
              <a:defRPr lang="en-GB"/>
            </a:pPr>
            <a:endParaRPr lang="ar-SA"/>
          </a:p>
        </c:txPr>
        <c:crossAx val="68547072"/>
        <c:crosses val="autoZero"/>
        <c:auto val="1"/>
        <c:lblAlgn val="ctr"/>
        <c:lblOffset val="100"/>
        <c:noMultiLvlLbl val="0"/>
      </c:catAx>
      <c:valAx>
        <c:axId val="68547072"/>
        <c:scaling>
          <c:orientation val="minMax"/>
        </c:scaling>
        <c:delete val="0"/>
        <c:axPos val="l"/>
        <c:title>
          <c:tx>
            <c:rich>
              <a:bodyPr rot="-5400000" vert="horz"/>
              <a:lstStyle/>
              <a:p>
                <a:pPr>
                  <a:defRPr lang="en-GB"/>
                </a:pPr>
                <a:r>
                  <a:rPr lang="en-GB" dirty="0" smtClean="0"/>
                  <a:t>AP, MP</a:t>
                </a:r>
                <a:endParaRPr lang="en-GB" dirty="0"/>
              </a:p>
            </c:rich>
          </c:tx>
          <c:overlay val="0"/>
        </c:title>
        <c:numFmt formatCode="General" sourceLinked="1"/>
        <c:majorTickMark val="out"/>
        <c:minorTickMark val="none"/>
        <c:tickLblPos val="nextTo"/>
        <c:txPr>
          <a:bodyPr/>
          <a:lstStyle/>
          <a:p>
            <a:pPr>
              <a:defRPr lang="en-GB"/>
            </a:pPr>
            <a:endParaRPr lang="ar-SA"/>
          </a:p>
        </c:txPr>
        <c:crossAx val="92857344"/>
        <c:crosses val="autoZero"/>
        <c:crossBetween val="between"/>
      </c:valAx>
    </c:plotArea>
    <c:plotVisOnly val="1"/>
    <c:dispBlanksAs val="gap"/>
    <c:showDLblsOverMax val="0"/>
  </c:chart>
  <c:txPr>
    <a:bodyPr/>
    <a:lstStyle/>
    <a:p>
      <a:pPr>
        <a:defRPr sz="1800"/>
      </a:pPr>
      <a:endParaRPr lang="ar-SA"/>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486909-16F7-498F-B9EE-2245888CE1F9}" type="datetimeFigureOut">
              <a:rPr lang="en-GB" smtClean="0"/>
              <a:pPr/>
              <a:t>30/08/2015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AE6D41-47FB-4BEF-9F55-2C4D4722D25A}" type="slidenum">
              <a:rPr lang="en-GB" smtClean="0"/>
              <a:pPr/>
              <a:t>‹#›</a:t>
            </a:fld>
            <a:endParaRPr lang="en-GB"/>
          </a:p>
        </p:txBody>
      </p:sp>
    </p:spTree>
    <p:extLst>
      <p:ext uri="{BB962C8B-B14F-4D97-AF65-F5344CB8AC3E}">
        <p14:creationId xmlns:p14="http://schemas.microsoft.com/office/powerpoint/2010/main" val="3230379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AE6D41-47FB-4BEF-9F55-2C4D4722D25A}" type="slidenum">
              <a:rPr lang="en-GB" smtClean="0"/>
              <a:pPr/>
              <a:t>15</a:t>
            </a:fld>
            <a:endParaRPr lang="en-GB"/>
          </a:p>
        </p:txBody>
      </p:sp>
    </p:spTree>
    <p:extLst>
      <p:ext uri="{BB962C8B-B14F-4D97-AF65-F5344CB8AC3E}">
        <p14:creationId xmlns:p14="http://schemas.microsoft.com/office/powerpoint/2010/main" val="2220997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CF4A4C9-5745-4986-8CBE-ECAEE1C54C19}" type="datetime1">
              <a:rPr lang="en-GB" smtClean="0"/>
              <a:t>30/08/2015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DDA63D12-BCEB-4E8B-94AD-549E12DB8AF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6CC3CE-9DCB-4459-90FA-5EFED4DBFAAC}"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A63D12-BCEB-4E8B-94AD-549E12DB8AF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80F726-67C7-4F0C-91E3-27B4A70E2678}"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A63D12-BCEB-4E8B-94AD-549E12DB8AF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73E4D3-D5BE-44B9-AA7E-78930550BCB0}"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A63D12-BCEB-4E8B-94AD-549E12DB8AF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78D1CF-C272-490F-ACB7-4B851BA5B372}" type="datetime1">
              <a:rPr lang="en-GB" smtClean="0"/>
              <a:t>30/08/2015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A63D12-BCEB-4E8B-94AD-549E12DB8AF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F465E6-CB20-4D0C-8E9C-2B3C0F57ADA8}" type="datetime1">
              <a:rPr lang="en-GB" smtClean="0"/>
              <a:t>30/08/2015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A63D12-BCEB-4E8B-94AD-549E12DB8AF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6AD0D9C-665F-4C44-B7E6-2EE83C6743F7}" type="datetime1">
              <a:rPr lang="en-GB" smtClean="0"/>
              <a:t>30/08/2015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A63D12-BCEB-4E8B-94AD-549E12DB8AF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90FAC0-B1FE-448A-980A-E22E01FE1FC0}" type="datetime1">
              <a:rPr lang="en-GB" smtClean="0"/>
              <a:t>30/08/2015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A63D12-BCEB-4E8B-94AD-549E12DB8AF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D6756-0D0F-43A9-8CA6-AE089FD9555A}" type="datetime1">
              <a:rPr lang="en-GB" smtClean="0"/>
              <a:t>30/08/2015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A63D12-BCEB-4E8B-94AD-549E12DB8AF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E99675-6C41-4168-AF52-5702155FD345}" type="datetime1">
              <a:rPr lang="en-GB" smtClean="0"/>
              <a:t>30/08/2015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A63D12-BCEB-4E8B-94AD-549E12DB8AF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A0C795-3C55-4978-8247-77358CD83114}" type="datetime1">
              <a:rPr lang="en-GB" smtClean="0"/>
              <a:t>30/08/2015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DDA63D12-BCEB-4E8B-94AD-549E12DB8AF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C583DE1-BA1A-4300-94DD-93A9B7CC5CE1}" type="datetime1">
              <a:rPr lang="en-GB" smtClean="0"/>
              <a:t>30/08/2015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A63D12-BCEB-4E8B-94AD-549E12DB8AF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48272"/>
            <a:ext cx="7851648" cy="1828800"/>
          </a:xfrm>
        </p:spPr>
        <p:txBody>
          <a:bodyPr/>
          <a:lstStyle/>
          <a:p>
            <a:pPr algn="ctr" rtl="1"/>
            <a:r>
              <a:rPr lang="ar-SA" dirty="0" smtClean="0">
                <a:solidFill>
                  <a:schemeClr val="tx1"/>
                </a:solidFill>
              </a:rPr>
              <a:t>الفصل السابع: العلاقة بين عناصر الإنتاج وحجم الإنتاج</a:t>
            </a:r>
            <a:endParaRPr lang="en-GB" dirty="0">
              <a:solidFill>
                <a:schemeClr val="tx1"/>
              </a:solidFill>
            </a:endParaRPr>
          </a:p>
        </p:txBody>
      </p:sp>
    </p:spTree>
    <p:extLst>
      <p:ext uri="{BB962C8B-B14F-4D97-AF65-F5344CB8AC3E}">
        <p14:creationId xmlns:p14="http://schemas.microsoft.com/office/powerpoint/2010/main" val="3310027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دالة الإنتاج في الأجل القصير:</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xfrm>
            <a:off x="251520" y="1935480"/>
            <a:ext cx="8435280" cy="4661872"/>
          </a:xfrm>
          <a:blipFill rotWithShape="1">
            <a:blip r:embed="rId2"/>
            <a:stretch>
              <a:fillRect l="-506" t="-1178" r="-137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DA63D12-BCEB-4E8B-94AD-549E12DB8AFD}" type="slidenum">
              <a:rPr lang="en-GB" smtClean="0"/>
              <a:pPr/>
              <a:t>10</a:t>
            </a:fld>
            <a:endParaRPr lang="en-GB"/>
          </a:p>
        </p:txBody>
      </p:sp>
      <p:sp>
        <p:nvSpPr>
          <p:cNvPr id="7" name="Rectangle 6"/>
          <p:cNvSpPr/>
          <p:nvPr/>
        </p:nvSpPr>
        <p:spPr>
          <a:xfrm>
            <a:off x="3779912" y="4077072"/>
            <a:ext cx="1440160" cy="64807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08518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دالة الإنتاج في الأجل القصير:</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xfrm>
            <a:off x="251520" y="1935480"/>
            <a:ext cx="8435280" cy="4661872"/>
          </a:xfrm>
          <a:blipFill rotWithShape="1">
            <a:blip r:embed="rId2"/>
            <a:stretch>
              <a:fillRect t="-1440" r="-137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DA63D12-BCEB-4E8B-94AD-549E12DB8AFD}" type="slidenum">
              <a:rPr lang="en-GB" smtClean="0"/>
              <a:pPr/>
              <a:t>11</a:t>
            </a:fld>
            <a:endParaRPr lang="en-GB"/>
          </a:p>
        </p:txBody>
      </p:sp>
      <p:sp>
        <p:nvSpPr>
          <p:cNvPr id="6" name="Rectangle 5"/>
          <p:cNvSpPr/>
          <p:nvPr/>
        </p:nvSpPr>
        <p:spPr>
          <a:xfrm>
            <a:off x="3023828" y="4437112"/>
            <a:ext cx="2988332" cy="122413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28255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دالة الإنتاج في الأجل القصير:</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528"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DA63D12-BCEB-4E8B-94AD-549E12DB8AFD}" type="slidenum">
              <a:rPr lang="en-GB" smtClean="0"/>
              <a:pPr/>
              <a:t>12</a:t>
            </a:fld>
            <a:endParaRPr lang="en-GB"/>
          </a:p>
        </p:txBody>
      </p:sp>
      <p:sp>
        <p:nvSpPr>
          <p:cNvPr id="6" name="Rectangle 5"/>
          <p:cNvSpPr/>
          <p:nvPr/>
        </p:nvSpPr>
        <p:spPr>
          <a:xfrm>
            <a:off x="3491880" y="4221088"/>
            <a:ext cx="2304256" cy="7920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24169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دالة الإنتاج في الأجل القصير:</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1248262"/>
              </p:ext>
            </p:extLst>
          </p:nvPr>
        </p:nvGraphicFramePr>
        <p:xfrm>
          <a:off x="457200" y="1935163"/>
          <a:ext cx="8229600" cy="4663440"/>
        </p:xfrm>
        <a:graphic>
          <a:graphicData uri="http://schemas.openxmlformats.org/drawingml/2006/table">
            <a:tbl>
              <a:tblPr firstRow="1" bandRow="1">
                <a:tableStyleId>{5C22544A-7EE6-4342-B048-85BDC9FD1C3A}</a:tableStyleId>
              </a:tblPr>
              <a:tblGrid>
                <a:gridCol w="1810544"/>
                <a:gridCol w="1872208"/>
                <a:gridCol w="2088232"/>
                <a:gridCol w="1656184"/>
                <a:gridCol w="802432"/>
              </a:tblGrid>
              <a:tr h="370840">
                <a:tc>
                  <a:txBody>
                    <a:bodyPr/>
                    <a:lstStyle/>
                    <a:p>
                      <a:pPr algn="ctr" rtl="1"/>
                      <a:r>
                        <a:rPr lang="ar-SA" sz="2000" dirty="0" smtClean="0"/>
                        <a:t>الإنتاج المتوسط </a:t>
                      </a:r>
                      <a:r>
                        <a:rPr lang="en-GB" sz="2000" dirty="0" smtClean="0"/>
                        <a:t>Q/L</a:t>
                      </a:r>
                      <a:endParaRPr lang="en-GB" sz="2000" dirty="0"/>
                    </a:p>
                  </a:txBody>
                  <a:tcPr/>
                </a:tc>
                <a:tc>
                  <a:txBody>
                    <a:bodyPr/>
                    <a:lstStyle/>
                    <a:p>
                      <a:pPr algn="ctr" rtl="1"/>
                      <a:r>
                        <a:rPr lang="ar-SA" sz="2000" dirty="0" smtClean="0"/>
                        <a:t>الإنتاج الحدي </a:t>
                      </a:r>
                      <a:r>
                        <a:rPr lang="el-GR" sz="2000" dirty="0" smtClean="0"/>
                        <a:t>Δ</a:t>
                      </a:r>
                      <a:r>
                        <a:rPr lang="en-GB" sz="2000" dirty="0" smtClean="0"/>
                        <a:t>Q/</a:t>
                      </a:r>
                      <a:r>
                        <a:rPr lang="el-GR" sz="2000" dirty="0" smtClean="0"/>
                        <a:t>Δ</a:t>
                      </a:r>
                      <a:r>
                        <a:rPr lang="en-GB" sz="2000" dirty="0" smtClean="0"/>
                        <a:t>L</a:t>
                      </a:r>
                      <a:endParaRPr lang="en-GB" sz="2000" dirty="0"/>
                    </a:p>
                  </a:txBody>
                  <a:tcPr/>
                </a:tc>
                <a:tc>
                  <a:txBody>
                    <a:bodyPr/>
                    <a:lstStyle/>
                    <a:p>
                      <a:pPr algn="ctr" rtl="1"/>
                      <a:r>
                        <a:rPr lang="ar-SA" sz="2000" dirty="0" smtClean="0"/>
                        <a:t>الإنتاج الكلي (بالطن) </a:t>
                      </a:r>
                      <a:r>
                        <a:rPr lang="en-GB" sz="2000" dirty="0" smtClean="0"/>
                        <a:t>TP=Q</a:t>
                      </a:r>
                      <a:endParaRPr lang="en-GB" sz="2000" dirty="0"/>
                    </a:p>
                  </a:txBody>
                  <a:tcPr/>
                </a:tc>
                <a:tc>
                  <a:txBody>
                    <a:bodyPr/>
                    <a:lstStyle/>
                    <a:p>
                      <a:pPr algn="ctr" rtl="1"/>
                      <a:r>
                        <a:rPr lang="ar-SA" sz="2000" dirty="0" smtClean="0"/>
                        <a:t>عدد العمال</a:t>
                      </a:r>
                      <a:endParaRPr lang="en-GB" sz="2000" dirty="0" smtClean="0"/>
                    </a:p>
                    <a:p>
                      <a:pPr algn="ctr" rtl="1"/>
                      <a:r>
                        <a:rPr lang="ar-SA" sz="2000" dirty="0" smtClean="0"/>
                        <a:t> </a:t>
                      </a:r>
                      <a:r>
                        <a:rPr lang="en-GB" sz="2000" dirty="0" smtClean="0"/>
                        <a:t>L</a:t>
                      </a:r>
                      <a:endParaRPr lang="en-GB" sz="2000" dirty="0"/>
                    </a:p>
                  </a:txBody>
                  <a:tcPr/>
                </a:tc>
                <a:tc>
                  <a:txBody>
                    <a:bodyPr/>
                    <a:lstStyle/>
                    <a:p>
                      <a:pPr algn="ctr" rtl="1"/>
                      <a:endParaRPr lang="en-GB" sz="2000" dirty="0"/>
                    </a:p>
                  </a:txBody>
                  <a:tcPr/>
                </a:tc>
              </a:tr>
              <a:tr h="370840">
                <a:tc>
                  <a:txBody>
                    <a:bodyPr/>
                    <a:lstStyle/>
                    <a:p>
                      <a:pPr algn="ctr" rtl="1"/>
                      <a:r>
                        <a:rPr lang="en-GB" sz="2000" dirty="0" smtClean="0"/>
                        <a:t>0</a:t>
                      </a:r>
                      <a:endParaRPr lang="en-GB" sz="2000" dirty="0"/>
                    </a:p>
                  </a:txBody>
                  <a:tcPr/>
                </a:tc>
                <a:tc>
                  <a:txBody>
                    <a:bodyPr/>
                    <a:lstStyle/>
                    <a:p>
                      <a:pPr algn="ctr" rtl="1"/>
                      <a:r>
                        <a:rPr lang="en-GB" sz="2000" dirty="0" smtClean="0"/>
                        <a:t>-</a:t>
                      </a:r>
                      <a:endParaRPr lang="en-GB" sz="2000" dirty="0"/>
                    </a:p>
                  </a:txBody>
                  <a:tcPr/>
                </a:tc>
                <a:tc>
                  <a:txBody>
                    <a:bodyPr/>
                    <a:lstStyle/>
                    <a:p>
                      <a:pPr algn="ctr" rtl="1"/>
                      <a:r>
                        <a:rPr lang="en-GB" sz="2000" dirty="0" smtClean="0"/>
                        <a:t>0</a:t>
                      </a:r>
                      <a:endParaRPr lang="en-GB" sz="2000" dirty="0"/>
                    </a:p>
                  </a:txBody>
                  <a:tcPr/>
                </a:tc>
                <a:tc>
                  <a:txBody>
                    <a:bodyPr/>
                    <a:lstStyle/>
                    <a:p>
                      <a:pPr algn="ctr" rtl="1"/>
                      <a:r>
                        <a:rPr lang="en-GB" sz="2000" dirty="0" smtClean="0"/>
                        <a:t>0</a:t>
                      </a:r>
                      <a:endParaRPr lang="en-GB" sz="2000" dirty="0"/>
                    </a:p>
                  </a:txBody>
                  <a:tcPr/>
                </a:tc>
                <a:tc>
                  <a:txBody>
                    <a:bodyPr/>
                    <a:lstStyle/>
                    <a:p>
                      <a:pPr algn="ctr" rtl="1"/>
                      <a:r>
                        <a:rPr lang="en-GB" sz="2000" dirty="0" smtClean="0"/>
                        <a:t>A</a:t>
                      </a:r>
                      <a:endParaRPr lang="en-GB" sz="2000" dirty="0"/>
                    </a:p>
                  </a:txBody>
                  <a:tcPr/>
                </a:tc>
              </a:tr>
              <a:tr h="370840">
                <a:tc>
                  <a:txBody>
                    <a:bodyPr/>
                    <a:lstStyle/>
                    <a:p>
                      <a:pPr algn="ctr" rtl="1"/>
                      <a:r>
                        <a:rPr lang="en-GB" sz="2000" dirty="0" smtClean="0"/>
                        <a:t>50</a:t>
                      </a:r>
                      <a:endParaRPr lang="en-GB" sz="2000" dirty="0"/>
                    </a:p>
                  </a:txBody>
                  <a:tcPr/>
                </a:tc>
                <a:tc>
                  <a:txBody>
                    <a:bodyPr/>
                    <a:lstStyle/>
                    <a:p>
                      <a:pPr algn="ctr" rtl="1"/>
                      <a:r>
                        <a:rPr lang="en-GB" sz="2000" dirty="0" smtClean="0"/>
                        <a:t>50</a:t>
                      </a:r>
                      <a:endParaRPr lang="en-GB" sz="2000" dirty="0"/>
                    </a:p>
                  </a:txBody>
                  <a:tcPr/>
                </a:tc>
                <a:tc>
                  <a:txBody>
                    <a:bodyPr/>
                    <a:lstStyle/>
                    <a:p>
                      <a:pPr algn="ctr" rtl="1"/>
                      <a:r>
                        <a:rPr lang="en-GB" sz="2000" dirty="0" smtClean="0"/>
                        <a:t>50</a:t>
                      </a:r>
                      <a:endParaRPr lang="en-GB" sz="2000" dirty="0"/>
                    </a:p>
                  </a:txBody>
                  <a:tcPr/>
                </a:tc>
                <a:tc>
                  <a:txBody>
                    <a:bodyPr/>
                    <a:lstStyle/>
                    <a:p>
                      <a:pPr algn="ctr" rtl="1"/>
                      <a:r>
                        <a:rPr lang="en-GB" sz="2000" dirty="0" smtClean="0"/>
                        <a:t>1</a:t>
                      </a:r>
                      <a:endParaRPr lang="en-GB" sz="2000" dirty="0"/>
                    </a:p>
                  </a:txBody>
                  <a:tcPr/>
                </a:tc>
                <a:tc>
                  <a:txBody>
                    <a:bodyPr/>
                    <a:lstStyle/>
                    <a:p>
                      <a:pPr algn="ctr" rtl="1"/>
                      <a:r>
                        <a:rPr lang="en-GB" sz="2000" dirty="0" smtClean="0"/>
                        <a:t>B</a:t>
                      </a:r>
                      <a:endParaRPr lang="en-GB" sz="2000" dirty="0"/>
                    </a:p>
                  </a:txBody>
                  <a:tcPr/>
                </a:tc>
              </a:tr>
              <a:tr h="370840">
                <a:tc>
                  <a:txBody>
                    <a:bodyPr/>
                    <a:lstStyle/>
                    <a:p>
                      <a:pPr algn="ctr" rtl="1"/>
                      <a:r>
                        <a:rPr lang="en-GB" sz="2000" dirty="0" smtClean="0"/>
                        <a:t>60</a:t>
                      </a:r>
                      <a:endParaRPr lang="en-GB" sz="2000" dirty="0"/>
                    </a:p>
                  </a:txBody>
                  <a:tcPr/>
                </a:tc>
                <a:tc>
                  <a:txBody>
                    <a:bodyPr/>
                    <a:lstStyle/>
                    <a:p>
                      <a:pPr algn="ctr" rtl="1"/>
                      <a:r>
                        <a:rPr lang="en-GB" sz="2000" b="1" dirty="0" smtClean="0"/>
                        <a:t>70</a:t>
                      </a:r>
                      <a:endParaRPr lang="en-GB" sz="2000" b="1" dirty="0"/>
                    </a:p>
                  </a:txBody>
                  <a:tcPr/>
                </a:tc>
                <a:tc>
                  <a:txBody>
                    <a:bodyPr/>
                    <a:lstStyle/>
                    <a:p>
                      <a:pPr algn="ctr" rtl="1"/>
                      <a:r>
                        <a:rPr lang="en-GB" sz="2000" dirty="0" smtClean="0"/>
                        <a:t>120</a:t>
                      </a:r>
                      <a:endParaRPr lang="en-GB" sz="2000" dirty="0"/>
                    </a:p>
                  </a:txBody>
                  <a:tcPr/>
                </a:tc>
                <a:tc>
                  <a:txBody>
                    <a:bodyPr/>
                    <a:lstStyle/>
                    <a:p>
                      <a:pPr algn="ctr" rtl="1"/>
                      <a:r>
                        <a:rPr lang="en-GB" sz="2000" b="1" dirty="0" smtClean="0"/>
                        <a:t>2</a:t>
                      </a:r>
                      <a:endParaRPr lang="en-GB" sz="2000" b="1" dirty="0"/>
                    </a:p>
                  </a:txBody>
                  <a:tcPr/>
                </a:tc>
                <a:tc>
                  <a:txBody>
                    <a:bodyPr/>
                    <a:lstStyle/>
                    <a:p>
                      <a:pPr algn="ctr" rtl="1"/>
                      <a:r>
                        <a:rPr lang="en-GB" sz="2000" dirty="0" smtClean="0"/>
                        <a:t>C</a:t>
                      </a:r>
                      <a:endParaRPr lang="en-GB" sz="2000" dirty="0"/>
                    </a:p>
                  </a:txBody>
                  <a:tcPr/>
                </a:tc>
              </a:tr>
              <a:tr h="370840">
                <a:tc>
                  <a:txBody>
                    <a:bodyPr/>
                    <a:lstStyle/>
                    <a:p>
                      <a:pPr algn="ctr" rtl="1"/>
                      <a:r>
                        <a:rPr lang="en-GB" sz="2000" b="1" dirty="0" smtClean="0"/>
                        <a:t>60</a:t>
                      </a:r>
                      <a:endParaRPr lang="en-GB" sz="2000" b="1" dirty="0"/>
                    </a:p>
                  </a:txBody>
                  <a:tcPr/>
                </a:tc>
                <a:tc>
                  <a:txBody>
                    <a:bodyPr/>
                    <a:lstStyle/>
                    <a:p>
                      <a:pPr algn="ctr" rtl="1"/>
                      <a:r>
                        <a:rPr lang="en-GB" sz="2000" dirty="0" smtClean="0"/>
                        <a:t>60</a:t>
                      </a:r>
                      <a:endParaRPr lang="en-GB" sz="2000" dirty="0"/>
                    </a:p>
                  </a:txBody>
                  <a:tcPr/>
                </a:tc>
                <a:tc>
                  <a:txBody>
                    <a:bodyPr/>
                    <a:lstStyle/>
                    <a:p>
                      <a:pPr algn="ctr" rtl="1"/>
                      <a:r>
                        <a:rPr lang="en-GB" sz="2000" dirty="0" smtClean="0"/>
                        <a:t>180</a:t>
                      </a:r>
                      <a:endParaRPr lang="en-GB" sz="2000" dirty="0"/>
                    </a:p>
                  </a:txBody>
                  <a:tcPr/>
                </a:tc>
                <a:tc>
                  <a:txBody>
                    <a:bodyPr/>
                    <a:lstStyle/>
                    <a:p>
                      <a:pPr algn="ctr" rtl="1"/>
                      <a:r>
                        <a:rPr lang="en-GB" sz="2000" b="1" dirty="0" smtClean="0"/>
                        <a:t>3</a:t>
                      </a:r>
                      <a:endParaRPr lang="en-GB" sz="2000" b="1" dirty="0"/>
                    </a:p>
                  </a:txBody>
                  <a:tcPr/>
                </a:tc>
                <a:tc>
                  <a:txBody>
                    <a:bodyPr/>
                    <a:lstStyle/>
                    <a:p>
                      <a:pPr algn="ctr" rtl="1"/>
                      <a:r>
                        <a:rPr lang="en-GB" sz="2000" dirty="0" smtClean="0"/>
                        <a:t>D</a:t>
                      </a:r>
                      <a:endParaRPr lang="en-GB" sz="2000" dirty="0"/>
                    </a:p>
                  </a:txBody>
                  <a:tcPr/>
                </a:tc>
              </a:tr>
              <a:tr h="370840">
                <a:tc>
                  <a:txBody>
                    <a:bodyPr/>
                    <a:lstStyle/>
                    <a:p>
                      <a:pPr algn="ctr" rtl="1"/>
                      <a:r>
                        <a:rPr lang="en-GB" sz="2000" dirty="0" smtClean="0"/>
                        <a:t>55</a:t>
                      </a:r>
                      <a:endParaRPr lang="en-GB" sz="2000" dirty="0"/>
                    </a:p>
                  </a:txBody>
                  <a:tcPr/>
                </a:tc>
                <a:tc>
                  <a:txBody>
                    <a:bodyPr/>
                    <a:lstStyle/>
                    <a:p>
                      <a:pPr algn="ctr" rtl="1"/>
                      <a:r>
                        <a:rPr lang="en-GB" sz="2000" dirty="0" smtClean="0"/>
                        <a:t>40</a:t>
                      </a:r>
                      <a:endParaRPr lang="en-GB" sz="2000" dirty="0"/>
                    </a:p>
                  </a:txBody>
                  <a:tcPr/>
                </a:tc>
                <a:tc>
                  <a:txBody>
                    <a:bodyPr/>
                    <a:lstStyle/>
                    <a:p>
                      <a:pPr algn="ctr" rtl="1"/>
                      <a:r>
                        <a:rPr lang="en-GB" sz="2000" dirty="0" smtClean="0"/>
                        <a:t>220</a:t>
                      </a:r>
                      <a:endParaRPr lang="en-GB" sz="2000" dirty="0"/>
                    </a:p>
                  </a:txBody>
                  <a:tcPr/>
                </a:tc>
                <a:tc>
                  <a:txBody>
                    <a:bodyPr/>
                    <a:lstStyle/>
                    <a:p>
                      <a:pPr algn="ctr" rtl="1"/>
                      <a:r>
                        <a:rPr lang="en-GB" sz="2000" dirty="0" smtClean="0"/>
                        <a:t>4</a:t>
                      </a:r>
                      <a:endParaRPr lang="en-GB" sz="2000" dirty="0"/>
                    </a:p>
                  </a:txBody>
                  <a:tcPr/>
                </a:tc>
                <a:tc>
                  <a:txBody>
                    <a:bodyPr/>
                    <a:lstStyle/>
                    <a:p>
                      <a:pPr algn="ctr" rtl="1"/>
                      <a:r>
                        <a:rPr lang="en-GB" sz="2000" dirty="0" smtClean="0"/>
                        <a:t>E</a:t>
                      </a:r>
                      <a:endParaRPr lang="en-GB" sz="2000" dirty="0"/>
                    </a:p>
                  </a:txBody>
                  <a:tcPr/>
                </a:tc>
              </a:tr>
              <a:tr h="370840">
                <a:tc>
                  <a:txBody>
                    <a:bodyPr/>
                    <a:lstStyle/>
                    <a:p>
                      <a:pPr algn="ctr" rtl="1"/>
                      <a:r>
                        <a:rPr lang="en-GB" sz="2000" dirty="0" smtClean="0"/>
                        <a:t>50</a:t>
                      </a:r>
                      <a:endParaRPr lang="en-GB" sz="2000" dirty="0"/>
                    </a:p>
                  </a:txBody>
                  <a:tcPr/>
                </a:tc>
                <a:tc>
                  <a:txBody>
                    <a:bodyPr/>
                    <a:lstStyle/>
                    <a:p>
                      <a:pPr algn="ctr" rtl="1"/>
                      <a:r>
                        <a:rPr lang="en-GB" sz="2000" dirty="0" smtClean="0"/>
                        <a:t>30</a:t>
                      </a:r>
                      <a:endParaRPr lang="en-GB" sz="2000" dirty="0"/>
                    </a:p>
                  </a:txBody>
                  <a:tcPr/>
                </a:tc>
                <a:tc>
                  <a:txBody>
                    <a:bodyPr/>
                    <a:lstStyle/>
                    <a:p>
                      <a:pPr algn="ctr" rtl="1"/>
                      <a:r>
                        <a:rPr lang="en-GB" sz="2000" dirty="0" smtClean="0"/>
                        <a:t>250</a:t>
                      </a:r>
                      <a:endParaRPr lang="en-GB" sz="2000" dirty="0"/>
                    </a:p>
                  </a:txBody>
                  <a:tcPr/>
                </a:tc>
                <a:tc>
                  <a:txBody>
                    <a:bodyPr/>
                    <a:lstStyle/>
                    <a:p>
                      <a:pPr algn="ctr" rtl="1"/>
                      <a:r>
                        <a:rPr lang="en-GB" sz="2000" dirty="0" smtClean="0"/>
                        <a:t>5</a:t>
                      </a:r>
                      <a:endParaRPr lang="en-GB" sz="2000" dirty="0"/>
                    </a:p>
                  </a:txBody>
                  <a:tcPr/>
                </a:tc>
                <a:tc>
                  <a:txBody>
                    <a:bodyPr/>
                    <a:lstStyle/>
                    <a:p>
                      <a:pPr algn="ctr" rtl="1"/>
                      <a:r>
                        <a:rPr lang="en-GB" sz="2000" dirty="0" smtClean="0"/>
                        <a:t>F</a:t>
                      </a:r>
                      <a:endParaRPr lang="en-GB" sz="2000" dirty="0"/>
                    </a:p>
                  </a:txBody>
                  <a:tcPr/>
                </a:tc>
              </a:tr>
              <a:tr h="370840">
                <a:tc>
                  <a:txBody>
                    <a:bodyPr/>
                    <a:lstStyle/>
                    <a:p>
                      <a:pPr algn="ctr" rtl="1"/>
                      <a:r>
                        <a:rPr lang="en-GB" sz="2000" dirty="0" smtClean="0"/>
                        <a:t>45</a:t>
                      </a:r>
                      <a:endParaRPr lang="en-GB" sz="2000" dirty="0"/>
                    </a:p>
                  </a:txBody>
                  <a:tcPr/>
                </a:tc>
                <a:tc>
                  <a:txBody>
                    <a:bodyPr/>
                    <a:lstStyle/>
                    <a:p>
                      <a:pPr algn="ctr" rtl="1"/>
                      <a:r>
                        <a:rPr lang="en-GB" sz="2000" dirty="0" smtClean="0"/>
                        <a:t>20</a:t>
                      </a:r>
                      <a:endParaRPr lang="en-GB" sz="2000" dirty="0"/>
                    </a:p>
                  </a:txBody>
                  <a:tcPr/>
                </a:tc>
                <a:tc>
                  <a:txBody>
                    <a:bodyPr/>
                    <a:lstStyle/>
                    <a:p>
                      <a:pPr algn="ctr" rtl="1"/>
                      <a:r>
                        <a:rPr lang="en-GB" sz="2000" dirty="0" smtClean="0"/>
                        <a:t>270</a:t>
                      </a:r>
                      <a:endParaRPr lang="en-GB" sz="2000" dirty="0"/>
                    </a:p>
                  </a:txBody>
                  <a:tcPr/>
                </a:tc>
                <a:tc>
                  <a:txBody>
                    <a:bodyPr/>
                    <a:lstStyle/>
                    <a:p>
                      <a:pPr algn="ctr" rtl="1"/>
                      <a:r>
                        <a:rPr lang="en-GB" sz="2000" dirty="0" smtClean="0"/>
                        <a:t>6</a:t>
                      </a:r>
                      <a:endParaRPr lang="en-GB" sz="2000" dirty="0"/>
                    </a:p>
                  </a:txBody>
                  <a:tcPr/>
                </a:tc>
                <a:tc>
                  <a:txBody>
                    <a:bodyPr/>
                    <a:lstStyle/>
                    <a:p>
                      <a:pPr algn="ctr" rtl="1"/>
                      <a:r>
                        <a:rPr lang="en-GB" sz="2000" dirty="0" smtClean="0"/>
                        <a:t>G</a:t>
                      </a:r>
                      <a:endParaRPr lang="en-GB" sz="2000" dirty="0"/>
                    </a:p>
                  </a:txBody>
                  <a:tcPr/>
                </a:tc>
              </a:tr>
              <a:tr h="370840">
                <a:tc>
                  <a:txBody>
                    <a:bodyPr/>
                    <a:lstStyle/>
                    <a:p>
                      <a:pPr algn="ctr" rtl="1"/>
                      <a:r>
                        <a:rPr lang="en-GB" sz="2000" dirty="0" smtClean="0"/>
                        <a:t>40</a:t>
                      </a:r>
                      <a:endParaRPr lang="en-GB" sz="2000" dirty="0"/>
                    </a:p>
                  </a:txBody>
                  <a:tcPr/>
                </a:tc>
                <a:tc>
                  <a:txBody>
                    <a:bodyPr/>
                    <a:lstStyle/>
                    <a:p>
                      <a:pPr algn="ctr" rtl="1"/>
                      <a:r>
                        <a:rPr lang="en-GB" sz="2000" dirty="0" smtClean="0"/>
                        <a:t>10</a:t>
                      </a:r>
                      <a:endParaRPr lang="en-GB" sz="2000" dirty="0"/>
                    </a:p>
                  </a:txBody>
                  <a:tcPr/>
                </a:tc>
                <a:tc>
                  <a:txBody>
                    <a:bodyPr/>
                    <a:lstStyle/>
                    <a:p>
                      <a:pPr algn="ctr" rtl="1"/>
                      <a:r>
                        <a:rPr lang="en-GB" sz="2000" dirty="0" smtClean="0"/>
                        <a:t>280</a:t>
                      </a:r>
                      <a:endParaRPr lang="en-GB" sz="2000" dirty="0"/>
                    </a:p>
                  </a:txBody>
                  <a:tcPr/>
                </a:tc>
                <a:tc>
                  <a:txBody>
                    <a:bodyPr/>
                    <a:lstStyle/>
                    <a:p>
                      <a:pPr algn="ctr" rtl="1"/>
                      <a:r>
                        <a:rPr lang="en-GB" sz="2000" dirty="0" smtClean="0"/>
                        <a:t>7</a:t>
                      </a:r>
                      <a:endParaRPr lang="en-GB" sz="2000" dirty="0"/>
                    </a:p>
                  </a:txBody>
                  <a:tcPr/>
                </a:tc>
                <a:tc>
                  <a:txBody>
                    <a:bodyPr/>
                    <a:lstStyle/>
                    <a:p>
                      <a:pPr algn="ctr" rtl="1"/>
                      <a:r>
                        <a:rPr lang="en-GB" sz="2000" dirty="0" smtClean="0"/>
                        <a:t>H</a:t>
                      </a:r>
                      <a:endParaRPr lang="en-GB" sz="2000" dirty="0"/>
                    </a:p>
                  </a:txBody>
                  <a:tcPr/>
                </a:tc>
              </a:tr>
              <a:tr h="370840">
                <a:tc>
                  <a:txBody>
                    <a:bodyPr/>
                    <a:lstStyle/>
                    <a:p>
                      <a:pPr algn="ctr" rtl="1"/>
                      <a:r>
                        <a:rPr lang="en-GB" sz="2000" dirty="0" smtClean="0"/>
                        <a:t>35</a:t>
                      </a:r>
                      <a:endParaRPr lang="en-GB" sz="2000" dirty="0"/>
                    </a:p>
                  </a:txBody>
                  <a:tcPr/>
                </a:tc>
                <a:tc>
                  <a:txBody>
                    <a:bodyPr/>
                    <a:lstStyle/>
                    <a:p>
                      <a:pPr algn="ctr" rtl="1"/>
                      <a:r>
                        <a:rPr lang="en-GB" sz="2000" dirty="0" smtClean="0"/>
                        <a:t>0</a:t>
                      </a:r>
                      <a:endParaRPr lang="en-GB" sz="2000" dirty="0"/>
                    </a:p>
                  </a:txBody>
                  <a:tcPr/>
                </a:tc>
                <a:tc>
                  <a:txBody>
                    <a:bodyPr/>
                    <a:lstStyle/>
                    <a:p>
                      <a:pPr algn="ctr" rtl="1"/>
                      <a:r>
                        <a:rPr lang="en-GB" sz="2000" b="1" dirty="0" smtClean="0"/>
                        <a:t>280</a:t>
                      </a:r>
                      <a:endParaRPr lang="en-GB" sz="2000" b="1" dirty="0"/>
                    </a:p>
                  </a:txBody>
                  <a:tcPr/>
                </a:tc>
                <a:tc>
                  <a:txBody>
                    <a:bodyPr/>
                    <a:lstStyle/>
                    <a:p>
                      <a:pPr algn="ctr" rtl="1"/>
                      <a:r>
                        <a:rPr lang="en-GB" sz="2000" b="1" dirty="0" smtClean="0"/>
                        <a:t>8</a:t>
                      </a:r>
                      <a:endParaRPr lang="en-GB" sz="2000" b="1" dirty="0"/>
                    </a:p>
                  </a:txBody>
                  <a:tcPr/>
                </a:tc>
                <a:tc>
                  <a:txBody>
                    <a:bodyPr/>
                    <a:lstStyle/>
                    <a:p>
                      <a:pPr algn="ctr" rtl="1"/>
                      <a:r>
                        <a:rPr lang="en-GB" sz="2000" dirty="0" smtClean="0"/>
                        <a:t>I</a:t>
                      </a:r>
                      <a:endParaRPr lang="en-GB" sz="2000" dirty="0"/>
                    </a:p>
                  </a:txBody>
                  <a:tcPr/>
                </a:tc>
              </a:tr>
              <a:tr h="370840">
                <a:tc>
                  <a:txBody>
                    <a:bodyPr/>
                    <a:lstStyle/>
                    <a:p>
                      <a:pPr algn="ctr" rtl="1"/>
                      <a:r>
                        <a:rPr lang="en-GB" sz="2000" dirty="0" smtClean="0"/>
                        <a:t>30</a:t>
                      </a:r>
                      <a:endParaRPr lang="en-GB" sz="2000" dirty="0"/>
                    </a:p>
                  </a:txBody>
                  <a:tcPr/>
                </a:tc>
                <a:tc>
                  <a:txBody>
                    <a:bodyPr/>
                    <a:lstStyle/>
                    <a:p>
                      <a:pPr algn="ctr" rtl="1"/>
                      <a:r>
                        <a:rPr lang="en-GB" sz="2000" dirty="0" smtClean="0"/>
                        <a:t>-10</a:t>
                      </a:r>
                      <a:endParaRPr lang="en-GB" sz="2000" dirty="0"/>
                    </a:p>
                  </a:txBody>
                  <a:tcPr/>
                </a:tc>
                <a:tc>
                  <a:txBody>
                    <a:bodyPr/>
                    <a:lstStyle/>
                    <a:p>
                      <a:pPr algn="ctr" rtl="1"/>
                      <a:r>
                        <a:rPr lang="en-GB" sz="2000" dirty="0" smtClean="0"/>
                        <a:t>270</a:t>
                      </a:r>
                      <a:endParaRPr lang="en-GB" sz="2000" dirty="0"/>
                    </a:p>
                  </a:txBody>
                  <a:tcPr/>
                </a:tc>
                <a:tc>
                  <a:txBody>
                    <a:bodyPr/>
                    <a:lstStyle/>
                    <a:p>
                      <a:pPr algn="ctr" rtl="1"/>
                      <a:r>
                        <a:rPr lang="en-GB" sz="2000" dirty="0" smtClean="0"/>
                        <a:t>9</a:t>
                      </a:r>
                      <a:endParaRPr lang="en-GB" sz="2000" dirty="0"/>
                    </a:p>
                  </a:txBody>
                  <a:tcPr/>
                </a:tc>
                <a:tc>
                  <a:txBody>
                    <a:bodyPr/>
                    <a:lstStyle/>
                    <a:p>
                      <a:pPr algn="ctr" rtl="1"/>
                      <a:r>
                        <a:rPr lang="en-GB" sz="2000" dirty="0" smtClean="0"/>
                        <a:t>J</a:t>
                      </a:r>
                      <a:endParaRPr lang="en-GB" sz="2000" dirty="0"/>
                    </a:p>
                  </a:txBody>
                  <a:tcPr/>
                </a:tc>
              </a:tr>
            </a:tbl>
          </a:graphicData>
        </a:graphic>
      </p:graphicFrame>
      <p:sp>
        <p:nvSpPr>
          <p:cNvPr id="5" name="Slide Number Placeholder 4"/>
          <p:cNvSpPr>
            <a:spLocks noGrp="1"/>
          </p:cNvSpPr>
          <p:nvPr>
            <p:ph type="sldNum" sz="quarter" idx="12"/>
          </p:nvPr>
        </p:nvSpPr>
        <p:spPr/>
        <p:txBody>
          <a:bodyPr/>
          <a:lstStyle/>
          <a:p>
            <a:fld id="{DDA63D12-BCEB-4E8B-94AD-549E12DB8AFD}" type="slidenum">
              <a:rPr lang="en-GB" smtClean="0"/>
              <a:pPr/>
              <a:t>13</a:t>
            </a:fld>
            <a:endParaRPr lang="en-GB"/>
          </a:p>
        </p:txBody>
      </p:sp>
    </p:spTree>
    <p:extLst>
      <p:ext uri="{BB962C8B-B14F-4D97-AF65-F5344CB8AC3E}">
        <p14:creationId xmlns:p14="http://schemas.microsoft.com/office/powerpoint/2010/main" val="1027700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دالة الإنتاج في الأجل القصير:</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71121507"/>
              </p:ext>
            </p:extLst>
          </p:nvPr>
        </p:nvGraphicFramePr>
        <p:xfrm>
          <a:off x="4283968" y="1935163"/>
          <a:ext cx="4402832" cy="4374157"/>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DDA63D12-BCEB-4E8B-94AD-549E12DB8AFD}" type="slidenum">
              <a:rPr lang="en-GB" smtClean="0"/>
              <a:pPr/>
              <a:t>14</a:t>
            </a:fld>
            <a:endParaRPr lang="en-GB"/>
          </a:p>
        </p:txBody>
      </p:sp>
      <p:sp>
        <p:nvSpPr>
          <p:cNvPr id="7" name="TextBox 6"/>
          <p:cNvSpPr txBox="1"/>
          <p:nvPr/>
        </p:nvSpPr>
        <p:spPr>
          <a:xfrm>
            <a:off x="8244408" y="2524834"/>
            <a:ext cx="792088" cy="400110"/>
          </a:xfrm>
          <a:prstGeom prst="rect">
            <a:avLst/>
          </a:prstGeom>
          <a:noFill/>
        </p:spPr>
        <p:txBody>
          <a:bodyPr wrap="square" rtlCol="0">
            <a:spAutoFit/>
          </a:bodyPr>
          <a:lstStyle/>
          <a:p>
            <a:r>
              <a:rPr lang="en-GB" sz="2000" b="1" dirty="0" smtClean="0">
                <a:solidFill>
                  <a:schemeClr val="accent1"/>
                </a:solidFill>
              </a:rPr>
              <a:t>TP</a:t>
            </a:r>
            <a:endParaRPr lang="en-GB" sz="2000" b="1" dirty="0">
              <a:solidFill>
                <a:schemeClr val="accent1"/>
              </a:solidFill>
            </a:endParaRPr>
          </a:p>
        </p:txBody>
      </p:sp>
      <p:cxnSp>
        <p:nvCxnSpPr>
          <p:cNvPr id="9" name="Straight Connector 8"/>
          <p:cNvCxnSpPr/>
          <p:nvPr/>
        </p:nvCxnSpPr>
        <p:spPr>
          <a:xfrm flipH="1">
            <a:off x="5652120" y="2524834"/>
            <a:ext cx="1584176" cy="212830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10" name="Chart 9"/>
          <p:cNvGraphicFramePr/>
          <p:nvPr>
            <p:extLst>
              <p:ext uri="{D42A27DB-BD31-4B8C-83A1-F6EECF244321}">
                <p14:modId xmlns:p14="http://schemas.microsoft.com/office/powerpoint/2010/main" val="3214300435"/>
              </p:ext>
            </p:extLst>
          </p:nvPr>
        </p:nvGraphicFramePr>
        <p:xfrm>
          <a:off x="16590" y="2060848"/>
          <a:ext cx="5400600" cy="4176464"/>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3851920" y="4634825"/>
            <a:ext cx="792088" cy="400110"/>
          </a:xfrm>
          <a:prstGeom prst="rect">
            <a:avLst/>
          </a:prstGeom>
          <a:noFill/>
        </p:spPr>
        <p:txBody>
          <a:bodyPr wrap="square" rtlCol="0">
            <a:spAutoFit/>
          </a:bodyPr>
          <a:lstStyle/>
          <a:p>
            <a:r>
              <a:rPr lang="en-GB" sz="2000" b="1" dirty="0" smtClean="0">
                <a:solidFill>
                  <a:srgbClr val="FF0000"/>
                </a:solidFill>
              </a:rPr>
              <a:t>MP</a:t>
            </a:r>
            <a:endParaRPr lang="en-GB" sz="2000" b="1" dirty="0">
              <a:solidFill>
                <a:srgbClr val="FF0000"/>
              </a:solidFill>
            </a:endParaRPr>
          </a:p>
        </p:txBody>
      </p:sp>
      <p:sp>
        <p:nvSpPr>
          <p:cNvPr id="12" name="TextBox 11"/>
          <p:cNvSpPr txBox="1"/>
          <p:nvPr/>
        </p:nvSpPr>
        <p:spPr>
          <a:xfrm>
            <a:off x="3694139" y="4149080"/>
            <a:ext cx="792088" cy="400110"/>
          </a:xfrm>
          <a:prstGeom prst="rect">
            <a:avLst/>
          </a:prstGeom>
          <a:noFill/>
        </p:spPr>
        <p:txBody>
          <a:bodyPr wrap="square" rtlCol="0">
            <a:spAutoFit/>
          </a:bodyPr>
          <a:lstStyle/>
          <a:p>
            <a:r>
              <a:rPr lang="en-GB" sz="2000" b="1" dirty="0" smtClean="0">
                <a:solidFill>
                  <a:srgbClr val="00B050"/>
                </a:solidFill>
              </a:rPr>
              <a:t>AP</a:t>
            </a:r>
            <a:endParaRPr lang="en-GB" sz="2000" b="1" dirty="0">
              <a:solidFill>
                <a:srgbClr val="00B050"/>
              </a:solidFill>
            </a:endParaRPr>
          </a:p>
        </p:txBody>
      </p:sp>
      <p:cxnSp>
        <p:nvCxnSpPr>
          <p:cNvPr id="14" name="Straight Connector 13"/>
          <p:cNvCxnSpPr/>
          <p:nvPr/>
        </p:nvCxnSpPr>
        <p:spPr>
          <a:xfrm flipV="1">
            <a:off x="7308304" y="2724890"/>
            <a:ext cx="0" cy="2648326"/>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92080" y="2706578"/>
            <a:ext cx="20162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6876256" y="2204864"/>
            <a:ext cx="45719"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p:cNvCxnSpPr/>
          <p:nvPr/>
        </p:nvCxnSpPr>
        <p:spPr>
          <a:xfrm flipV="1">
            <a:off x="1907704" y="2088949"/>
            <a:ext cx="0" cy="3500291"/>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971600" y="2706578"/>
            <a:ext cx="864096"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2987824" y="4349135"/>
            <a:ext cx="0" cy="1024081"/>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971600" y="4202292"/>
            <a:ext cx="2016224" cy="939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868144" y="3820978"/>
            <a:ext cx="792088" cy="400110"/>
          </a:xfrm>
          <a:prstGeom prst="rect">
            <a:avLst/>
          </a:prstGeom>
          <a:noFill/>
        </p:spPr>
        <p:txBody>
          <a:bodyPr wrap="square" rtlCol="0">
            <a:spAutoFit/>
          </a:bodyPr>
          <a:lstStyle/>
          <a:p>
            <a:r>
              <a:rPr lang="en-GB" sz="2000" dirty="0"/>
              <a:t>a</a:t>
            </a:r>
          </a:p>
        </p:txBody>
      </p:sp>
      <p:sp>
        <p:nvSpPr>
          <p:cNvPr id="32" name="TextBox 31"/>
          <p:cNvSpPr txBox="1"/>
          <p:nvPr/>
        </p:nvSpPr>
        <p:spPr>
          <a:xfrm>
            <a:off x="8172400" y="1872924"/>
            <a:ext cx="792088" cy="400110"/>
          </a:xfrm>
          <a:prstGeom prst="rect">
            <a:avLst/>
          </a:prstGeom>
          <a:noFill/>
        </p:spPr>
        <p:txBody>
          <a:bodyPr wrap="square" rtlCol="0">
            <a:spAutoFit/>
          </a:bodyPr>
          <a:lstStyle/>
          <a:p>
            <a:r>
              <a:rPr lang="en-GB" sz="2000" dirty="0" smtClean="0"/>
              <a:t>c</a:t>
            </a:r>
            <a:endParaRPr lang="en-GB" sz="2000" dirty="0"/>
          </a:p>
        </p:txBody>
      </p:sp>
      <p:sp>
        <p:nvSpPr>
          <p:cNvPr id="33" name="TextBox 32"/>
          <p:cNvSpPr txBox="1"/>
          <p:nvPr/>
        </p:nvSpPr>
        <p:spPr>
          <a:xfrm>
            <a:off x="4067944" y="5045114"/>
            <a:ext cx="792088" cy="400110"/>
          </a:xfrm>
          <a:prstGeom prst="rect">
            <a:avLst/>
          </a:prstGeom>
          <a:noFill/>
        </p:spPr>
        <p:txBody>
          <a:bodyPr wrap="square" rtlCol="0">
            <a:spAutoFit/>
          </a:bodyPr>
          <a:lstStyle/>
          <a:p>
            <a:r>
              <a:rPr lang="en-GB" sz="2000" dirty="0" smtClean="0"/>
              <a:t>c’</a:t>
            </a:r>
            <a:endParaRPr lang="en-GB" sz="2000" dirty="0"/>
          </a:p>
        </p:txBody>
      </p:sp>
      <p:sp>
        <p:nvSpPr>
          <p:cNvPr id="34" name="TextBox 33"/>
          <p:cNvSpPr txBox="1"/>
          <p:nvPr/>
        </p:nvSpPr>
        <p:spPr>
          <a:xfrm>
            <a:off x="1763688" y="2190918"/>
            <a:ext cx="792088" cy="400110"/>
          </a:xfrm>
          <a:prstGeom prst="rect">
            <a:avLst/>
          </a:prstGeom>
          <a:noFill/>
        </p:spPr>
        <p:txBody>
          <a:bodyPr wrap="square" rtlCol="0">
            <a:spAutoFit/>
          </a:bodyPr>
          <a:lstStyle/>
          <a:p>
            <a:r>
              <a:rPr lang="en-GB" sz="2000" dirty="0" smtClean="0"/>
              <a:t>a’</a:t>
            </a:r>
            <a:endParaRPr lang="en-GB" sz="2000" dirty="0"/>
          </a:p>
        </p:txBody>
      </p:sp>
      <p:sp>
        <p:nvSpPr>
          <p:cNvPr id="27" name="TextBox 26"/>
          <p:cNvSpPr txBox="1"/>
          <p:nvPr/>
        </p:nvSpPr>
        <p:spPr>
          <a:xfrm>
            <a:off x="2123728" y="2564904"/>
            <a:ext cx="792088" cy="400110"/>
          </a:xfrm>
          <a:prstGeom prst="rect">
            <a:avLst/>
          </a:prstGeom>
          <a:noFill/>
        </p:spPr>
        <p:txBody>
          <a:bodyPr wrap="square" rtlCol="0">
            <a:spAutoFit/>
          </a:bodyPr>
          <a:lstStyle/>
          <a:p>
            <a:r>
              <a:rPr lang="en-GB" sz="2000" dirty="0" smtClean="0"/>
              <a:t>e’</a:t>
            </a:r>
            <a:endParaRPr lang="en-GB" sz="2000" dirty="0"/>
          </a:p>
        </p:txBody>
      </p:sp>
      <p:sp>
        <p:nvSpPr>
          <p:cNvPr id="29" name="TextBox 28"/>
          <p:cNvSpPr txBox="1"/>
          <p:nvPr/>
        </p:nvSpPr>
        <p:spPr>
          <a:xfrm>
            <a:off x="6228184" y="3172906"/>
            <a:ext cx="792088" cy="400110"/>
          </a:xfrm>
          <a:prstGeom prst="rect">
            <a:avLst/>
          </a:prstGeom>
          <a:noFill/>
        </p:spPr>
        <p:txBody>
          <a:bodyPr wrap="square" rtlCol="0">
            <a:spAutoFit/>
          </a:bodyPr>
          <a:lstStyle/>
          <a:p>
            <a:r>
              <a:rPr lang="en-GB" sz="2000" dirty="0" smtClean="0"/>
              <a:t>e</a:t>
            </a:r>
            <a:endParaRPr lang="en-GB" sz="2000" dirty="0"/>
          </a:p>
        </p:txBody>
      </p:sp>
      <p:sp>
        <p:nvSpPr>
          <p:cNvPr id="30" name="TextBox 29"/>
          <p:cNvSpPr txBox="1"/>
          <p:nvPr/>
        </p:nvSpPr>
        <p:spPr>
          <a:xfrm>
            <a:off x="7164288" y="2308810"/>
            <a:ext cx="792088" cy="400110"/>
          </a:xfrm>
          <a:prstGeom prst="rect">
            <a:avLst/>
          </a:prstGeom>
          <a:noFill/>
        </p:spPr>
        <p:txBody>
          <a:bodyPr wrap="square" rtlCol="0">
            <a:spAutoFit/>
          </a:bodyPr>
          <a:lstStyle/>
          <a:p>
            <a:r>
              <a:rPr lang="en-GB" sz="2000" dirty="0" smtClean="0"/>
              <a:t>b</a:t>
            </a:r>
            <a:endParaRPr lang="en-GB" sz="2000" dirty="0"/>
          </a:p>
        </p:txBody>
      </p:sp>
      <p:sp>
        <p:nvSpPr>
          <p:cNvPr id="36" name="TextBox 35"/>
          <p:cNvSpPr txBox="1"/>
          <p:nvPr/>
        </p:nvSpPr>
        <p:spPr>
          <a:xfrm>
            <a:off x="2915816" y="3820978"/>
            <a:ext cx="792088" cy="400110"/>
          </a:xfrm>
          <a:prstGeom prst="rect">
            <a:avLst/>
          </a:prstGeom>
          <a:noFill/>
        </p:spPr>
        <p:txBody>
          <a:bodyPr wrap="square" rtlCol="0">
            <a:spAutoFit/>
          </a:bodyPr>
          <a:lstStyle/>
          <a:p>
            <a:r>
              <a:rPr lang="en-US" sz="2000" dirty="0" smtClean="0"/>
              <a:t>b’</a:t>
            </a:r>
            <a:endParaRPr lang="en-GB" sz="2000" dirty="0"/>
          </a:p>
        </p:txBody>
      </p:sp>
      <p:cxnSp>
        <p:nvCxnSpPr>
          <p:cNvPr id="37" name="Straight Connector 36"/>
          <p:cNvCxnSpPr/>
          <p:nvPr/>
        </p:nvCxnSpPr>
        <p:spPr>
          <a:xfrm flipV="1">
            <a:off x="6223961" y="2724890"/>
            <a:ext cx="0" cy="2648326"/>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6588224" y="4293096"/>
            <a:ext cx="72008" cy="720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8100392" y="2276872"/>
            <a:ext cx="504056" cy="3141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p:cNvCxnSpPr/>
          <p:nvPr/>
        </p:nvCxnSpPr>
        <p:spPr>
          <a:xfrm>
            <a:off x="8064388" y="2348880"/>
            <a:ext cx="25202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8316416" y="2364850"/>
            <a:ext cx="0" cy="3008366"/>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6493356" y="2342951"/>
            <a:ext cx="2407508" cy="592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8252792" y="2253318"/>
            <a:ext cx="135632" cy="1376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6" name="Straight Connector 45"/>
          <p:cNvCxnSpPr/>
          <p:nvPr/>
        </p:nvCxnSpPr>
        <p:spPr>
          <a:xfrm>
            <a:off x="8388424" y="2370814"/>
            <a:ext cx="196161" cy="13046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995936" y="5275419"/>
            <a:ext cx="490291" cy="5050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067944" y="4021033"/>
            <a:ext cx="396044" cy="20005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3995936" y="5301208"/>
            <a:ext cx="135632" cy="1675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6" name="Straight Connector 55"/>
          <p:cNvCxnSpPr/>
          <p:nvPr/>
        </p:nvCxnSpPr>
        <p:spPr>
          <a:xfrm flipV="1">
            <a:off x="4067944" y="2241349"/>
            <a:ext cx="0" cy="3500291"/>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9060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دالة الإنتاج في الأجل القصير:</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05551399"/>
              </p:ext>
            </p:extLst>
          </p:nvPr>
        </p:nvGraphicFramePr>
        <p:xfrm>
          <a:off x="4283968" y="1935163"/>
          <a:ext cx="4402832" cy="4374157"/>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DDA63D12-BCEB-4E8B-94AD-549E12DB8AFD}" type="slidenum">
              <a:rPr lang="en-GB" smtClean="0"/>
              <a:pPr/>
              <a:t>15</a:t>
            </a:fld>
            <a:endParaRPr lang="en-GB"/>
          </a:p>
        </p:txBody>
      </p:sp>
      <p:sp>
        <p:nvSpPr>
          <p:cNvPr id="7" name="TextBox 6"/>
          <p:cNvSpPr txBox="1"/>
          <p:nvPr/>
        </p:nvSpPr>
        <p:spPr>
          <a:xfrm>
            <a:off x="8244408" y="2524834"/>
            <a:ext cx="792088" cy="400110"/>
          </a:xfrm>
          <a:prstGeom prst="rect">
            <a:avLst/>
          </a:prstGeom>
          <a:noFill/>
        </p:spPr>
        <p:txBody>
          <a:bodyPr wrap="square" rtlCol="0">
            <a:spAutoFit/>
          </a:bodyPr>
          <a:lstStyle/>
          <a:p>
            <a:r>
              <a:rPr lang="en-GB" sz="2000" b="1" dirty="0" smtClean="0">
                <a:solidFill>
                  <a:schemeClr val="accent1"/>
                </a:solidFill>
              </a:rPr>
              <a:t>TP</a:t>
            </a:r>
            <a:endParaRPr lang="en-GB" sz="2000" b="1" dirty="0">
              <a:solidFill>
                <a:schemeClr val="accent1"/>
              </a:solidFill>
            </a:endParaRPr>
          </a:p>
        </p:txBody>
      </p:sp>
      <p:graphicFrame>
        <p:nvGraphicFramePr>
          <p:cNvPr id="10" name="Chart 9"/>
          <p:cNvGraphicFramePr/>
          <p:nvPr>
            <p:extLst>
              <p:ext uri="{D42A27DB-BD31-4B8C-83A1-F6EECF244321}">
                <p14:modId xmlns:p14="http://schemas.microsoft.com/office/powerpoint/2010/main" val="1170950320"/>
              </p:ext>
            </p:extLst>
          </p:nvPr>
        </p:nvGraphicFramePr>
        <p:xfrm>
          <a:off x="16590" y="2060848"/>
          <a:ext cx="5400600" cy="4176464"/>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p:cNvSpPr txBox="1"/>
          <p:nvPr/>
        </p:nvSpPr>
        <p:spPr>
          <a:xfrm>
            <a:off x="3851920" y="4634825"/>
            <a:ext cx="792088" cy="400110"/>
          </a:xfrm>
          <a:prstGeom prst="rect">
            <a:avLst/>
          </a:prstGeom>
          <a:noFill/>
        </p:spPr>
        <p:txBody>
          <a:bodyPr wrap="square" rtlCol="0">
            <a:spAutoFit/>
          </a:bodyPr>
          <a:lstStyle/>
          <a:p>
            <a:r>
              <a:rPr lang="en-GB" sz="2000" b="1" dirty="0" smtClean="0">
                <a:solidFill>
                  <a:srgbClr val="FF0000"/>
                </a:solidFill>
              </a:rPr>
              <a:t>MP</a:t>
            </a:r>
            <a:endParaRPr lang="en-GB" sz="2000" b="1" dirty="0">
              <a:solidFill>
                <a:srgbClr val="FF0000"/>
              </a:solidFill>
            </a:endParaRPr>
          </a:p>
        </p:txBody>
      </p:sp>
      <p:sp>
        <p:nvSpPr>
          <p:cNvPr id="12" name="TextBox 11"/>
          <p:cNvSpPr txBox="1"/>
          <p:nvPr/>
        </p:nvSpPr>
        <p:spPr>
          <a:xfrm>
            <a:off x="3694139" y="4149080"/>
            <a:ext cx="792088" cy="400110"/>
          </a:xfrm>
          <a:prstGeom prst="rect">
            <a:avLst/>
          </a:prstGeom>
          <a:noFill/>
        </p:spPr>
        <p:txBody>
          <a:bodyPr wrap="square" rtlCol="0">
            <a:spAutoFit/>
          </a:bodyPr>
          <a:lstStyle/>
          <a:p>
            <a:r>
              <a:rPr lang="en-GB" sz="2000" b="1" dirty="0" smtClean="0">
                <a:solidFill>
                  <a:srgbClr val="00B050"/>
                </a:solidFill>
              </a:rPr>
              <a:t>AP</a:t>
            </a:r>
            <a:endParaRPr lang="en-GB" sz="2000" b="1" dirty="0">
              <a:solidFill>
                <a:srgbClr val="00B050"/>
              </a:solidFill>
            </a:endParaRPr>
          </a:p>
        </p:txBody>
      </p:sp>
      <p:cxnSp>
        <p:nvCxnSpPr>
          <p:cNvPr id="22" name="Straight Connector 21"/>
          <p:cNvCxnSpPr/>
          <p:nvPr/>
        </p:nvCxnSpPr>
        <p:spPr>
          <a:xfrm flipV="1">
            <a:off x="1907704" y="2088949"/>
            <a:ext cx="0" cy="3500291"/>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868144" y="3820978"/>
            <a:ext cx="792088" cy="400110"/>
          </a:xfrm>
          <a:prstGeom prst="rect">
            <a:avLst/>
          </a:prstGeom>
          <a:noFill/>
        </p:spPr>
        <p:txBody>
          <a:bodyPr wrap="square" rtlCol="0">
            <a:spAutoFit/>
          </a:bodyPr>
          <a:lstStyle/>
          <a:p>
            <a:r>
              <a:rPr lang="en-GB" sz="2000" dirty="0"/>
              <a:t>a</a:t>
            </a:r>
          </a:p>
        </p:txBody>
      </p:sp>
      <p:sp>
        <p:nvSpPr>
          <p:cNvPr id="32" name="TextBox 31"/>
          <p:cNvSpPr txBox="1"/>
          <p:nvPr/>
        </p:nvSpPr>
        <p:spPr>
          <a:xfrm>
            <a:off x="8172400" y="1872924"/>
            <a:ext cx="792088" cy="400110"/>
          </a:xfrm>
          <a:prstGeom prst="rect">
            <a:avLst/>
          </a:prstGeom>
          <a:noFill/>
        </p:spPr>
        <p:txBody>
          <a:bodyPr wrap="square" rtlCol="0">
            <a:spAutoFit/>
          </a:bodyPr>
          <a:lstStyle/>
          <a:p>
            <a:r>
              <a:rPr lang="en-GB" sz="2000" dirty="0" smtClean="0"/>
              <a:t>c</a:t>
            </a:r>
            <a:endParaRPr lang="en-GB" sz="2000" dirty="0"/>
          </a:p>
        </p:txBody>
      </p:sp>
      <p:sp>
        <p:nvSpPr>
          <p:cNvPr id="33" name="TextBox 32"/>
          <p:cNvSpPr txBox="1"/>
          <p:nvPr/>
        </p:nvSpPr>
        <p:spPr>
          <a:xfrm>
            <a:off x="4067944" y="5045114"/>
            <a:ext cx="792088" cy="400110"/>
          </a:xfrm>
          <a:prstGeom prst="rect">
            <a:avLst/>
          </a:prstGeom>
          <a:noFill/>
        </p:spPr>
        <p:txBody>
          <a:bodyPr wrap="square" rtlCol="0">
            <a:spAutoFit/>
          </a:bodyPr>
          <a:lstStyle/>
          <a:p>
            <a:r>
              <a:rPr lang="en-GB" sz="2000" dirty="0" smtClean="0"/>
              <a:t>c’</a:t>
            </a:r>
            <a:endParaRPr lang="en-GB" sz="2000" dirty="0"/>
          </a:p>
        </p:txBody>
      </p:sp>
      <p:sp>
        <p:nvSpPr>
          <p:cNvPr id="34" name="TextBox 33"/>
          <p:cNvSpPr txBox="1"/>
          <p:nvPr/>
        </p:nvSpPr>
        <p:spPr>
          <a:xfrm>
            <a:off x="1763688" y="2190918"/>
            <a:ext cx="792088" cy="400110"/>
          </a:xfrm>
          <a:prstGeom prst="rect">
            <a:avLst/>
          </a:prstGeom>
          <a:noFill/>
        </p:spPr>
        <p:txBody>
          <a:bodyPr wrap="square" rtlCol="0">
            <a:spAutoFit/>
          </a:bodyPr>
          <a:lstStyle/>
          <a:p>
            <a:r>
              <a:rPr lang="en-GB" sz="2000" dirty="0" smtClean="0"/>
              <a:t>a’</a:t>
            </a:r>
            <a:endParaRPr lang="en-GB" sz="2000" dirty="0"/>
          </a:p>
        </p:txBody>
      </p:sp>
      <p:sp>
        <p:nvSpPr>
          <p:cNvPr id="27" name="TextBox 26"/>
          <p:cNvSpPr txBox="1"/>
          <p:nvPr/>
        </p:nvSpPr>
        <p:spPr>
          <a:xfrm>
            <a:off x="2123728" y="2564904"/>
            <a:ext cx="792088" cy="400110"/>
          </a:xfrm>
          <a:prstGeom prst="rect">
            <a:avLst/>
          </a:prstGeom>
          <a:noFill/>
        </p:spPr>
        <p:txBody>
          <a:bodyPr wrap="square" rtlCol="0">
            <a:spAutoFit/>
          </a:bodyPr>
          <a:lstStyle/>
          <a:p>
            <a:r>
              <a:rPr lang="en-GB" sz="2000" dirty="0" smtClean="0"/>
              <a:t>e’</a:t>
            </a:r>
            <a:endParaRPr lang="en-GB" sz="2000" dirty="0"/>
          </a:p>
        </p:txBody>
      </p:sp>
      <p:sp>
        <p:nvSpPr>
          <p:cNvPr id="29" name="TextBox 28"/>
          <p:cNvSpPr txBox="1"/>
          <p:nvPr/>
        </p:nvSpPr>
        <p:spPr>
          <a:xfrm>
            <a:off x="6228184" y="3172906"/>
            <a:ext cx="792088" cy="400110"/>
          </a:xfrm>
          <a:prstGeom prst="rect">
            <a:avLst/>
          </a:prstGeom>
          <a:noFill/>
        </p:spPr>
        <p:txBody>
          <a:bodyPr wrap="square" rtlCol="0">
            <a:spAutoFit/>
          </a:bodyPr>
          <a:lstStyle/>
          <a:p>
            <a:r>
              <a:rPr lang="en-GB" sz="2000" dirty="0" smtClean="0"/>
              <a:t>e</a:t>
            </a:r>
            <a:endParaRPr lang="en-GB" sz="2000" dirty="0"/>
          </a:p>
        </p:txBody>
      </p:sp>
      <p:sp>
        <p:nvSpPr>
          <p:cNvPr id="30" name="TextBox 29"/>
          <p:cNvSpPr txBox="1"/>
          <p:nvPr/>
        </p:nvSpPr>
        <p:spPr>
          <a:xfrm>
            <a:off x="7164288" y="2308810"/>
            <a:ext cx="792088" cy="400110"/>
          </a:xfrm>
          <a:prstGeom prst="rect">
            <a:avLst/>
          </a:prstGeom>
          <a:noFill/>
        </p:spPr>
        <p:txBody>
          <a:bodyPr wrap="square" rtlCol="0">
            <a:spAutoFit/>
          </a:bodyPr>
          <a:lstStyle/>
          <a:p>
            <a:r>
              <a:rPr lang="en-GB" sz="2000" dirty="0" smtClean="0"/>
              <a:t>b</a:t>
            </a:r>
            <a:endParaRPr lang="en-GB" sz="2000" dirty="0"/>
          </a:p>
        </p:txBody>
      </p:sp>
      <p:sp>
        <p:nvSpPr>
          <p:cNvPr id="36" name="TextBox 35"/>
          <p:cNvSpPr txBox="1"/>
          <p:nvPr/>
        </p:nvSpPr>
        <p:spPr>
          <a:xfrm>
            <a:off x="2915816" y="3820978"/>
            <a:ext cx="792088" cy="400110"/>
          </a:xfrm>
          <a:prstGeom prst="rect">
            <a:avLst/>
          </a:prstGeom>
          <a:noFill/>
        </p:spPr>
        <p:txBody>
          <a:bodyPr wrap="square" rtlCol="0">
            <a:spAutoFit/>
          </a:bodyPr>
          <a:lstStyle/>
          <a:p>
            <a:r>
              <a:rPr lang="en-US" sz="2000" dirty="0" smtClean="0"/>
              <a:t>b’</a:t>
            </a:r>
            <a:endParaRPr lang="en-GB" sz="2000" dirty="0"/>
          </a:p>
        </p:txBody>
      </p:sp>
      <p:cxnSp>
        <p:nvCxnSpPr>
          <p:cNvPr id="37" name="Straight Connector 36"/>
          <p:cNvCxnSpPr/>
          <p:nvPr/>
        </p:nvCxnSpPr>
        <p:spPr>
          <a:xfrm flipV="1">
            <a:off x="6223961" y="2724890"/>
            <a:ext cx="0" cy="2648326"/>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8100392" y="2276872"/>
            <a:ext cx="504056" cy="3141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p:cNvCxnSpPr/>
          <p:nvPr/>
        </p:nvCxnSpPr>
        <p:spPr>
          <a:xfrm>
            <a:off x="8064388" y="2348880"/>
            <a:ext cx="25202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8316416" y="2364850"/>
            <a:ext cx="0" cy="3008366"/>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8252792" y="2253318"/>
            <a:ext cx="135632" cy="1376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6" name="Straight Connector 45"/>
          <p:cNvCxnSpPr/>
          <p:nvPr/>
        </p:nvCxnSpPr>
        <p:spPr>
          <a:xfrm>
            <a:off x="8388424" y="2370814"/>
            <a:ext cx="196161" cy="13046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995936" y="5275419"/>
            <a:ext cx="490291" cy="5050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067944" y="4021033"/>
            <a:ext cx="396044" cy="20005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3995936" y="5301208"/>
            <a:ext cx="135632" cy="1675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p:cNvSpPr txBox="1"/>
          <p:nvPr/>
        </p:nvSpPr>
        <p:spPr>
          <a:xfrm>
            <a:off x="2771800" y="2586480"/>
            <a:ext cx="864096" cy="830997"/>
          </a:xfrm>
          <a:prstGeom prst="rect">
            <a:avLst/>
          </a:prstGeom>
          <a:noFill/>
        </p:spPr>
        <p:txBody>
          <a:bodyPr wrap="square" rtlCol="0">
            <a:spAutoFit/>
          </a:bodyPr>
          <a:lstStyle/>
          <a:p>
            <a:pPr algn="ctr"/>
            <a:r>
              <a:rPr lang="ar-SA" sz="2400" b="1" dirty="0" smtClean="0">
                <a:solidFill>
                  <a:srgbClr val="C00000"/>
                </a:solidFill>
              </a:rPr>
              <a:t>تناقص غلة</a:t>
            </a:r>
            <a:endParaRPr lang="en-GB" sz="2400" b="1" dirty="0">
              <a:solidFill>
                <a:srgbClr val="C00000"/>
              </a:solidFill>
            </a:endParaRPr>
          </a:p>
        </p:txBody>
      </p:sp>
      <p:sp>
        <p:nvSpPr>
          <p:cNvPr id="50" name="TextBox 49"/>
          <p:cNvSpPr txBox="1"/>
          <p:nvPr/>
        </p:nvSpPr>
        <p:spPr>
          <a:xfrm>
            <a:off x="3851920" y="2924944"/>
            <a:ext cx="978991" cy="830997"/>
          </a:xfrm>
          <a:prstGeom prst="rect">
            <a:avLst/>
          </a:prstGeom>
          <a:noFill/>
        </p:spPr>
        <p:txBody>
          <a:bodyPr wrap="square" rtlCol="0">
            <a:spAutoFit/>
          </a:bodyPr>
          <a:lstStyle/>
          <a:p>
            <a:pPr algn="ctr"/>
            <a:r>
              <a:rPr lang="ar-SA" sz="2400" b="1" dirty="0" smtClean="0">
                <a:solidFill>
                  <a:srgbClr val="C00000"/>
                </a:solidFill>
              </a:rPr>
              <a:t>غلة سالبة</a:t>
            </a:r>
            <a:endParaRPr lang="en-GB" sz="2400" b="1" dirty="0">
              <a:solidFill>
                <a:srgbClr val="C00000"/>
              </a:solidFill>
            </a:endParaRPr>
          </a:p>
        </p:txBody>
      </p:sp>
      <p:sp>
        <p:nvSpPr>
          <p:cNvPr id="51" name="TextBox 50"/>
          <p:cNvSpPr txBox="1"/>
          <p:nvPr/>
        </p:nvSpPr>
        <p:spPr>
          <a:xfrm>
            <a:off x="971600" y="2309971"/>
            <a:ext cx="936104" cy="830997"/>
          </a:xfrm>
          <a:prstGeom prst="rect">
            <a:avLst/>
          </a:prstGeom>
          <a:noFill/>
        </p:spPr>
        <p:txBody>
          <a:bodyPr wrap="square" rtlCol="0">
            <a:spAutoFit/>
          </a:bodyPr>
          <a:lstStyle/>
          <a:p>
            <a:pPr algn="ctr"/>
            <a:r>
              <a:rPr lang="ar-SA" sz="2400" b="1" dirty="0" smtClean="0">
                <a:solidFill>
                  <a:srgbClr val="C00000"/>
                </a:solidFill>
              </a:rPr>
              <a:t>تزايد غلة</a:t>
            </a:r>
            <a:endParaRPr lang="en-GB" sz="2400" b="1" dirty="0">
              <a:solidFill>
                <a:srgbClr val="C00000"/>
              </a:solidFill>
            </a:endParaRPr>
          </a:p>
        </p:txBody>
      </p:sp>
      <p:cxnSp>
        <p:nvCxnSpPr>
          <p:cNvPr id="56" name="Straight Connector 55"/>
          <p:cNvCxnSpPr/>
          <p:nvPr/>
        </p:nvCxnSpPr>
        <p:spPr>
          <a:xfrm flipV="1">
            <a:off x="4067944" y="2241349"/>
            <a:ext cx="0" cy="3500291"/>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7164288" y="3246746"/>
            <a:ext cx="864096" cy="830997"/>
          </a:xfrm>
          <a:prstGeom prst="rect">
            <a:avLst/>
          </a:prstGeom>
          <a:noFill/>
        </p:spPr>
        <p:txBody>
          <a:bodyPr wrap="square" rtlCol="0">
            <a:spAutoFit/>
          </a:bodyPr>
          <a:lstStyle/>
          <a:p>
            <a:pPr algn="ctr"/>
            <a:r>
              <a:rPr lang="ar-SA" sz="2400" b="1" dirty="0" smtClean="0">
                <a:solidFill>
                  <a:srgbClr val="C00000"/>
                </a:solidFill>
              </a:rPr>
              <a:t>تناقص غلة</a:t>
            </a:r>
            <a:endParaRPr lang="en-GB" sz="2400" b="1" dirty="0">
              <a:solidFill>
                <a:srgbClr val="C00000"/>
              </a:solidFill>
            </a:endParaRPr>
          </a:p>
        </p:txBody>
      </p:sp>
      <p:sp>
        <p:nvSpPr>
          <p:cNvPr id="58" name="TextBox 57"/>
          <p:cNvSpPr txBox="1"/>
          <p:nvPr/>
        </p:nvSpPr>
        <p:spPr>
          <a:xfrm>
            <a:off x="8244408" y="3585210"/>
            <a:ext cx="978991" cy="830997"/>
          </a:xfrm>
          <a:prstGeom prst="rect">
            <a:avLst/>
          </a:prstGeom>
          <a:noFill/>
        </p:spPr>
        <p:txBody>
          <a:bodyPr wrap="square" rtlCol="0">
            <a:spAutoFit/>
          </a:bodyPr>
          <a:lstStyle/>
          <a:p>
            <a:pPr algn="ctr"/>
            <a:r>
              <a:rPr lang="ar-SA" sz="2400" b="1" dirty="0" smtClean="0">
                <a:solidFill>
                  <a:srgbClr val="C00000"/>
                </a:solidFill>
              </a:rPr>
              <a:t>غلة سالبة</a:t>
            </a:r>
            <a:endParaRPr lang="en-GB" sz="2400" b="1" dirty="0">
              <a:solidFill>
                <a:srgbClr val="C00000"/>
              </a:solidFill>
            </a:endParaRPr>
          </a:p>
        </p:txBody>
      </p:sp>
      <p:sp>
        <p:nvSpPr>
          <p:cNvPr id="59" name="TextBox 58"/>
          <p:cNvSpPr txBox="1"/>
          <p:nvPr/>
        </p:nvSpPr>
        <p:spPr>
          <a:xfrm>
            <a:off x="5364088" y="3021340"/>
            <a:ext cx="936104" cy="830997"/>
          </a:xfrm>
          <a:prstGeom prst="rect">
            <a:avLst/>
          </a:prstGeom>
          <a:noFill/>
        </p:spPr>
        <p:txBody>
          <a:bodyPr wrap="square" rtlCol="0">
            <a:spAutoFit/>
          </a:bodyPr>
          <a:lstStyle/>
          <a:p>
            <a:pPr algn="ctr"/>
            <a:r>
              <a:rPr lang="ar-SA" sz="2400" b="1" dirty="0" smtClean="0">
                <a:solidFill>
                  <a:srgbClr val="C00000"/>
                </a:solidFill>
              </a:rPr>
              <a:t>تزايد غلة</a:t>
            </a:r>
            <a:endParaRPr lang="en-GB" sz="2400" b="1" dirty="0">
              <a:solidFill>
                <a:srgbClr val="C00000"/>
              </a:solidFill>
            </a:endParaRPr>
          </a:p>
        </p:txBody>
      </p:sp>
    </p:spTree>
    <p:extLst>
      <p:ext uri="{BB962C8B-B14F-4D97-AF65-F5344CB8AC3E}">
        <p14:creationId xmlns:p14="http://schemas.microsoft.com/office/powerpoint/2010/main" val="14895706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قانون تناقص الغلة:</a:t>
            </a:r>
            <a:endParaRPr lang="en-GB" dirty="0"/>
          </a:p>
        </p:txBody>
      </p:sp>
      <p:sp>
        <p:nvSpPr>
          <p:cNvPr id="3" name="Content Placeholder 2"/>
          <p:cNvSpPr>
            <a:spLocks noGrp="1"/>
          </p:cNvSpPr>
          <p:nvPr>
            <p:ph idx="1"/>
          </p:nvPr>
        </p:nvSpPr>
        <p:spPr>
          <a:xfrm>
            <a:off x="179512" y="1935480"/>
            <a:ext cx="8507288" cy="4389120"/>
          </a:xfrm>
        </p:spPr>
        <p:txBody>
          <a:bodyPr>
            <a:noAutofit/>
          </a:bodyPr>
          <a:lstStyle/>
          <a:p>
            <a:pPr algn="r" rtl="1"/>
            <a:r>
              <a:rPr lang="ar-SA" b="1" dirty="0" smtClean="0">
                <a:solidFill>
                  <a:schemeClr val="tx2"/>
                </a:solidFill>
              </a:rPr>
              <a:t>قبل النقطة (</a:t>
            </a:r>
            <a:r>
              <a:rPr lang="en-US" b="1" dirty="0" smtClean="0">
                <a:solidFill>
                  <a:schemeClr val="tx2"/>
                </a:solidFill>
              </a:rPr>
              <a:t>a</a:t>
            </a:r>
            <a:r>
              <a:rPr lang="ar-SA" b="1" dirty="0" smtClean="0">
                <a:solidFill>
                  <a:schemeClr val="tx2"/>
                </a:solidFill>
              </a:rPr>
              <a:t>): </a:t>
            </a:r>
          </a:p>
          <a:p>
            <a:pPr marL="514350" indent="-514350" algn="r" rtl="1">
              <a:buFont typeface="+mj-lt"/>
              <a:buAutoNum type="arabicPeriod"/>
            </a:pPr>
            <a:r>
              <a:rPr lang="ar-SA" dirty="0" smtClean="0"/>
              <a:t>الإنتاج الكلي يتزايد بمعدل متزايد و الإنتاج الحدي يتزايد. </a:t>
            </a:r>
          </a:p>
          <a:p>
            <a:pPr marL="514350" indent="-514350" algn="r" rtl="1">
              <a:buFont typeface="+mj-lt"/>
              <a:buAutoNum type="arabicPeriod"/>
            </a:pPr>
            <a:r>
              <a:rPr lang="ar-SA" dirty="0" smtClean="0"/>
              <a:t>تواجه المنشأة حالة </a:t>
            </a:r>
            <a:r>
              <a:rPr lang="ar-SA" dirty="0" smtClean="0">
                <a:solidFill>
                  <a:schemeClr val="tx2"/>
                </a:solidFill>
              </a:rPr>
              <a:t>تزايد الغلة </a:t>
            </a:r>
            <a:r>
              <a:rPr lang="ar-SA" dirty="0" smtClean="0"/>
              <a:t>حيث يتزايد الإنتاج الإضافي للعنصر الإنتاجي المتغير (العمل) بزيادة استخدامه.</a:t>
            </a:r>
          </a:p>
          <a:p>
            <a:pPr algn="r" rtl="1"/>
            <a:r>
              <a:rPr lang="ar-SA" b="1" dirty="0" smtClean="0">
                <a:solidFill>
                  <a:schemeClr val="tx2"/>
                </a:solidFill>
              </a:rPr>
              <a:t>بين النقطتين (</a:t>
            </a:r>
            <a:r>
              <a:rPr lang="en-US" b="1" dirty="0" smtClean="0">
                <a:solidFill>
                  <a:schemeClr val="tx2"/>
                </a:solidFill>
              </a:rPr>
              <a:t>a</a:t>
            </a:r>
            <a:r>
              <a:rPr lang="ar-SA" b="1" dirty="0" smtClean="0">
                <a:solidFill>
                  <a:schemeClr val="tx2"/>
                </a:solidFill>
              </a:rPr>
              <a:t>) و (</a:t>
            </a:r>
            <a:r>
              <a:rPr lang="en-US" b="1" dirty="0">
                <a:solidFill>
                  <a:schemeClr val="tx2"/>
                </a:solidFill>
              </a:rPr>
              <a:t>c</a:t>
            </a:r>
            <a:r>
              <a:rPr lang="ar-SA" b="1" dirty="0" smtClean="0">
                <a:solidFill>
                  <a:schemeClr val="tx2"/>
                </a:solidFill>
              </a:rPr>
              <a:t>): </a:t>
            </a:r>
          </a:p>
          <a:p>
            <a:pPr marL="514350" indent="-514350" algn="r" rtl="1">
              <a:buFont typeface="+mj-lt"/>
              <a:buAutoNum type="arabicPeriod"/>
            </a:pPr>
            <a:r>
              <a:rPr lang="ar-SA" dirty="0"/>
              <a:t>الإنتاج الكلي يتزايد بمعدل </a:t>
            </a:r>
            <a:r>
              <a:rPr lang="ar-SA" dirty="0" smtClean="0"/>
              <a:t>متناقص </a:t>
            </a:r>
            <a:r>
              <a:rPr lang="ar-SA" dirty="0"/>
              <a:t>و الإنتاج الحدي </a:t>
            </a:r>
            <a:r>
              <a:rPr lang="ar-SA" dirty="0" smtClean="0"/>
              <a:t>يتناقص بينما لايزال موجباً.</a:t>
            </a:r>
          </a:p>
          <a:p>
            <a:pPr marL="514350" indent="-514350" algn="r" rtl="1">
              <a:buFont typeface="+mj-lt"/>
              <a:buAutoNum type="arabicPeriod"/>
            </a:pPr>
            <a:r>
              <a:rPr lang="ar-SA" dirty="0" smtClean="0"/>
              <a:t>تواجه </a:t>
            </a:r>
            <a:r>
              <a:rPr lang="ar-SA" dirty="0"/>
              <a:t>المنشأة حالة </a:t>
            </a:r>
            <a:r>
              <a:rPr lang="ar-SA" dirty="0" smtClean="0">
                <a:solidFill>
                  <a:schemeClr val="tx2"/>
                </a:solidFill>
              </a:rPr>
              <a:t>تناقص </a:t>
            </a:r>
            <a:r>
              <a:rPr lang="ar-SA" dirty="0">
                <a:solidFill>
                  <a:schemeClr val="tx2"/>
                </a:solidFill>
              </a:rPr>
              <a:t>الغلة </a:t>
            </a:r>
            <a:r>
              <a:rPr lang="ar-SA" dirty="0"/>
              <a:t>حيث </a:t>
            </a:r>
            <a:r>
              <a:rPr lang="ar-SA" dirty="0" smtClean="0"/>
              <a:t>يتناقص </a:t>
            </a:r>
            <a:r>
              <a:rPr lang="ar-SA" dirty="0"/>
              <a:t>الإنتاج الإضافي للعنصر الإنتاجي المتغير (العمل) بزيادة استخدامه</a:t>
            </a:r>
            <a:r>
              <a:rPr lang="ar-SA" dirty="0" smtClean="0"/>
              <a:t>. </a:t>
            </a:r>
          </a:p>
        </p:txBody>
      </p:sp>
      <p:sp>
        <p:nvSpPr>
          <p:cNvPr id="5" name="Slide Number Placeholder 4"/>
          <p:cNvSpPr>
            <a:spLocks noGrp="1"/>
          </p:cNvSpPr>
          <p:nvPr>
            <p:ph type="sldNum" sz="quarter" idx="12"/>
          </p:nvPr>
        </p:nvSpPr>
        <p:spPr/>
        <p:txBody>
          <a:bodyPr/>
          <a:lstStyle/>
          <a:p>
            <a:fld id="{DDA63D12-BCEB-4E8B-94AD-549E12DB8AFD}" type="slidenum">
              <a:rPr lang="en-GB" smtClean="0"/>
              <a:pPr/>
              <a:t>16</a:t>
            </a:fld>
            <a:endParaRPr lang="en-GB"/>
          </a:p>
        </p:txBody>
      </p:sp>
    </p:spTree>
    <p:extLst>
      <p:ext uri="{BB962C8B-B14F-4D97-AF65-F5344CB8AC3E}">
        <p14:creationId xmlns:p14="http://schemas.microsoft.com/office/powerpoint/2010/main" val="20651849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قانون تناقص الغلة:</a:t>
            </a:r>
            <a:endParaRPr lang="en-GB" dirty="0"/>
          </a:p>
        </p:txBody>
      </p:sp>
      <p:sp>
        <p:nvSpPr>
          <p:cNvPr id="3" name="Content Placeholder 2"/>
          <p:cNvSpPr>
            <a:spLocks noGrp="1"/>
          </p:cNvSpPr>
          <p:nvPr>
            <p:ph idx="1"/>
          </p:nvPr>
        </p:nvSpPr>
        <p:spPr/>
        <p:txBody>
          <a:bodyPr>
            <a:normAutofit/>
          </a:bodyPr>
          <a:lstStyle/>
          <a:p>
            <a:pPr algn="r" rtl="1"/>
            <a:r>
              <a:rPr lang="ar-SA" b="1" dirty="0" smtClean="0">
                <a:solidFill>
                  <a:schemeClr val="tx2"/>
                </a:solidFill>
              </a:rPr>
              <a:t>عند </a:t>
            </a:r>
            <a:r>
              <a:rPr lang="ar-SA" b="1" dirty="0">
                <a:solidFill>
                  <a:schemeClr val="tx2"/>
                </a:solidFill>
              </a:rPr>
              <a:t>النقطة (</a:t>
            </a:r>
            <a:r>
              <a:rPr lang="en-US" b="1" dirty="0">
                <a:solidFill>
                  <a:schemeClr val="tx2"/>
                </a:solidFill>
              </a:rPr>
              <a:t>c</a:t>
            </a:r>
            <a:r>
              <a:rPr lang="ar-SA" b="1" dirty="0">
                <a:solidFill>
                  <a:schemeClr val="tx2"/>
                </a:solidFill>
              </a:rPr>
              <a:t>): </a:t>
            </a:r>
            <a:endParaRPr lang="ar-SA" b="1" dirty="0" smtClean="0">
              <a:solidFill>
                <a:schemeClr val="tx2"/>
              </a:solidFill>
            </a:endParaRPr>
          </a:p>
          <a:p>
            <a:pPr marL="514350" indent="-514350" algn="r" rtl="1">
              <a:buFont typeface="+mj-lt"/>
              <a:buAutoNum type="arabicPeriod"/>
            </a:pPr>
            <a:r>
              <a:rPr lang="ar-SA" dirty="0" smtClean="0"/>
              <a:t>الإنتاج الكلي أقصى قيمة له و الإنتاج الحدي صفر.</a:t>
            </a:r>
          </a:p>
          <a:p>
            <a:pPr marL="514350" indent="-514350" algn="r" rtl="1">
              <a:buFont typeface="+mj-lt"/>
              <a:buAutoNum type="arabicPeriod"/>
            </a:pPr>
            <a:r>
              <a:rPr lang="ar-SA" dirty="0" smtClean="0"/>
              <a:t>تنتج المنشأة أقصى ما يمكن إنتاجه. </a:t>
            </a:r>
            <a:endParaRPr lang="ar-SA" dirty="0"/>
          </a:p>
          <a:p>
            <a:pPr algn="r" rtl="1"/>
            <a:r>
              <a:rPr lang="ar-SA" b="1" dirty="0" smtClean="0">
                <a:solidFill>
                  <a:schemeClr val="tx2"/>
                </a:solidFill>
              </a:rPr>
              <a:t>بعد </a:t>
            </a:r>
            <a:r>
              <a:rPr lang="ar-SA" b="1" dirty="0">
                <a:solidFill>
                  <a:schemeClr val="tx2"/>
                </a:solidFill>
              </a:rPr>
              <a:t>النقطة </a:t>
            </a:r>
            <a:r>
              <a:rPr lang="ar-SA" b="1" dirty="0" smtClean="0">
                <a:solidFill>
                  <a:schemeClr val="tx2"/>
                </a:solidFill>
              </a:rPr>
              <a:t>(</a:t>
            </a:r>
            <a:r>
              <a:rPr lang="en-US" b="1" dirty="0" smtClean="0">
                <a:solidFill>
                  <a:schemeClr val="tx2"/>
                </a:solidFill>
              </a:rPr>
              <a:t>c</a:t>
            </a:r>
            <a:r>
              <a:rPr lang="ar-SA" b="1" dirty="0" smtClean="0">
                <a:solidFill>
                  <a:schemeClr val="tx2"/>
                </a:solidFill>
              </a:rPr>
              <a:t>)</a:t>
            </a:r>
            <a:r>
              <a:rPr lang="ar-SA" b="1" dirty="0">
                <a:solidFill>
                  <a:schemeClr val="tx2"/>
                </a:solidFill>
              </a:rPr>
              <a:t> </a:t>
            </a:r>
            <a:r>
              <a:rPr lang="ar-SA" b="1" dirty="0" smtClean="0">
                <a:solidFill>
                  <a:schemeClr val="tx2"/>
                </a:solidFill>
              </a:rPr>
              <a:t>– مرحلة افتراضية: </a:t>
            </a:r>
          </a:p>
          <a:p>
            <a:pPr marL="514350" indent="-514350" algn="r" rtl="1">
              <a:buFont typeface="+mj-lt"/>
              <a:buAutoNum type="arabicPeriod"/>
            </a:pPr>
            <a:r>
              <a:rPr lang="ar-SA" dirty="0" smtClean="0"/>
              <a:t>الإنتاج الكلي يتناقص و الإنتاج الحدي يتناقص و بالسالب. </a:t>
            </a:r>
          </a:p>
          <a:p>
            <a:pPr marL="514350" indent="-514350" algn="r" rtl="1">
              <a:buFont typeface="+mj-lt"/>
              <a:buAutoNum type="arabicPeriod"/>
            </a:pPr>
            <a:r>
              <a:rPr lang="ar-SA" dirty="0" smtClean="0"/>
              <a:t>تواجه </a:t>
            </a:r>
            <a:r>
              <a:rPr lang="ar-SA" dirty="0"/>
              <a:t>المنشأة حالة </a:t>
            </a:r>
            <a:r>
              <a:rPr lang="ar-SA" dirty="0" smtClean="0">
                <a:solidFill>
                  <a:schemeClr val="tx2"/>
                </a:solidFill>
              </a:rPr>
              <a:t>الغلة السالبة </a:t>
            </a:r>
            <a:r>
              <a:rPr lang="ar-SA" dirty="0"/>
              <a:t>حيث </a:t>
            </a:r>
            <a:r>
              <a:rPr lang="ar-SA" dirty="0" smtClean="0"/>
              <a:t>يتعطل العمل وينخفض الإنتاج</a:t>
            </a:r>
            <a:r>
              <a:rPr lang="ar-SA" b="1" dirty="0" smtClean="0">
                <a:solidFill>
                  <a:schemeClr val="tx2"/>
                </a:solidFill>
              </a:rPr>
              <a:t> </a:t>
            </a:r>
            <a:r>
              <a:rPr lang="ar-SA" dirty="0" smtClean="0">
                <a:solidFill>
                  <a:schemeClr val="tx2"/>
                </a:solidFill>
              </a:rPr>
              <a:t>الكلي</a:t>
            </a:r>
            <a:r>
              <a:rPr lang="ar-SA" b="1" dirty="0" smtClean="0">
                <a:solidFill>
                  <a:schemeClr val="tx2"/>
                </a:solidFill>
              </a:rPr>
              <a:t> </a:t>
            </a:r>
            <a:r>
              <a:rPr lang="ar-SA" dirty="0" smtClean="0"/>
              <a:t>بزيادة استخدام العنصر </a:t>
            </a:r>
            <a:r>
              <a:rPr lang="ar-SA" dirty="0"/>
              <a:t>الإنتاجي المتغير (العمل) </a:t>
            </a:r>
            <a:r>
              <a:rPr lang="ar-SA" dirty="0" smtClean="0"/>
              <a:t>.</a:t>
            </a:r>
            <a:endParaRPr lang="ar-SA" dirty="0"/>
          </a:p>
          <a:p>
            <a:pPr algn="r" rtl="1"/>
            <a:endParaRPr lang="ar-SA" dirty="0"/>
          </a:p>
          <a:p>
            <a:pPr algn="r" rtl="1"/>
            <a:endParaRPr lang="ar-SA" dirty="0" smtClean="0"/>
          </a:p>
          <a:p>
            <a:pPr algn="r" rtl="1"/>
            <a:endParaRPr lang="en-GB"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17</a:t>
            </a:fld>
            <a:endParaRPr lang="en-GB"/>
          </a:p>
        </p:txBody>
      </p:sp>
    </p:spTree>
    <p:extLst>
      <p:ext uri="{BB962C8B-B14F-4D97-AF65-F5344CB8AC3E}">
        <p14:creationId xmlns:p14="http://schemas.microsoft.com/office/powerpoint/2010/main" val="1084817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قانون تناقص الغلة:</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قانون تناقص الغلة </a:t>
            </a:r>
            <a:r>
              <a:rPr lang="en-GB" b="1" dirty="0" smtClean="0">
                <a:solidFill>
                  <a:schemeClr val="tx2"/>
                </a:solidFill>
              </a:rPr>
              <a:t>Law of Diminishing Returns</a:t>
            </a:r>
            <a:r>
              <a:rPr lang="ar-SA" b="1" dirty="0" smtClean="0">
                <a:solidFill>
                  <a:schemeClr val="tx2"/>
                </a:solidFill>
              </a:rPr>
              <a:t> :</a:t>
            </a:r>
          </a:p>
          <a:p>
            <a:pPr marL="0" indent="0" algn="r" rtl="1">
              <a:buNone/>
            </a:pPr>
            <a:r>
              <a:rPr lang="ar-SA" dirty="0"/>
              <a:t> </a:t>
            </a:r>
            <a:r>
              <a:rPr lang="ar-SA" dirty="0" smtClean="0"/>
              <a:t>         إذا ازداد استخدام عنصر إنتاجي واحد مع بقاء العناصر الأخرى ثابتة، فإن الإنتاج الإضافي يبدأ بالانخفاض.</a:t>
            </a:r>
          </a:p>
          <a:p>
            <a:pPr algn="r" rtl="1"/>
            <a:r>
              <a:rPr lang="ar-SA" dirty="0" smtClean="0"/>
              <a:t>كشف الفرنسي آن تورجو عن هذا القانون.</a:t>
            </a:r>
          </a:p>
          <a:p>
            <a:pPr algn="r" rtl="1"/>
            <a:r>
              <a:rPr lang="ar-SA" dirty="0" smtClean="0"/>
              <a:t>قانون تناقص الغلة يمثل تعميم للواقع إذ أنه أياً كان العنصر الإنتاجي (عمل، آلات، معدات، أسمدة...الخ) وأياً كان نوع الإنتاج (زراعياً أم صناعياً) فإن إضافة عنصر متغير إلى عناصر أخرى ثابتة سيؤدي عاجلاً أو آجلاً إلى انخفاض الإنتاج الحدي.</a:t>
            </a:r>
            <a:endParaRPr lang="en-GB"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18</a:t>
            </a:fld>
            <a:endParaRPr lang="en-GB"/>
          </a:p>
        </p:txBody>
      </p:sp>
    </p:spTree>
    <p:extLst>
      <p:ext uri="{BB962C8B-B14F-4D97-AF65-F5344CB8AC3E}">
        <p14:creationId xmlns:p14="http://schemas.microsoft.com/office/powerpoint/2010/main" val="1598664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علاقة الإنتاج الكلي بالإنتاج الحدي:</a:t>
            </a:r>
            <a:endParaRPr lang="en-GB" b="1" dirty="0"/>
          </a:p>
        </p:txBody>
      </p:sp>
      <p:sp>
        <p:nvSpPr>
          <p:cNvPr id="3" name="Content Placeholder 2"/>
          <p:cNvSpPr>
            <a:spLocks noGrp="1"/>
          </p:cNvSpPr>
          <p:nvPr>
            <p:ph idx="1"/>
          </p:nvPr>
        </p:nvSpPr>
        <p:spPr>
          <a:xfrm>
            <a:off x="457200" y="1935480"/>
            <a:ext cx="8229600" cy="4589864"/>
          </a:xfrm>
        </p:spPr>
        <p:txBody>
          <a:bodyPr>
            <a:normAutofit lnSpcReduction="10000"/>
          </a:bodyPr>
          <a:lstStyle/>
          <a:p>
            <a:pPr algn="r" rtl="1"/>
            <a:r>
              <a:rPr lang="ar-SA" b="1" dirty="0" smtClean="0">
                <a:solidFill>
                  <a:schemeClr val="tx2"/>
                </a:solidFill>
              </a:rPr>
              <a:t>إذا كان:</a:t>
            </a:r>
          </a:p>
          <a:p>
            <a:pPr marL="514350" indent="-514350" algn="r" rtl="1">
              <a:buFont typeface="+mj-lt"/>
              <a:buAutoNum type="arabicPeriod"/>
            </a:pPr>
            <a:r>
              <a:rPr lang="ar-SA" dirty="0" smtClean="0"/>
              <a:t> الإنتاج الكلي (</a:t>
            </a:r>
            <a:r>
              <a:rPr lang="en-GB" dirty="0" smtClean="0"/>
              <a:t>TP</a:t>
            </a:r>
            <a:r>
              <a:rPr lang="ar-SA" dirty="0" smtClean="0"/>
              <a:t>) يتزايد بمعدل متزايد       الإنتاج الحدي (</a:t>
            </a:r>
            <a:r>
              <a:rPr lang="en-GB" dirty="0" smtClean="0"/>
              <a:t>MP</a:t>
            </a:r>
            <a:r>
              <a:rPr lang="ar-SA" dirty="0" smtClean="0"/>
              <a:t>) يتزايد.</a:t>
            </a:r>
            <a:endParaRPr lang="en-GB" dirty="0" smtClean="0"/>
          </a:p>
          <a:p>
            <a:pPr marL="514350" indent="-514350" algn="r" rtl="1">
              <a:buFont typeface="+mj-lt"/>
              <a:buAutoNum type="arabicPeriod"/>
            </a:pPr>
            <a:r>
              <a:rPr lang="ar-SA" dirty="0"/>
              <a:t>الإنتاج الكلي (</a:t>
            </a:r>
            <a:r>
              <a:rPr lang="en-GB" dirty="0"/>
              <a:t>TP</a:t>
            </a:r>
            <a:r>
              <a:rPr lang="ar-SA" dirty="0"/>
              <a:t>) </a:t>
            </a:r>
            <a:r>
              <a:rPr lang="ar-SA" dirty="0" smtClean="0"/>
              <a:t>وصل </a:t>
            </a:r>
            <a:r>
              <a:rPr lang="ar-SA" dirty="0" smtClean="0">
                <a:solidFill>
                  <a:schemeClr val="tx2"/>
                </a:solidFill>
              </a:rPr>
              <a:t>لنقطة الانقلاب</a:t>
            </a:r>
            <a:r>
              <a:rPr lang="ar-SA" dirty="0" smtClean="0"/>
              <a:t> (</a:t>
            </a:r>
            <a:r>
              <a:rPr lang="en-GB" dirty="0" smtClean="0"/>
              <a:t>a</a:t>
            </a:r>
            <a:r>
              <a:rPr lang="ar-SA" dirty="0" smtClean="0"/>
              <a:t>)       الإنتاج </a:t>
            </a:r>
            <a:r>
              <a:rPr lang="ar-SA" dirty="0"/>
              <a:t>الحدي </a:t>
            </a:r>
            <a:r>
              <a:rPr lang="ar-SA" dirty="0" smtClean="0"/>
              <a:t>(</a:t>
            </a:r>
            <a:r>
              <a:rPr lang="en-GB" dirty="0" smtClean="0"/>
              <a:t>MP</a:t>
            </a:r>
            <a:r>
              <a:rPr lang="ar-SA" dirty="0"/>
              <a:t>) </a:t>
            </a:r>
            <a:r>
              <a:rPr lang="ar-SA" dirty="0" smtClean="0"/>
              <a:t>أقصى قيمة له.</a:t>
            </a:r>
          </a:p>
          <a:p>
            <a:pPr marL="514350" indent="-514350" algn="r" rtl="1">
              <a:buFont typeface="+mj-lt"/>
              <a:buAutoNum type="arabicPeriod"/>
            </a:pPr>
            <a:r>
              <a:rPr lang="ar-SA" dirty="0" smtClean="0"/>
              <a:t> </a:t>
            </a:r>
            <a:r>
              <a:rPr lang="ar-SA" dirty="0"/>
              <a:t>الإنتاج الكلي (</a:t>
            </a:r>
            <a:r>
              <a:rPr lang="en-GB" dirty="0"/>
              <a:t>TP</a:t>
            </a:r>
            <a:r>
              <a:rPr lang="ar-SA" dirty="0"/>
              <a:t>) يتزايد بمعدل </a:t>
            </a:r>
            <a:r>
              <a:rPr lang="ar-SA" dirty="0" smtClean="0"/>
              <a:t>متناقص       </a:t>
            </a:r>
            <a:r>
              <a:rPr lang="ar-SA" dirty="0"/>
              <a:t>الإنتاج الحدي </a:t>
            </a:r>
            <a:r>
              <a:rPr lang="ar-SA" dirty="0" smtClean="0"/>
              <a:t>(</a:t>
            </a:r>
            <a:r>
              <a:rPr lang="en-GB" dirty="0" smtClean="0"/>
              <a:t>MP</a:t>
            </a:r>
            <a:r>
              <a:rPr lang="ar-SA" dirty="0"/>
              <a:t>) </a:t>
            </a:r>
            <a:r>
              <a:rPr lang="ar-SA" dirty="0" smtClean="0"/>
              <a:t>يتناقص (لا يزال موجب).</a:t>
            </a:r>
            <a:endParaRPr lang="en-GB" dirty="0"/>
          </a:p>
          <a:p>
            <a:pPr marL="514350" indent="-514350" algn="r" rtl="1">
              <a:buFont typeface="+mj-lt"/>
              <a:buAutoNum type="arabicPeriod"/>
            </a:pPr>
            <a:r>
              <a:rPr lang="ar-SA" dirty="0"/>
              <a:t> الإنتاج الكلي (</a:t>
            </a:r>
            <a:r>
              <a:rPr lang="en-GB" dirty="0"/>
              <a:t>TP</a:t>
            </a:r>
            <a:r>
              <a:rPr lang="ar-SA" dirty="0"/>
              <a:t>) </a:t>
            </a:r>
            <a:r>
              <a:rPr lang="ar-SA" dirty="0" smtClean="0"/>
              <a:t>وصل أقصى قيمة له       الإنتاج </a:t>
            </a:r>
            <a:r>
              <a:rPr lang="ar-SA" dirty="0"/>
              <a:t>الحدي </a:t>
            </a:r>
            <a:r>
              <a:rPr lang="ar-SA" dirty="0" smtClean="0"/>
              <a:t>(</a:t>
            </a:r>
            <a:r>
              <a:rPr lang="en-GB" dirty="0" smtClean="0"/>
              <a:t>MP</a:t>
            </a:r>
            <a:r>
              <a:rPr lang="ar-SA" dirty="0"/>
              <a:t>) </a:t>
            </a:r>
            <a:r>
              <a:rPr lang="ar-SA" dirty="0" smtClean="0"/>
              <a:t>صفر.</a:t>
            </a:r>
          </a:p>
          <a:p>
            <a:pPr marL="514350" indent="-514350" algn="r" rtl="1">
              <a:buFont typeface="+mj-lt"/>
              <a:buAutoNum type="arabicPeriod"/>
            </a:pPr>
            <a:r>
              <a:rPr lang="ar-SA" dirty="0"/>
              <a:t>الإنتاج الكلي (</a:t>
            </a:r>
            <a:r>
              <a:rPr lang="en-GB" dirty="0"/>
              <a:t>TP</a:t>
            </a:r>
            <a:r>
              <a:rPr lang="ar-SA" dirty="0"/>
              <a:t>) </a:t>
            </a:r>
            <a:r>
              <a:rPr lang="ar-SA" dirty="0" smtClean="0"/>
              <a:t>يتناقص        الإنتاج </a:t>
            </a:r>
            <a:r>
              <a:rPr lang="ar-SA" dirty="0"/>
              <a:t>الحدي </a:t>
            </a:r>
            <a:r>
              <a:rPr lang="ar-SA" dirty="0" smtClean="0"/>
              <a:t>(</a:t>
            </a:r>
            <a:r>
              <a:rPr lang="en-GB" dirty="0" smtClean="0"/>
              <a:t>MP</a:t>
            </a:r>
            <a:r>
              <a:rPr lang="ar-SA" dirty="0"/>
              <a:t>) </a:t>
            </a:r>
            <a:r>
              <a:rPr lang="ar-SA" dirty="0" smtClean="0"/>
              <a:t>يتناقص (بالسالب).</a:t>
            </a:r>
            <a:endParaRPr lang="en-GB"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19</a:t>
            </a:fld>
            <a:endParaRPr lang="en-GB"/>
          </a:p>
        </p:txBody>
      </p:sp>
      <p:cxnSp>
        <p:nvCxnSpPr>
          <p:cNvPr id="7" name="Straight Arrow Connector 6"/>
          <p:cNvCxnSpPr/>
          <p:nvPr/>
        </p:nvCxnSpPr>
        <p:spPr>
          <a:xfrm flipH="1">
            <a:off x="3275856" y="2636912"/>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143850" y="4221088"/>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771800" y="3429000"/>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3275856" y="4941168"/>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4644008" y="5805264"/>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4589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مقدمة:</a:t>
            </a:r>
            <a:endParaRPr lang="en-GB" b="1" dirty="0"/>
          </a:p>
        </p:txBody>
      </p:sp>
      <p:sp>
        <p:nvSpPr>
          <p:cNvPr id="3" name="Content Placeholder 2"/>
          <p:cNvSpPr>
            <a:spLocks noGrp="1"/>
          </p:cNvSpPr>
          <p:nvPr>
            <p:ph idx="1"/>
          </p:nvPr>
        </p:nvSpPr>
        <p:spPr/>
        <p:txBody>
          <a:bodyPr/>
          <a:lstStyle/>
          <a:p>
            <a:pPr algn="r" rtl="1"/>
            <a:r>
              <a:rPr lang="ar-SA" dirty="0" smtClean="0"/>
              <a:t>التحليل الخاص بالإنتاج والتكاليف يجيب عن الأسئلة المتعلقة بالإنتاج، الكميات المنتجة والأرباح وما إلى ذلك.</a:t>
            </a:r>
          </a:p>
          <a:p>
            <a:pPr algn="r" rtl="1"/>
            <a:r>
              <a:rPr lang="ar-SA" dirty="0" smtClean="0"/>
              <a:t>المنشأة في النظام الرأسمالي أياً كان نوعها هي وحدة القرار الخاصة بالإنتاج وهدفها الأساسي هو تحقيق الأرباح حتى وإن كانت هناك أهداف أخرى كالسمعة الطيبة.</a:t>
            </a:r>
          </a:p>
          <a:p>
            <a:pPr algn="r" rtl="1"/>
            <a:r>
              <a:rPr lang="ar-SA" b="1" dirty="0" smtClean="0">
                <a:solidFill>
                  <a:schemeClr val="tx2"/>
                </a:solidFill>
              </a:rPr>
              <a:t>من أجل تحقيق الأرباح تقوم المنشأة بـ:</a:t>
            </a:r>
          </a:p>
          <a:p>
            <a:pPr marL="514350" indent="-514350" algn="r" rtl="1">
              <a:buFont typeface="+mj-lt"/>
              <a:buAutoNum type="arabicPeriod"/>
            </a:pPr>
            <a:r>
              <a:rPr lang="ar-SA" dirty="0" smtClean="0"/>
              <a:t>شراء خدمات عناصر الإنتاج من سوق عناصر الإنتاج.</a:t>
            </a:r>
          </a:p>
          <a:p>
            <a:pPr marL="514350" indent="-514350" algn="r" rtl="1">
              <a:buFont typeface="+mj-lt"/>
              <a:buAutoNum type="arabicPeriod"/>
            </a:pPr>
            <a:r>
              <a:rPr lang="ar-SA" dirty="0" smtClean="0"/>
              <a:t>مزج تلك العناصر لإنتاج سلعة معينة.</a:t>
            </a:r>
          </a:p>
          <a:p>
            <a:pPr marL="514350" indent="-514350" algn="r" rtl="1">
              <a:buFont typeface="+mj-lt"/>
              <a:buAutoNum type="arabicPeriod"/>
            </a:pPr>
            <a:r>
              <a:rPr lang="ar-SA" dirty="0" smtClean="0"/>
              <a:t>بيع تلك السلعة في سوق السلع النهائية.</a:t>
            </a:r>
            <a:endParaRPr lang="en-GB"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2</a:t>
            </a:fld>
            <a:endParaRPr lang="en-GB"/>
          </a:p>
        </p:txBody>
      </p:sp>
    </p:spTree>
    <p:extLst>
      <p:ext uri="{BB962C8B-B14F-4D97-AF65-F5344CB8AC3E}">
        <p14:creationId xmlns:p14="http://schemas.microsoft.com/office/powerpoint/2010/main" val="9674167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علاقة الإنتاج الحدي بالإنتاج المتوسط:</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إذا كان:</a:t>
            </a:r>
          </a:p>
          <a:p>
            <a:pPr marL="514350" indent="-514350" algn="r" rtl="1">
              <a:buFont typeface="+mj-lt"/>
              <a:buAutoNum type="arabicPeriod"/>
            </a:pPr>
            <a:r>
              <a:rPr lang="ar-SA" dirty="0" smtClean="0"/>
              <a:t> الإنتاج الحدي (</a:t>
            </a:r>
            <a:r>
              <a:rPr lang="en-GB" dirty="0" smtClean="0"/>
              <a:t>MP</a:t>
            </a:r>
            <a:r>
              <a:rPr lang="ar-SA" dirty="0" smtClean="0"/>
              <a:t>) &gt; الإنتاج المتوسط (</a:t>
            </a:r>
            <a:r>
              <a:rPr lang="en-GB" dirty="0" smtClean="0"/>
              <a:t>AP</a:t>
            </a:r>
            <a:r>
              <a:rPr lang="ar-SA" dirty="0" smtClean="0"/>
              <a:t>)      الإنتاج المتوسط (</a:t>
            </a:r>
            <a:r>
              <a:rPr lang="en-GB" dirty="0" smtClean="0"/>
              <a:t>AP</a:t>
            </a:r>
            <a:r>
              <a:rPr lang="ar-SA" dirty="0" smtClean="0"/>
              <a:t>) يتزايد.</a:t>
            </a:r>
            <a:endParaRPr lang="en-GB" dirty="0" smtClean="0"/>
          </a:p>
          <a:p>
            <a:pPr marL="514350" indent="-514350" algn="r" rtl="1">
              <a:buFont typeface="+mj-lt"/>
              <a:buAutoNum type="arabicPeriod"/>
            </a:pPr>
            <a:r>
              <a:rPr lang="ar-SA" dirty="0"/>
              <a:t> الإنتاج الحدي (</a:t>
            </a:r>
            <a:r>
              <a:rPr lang="en-GB" dirty="0"/>
              <a:t>MP</a:t>
            </a:r>
            <a:r>
              <a:rPr lang="ar-SA" dirty="0"/>
              <a:t>) </a:t>
            </a:r>
            <a:r>
              <a:rPr lang="ar-SA" dirty="0" smtClean="0"/>
              <a:t>&lt; </a:t>
            </a:r>
            <a:r>
              <a:rPr lang="ar-SA" dirty="0"/>
              <a:t>الإنتاج المتوسط </a:t>
            </a:r>
            <a:r>
              <a:rPr lang="ar-SA" dirty="0" smtClean="0"/>
              <a:t>(</a:t>
            </a:r>
            <a:r>
              <a:rPr lang="en-GB" dirty="0" smtClean="0"/>
              <a:t>AP</a:t>
            </a:r>
            <a:r>
              <a:rPr lang="ar-SA" dirty="0" smtClean="0"/>
              <a:t>)      </a:t>
            </a:r>
            <a:r>
              <a:rPr lang="ar-SA" dirty="0"/>
              <a:t>الإنتاج المتوسط (</a:t>
            </a:r>
            <a:r>
              <a:rPr lang="en-GB" dirty="0" smtClean="0"/>
              <a:t>AP</a:t>
            </a:r>
            <a:r>
              <a:rPr lang="ar-SA" dirty="0" smtClean="0"/>
              <a:t>) يتناقص.</a:t>
            </a:r>
          </a:p>
          <a:p>
            <a:pPr marL="514350" indent="-514350" algn="r" rtl="1">
              <a:buFont typeface="+mj-lt"/>
              <a:buAutoNum type="arabicPeriod"/>
            </a:pPr>
            <a:r>
              <a:rPr lang="ar-SA" dirty="0"/>
              <a:t> الإنتاج الحدي (</a:t>
            </a:r>
            <a:r>
              <a:rPr lang="en-GB" dirty="0"/>
              <a:t>MP</a:t>
            </a:r>
            <a:r>
              <a:rPr lang="ar-SA" dirty="0"/>
              <a:t>) </a:t>
            </a:r>
            <a:r>
              <a:rPr lang="ar-SA" dirty="0" smtClean="0"/>
              <a:t>= </a:t>
            </a:r>
            <a:r>
              <a:rPr lang="ar-SA" dirty="0"/>
              <a:t>الإنتاج المتوسط (</a:t>
            </a:r>
            <a:r>
              <a:rPr lang="en-GB" dirty="0" smtClean="0"/>
              <a:t>AP</a:t>
            </a:r>
            <a:r>
              <a:rPr lang="ar-SA" dirty="0" smtClean="0"/>
              <a:t>)      </a:t>
            </a:r>
            <a:r>
              <a:rPr lang="ar-SA" dirty="0"/>
              <a:t>الإنتاج المتوسط </a:t>
            </a:r>
            <a:r>
              <a:rPr lang="ar-SA" dirty="0" smtClean="0"/>
              <a:t>(</a:t>
            </a:r>
            <a:r>
              <a:rPr lang="en-GB" dirty="0" smtClean="0"/>
              <a:t>AP</a:t>
            </a:r>
            <a:r>
              <a:rPr lang="ar-SA" dirty="0" smtClean="0"/>
              <a:t>) عند أقصى قيمة له.</a:t>
            </a:r>
            <a:endParaRPr lang="en-GB" dirty="0"/>
          </a:p>
          <a:p>
            <a:pPr marL="514350" indent="-514350" algn="r" rtl="1">
              <a:buFont typeface="+mj-lt"/>
              <a:buAutoNum type="arabicPeriod"/>
            </a:pPr>
            <a:endParaRPr lang="en-GB"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20</a:t>
            </a:fld>
            <a:endParaRPr lang="en-GB"/>
          </a:p>
        </p:txBody>
      </p:sp>
      <p:cxnSp>
        <p:nvCxnSpPr>
          <p:cNvPr id="7" name="Straight Arrow Connector 6"/>
          <p:cNvCxnSpPr/>
          <p:nvPr/>
        </p:nvCxnSpPr>
        <p:spPr>
          <a:xfrm flipH="1">
            <a:off x="2555776" y="2708920"/>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555776" y="4437112"/>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555776" y="3573016"/>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7781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مراحل الإنتاج الثلاث:</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12516533"/>
              </p:ext>
            </p:extLst>
          </p:nvPr>
        </p:nvGraphicFramePr>
        <p:xfrm>
          <a:off x="4283968" y="1935163"/>
          <a:ext cx="4402832" cy="4374157"/>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DDA63D12-BCEB-4E8B-94AD-549E12DB8AFD}" type="slidenum">
              <a:rPr lang="en-GB" smtClean="0"/>
              <a:pPr/>
              <a:t>21</a:t>
            </a:fld>
            <a:endParaRPr lang="en-GB"/>
          </a:p>
        </p:txBody>
      </p:sp>
      <p:sp>
        <p:nvSpPr>
          <p:cNvPr id="7" name="TextBox 6"/>
          <p:cNvSpPr txBox="1"/>
          <p:nvPr/>
        </p:nvSpPr>
        <p:spPr>
          <a:xfrm>
            <a:off x="7740352" y="1916832"/>
            <a:ext cx="792088" cy="400110"/>
          </a:xfrm>
          <a:prstGeom prst="rect">
            <a:avLst/>
          </a:prstGeom>
          <a:noFill/>
        </p:spPr>
        <p:txBody>
          <a:bodyPr wrap="square" rtlCol="0">
            <a:spAutoFit/>
          </a:bodyPr>
          <a:lstStyle/>
          <a:p>
            <a:r>
              <a:rPr lang="en-GB" sz="2000" b="1" dirty="0" smtClean="0">
                <a:solidFill>
                  <a:schemeClr val="accent1"/>
                </a:solidFill>
              </a:rPr>
              <a:t>TP</a:t>
            </a:r>
            <a:endParaRPr lang="en-GB" sz="2000" b="1" dirty="0">
              <a:solidFill>
                <a:schemeClr val="accent1"/>
              </a:solidFill>
            </a:endParaRPr>
          </a:p>
        </p:txBody>
      </p:sp>
      <p:graphicFrame>
        <p:nvGraphicFramePr>
          <p:cNvPr id="10" name="Chart 9"/>
          <p:cNvGraphicFramePr/>
          <p:nvPr>
            <p:extLst>
              <p:ext uri="{D42A27DB-BD31-4B8C-83A1-F6EECF244321}">
                <p14:modId xmlns:p14="http://schemas.microsoft.com/office/powerpoint/2010/main" val="4250994917"/>
              </p:ext>
            </p:extLst>
          </p:nvPr>
        </p:nvGraphicFramePr>
        <p:xfrm>
          <a:off x="16590" y="2060848"/>
          <a:ext cx="5400600" cy="4176464"/>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3491880" y="4509120"/>
            <a:ext cx="792088" cy="400110"/>
          </a:xfrm>
          <a:prstGeom prst="rect">
            <a:avLst/>
          </a:prstGeom>
          <a:noFill/>
        </p:spPr>
        <p:txBody>
          <a:bodyPr wrap="square" rtlCol="0">
            <a:spAutoFit/>
          </a:bodyPr>
          <a:lstStyle/>
          <a:p>
            <a:r>
              <a:rPr lang="en-GB" sz="2000" b="1" dirty="0" smtClean="0">
                <a:solidFill>
                  <a:srgbClr val="FF0000"/>
                </a:solidFill>
              </a:rPr>
              <a:t>MP</a:t>
            </a:r>
            <a:endParaRPr lang="en-GB" sz="2000" b="1" dirty="0">
              <a:solidFill>
                <a:srgbClr val="FF0000"/>
              </a:solidFill>
            </a:endParaRPr>
          </a:p>
        </p:txBody>
      </p:sp>
      <p:sp>
        <p:nvSpPr>
          <p:cNvPr id="12" name="TextBox 11"/>
          <p:cNvSpPr txBox="1"/>
          <p:nvPr/>
        </p:nvSpPr>
        <p:spPr>
          <a:xfrm>
            <a:off x="3599892" y="3420868"/>
            <a:ext cx="792088" cy="400110"/>
          </a:xfrm>
          <a:prstGeom prst="rect">
            <a:avLst/>
          </a:prstGeom>
          <a:noFill/>
        </p:spPr>
        <p:txBody>
          <a:bodyPr wrap="square" rtlCol="0">
            <a:spAutoFit/>
          </a:bodyPr>
          <a:lstStyle/>
          <a:p>
            <a:r>
              <a:rPr lang="en-GB" sz="2000" b="1" dirty="0" smtClean="0">
                <a:solidFill>
                  <a:srgbClr val="00B050"/>
                </a:solidFill>
              </a:rPr>
              <a:t>AP</a:t>
            </a:r>
            <a:endParaRPr lang="en-GB" sz="2000" b="1" dirty="0">
              <a:solidFill>
                <a:srgbClr val="00B050"/>
              </a:solidFill>
            </a:endParaRPr>
          </a:p>
        </p:txBody>
      </p:sp>
      <p:cxnSp>
        <p:nvCxnSpPr>
          <p:cNvPr id="22" name="Straight Connector 21"/>
          <p:cNvCxnSpPr/>
          <p:nvPr/>
        </p:nvCxnSpPr>
        <p:spPr>
          <a:xfrm flipV="1">
            <a:off x="2267744" y="2060848"/>
            <a:ext cx="0" cy="4164333"/>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6588224" y="1872925"/>
            <a:ext cx="0" cy="4364387"/>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8100392" y="2276872"/>
            <a:ext cx="504056" cy="3141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p:cNvCxnSpPr/>
          <p:nvPr/>
        </p:nvCxnSpPr>
        <p:spPr>
          <a:xfrm>
            <a:off x="8064388" y="2348880"/>
            <a:ext cx="25202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8316416" y="1872924"/>
            <a:ext cx="4192" cy="4364388"/>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8252792" y="2253318"/>
            <a:ext cx="135632" cy="13765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Straight Connector 39"/>
          <p:cNvCxnSpPr/>
          <p:nvPr/>
        </p:nvCxnSpPr>
        <p:spPr>
          <a:xfrm flipV="1">
            <a:off x="4067944" y="2060848"/>
            <a:ext cx="0" cy="417646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8388424" y="2370814"/>
            <a:ext cx="196161" cy="130466"/>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995936" y="5275419"/>
            <a:ext cx="490291" cy="5050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3995936" y="5301208"/>
            <a:ext cx="135632" cy="1675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8" name="Straight Connector 47"/>
          <p:cNvCxnSpPr/>
          <p:nvPr/>
        </p:nvCxnSpPr>
        <p:spPr>
          <a:xfrm>
            <a:off x="4067944" y="4021033"/>
            <a:ext cx="396044" cy="200055"/>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483768" y="2244615"/>
            <a:ext cx="1404156" cy="830997"/>
          </a:xfrm>
          <a:prstGeom prst="rect">
            <a:avLst/>
          </a:prstGeom>
          <a:noFill/>
        </p:spPr>
        <p:txBody>
          <a:bodyPr wrap="square" rtlCol="0">
            <a:spAutoFit/>
          </a:bodyPr>
          <a:lstStyle/>
          <a:p>
            <a:pPr algn="ctr"/>
            <a:r>
              <a:rPr lang="ar-SA" sz="2400" b="1" dirty="0" smtClean="0"/>
              <a:t>المرحلة الثانية</a:t>
            </a:r>
            <a:endParaRPr lang="en-GB" sz="2400" b="1" dirty="0"/>
          </a:p>
        </p:txBody>
      </p:sp>
      <p:sp>
        <p:nvSpPr>
          <p:cNvPr id="58" name="TextBox 57"/>
          <p:cNvSpPr txBox="1"/>
          <p:nvPr/>
        </p:nvSpPr>
        <p:spPr>
          <a:xfrm>
            <a:off x="3779912" y="2670011"/>
            <a:ext cx="1368152" cy="830997"/>
          </a:xfrm>
          <a:prstGeom prst="rect">
            <a:avLst/>
          </a:prstGeom>
          <a:noFill/>
        </p:spPr>
        <p:txBody>
          <a:bodyPr wrap="square" rtlCol="0">
            <a:spAutoFit/>
          </a:bodyPr>
          <a:lstStyle/>
          <a:p>
            <a:pPr algn="ctr"/>
            <a:r>
              <a:rPr lang="ar-SA" sz="2400" b="1" dirty="0" smtClean="0"/>
              <a:t>المرحلة الثالثة</a:t>
            </a:r>
            <a:endParaRPr lang="en-GB" sz="2400" b="1" dirty="0"/>
          </a:p>
        </p:txBody>
      </p:sp>
      <p:sp>
        <p:nvSpPr>
          <p:cNvPr id="59" name="TextBox 58"/>
          <p:cNvSpPr txBox="1"/>
          <p:nvPr/>
        </p:nvSpPr>
        <p:spPr>
          <a:xfrm>
            <a:off x="827584" y="2073042"/>
            <a:ext cx="1332148" cy="830997"/>
          </a:xfrm>
          <a:prstGeom prst="rect">
            <a:avLst/>
          </a:prstGeom>
          <a:noFill/>
        </p:spPr>
        <p:txBody>
          <a:bodyPr wrap="square" rtlCol="0">
            <a:spAutoFit/>
          </a:bodyPr>
          <a:lstStyle/>
          <a:p>
            <a:pPr algn="ctr"/>
            <a:r>
              <a:rPr lang="ar-SA" sz="2400" b="1" dirty="0" smtClean="0"/>
              <a:t>المرحلة الأولى</a:t>
            </a:r>
            <a:endParaRPr lang="en-GB" sz="2400" b="1" dirty="0"/>
          </a:p>
        </p:txBody>
      </p:sp>
      <p:sp>
        <p:nvSpPr>
          <p:cNvPr id="64" name="TextBox 63"/>
          <p:cNvSpPr txBox="1"/>
          <p:nvPr/>
        </p:nvSpPr>
        <p:spPr>
          <a:xfrm>
            <a:off x="6804248" y="3108711"/>
            <a:ext cx="1404156" cy="830997"/>
          </a:xfrm>
          <a:prstGeom prst="rect">
            <a:avLst/>
          </a:prstGeom>
          <a:noFill/>
        </p:spPr>
        <p:txBody>
          <a:bodyPr wrap="square" rtlCol="0">
            <a:spAutoFit/>
          </a:bodyPr>
          <a:lstStyle/>
          <a:p>
            <a:pPr algn="ctr"/>
            <a:r>
              <a:rPr lang="ar-SA" sz="2400" b="1" dirty="0" smtClean="0"/>
              <a:t>المرحلة الثانية</a:t>
            </a:r>
            <a:endParaRPr lang="en-GB" sz="2400" b="1" dirty="0"/>
          </a:p>
        </p:txBody>
      </p:sp>
      <p:sp>
        <p:nvSpPr>
          <p:cNvPr id="65" name="TextBox 64"/>
          <p:cNvSpPr txBox="1"/>
          <p:nvPr/>
        </p:nvSpPr>
        <p:spPr>
          <a:xfrm>
            <a:off x="8100392" y="3534107"/>
            <a:ext cx="1368152" cy="830997"/>
          </a:xfrm>
          <a:prstGeom prst="rect">
            <a:avLst/>
          </a:prstGeom>
          <a:noFill/>
        </p:spPr>
        <p:txBody>
          <a:bodyPr wrap="square" rtlCol="0">
            <a:spAutoFit/>
          </a:bodyPr>
          <a:lstStyle/>
          <a:p>
            <a:pPr algn="ctr"/>
            <a:r>
              <a:rPr lang="ar-SA" sz="2400" b="1" dirty="0" smtClean="0"/>
              <a:t>المرحلة الثالثة</a:t>
            </a:r>
            <a:endParaRPr lang="en-GB" sz="2400" b="1" dirty="0"/>
          </a:p>
        </p:txBody>
      </p:sp>
      <p:sp>
        <p:nvSpPr>
          <p:cNvPr id="66" name="TextBox 65"/>
          <p:cNvSpPr txBox="1"/>
          <p:nvPr/>
        </p:nvSpPr>
        <p:spPr>
          <a:xfrm>
            <a:off x="5148064" y="2937138"/>
            <a:ext cx="1332148" cy="830997"/>
          </a:xfrm>
          <a:prstGeom prst="rect">
            <a:avLst/>
          </a:prstGeom>
          <a:noFill/>
        </p:spPr>
        <p:txBody>
          <a:bodyPr wrap="square" rtlCol="0">
            <a:spAutoFit/>
          </a:bodyPr>
          <a:lstStyle/>
          <a:p>
            <a:pPr algn="ctr"/>
            <a:r>
              <a:rPr lang="ar-SA" sz="2400" b="1" dirty="0" smtClean="0"/>
              <a:t>المرحلة الأولى</a:t>
            </a:r>
            <a:endParaRPr lang="en-GB" sz="2400" b="1" dirty="0"/>
          </a:p>
        </p:txBody>
      </p:sp>
      <p:sp>
        <p:nvSpPr>
          <p:cNvPr id="67" name="TextBox 66"/>
          <p:cNvSpPr txBox="1"/>
          <p:nvPr/>
        </p:nvSpPr>
        <p:spPr>
          <a:xfrm>
            <a:off x="4067944" y="5045114"/>
            <a:ext cx="792088" cy="400110"/>
          </a:xfrm>
          <a:prstGeom prst="rect">
            <a:avLst/>
          </a:prstGeom>
          <a:noFill/>
        </p:spPr>
        <p:txBody>
          <a:bodyPr wrap="square" rtlCol="0">
            <a:spAutoFit/>
          </a:bodyPr>
          <a:lstStyle/>
          <a:p>
            <a:r>
              <a:rPr lang="en-GB" sz="2000" dirty="0" smtClean="0"/>
              <a:t>c’</a:t>
            </a:r>
            <a:endParaRPr lang="en-GB" sz="2000" dirty="0"/>
          </a:p>
        </p:txBody>
      </p:sp>
      <p:sp>
        <p:nvSpPr>
          <p:cNvPr id="68" name="TextBox 67"/>
          <p:cNvSpPr txBox="1"/>
          <p:nvPr/>
        </p:nvSpPr>
        <p:spPr>
          <a:xfrm>
            <a:off x="2123728" y="2564904"/>
            <a:ext cx="792088" cy="400110"/>
          </a:xfrm>
          <a:prstGeom prst="rect">
            <a:avLst/>
          </a:prstGeom>
          <a:noFill/>
        </p:spPr>
        <p:txBody>
          <a:bodyPr wrap="square" rtlCol="0">
            <a:spAutoFit/>
          </a:bodyPr>
          <a:lstStyle/>
          <a:p>
            <a:r>
              <a:rPr lang="en-GB" sz="2000" dirty="0" smtClean="0"/>
              <a:t>e’</a:t>
            </a:r>
            <a:endParaRPr lang="en-GB" sz="2000" dirty="0"/>
          </a:p>
        </p:txBody>
      </p:sp>
    </p:spTree>
    <p:extLst>
      <p:ext uri="{BB962C8B-B14F-4D97-AF65-F5344CB8AC3E}">
        <p14:creationId xmlns:p14="http://schemas.microsoft.com/office/powerpoint/2010/main" val="21913307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مراحل الإنتاج الثلاث :</a:t>
            </a:r>
            <a:endParaRPr lang="en-GB" dirty="0"/>
          </a:p>
        </p:txBody>
      </p:sp>
      <p:sp>
        <p:nvSpPr>
          <p:cNvPr id="3" name="Content Placeholder 2"/>
          <p:cNvSpPr>
            <a:spLocks noGrp="1"/>
          </p:cNvSpPr>
          <p:nvPr>
            <p:ph idx="1"/>
          </p:nvPr>
        </p:nvSpPr>
        <p:spPr/>
        <p:txBody>
          <a:bodyPr>
            <a:normAutofit lnSpcReduction="10000"/>
          </a:bodyPr>
          <a:lstStyle/>
          <a:p>
            <a:pPr algn="r" rtl="1"/>
            <a:r>
              <a:rPr lang="ar-SA" b="1" dirty="0">
                <a:solidFill>
                  <a:schemeClr val="tx2"/>
                </a:solidFill>
              </a:rPr>
              <a:t>المرحلة الإنتاجية </a:t>
            </a:r>
            <a:r>
              <a:rPr lang="ar-SA" b="1" dirty="0" smtClean="0">
                <a:solidFill>
                  <a:schemeClr val="tx2"/>
                </a:solidFill>
              </a:rPr>
              <a:t>الأولى (عندما </a:t>
            </a:r>
            <a:r>
              <a:rPr lang="en-GB" b="1" dirty="0" smtClean="0">
                <a:solidFill>
                  <a:schemeClr val="tx2"/>
                </a:solidFill>
              </a:rPr>
              <a:t>AP</a:t>
            </a:r>
            <a:r>
              <a:rPr lang="ar-SA" b="1" dirty="0" smtClean="0">
                <a:solidFill>
                  <a:schemeClr val="tx2"/>
                </a:solidFill>
              </a:rPr>
              <a:t> يتزايد إلى أن يصل لأقصى قيمة له):</a:t>
            </a:r>
            <a:endParaRPr lang="ar-SA" b="1" dirty="0">
              <a:solidFill>
                <a:schemeClr val="tx2"/>
              </a:solidFill>
            </a:endParaRPr>
          </a:p>
          <a:p>
            <a:pPr marL="0" indent="0" algn="r" rtl="1">
              <a:buNone/>
            </a:pPr>
            <a:r>
              <a:rPr lang="ar-SA" dirty="0" smtClean="0"/>
              <a:t>          من الأفضل زيادة المستخدم من العنصر في هذه المرحلة لأن استخدامه يؤدي لزيادة ما يضاف للإنتاج. (من الأفضل تجاوزها)</a:t>
            </a:r>
            <a:endParaRPr lang="en-GB" dirty="0"/>
          </a:p>
          <a:p>
            <a:pPr algn="r" rtl="1"/>
            <a:r>
              <a:rPr lang="ar-SA" b="1" dirty="0">
                <a:solidFill>
                  <a:schemeClr val="tx2"/>
                </a:solidFill>
              </a:rPr>
              <a:t>المرحلة الإنتاجية </a:t>
            </a:r>
            <a:r>
              <a:rPr lang="ar-SA" b="1" dirty="0" smtClean="0">
                <a:solidFill>
                  <a:schemeClr val="tx2"/>
                </a:solidFill>
              </a:rPr>
              <a:t>الثانية </a:t>
            </a:r>
            <a:r>
              <a:rPr lang="ar-SA" b="1" dirty="0">
                <a:solidFill>
                  <a:schemeClr val="tx2"/>
                </a:solidFill>
              </a:rPr>
              <a:t>(عندما </a:t>
            </a:r>
            <a:r>
              <a:rPr lang="en-GB" b="1" dirty="0">
                <a:solidFill>
                  <a:schemeClr val="tx2"/>
                </a:solidFill>
              </a:rPr>
              <a:t>AP</a:t>
            </a:r>
            <a:r>
              <a:rPr lang="ar-SA" b="1" dirty="0">
                <a:solidFill>
                  <a:schemeClr val="tx2"/>
                </a:solidFill>
              </a:rPr>
              <a:t> </a:t>
            </a:r>
            <a:r>
              <a:rPr lang="ar-SA" b="1" dirty="0" smtClean="0">
                <a:solidFill>
                  <a:schemeClr val="tx2"/>
                </a:solidFill>
              </a:rPr>
              <a:t>يتناقص إلى أن يصبح </a:t>
            </a:r>
            <a:r>
              <a:rPr lang="en-GB" b="1" dirty="0" smtClean="0">
                <a:solidFill>
                  <a:schemeClr val="tx2"/>
                </a:solidFill>
              </a:rPr>
              <a:t>MP=0</a:t>
            </a:r>
            <a:r>
              <a:rPr lang="ar-SA" b="1" dirty="0" smtClean="0">
                <a:solidFill>
                  <a:schemeClr val="tx2"/>
                </a:solidFill>
              </a:rPr>
              <a:t>):</a:t>
            </a:r>
            <a:endParaRPr lang="ar-SA" b="1" dirty="0">
              <a:solidFill>
                <a:schemeClr val="tx2"/>
              </a:solidFill>
            </a:endParaRPr>
          </a:p>
          <a:p>
            <a:pPr marL="0" indent="0" algn="r" rtl="1">
              <a:buNone/>
            </a:pPr>
            <a:r>
              <a:rPr lang="ar-SA" dirty="0"/>
              <a:t>          </a:t>
            </a:r>
            <a:r>
              <a:rPr lang="ar-SA" dirty="0" smtClean="0"/>
              <a:t>تختار المنشأة الكميات من العنصر بين النقطتين (</a:t>
            </a:r>
            <a:r>
              <a:rPr lang="en-GB" dirty="0" smtClean="0"/>
              <a:t>e’</a:t>
            </a:r>
            <a:r>
              <a:rPr lang="ar-SA" dirty="0" smtClean="0"/>
              <a:t>) و (</a:t>
            </a:r>
            <a:r>
              <a:rPr lang="en-GB" dirty="0" smtClean="0"/>
              <a:t>c’</a:t>
            </a:r>
            <a:r>
              <a:rPr lang="ar-SA" dirty="0" smtClean="0"/>
              <a:t>) حيث يعتمد اختيارها لكمية المستخدم من العنصر</a:t>
            </a:r>
            <a:r>
              <a:rPr lang="en-US" dirty="0" smtClean="0"/>
              <a:t> </a:t>
            </a:r>
            <a:r>
              <a:rPr lang="ar-SA" dirty="0" smtClean="0"/>
              <a:t>على ما تدفعه للحصول عليه مقارنة بما يضيفه العنصر للإنتاج.</a:t>
            </a:r>
            <a:endParaRPr lang="ar-SA" b="1" dirty="0" smtClean="0">
              <a:solidFill>
                <a:schemeClr val="tx2"/>
              </a:solidFill>
            </a:endParaRPr>
          </a:p>
          <a:p>
            <a:pPr algn="r" rtl="1"/>
            <a:r>
              <a:rPr lang="ar-SA" b="1" dirty="0" smtClean="0">
                <a:solidFill>
                  <a:schemeClr val="tx2"/>
                </a:solidFill>
              </a:rPr>
              <a:t>المرحلة الإنتاجية الثالثة (عندما </a:t>
            </a:r>
            <a:r>
              <a:rPr lang="en-GB" b="1" dirty="0" smtClean="0">
                <a:solidFill>
                  <a:schemeClr val="tx2"/>
                </a:solidFill>
              </a:rPr>
              <a:t>TP</a:t>
            </a:r>
            <a:r>
              <a:rPr lang="ar-SA" b="1" dirty="0" smtClean="0">
                <a:solidFill>
                  <a:schemeClr val="tx2"/>
                </a:solidFill>
              </a:rPr>
              <a:t> يتناقص):</a:t>
            </a:r>
          </a:p>
          <a:p>
            <a:pPr marL="0" indent="0" algn="r" rtl="1">
              <a:buNone/>
            </a:pPr>
            <a:r>
              <a:rPr lang="ar-SA" dirty="0"/>
              <a:t> </a:t>
            </a:r>
            <a:r>
              <a:rPr lang="ar-SA" dirty="0" smtClean="0"/>
              <a:t>         هي مرحلة افتراضية غير اقتصادية تكون فيها الغلة سالبة لأن زيادة استخدام العنصر فيها يؤدي لانخفاض الإنتاج.</a:t>
            </a:r>
            <a:r>
              <a:rPr lang="ar-SA" dirty="0"/>
              <a:t> </a:t>
            </a:r>
            <a:r>
              <a:rPr lang="ar-SA" dirty="0" smtClean="0"/>
              <a:t>(غير مرغوبة)</a:t>
            </a:r>
            <a:endParaRPr lang="en-GB" dirty="0"/>
          </a:p>
        </p:txBody>
      </p:sp>
      <p:sp>
        <p:nvSpPr>
          <p:cNvPr id="4" name="عنصر نائب لرقم الشريحة 3"/>
          <p:cNvSpPr>
            <a:spLocks noGrp="1"/>
          </p:cNvSpPr>
          <p:nvPr>
            <p:ph type="sldNum" sz="quarter" idx="12"/>
          </p:nvPr>
        </p:nvSpPr>
        <p:spPr/>
        <p:txBody>
          <a:bodyPr/>
          <a:lstStyle/>
          <a:p>
            <a:fld id="{DDA63D12-BCEB-4E8B-94AD-549E12DB8AFD}" type="slidenum">
              <a:rPr lang="en-GB" smtClean="0"/>
              <a:pPr/>
              <a:t>22</a:t>
            </a:fld>
            <a:endParaRPr lang="en-GB"/>
          </a:p>
        </p:txBody>
      </p:sp>
    </p:spTree>
    <p:extLst>
      <p:ext uri="{BB962C8B-B14F-4D97-AF65-F5344CB8AC3E}">
        <p14:creationId xmlns:p14="http://schemas.microsoft.com/office/powerpoint/2010/main" val="20000915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الخلاصة:</a:t>
            </a:r>
            <a:endParaRPr lang="en-GB" b="1" dirty="0"/>
          </a:p>
        </p:txBody>
      </p:sp>
      <p:sp>
        <p:nvSpPr>
          <p:cNvPr id="3" name="Content Placeholder 2"/>
          <p:cNvSpPr>
            <a:spLocks noGrp="1"/>
          </p:cNvSpPr>
          <p:nvPr>
            <p:ph idx="1"/>
          </p:nvPr>
        </p:nvSpPr>
        <p:spPr/>
        <p:txBody>
          <a:bodyPr/>
          <a:lstStyle/>
          <a:p>
            <a:pPr algn="r" rtl="1"/>
            <a:r>
              <a:rPr lang="ar-SA" dirty="0" smtClean="0"/>
              <a:t>دالة الإنتاج في الأجل القصير تحدد العلاقة بين الكميات المستخدمة من العنصر الإنتاجي المتغير وحجم الإنتاج وذلك بافتراض ثبات العناصر الإنتاجية الأخرى وتجانسها وثبات التكنولوجيا.</a:t>
            </a:r>
          </a:p>
          <a:p>
            <a:pPr algn="r" rtl="1"/>
            <a:r>
              <a:rPr lang="ar-SA" dirty="0" smtClean="0"/>
              <a:t>زيادة العنصر الإنتاجي المتغير تؤدي إلى زيادة الإنتاج الكلي بمعدل متزايد أولاً ثم زيادته بمعدل متناقص إلى أن يصل لقمته ثم يتناقص.</a:t>
            </a:r>
          </a:p>
          <a:p>
            <a:pPr algn="r" rtl="1"/>
            <a:r>
              <a:rPr lang="ar-SA" dirty="0" smtClean="0"/>
              <a:t>يتزايد الإنتاج الحدي للعنصر المتغير في البداية ثم يتناقص إلى أن يصل إلى صفر ثم يصبح سالب القيمة.</a:t>
            </a:r>
          </a:p>
          <a:p>
            <a:pPr algn="r" rtl="1"/>
            <a:r>
              <a:rPr lang="ar-SA" dirty="0" smtClean="0"/>
              <a:t>يتقاطع منحنيا الإنتاج الحدي والإنتاج المتوسط عند أقصى قيمة للأخير.</a:t>
            </a:r>
          </a:p>
          <a:p>
            <a:pPr algn="r" rtl="1"/>
            <a:r>
              <a:rPr lang="ar-SA" dirty="0" smtClean="0"/>
              <a:t>قانون تناقص الغلة ينص أن الإنتاج الحدي للعنصر المتغير يتناقص بزيادة كمياته مع ثبات العناصر الأخرى.</a:t>
            </a:r>
          </a:p>
          <a:p>
            <a:pPr algn="r" rtl="1"/>
            <a:endParaRPr lang="en-GB"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23</a:t>
            </a:fld>
            <a:endParaRPr lang="en-GB"/>
          </a:p>
        </p:txBody>
      </p:sp>
    </p:spTree>
    <p:extLst>
      <p:ext uri="{BB962C8B-B14F-4D97-AF65-F5344CB8AC3E}">
        <p14:creationId xmlns:p14="http://schemas.microsoft.com/office/powerpoint/2010/main" val="1924533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مقدمة:</a:t>
            </a:r>
            <a:endParaRPr lang="en-GB" b="1" dirty="0"/>
          </a:p>
        </p:txBody>
      </p:sp>
      <p:sp>
        <p:nvSpPr>
          <p:cNvPr id="3" name="Content Placeholder 2"/>
          <p:cNvSpPr>
            <a:spLocks noGrp="1"/>
          </p:cNvSpPr>
          <p:nvPr>
            <p:ph idx="1"/>
          </p:nvPr>
        </p:nvSpPr>
        <p:spPr/>
        <p:txBody>
          <a:bodyPr/>
          <a:lstStyle/>
          <a:p>
            <a:pPr algn="r" rtl="1"/>
            <a:r>
              <a:rPr lang="ar-SA" dirty="0" smtClean="0"/>
              <a:t>قد يُضاف لعناصر الإنتاج الثلاث (العمل، الأرض، رأس المال) عنصراً إنتاجياً رابعاً وهو: المنظم </a:t>
            </a:r>
            <a:r>
              <a:rPr lang="en-GB" dirty="0" smtClean="0"/>
              <a:t>Entrepreneur</a:t>
            </a:r>
            <a:r>
              <a:rPr lang="ar-SA" dirty="0" smtClean="0"/>
              <a:t> .</a:t>
            </a:r>
          </a:p>
          <a:p>
            <a:pPr algn="r" rtl="1"/>
            <a:r>
              <a:rPr lang="ar-SA" b="1" dirty="0">
                <a:solidFill>
                  <a:schemeClr val="tx2"/>
                </a:solidFill>
              </a:rPr>
              <a:t>المنظم </a:t>
            </a:r>
            <a:r>
              <a:rPr lang="en-GB" b="1" dirty="0">
                <a:solidFill>
                  <a:schemeClr val="tx2"/>
                </a:solidFill>
              </a:rPr>
              <a:t>Entrepreneur</a:t>
            </a:r>
            <a:r>
              <a:rPr lang="ar-SA" b="1" dirty="0">
                <a:solidFill>
                  <a:schemeClr val="tx2"/>
                </a:solidFill>
              </a:rPr>
              <a:t> </a:t>
            </a:r>
            <a:r>
              <a:rPr lang="ar-SA" b="1" dirty="0" smtClean="0">
                <a:solidFill>
                  <a:schemeClr val="tx2"/>
                </a:solidFill>
              </a:rPr>
              <a:t>:</a:t>
            </a:r>
          </a:p>
          <a:p>
            <a:pPr marL="0" indent="0" algn="r" rtl="1">
              <a:buNone/>
            </a:pPr>
            <a:r>
              <a:rPr lang="ar-SA" dirty="0">
                <a:solidFill>
                  <a:schemeClr val="tx2"/>
                </a:solidFill>
              </a:rPr>
              <a:t> </a:t>
            </a:r>
            <a:r>
              <a:rPr lang="ar-SA" dirty="0" smtClean="0">
                <a:solidFill>
                  <a:schemeClr val="tx2"/>
                </a:solidFill>
              </a:rPr>
              <a:t>         </a:t>
            </a:r>
            <a:r>
              <a:rPr lang="ar-SA" dirty="0" smtClean="0"/>
              <a:t>هو الذي يقوم باختيار الوسائل الكفيلة بتحقيق أهداف المنشأة حيث يقوم بتنظيم العملية الإنتاجية من استخدام لعناصر الإنتاج ومزجها وإنتاج السلعة لغرض تحقيق الأرباح.</a:t>
            </a:r>
          </a:p>
          <a:p>
            <a:pPr algn="r" rtl="1"/>
            <a:r>
              <a:rPr lang="ar-SA" dirty="0" smtClean="0"/>
              <a:t>المنظم قد يكون مالكاً لرأس المال أو لا يكون.</a:t>
            </a:r>
            <a:endParaRPr lang="en-GB" dirty="0"/>
          </a:p>
          <a:p>
            <a:pPr marL="0" indent="0" algn="r" rtl="1">
              <a:buNone/>
            </a:pPr>
            <a:endParaRPr lang="en-GB"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3</a:t>
            </a:fld>
            <a:endParaRPr lang="en-GB"/>
          </a:p>
        </p:txBody>
      </p:sp>
    </p:spTree>
    <p:extLst>
      <p:ext uri="{BB962C8B-B14F-4D97-AF65-F5344CB8AC3E}">
        <p14:creationId xmlns:p14="http://schemas.microsoft.com/office/powerpoint/2010/main" val="566792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مقدمة:</a:t>
            </a:r>
            <a:endParaRPr lang="en-GB" b="1" dirty="0"/>
          </a:p>
        </p:txBody>
      </p:sp>
      <p:sp>
        <p:nvSpPr>
          <p:cNvPr id="3" name="Content Placeholder 2"/>
          <p:cNvSpPr>
            <a:spLocks noGrp="1"/>
          </p:cNvSpPr>
          <p:nvPr>
            <p:ph idx="1"/>
          </p:nvPr>
        </p:nvSpPr>
        <p:spPr>
          <a:xfrm>
            <a:off x="107504" y="1935480"/>
            <a:ext cx="8712968" cy="4389120"/>
          </a:xfrm>
        </p:spPr>
        <p:txBody>
          <a:bodyPr>
            <a:normAutofit/>
          </a:bodyPr>
          <a:lstStyle/>
          <a:p>
            <a:pPr algn="r" rtl="1"/>
            <a:r>
              <a:rPr lang="ar-SA" b="1" dirty="0" smtClean="0">
                <a:solidFill>
                  <a:schemeClr val="tx2"/>
                </a:solidFill>
              </a:rPr>
              <a:t>تواجه المنشأة من خلال المنظم سؤالين مترابطين:</a:t>
            </a:r>
          </a:p>
          <a:p>
            <a:pPr marL="514350" indent="-514350" algn="r" rtl="1">
              <a:buFont typeface="+mj-lt"/>
              <a:buAutoNum type="arabicPeriod"/>
            </a:pPr>
            <a:r>
              <a:rPr lang="ar-SA" dirty="0" smtClean="0"/>
              <a:t>ماذا يجب أن يُنتج؟ وبأي الكميات؟</a:t>
            </a:r>
          </a:p>
          <a:p>
            <a:pPr marL="514350" indent="-514350" algn="r" rtl="1">
              <a:buFont typeface="+mj-lt"/>
              <a:buAutoNum type="arabicPeriod"/>
            </a:pPr>
            <a:r>
              <a:rPr lang="ar-SA" dirty="0" smtClean="0"/>
              <a:t>ماهو المزيج من عناصر الإنتاج الذي يجب استخدامه لإنتاج السلع والخدمات؟</a:t>
            </a:r>
          </a:p>
          <a:p>
            <a:pPr algn="r" rtl="1"/>
            <a:r>
              <a:rPr lang="ar-SA" dirty="0" smtClean="0"/>
              <a:t>للإجابة على السؤالين السابقين، نعود لهدف المنشأة الأساسي. المنشأة تسعى لتحقيق الأرباح، فتحديد طريقة الإنتاج في ظل هذا الهدف يعني أن تحاول المنشأة تحقيق الكفاءة </a:t>
            </a:r>
            <a:r>
              <a:rPr lang="ar-SA" b="1" dirty="0" smtClean="0">
                <a:solidFill>
                  <a:schemeClr val="tx2"/>
                </a:solidFill>
              </a:rPr>
              <a:t>أي أن تحاول المنشأة:</a:t>
            </a:r>
          </a:p>
          <a:p>
            <a:pPr marL="514350" indent="-514350" algn="r" rtl="1">
              <a:buFont typeface="+mj-lt"/>
              <a:buAutoNum type="arabicPeriod"/>
            </a:pPr>
            <a:r>
              <a:rPr lang="ar-SA" dirty="0" smtClean="0"/>
              <a:t>استخدام أقل الكميات الممكنة من عناصر الإنتاج لإنتاج كمية محددة من السلعة.</a:t>
            </a:r>
          </a:p>
          <a:p>
            <a:pPr marL="514350" indent="-514350" algn="r" rtl="1">
              <a:buFont typeface="+mj-lt"/>
              <a:buAutoNum type="arabicPeriod"/>
            </a:pPr>
            <a:r>
              <a:rPr lang="ar-SA" dirty="0" smtClean="0"/>
              <a:t>استخدام كمية محددة من عناصر الإنتاج لإنتاج أكبر كمية ممكنة من السلعة.</a:t>
            </a:r>
          </a:p>
          <a:p>
            <a:pPr marL="0" indent="0" algn="r" rtl="1">
              <a:buNone/>
            </a:pPr>
            <a:endParaRPr lang="en-GB"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4</a:t>
            </a:fld>
            <a:endParaRPr lang="en-GB"/>
          </a:p>
        </p:txBody>
      </p:sp>
    </p:spTree>
    <p:extLst>
      <p:ext uri="{BB962C8B-B14F-4D97-AF65-F5344CB8AC3E}">
        <p14:creationId xmlns:p14="http://schemas.microsoft.com/office/powerpoint/2010/main" val="3897682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افتراضات نظرية:</a:t>
            </a:r>
            <a:endParaRPr lang="en-GB" b="1"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lgn="r" rtl="1"/>
                <a:r>
                  <a:rPr lang="ar-SA" b="1" dirty="0" smtClean="0">
                    <a:solidFill>
                      <a:schemeClr val="tx2"/>
                    </a:solidFill>
                  </a:rPr>
                  <a:t>المدخلات </a:t>
                </a:r>
                <a:r>
                  <a:rPr lang="en-GB" b="1" dirty="0" smtClean="0">
                    <a:solidFill>
                      <a:schemeClr val="tx2"/>
                    </a:solidFill>
                  </a:rPr>
                  <a:t>Inputs</a:t>
                </a:r>
                <a:r>
                  <a:rPr lang="ar-SA" b="1" dirty="0" smtClean="0">
                    <a:solidFill>
                      <a:schemeClr val="tx2"/>
                    </a:solidFill>
                  </a:rPr>
                  <a:t> : </a:t>
                </a:r>
                <a:r>
                  <a:rPr lang="ar-SA" dirty="0" smtClean="0"/>
                  <a:t>عناصر الإنتاج.</a:t>
                </a:r>
              </a:p>
              <a:p>
                <a:pPr algn="r" rtl="1"/>
                <a:r>
                  <a:rPr lang="ar-SA" b="1" dirty="0" smtClean="0">
                    <a:solidFill>
                      <a:schemeClr val="tx2"/>
                    </a:solidFill>
                  </a:rPr>
                  <a:t>المخرجات </a:t>
                </a:r>
                <a:r>
                  <a:rPr lang="en-GB" b="1" dirty="0" smtClean="0">
                    <a:solidFill>
                      <a:schemeClr val="tx2"/>
                    </a:solidFill>
                  </a:rPr>
                  <a:t>Outputs</a:t>
                </a:r>
                <a:r>
                  <a:rPr lang="ar-SA" b="1" dirty="0" smtClean="0">
                    <a:solidFill>
                      <a:schemeClr val="tx2"/>
                    </a:solidFill>
                  </a:rPr>
                  <a:t> : </a:t>
                </a:r>
                <a:r>
                  <a:rPr lang="ar-SA" dirty="0" smtClean="0"/>
                  <a:t>ما يتم إنتاجه بواسطة عناصر الإنتاج.</a:t>
                </a:r>
              </a:p>
              <a:p>
                <a:pPr algn="r" rtl="1"/>
                <a:r>
                  <a:rPr lang="ar-SA" dirty="0" smtClean="0"/>
                  <a:t>لابد أن تتوافر للمنشأة (أو المنظم) المعلومات عن العلاقة بين عناصر الإنتاج (المدخلات) وبين المنتج من السلعة (المخرجات) عندما تقرر كمية عناصر الإنتاج المستخدمة في العملية الإنتاجية.</a:t>
                </a:r>
              </a:p>
              <a:p>
                <a:pPr algn="r" rtl="1"/>
                <a:r>
                  <a:rPr lang="ar-SA" b="1" dirty="0" smtClean="0">
                    <a:solidFill>
                      <a:schemeClr val="tx2"/>
                    </a:solidFill>
                  </a:rPr>
                  <a:t>العلاقة بين المدخلات والمخرجات:</a:t>
                </a:r>
              </a:p>
              <a:p>
                <a:pPr marL="0" indent="0" algn="r" rtl="1">
                  <a:buNone/>
                </a:pPr>
                <a14:m>
                  <m:oMathPara xmlns:m="http://schemas.openxmlformats.org/officeDocument/2006/math">
                    <m:oMathParaPr>
                      <m:jc m:val="centerGroup"/>
                    </m:oMathParaPr>
                    <m:oMath xmlns:m="http://schemas.openxmlformats.org/officeDocument/2006/math">
                      <m:r>
                        <a:rPr lang="en-GB" b="0" i="1" smtClean="0">
                          <a:latin typeface="Cambria Math"/>
                        </a:rPr>
                        <m:t>𝑄</m:t>
                      </m:r>
                      <m:r>
                        <a:rPr lang="en-GB" b="0" i="1" smtClean="0">
                          <a:latin typeface="Cambria Math"/>
                        </a:rPr>
                        <m:t>=</m:t>
                      </m:r>
                      <m:r>
                        <a:rPr lang="en-GB" b="0" i="1" smtClean="0">
                          <a:latin typeface="Cambria Math"/>
                        </a:rPr>
                        <m:t>𝑓</m:t>
                      </m:r>
                      <m:r>
                        <a:rPr lang="en-GB" b="0" i="1" smtClean="0">
                          <a:latin typeface="Cambria Math"/>
                        </a:rPr>
                        <m:t>(</m:t>
                      </m:r>
                      <m:r>
                        <a:rPr lang="en-GB" b="0" i="1" smtClean="0">
                          <a:latin typeface="Cambria Math"/>
                        </a:rPr>
                        <m:t>𝐿</m:t>
                      </m:r>
                      <m:r>
                        <a:rPr lang="en-GB" b="0" i="1" smtClean="0">
                          <a:latin typeface="Cambria Math"/>
                        </a:rPr>
                        <m:t>,</m:t>
                      </m:r>
                      <m:r>
                        <a:rPr lang="en-GB" b="0" i="1" smtClean="0">
                          <a:latin typeface="Cambria Math"/>
                        </a:rPr>
                        <m:t>𝐾</m:t>
                      </m:r>
                      <m:r>
                        <a:rPr lang="en-GB" b="0" i="1" smtClean="0">
                          <a:latin typeface="Cambria Math"/>
                        </a:rPr>
                        <m:t>,….)</m:t>
                      </m:r>
                    </m:oMath>
                  </m:oMathPara>
                </a14:m>
                <a:endParaRPr lang="en-GB" dirty="0" smtClean="0"/>
              </a:p>
              <a:p>
                <a:pPr marL="0" indent="0" algn="r" rtl="1">
                  <a:buNone/>
                </a:pPr>
                <a:r>
                  <a:rPr lang="ar-SA" b="1" dirty="0" smtClean="0">
                    <a:solidFill>
                      <a:schemeClr val="tx2"/>
                    </a:solidFill>
                  </a:rPr>
                  <a:t>حيث:</a:t>
                </a:r>
                <a:r>
                  <a:rPr lang="ar-SA" dirty="0" smtClean="0">
                    <a:latin typeface="Cambria Math" pitchFamily="18" charset="0"/>
                    <a:ea typeface="Cambria Math" pitchFamily="18" charset="0"/>
                  </a:rPr>
                  <a:t>(</a:t>
                </a:r>
                <a:r>
                  <a:rPr lang="en-GB" i="1" dirty="0" smtClean="0">
                    <a:latin typeface="Cambria Math" pitchFamily="18" charset="0"/>
                    <a:ea typeface="Cambria Math" pitchFamily="18" charset="0"/>
                  </a:rPr>
                  <a:t>Q</a:t>
                </a:r>
                <a:r>
                  <a:rPr lang="ar-SA" dirty="0" smtClean="0">
                    <a:latin typeface="Cambria Math" pitchFamily="18" charset="0"/>
                    <a:ea typeface="Cambria Math" pitchFamily="18" charset="0"/>
                  </a:rPr>
                  <a:t>)</a:t>
                </a:r>
                <a:r>
                  <a:rPr lang="ar-SA" dirty="0" smtClean="0"/>
                  <a:t> كمية الإنتاج، (</a:t>
                </a:r>
                <a:r>
                  <a:rPr lang="en-GB" i="1" dirty="0" smtClean="0">
                    <a:latin typeface="Cambria Math" pitchFamily="18" charset="0"/>
                    <a:ea typeface="Cambria Math" pitchFamily="18" charset="0"/>
                  </a:rPr>
                  <a:t>L, K, ….</a:t>
                </a:r>
                <a:r>
                  <a:rPr lang="ar-SA" dirty="0" smtClean="0"/>
                  <a:t>) عناصر الإنتاج من عمل ورأس مال وغيره.</a:t>
                </a:r>
                <a:endParaRPr lang="en-GB" b="1"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528" r="-1333"/>
                </a:stretch>
              </a:blipFill>
            </p:spPr>
            <p:txBody>
              <a:bodyPr/>
              <a:lstStyle/>
              <a:p>
                <a:r>
                  <a:rPr lang="en-GB">
                    <a:noFill/>
                  </a:rPr>
                  <a:t> </a:t>
                </a:r>
              </a:p>
            </p:txBody>
          </p:sp>
        </mc:Fallback>
      </mc:AlternateContent>
      <p:sp>
        <p:nvSpPr>
          <p:cNvPr id="5" name="Slide Number Placeholder 4"/>
          <p:cNvSpPr>
            <a:spLocks noGrp="1"/>
          </p:cNvSpPr>
          <p:nvPr>
            <p:ph type="sldNum" sz="quarter" idx="12"/>
          </p:nvPr>
        </p:nvSpPr>
        <p:spPr/>
        <p:txBody>
          <a:bodyPr/>
          <a:lstStyle/>
          <a:p>
            <a:fld id="{DDA63D12-BCEB-4E8B-94AD-549E12DB8AFD}" type="slidenum">
              <a:rPr lang="en-GB" smtClean="0"/>
              <a:pPr/>
              <a:t>5</a:t>
            </a:fld>
            <a:endParaRPr lang="en-GB"/>
          </a:p>
        </p:txBody>
      </p:sp>
    </p:spTree>
    <p:extLst>
      <p:ext uri="{BB962C8B-B14F-4D97-AF65-F5344CB8AC3E}">
        <p14:creationId xmlns:p14="http://schemas.microsoft.com/office/powerpoint/2010/main" val="2214761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افتراضات نظرية:</a:t>
            </a:r>
            <a:endParaRPr lang="en-GB" b="1" dirty="0"/>
          </a:p>
        </p:txBody>
      </p:sp>
      <p:sp>
        <p:nvSpPr>
          <p:cNvPr id="3" name="Content Placeholder 2"/>
          <p:cNvSpPr>
            <a:spLocks noGrp="1"/>
          </p:cNvSpPr>
          <p:nvPr>
            <p:ph idx="1"/>
          </p:nvPr>
        </p:nvSpPr>
        <p:spPr/>
        <p:txBody>
          <a:bodyPr/>
          <a:lstStyle/>
          <a:p>
            <a:pPr algn="r" rtl="1"/>
            <a:r>
              <a:rPr lang="ar-SA" dirty="0" smtClean="0"/>
              <a:t>نستخدم البناء النظري لتحديد طبيعة العلاقة بين مدخلات ومخرجات الإنتاج بغية تحديد كمية العناصر الإنتاجية التي يجب استخدامها في الإنتاج.</a:t>
            </a:r>
          </a:p>
          <a:p>
            <a:pPr algn="r" rtl="1"/>
            <a:r>
              <a:rPr lang="ar-SA" b="1" dirty="0" smtClean="0">
                <a:solidFill>
                  <a:schemeClr val="tx2"/>
                </a:solidFill>
              </a:rPr>
              <a:t>مثال: </a:t>
            </a:r>
            <a:r>
              <a:rPr lang="ar-SA" dirty="0" smtClean="0"/>
              <a:t>الإنتاج من القمح في مزرعة.</a:t>
            </a:r>
            <a:endParaRPr lang="ar-SA" b="1" dirty="0" smtClean="0">
              <a:solidFill>
                <a:schemeClr val="tx2"/>
              </a:solidFill>
            </a:endParaRPr>
          </a:p>
          <a:p>
            <a:pPr algn="r" rtl="1"/>
            <a:r>
              <a:rPr lang="ar-SA" b="1" dirty="0" smtClean="0">
                <a:solidFill>
                  <a:schemeClr val="tx2"/>
                </a:solidFill>
              </a:rPr>
              <a:t>يقوم البناء النظري على افتراضات التالية:</a:t>
            </a:r>
          </a:p>
          <a:p>
            <a:pPr marL="514350" indent="-514350" algn="r" rtl="1">
              <a:buFont typeface="+mj-lt"/>
              <a:buAutoNum type="arabicPeriod"/>
            </a:pPr>
            <a:r>
              <a:rPr lang="ar-SA" dirty="0" smtClean="0"/>
              <a:t>جميع عناصر الإنتاج ثابتة ماعدا عنصر إنتاجي واحد (نفترض أنه العمل في هذا المثال) فإنه متغير.</a:t>
            </a:r>
          </a:p>
          <a:p>
            <a:pPr marL="514350" indent="-514350" algn="r" rtl="1">
              <a:buFont typeface="+mj-lt"/>
              <a:buAutoNum type="arabicPeriod"/>
            </a:pPr>
            <a:r>
              <a:rPr lang="ar-SA" dirty="0" smtClean="0"/>
              <a:t>عناصر الإنتاج المستخدمة في عملية الإنتاج متجانسة.</a:t>
            </a:r>
          </a:p>
          <a:p>
            <a:pPr marL="514350" indent="-514350" algn="r" rtl="1">
              <a:buFont typeface="+mj-lt"/>
              <a:buAutoNum type="arabicPeriod"/>
            </a:pPr>
            <a:r>
              <a:rPr lang="ar-SA" dirty="0" smtClean="0"/>
              <a:t>التقنية أو أساليب الإنتاج ثابتة.</a:t>
            </a:r>
          </a:p>
          <a:p>
            <a:pPr marL="514350" indent="-514350" algn="r" rtl="1">
              <a:buFont typeface="+mj-lt"/>
              <a:buAutoNum type="arabicPeriod"/>
            </a:pPr>
            <a:r>
              <a:rPr lang="ar-SA" dirty="0" smtClean="0"/>
              <a:t>الإنتاج يتم في ظل ظروف عادية.</a:t>
            </a:r>
            <a:endParaRPr lang="en-GB"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6</a:t>
            </a:fld>
            <a:endParaRPr lang="en-GB"/>
          </a:p>
        </p:txBody>
      </p:sp>
    </p:spTree>
    <p:extLst>
      <p:ext uri="{BB962C8B-B14F-4D97-AF65-F5344CB8AC3E}">
        <p14:creationId xmlns:p14="http://schemas.microsoft.com/office/powerpoint/2010/main" val="1539990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افتراضات نظرية:</a:t>
            </a:r>
            <a:endParaRPr lang="en-GB" b="1" dirty="0"/>
          </a:p>
        </p:txBody>
      </p:sp>
      <p:sp>
        <p:nvSpPr>
          <p:cNvPr id="3" name="Content Placeholder 2"/>
          <p:cNvSpPr>
            <a:spLocks noGrp="1"/>
          </p:cNvSpPr>
          <p:nvPr>
            <p:ph idx="1"/>
          </p:nvPr>
        </p:nvSpPr>
        <p:spPr/>
        <p:txBody>
          <a:bodyPr>
            <a:normAutofit/>
          </a:bodyPr>
          <a:lstStyle/>
          <a:p>
            <a:pPr algn="r" rtl="1"/>
            <a:r>
              <a:rPr lang="ar-SA" b="1" u="sng" dirty="0" smtClean="0">
                <a:solidFill>
                  <a:schemeClr val="tx2"/>
                </a:solidFill>
              </a:rPr>
              <a:t>الافتراض الأول:</a:t>
            </a:r>
            <a:r>
              <a:rPr lang="en-US" b="1" u="sng" dirty="0" smtClean="0">
                <a:solidFill>
                  <a:schemeClr val="tx2"/>
                </a:solidFill>
              </a:rPr>
              <a:t> </a:t>
            </a:r>
            <a:r>
              <a:rPr lang="ar-SA" b="1" dirty="0" smtClean="0">
                <a:solidFill>
                  <a:schemeClr val="tx2"/>
                </a:solidFill>
              </a:rPr>
              <a:t>جميع </a:t>
            </a:r>
            <a:r>
              <a:rPr lang="ar-SA" b="1" dirty="0">
                <a:solidFill>
                  <a:schemeClr val="tx2"/>
                </a:solidFill>
              </a:rPr>
              <a:t>عناصر الإنتاج ثابتة ماعدا عنصر إنتاجي واحد (نفترض أنه العمل في هذا المثال) فإنه </a:t>
            </a:r>
            <a:r>
              <a:rPr lang="ar-SA" b="1" dirty="0" smtClean="0">
                <a:solidFill>
                  <a:schemeClr val="tx2"/>
                </a:solidFill>
              </a:rPr>
              <a:t>متغير</a:t>
            </a:r>
            <a:r>
              <a:rPr lang="en-US" b="1" dirty="0" smtClean="0">
                <a:solidFill>
                  <a:schemeClr val="tx2"/>
                </a:solidFill>
              </a:rPr>
              <a:t>:</a:t>
            </a:r>
            <a:endParaRPr lang="ar-SA" b="1" dirty="0">
              <a:solidFill>
                <a:schemeClr val="tx2"/>
              </a:solidFill>
            </a:endParaRPr>
          </a:p>
          <a:p>
            <a:pPr marL="0" indent="0" algn="r" rtl="1">
              <a:buNone/>
            </a:pPr>
            <a:r>
              <a:rPr lang="ar-SA" b="1" dirty="0" smtClean="0">
                <a:solidFill>
                  <a:schemeClr val="tx2"/>
                </a:solidFill>
              </a:rPr>
              <a:t>           </a:t>
            </a:r>
            <a:r>
              <a:rPr lang="ar-SA" dirty="0" smtClean="0"/>
              <a:t>نقوم بتحديد العلاقة بين العنصر الإنتاجي المتغير وحجم الإنتاج في </a:t>
            </a:r>
            <a:r>
              <a:rPr lang="ar-SA" dirty="0" smtClean="0">
                <a:solidFill>
                  <a:schemeClr val="tx2"/>
                </a:solidFill>
              </a:rPr>
              <a:t>الأجل القصير</a:t>
            </a:r>
            <a:r>
              <a:rPr lang="ar-SA" dirty="0" smtClean="0"/>
              <a:t>.</a:t>
            </a:r>
          </a:p>
          <a:p>
            <a:pPr algn="r" rtl="1"/>
            <a:r>
              <a:rPr lang="ar-SA" b="1" dirty="0" smtClean="0">
                <a:solidFill>
                  <a:schemeClr val="tx2"/>
                </a:solidFill>
              </a:rPr>
              <a:t>الأجل القصير:</a:t>
            </a:r>
          </a:p>
          <a:p>
            <a:pPr marL="0" indent="0" algn="r" rtl="1">
              <a:buNone/>
            </a:pPr>
            <a:r>
              <a:rPr lang="ar-SA" b="1" dirty="0"/>
              <a:t> </a:t>
            </a:r>
            <a:r>
              <a:rPr lang="ar-SA" b="1" dirty="0" smtClean="0"/>
              <a:t>         </a:t>
            </a:r>
            <a:r>
              <a:rPr lang="ar-SA" dirty="0" smtClean="0"/>
              <a:t>المدة التي لاتستطيع فيها المنشأة تغيير حجم المشروع </a:t>
            </a:r>
            <a:r>
              <a:rPr lang="ar-SA" b="1" dirty="0" smtClean="0">
                <a:solidFill>
                  <a:schemeClr val="tx2"/>
                </a:solidFill>
              </a:rPr>
              <a:t>أو </a:t>
            </a:r>
            <a:r>
              <a:rPr lang="ar-SA" dirty="0" smtClean="0"/>
              <a:t>هو الزمن الذي توجد فيه عناصر إنتاج ثابتة.</a:t>
            </a:r>
          </a:p>
          <a:p>
            <a:pPr algn="r" rtl="1"/>
            <a:r>
              <a:rPr lang="ar-SA" dirty="0" smtClean="0"/>
              <a:t>تختلف مدة الأجل القصير من منشأة إلى أخرى ويعتمد تحديد الأجل القصير على نوعية المشروع وقدرته على التحكم في عناصر الإنتاج المتوافرة لديه بتغييرها في الوقت الملائم.</a:t>
            </a:r>
          </a:p>
        </p:txBody>
      </p:sp>
      <p:sp>
        <p:nvSpPr>
          <p:cNvPr id="5" name="Slide Number Placeholder 4"/>
          <p:cNvSpPr>
            <a:spLocks noGrp="1"/>
          </p:cNvSpPr>
          <p:nvPr>
            <p:ph type="sldNum" sz="quarter" idx="12"/>
          </p:nvPr>
        </p:nvSpPr>
        <p:spPr/>
        <p:txBody>
          <a:bodyPr/>
          <a:lstStyle/>
          <a:p>
            <a:fld id="{DDA63D12-BCEB-4E8B-94AD-549E12DB8AFD}" type="slidenum">
              <a:rPr lang="en-GB" smtClean="0"/>
              <a:pPr/>
              <a:t>7</a:t>
            </a:fld>
            <a:endParaRPr lang="en-GB"/>
          </a:p>
        </p:txBody>
      </p:sp>
    </p:spTree>
    <p:extLst>
      <p:ext uri="{BB962C8B-B14F-4D97-AF65-F5344CB8AC3E}">
        <p14:creationId xmlns:p14="http://schemas.microsoft.com/office/powerpoint/2010/main" val="2681744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افتراضات نظرية:</a:t>
            </a:r>
            <a:endParaRPr lang="en-GB" b="1" dirty="0"/>
          </a:p>
        </p:txBody>
      </p:sp>
      <p:sp>
        <p:nvSpPr>
          <p:cNvPr id="3" name="Content Placeholder 2"/>
          <p:cNvSpPr>
            <a:spLocks noGrp="1"/>
          </p:cNvSpPr>
          <p:nvPr>
            <p:ph idx="1"/>
          </p:nvPr>
        </p:nvSpPr>
        <p:spPr>
          <a:xfrm>
            <a:off x="251520" y="1935480"/>
            <a:ext cx="8435280" cy="4661872"/>
          </a:xfrm>
        </p:spPr>
        <p:txBody>
          <a:bodyPr>
            <a:normAutofit lnSpcReduction="10000"/>
          </a:bodyPr>
          <a:lstStyle/>
          <a:p>
            <a:pPr algn="r" rtl="1"/>
            <a:r>
              <a:rPr lang="ar-SA" b="1" u="sng" dirty="0" smtClean="0">
                <a:solidFill>
                  <a:schemeClr val="tx2"/>
                </a:solidFill>
              </a:rPr>
              <a:t>الافتراض الثاني: </a:t>
            </a:r>
            <a:r>
              <a:rPr lang="ar-SA" b="1" dirty="0">
                <a:solidFill>
                  <a:schemeClr val="tx2"/>
                </a:solidFill>
              </a:rPr>
              <a:t>عناصر الإنتاج المستخدمة في عملية الإنتاج </a:t>
            </a:r>
            <a:r>
              <a:rPr lang="ar-SA" b="1" dirty="0" smtClean="0">
                <a:solidFill>
                  <a:schemeClr val="tx2"/>
                </a:solidFill>
              </a:rPr>
              <a:t>متجانسة:</a:t>
            </a:r>
          </a:p>
          <a:p>
            <a:pPr marL="0" indent="0" algn="r" rtl="1">
              <a:buNone/>
            </a:pPr>
            <a:r>
              <a:rPr lang="ar-SA" b="1" dirty="0">
                <a:solidFill>
                  <a:schemeClr val="tx2"/>
                </a:solidFill>
              </a:rPr>
              <a:t> </a:t>
            </a:r>
            <a:r>
              <a:rPr lang="ar-SA" b="1" dirty="0" smtClean="0">
                <a:solidFill>
                  <a:schemeClr val="tx2"/>
                </a:solidFill>
              </a:rPr>
              <a:t>          </a:t>
            </a:r>
            <a:r>
              <a:rPr lang="ar-SA" dirty="0" smtClean="0"/>
              <a:t>جميع عناصر الإنتاج المستخدمة متساوية و متشابهة تماماً </a:t>
            </a:r>
            <a:r>
              <a:rPr lang="ar-SA" b="1" dirty="0" smtClean="0">
                <a:solidFill>
                  <a:schemeClr val="tx2"/>
                </a:solidFill>
              </a:rPr>
              <a:t>مثل: </a:t>
            </a:r>
            <a:r>
              <a:rPr lang="ar-SA" dirty="0" smtClean="0"/>
              <a:t>العمال متساويين في الجهد و المعرفة و جميع الآلات ذات نوعية و جودة واحدة...الخ. </a:t>
            </a:r>
          </a:p>
          <a:p>
            <a:pPr algn="r" rtl="1"/>
            <a:r>
              <a:rPr lang="ar-SA" dirty="0" smtClean="0"/>
              <a:t>قد يبدو غير واقعي لكن الغرض منه هو تسهيل التحليل للوصول إلى استنتاجات حول العلاقة بين عناصر الإنتاج وحجم الإنتاج.</a:t>
            </a:r>
          </a:p>
          <a:p>
            <a:pPr algn="r" rtl="1"/>
            <a:r>
              <a:rPr lang="ar-SA" b="1" u="sng" dirty="0" smtClean="0">
                <a:solidFill>
                  <a:schemeClr val="tx2"/>
                </a:solidFill>
              </a:rPr>
              <a:t>الافتراض الثالث</a:t>
            </a:r>
            <a:r>
              <a:rPr lang="ar-SA" b="1" u="sng" dirty="0">
                <a:solidFill>
                  <a:schemeClr val="tx2"/>
                </a:solidFill>
              </a:rPr>
              <a:t>: </a:t>
            </a:r>
            <a:r>
              <a:rPr lang="ar-SA" b="1" dirty="0">
                <a:solidFill>
                  <a:schemeClr val="tx2"/>
                </a:solidFill>
              </a:rPr>
              <a:t>التقنية أو أساليب الإنتاج ثابتة</a:t>
            </a:r>
            <a:r>
              <a:rPr lang="ar-SA" b="1" dirty="0" smtClean="0">
                <a:solidFill>
                  <a:schemeClr val="tx2"/>
                </a:solidFill>
              </a:rPr>
              <a:t>:</a:t>
            </a:r>
          </a:p>
          <a:p>
            <a:pPr marL="0" indent="0" algn="r" rtl="1">
              <a:buNone/>
            </a:pPr>
            <a:r>
              <a:rPr lang="ar-SA" b="1" dirty="0" smtClean="0">
                <a:solidFill>
                  <a:schemeClr val="tx2"/>
                </a:solidFill>
              </a:rPr>
              <a:t>           </a:t>
            </a:r>
            <a:r>
              <a:rPr lang="ar-SA" dirty="0" smtClean="0"/>
              <a:t>العلاقة بين عناصر الإنتاج ثابتة </a:t>
            </a:r>
            <a:r>
              <a:rPr lang="ar-SA" b="1" dirty="0" smtClean="0">
                <a:solidFill>
                  <a:schemeClr val="tx2"/>
                </a:solidFill>
              </a:rPr>
              <a:t>مثلاً: </a:t>
            </a:r>
            <a:r>
              <a:rPr lang="ar-SA" dirty="0" smtClean="0"/>
              <a:t>لو كانت الآلة تتطلب وجود عامل واحد لتشغيلها فإن هذه العلاقة لن تتغير في الأجل القصير. </a:t>
            </a:r>
            <a:endParaRPr lang="ar-SA" dirty="0"/>
          </a:p>
          <a:p>
            <a:pPr algn="r" rtl="1"/>
            <a:r>
              <a:rPr lang="ar-SA" b="1" u="sng" dirty="0">
                <a:solidFill>
                  <a:schemeClr val="tx2"/>
                </a:solidFill>
              </a:rPr>
              <a:t>الافتراض الرابع: </a:t>
            </a:r>
            <a:r>
              <a:rPr lang="ar-SA" b="1" dirty="0">
                <a:solidFill>
                  <a:schemeClr val="tx2"/>
                </a:solidFill>
              </a:rPr>
              <a:t>الإنتاج يتم في ظل ظروف عادية:</a:t>
            </a:r>
          </a:p>
          <a:p>
            <a:pPr marL="0" indent="0" algn="r" rtl="1">
              <a:buNone/>
            </a:pPr>
            <a:r>
              <a:rPr lang="ar-SA" b="1" dirty="0">
                <a:solidFill>
                  <a:schemeClr val="tx2"/>
                </a:solidFill>
              </a:rPr>
              <a:t>           </a:t>
            </a:r>
            <a:r>
              <a:rPr lang="ar-SA" dirty="0"/>
              <a:t>أي غياب أثر العوامل الطارئة التي تؤثر على الإنتاج كالفياضانات أو الإضرابات...</a:t>
            </a:r>
            <a:r>
              <a:rPr lang="ar-SA" dirty="0" smtClean="0"/>
              <a:t>الخ</a:t>
            </a:r>
            <a:endParaRPr lang="ar-SA" dirty="0"/>
          </a:p>
        </p:txBody>
      </p:sp>
      <p:sp>
        <p:nvSpPr>
          <p:cNvPr id="5" name="Slide Number Placeholder 4"/>
          <p:cNvSpPr>
            <a:spLocks noGrp="1"/>
          </p:cNvSpPr>
          <p:nvPr>
            <p:ph type="sldNum" sz="quarter" idx="12"/>
          </p:nvPr>
        </p:nvSpPr>
        <p:spPr/>
        <p:txBody>
          <a:bodyPr/>
          <a:lstStyle/>
          <a:p>
            <a:fld id="{DDA63D12-BCEB-4E8B-94AD-549E12DB8AFD}" type="slidenum">
              <a:rPr lang="en-GB" smtClean="0"/>
              <a:pPr/>
              <a:t>8</a:t>
            </a:fld>
            <a:endParaRPr lang="en-GB"/>
          </a:p>
        </p:txBody>
      </p:sp>
    </p:spTree>
    <p:extLst>
      <p:ext uri="{BB962C8B-B14F-4D97-AF65-F5344CB8AC3E}">
        <p14:creationId xmlns:p14="http://schemas.microsoft.com/office/powerpoint/2010/main" val="656732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دالة الإنتاج في الأجل القصير:</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89" t="-1250" r="-1333" b="-2639"/>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DDA63D12-BCEB-4E8B-94AD-549E12DB8AFD}" type="slidenum">
              <a:rPr lang="en-GB" smtClean="0"/>
              <a:pPr/>
              <a:t>9</a:t>
            </a:fld>
            <a:endParaRPr lang="en-GB"/>
          </a:p>
        </p:txBody>
      </p:sp>
    </p:spTree>
    <p:extLst>
      <p:ext uri="{BB962C8B-B14F-4D97-AF65-F5344CB8AC3E}">
        <p14:creationId xmlns:p14="http://schemas.microsoft.com/office/powerpoint/2010/main" val="34459781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1713</TotalTime>
  <Words>1446</Words>
  <Application>Microsoft Office PowerPoint</Application>
  <PresentationFormat>عرض على الشاشة (3:4)‏</PresentationFormat>
  <Paragraphs>235</Paragraphs>
  <Slides>23</Slides>
  <Notes>1</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Flow</vt:lpstr>
      <vt:lpstr>الفصل السابع: العلاقة بين عناصر الإنتاج وحجم الإنتاج</vt:lpstr>
      <vt:lpstr>مقدمة:</vt:lpstr>
      <vt:lpstr>مقدمة:</vt:lpstr>
      <vt:lpstr>مقدمة:</vt:lpstr>
      <vt:lpstr>افتراضات نظرية:</vt:lpstr>
      <vt:lpstr>افتراضات نظرية:</vt:lpstr>
      <vt:lpstr>افتراضات نظرية:</vt:lpstr>
      <vt:lpstr>افتراضات نظرية:</vt:lpstr>
      <vt:lpstr>دالة الإنتاج في الأجل القصير:</vt:lpstr>
      <vt:lpstr>دالة الإنتاج في الأجل القصير:</vt:lpstr>
      <vt:lpstr>دالة الإنتاج في الأجل القصير:</vt:lpstr>
      <vt:lpstr>دالة الإنتاج في الأجل القصير:</vt:lpstr>
      <vt:lpstr>دالة الإنتاج في الأجل القصير:</vt:lpstr>
      <vt:lpstr>دالة الإنتاج في الأجل القصير:</vt:lpstr>
      <vt:lpstr>دالة الإنتاج في الأجل القصير:</vt:lpstr>
      <vt:lpstr>قانون تناقص الغلة:</vt:lpstr>
      <vt:lpstr>قانون تناقص الغلة:</vt:lpstr>
      <vt:lpstr>قانون تناقص الغلة:</vt:lpstr>
      <vt:lpstr>علاقة الإنتاج الكلي بالإنتاج الحدي:</vt:lpstr>
      <vt:lpstr>علاقة الإنتاج الحدي بالإنتاج المتوسط:</vt:lpstr>
      <vt:lpstr>مراحل الإنتاج الثلاث:</vt:lpstr>
      <vt:lpstr>مراحل الإنتاج الثلاث :</vt:lpstr>
      <vt:lpstr>الخلاصة: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السابع: العلاقة بين عناصر الإنتاج وحجم الإنتاج</dc:title>
  <dc:creator>Bodour</dc:creator>
  <cp:lastModifiedBy>user</cp:lastModifiedBy>
  <cp:revision>46</cp:revision>
  <dcterms:created xsi:type="dcterms:W3CDTF">2013-02-25T19:20:55Z</dcterms:created>
  <dcterms:modified xsi:type="dcterms:W3CDTF">2015-08-30T09:58:45Z</dcterms:modified>
</cp:coreProperties>
</file>