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20"/>
  </p:notesMasterIdLst>
  <p:sldIdLst>
    <p:sldId id="302" r:id="rId2"/>
    <p:sldId id="309" r:id="rId3"/>
    <p:sldId id="399" r:id="rId4"/>
    <p:sldId id="394" r:id="rId5"/>
    <p:sldId id="395" r:id="rId6"/>
    <p:sldId id="311" r:id="rId7"/>
    <p:sldId id="390" r:id="rId8"/>
    <p:sldId id="391" r:id="rId9"/>
    <p:sldId id="365" r:id="rId10"/>
    <p:sldId id="387" r:id="rId11"/>
    <p:sldId id="388" r:id="rId12"/>
    <p:sldId id="400" r:id="rId13"/>
    <p:sldId id="396" r:id="rId14"/>
    <p:sldId id="389" r:id="rId15"/>
    <p:sldId id="359" r:id="rId16"/>
    <p:sldId id="397" r:id="rId17"/>
    <p:sldId id="398" r:id="rId18"/>
    <p:sldId id="332" r:id="rId1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9999"/>
    <a:srgbClr val="FF505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6397" autoAdjust="0"/>
    <p:restoredTop sz="94671" autoAdjust="0"/>
  </p:normalViewPr>
  <p:slideViewPr>
    <p:cSldViewPr>
      <p:cViewPr>
        <p:scale>
          <a:sx n="82" d="100"/>
          <a:sy n="82" d="100"/>
        </p:scale>
        <p:origin x="1134" y="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222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222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06E1B55-94FB-459C-A27D-597B68325370}" type="datetimeFigureOut">
              <a:rPr lang="ar-SA" smtClean="0"/>
              <a:t>26/02/1439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1262"/>
            <a:ext cx="5486400" cy="3600104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779"/>
            <a:ext cx="2971800" cy="458222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779"/>
            <a:ext cx="2971800" cy="458222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3252CC2-8B07-43C5-BF76-4D976F516B4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57274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52CC2-8B07-43C5-BF76-4D976F516B41}" type="slidenum">
              <a:rPr lang="ar-SA" smtClean="0"/>
              <a:t>18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01070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86EC9-75EE-44E5-8F64-AC02FE73887A}" type="datetimeFigureOut">
              <a:rPr lang="ar-SA" smtClean="0"/>
              <a:t>26/02/1439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6A3E3-444F-47B4-8A46-DB0B3A57CE9E}" type="slidenum">
              <a:rPr lang="ar-SA" smtClean="0"/>
              <a:t>‹#›</a:t>
            </a:fld>
            <a:endParaRPr lang="ar-SA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86EC9-75EE-44E5-8F64-AC02FE73887A}" type="datetimeFigureOut">
              <a:rPr lang="ar-SA" smtClean="0"/>
              <a:t>26/02/1439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6A3E3-444F-47B4-8A46-DB0B3A57CE9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86EC9-75EE-44E5-8F64-AC02FE73887A}" type="datetimeFigureOut">
              <a:rPr lang="ar-SA" smtClean="0"/>
              <a:t>26/02/1439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6A3E3-444F-47B4-8A46-DB0B3A57CE9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86EC9-75EE-44E5-8F64-AC02FE73887A}" type="datetimeFigureOut">
              <a:rPr lang="ar-SA" smtClean="0"/>
              <a:t>26/02/1439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6A3E3-444F-47B4-8A46-DB0B3A57CE9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86EC9-75EE-44E5-8F64-AC02FE73887A}" type="datetimeFigureOut">
              <a:rPr lang="ar-SA" smtClean="0"/>
              <a:t>26/02/1439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6A3E3-444F-47B4-8A46-DB0B3A57CE9E}" type="slidenum">
              <a:rPr lang="ar-SA" smtClean="0"/>
              <a:t>‹#›</a:t>
            </a:fld>
            <a:endParaRPr lang="ar-SA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86EC9-75EE-44E5-8F64-AC02FE73887A}" type="datetimeFigureOut">
              <a:rPr lang="ar-SA" smtClean="0"/>
              <a:t>26/02/1439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6A3E3-444F-47B4-8A46-DB0B3A57CE9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86EC9-75EE-44E5-8F64-AC02FE73887A}" type="datetimeFigureOut">
              <a:rPr lang="ar-SA" smtClean="0"/>
              <a:t>26/02/1439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6A3E3-444F-47B4-8A46-DB0B3A57CE9E}" type="slidenum">
              <a:rPr lang="ar-SA" smtClean="0"/>
              <a:t>‹#›</a:t>
            </a:fld>
            <a:endParaRPr lang="ar-SA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86EC9-75EE-44E5-8F64-AC02FE73887A}" type="datetimeFigureOut">
              <a:rPr lang="ar-SA" smtClean="0"/>
              <a:t>26/02/1439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6A3E3-444F-47B4-8A46-DB0B3A57CE9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86EC9-75EE-44E5-8F64-AC02FE73887A}" type="datetimeFigureOut">
              <a:rPr lang="ar-SA" smtClean="0"/>
              <a:t>26/02/1439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6A3E3-444F-47B4-8A46-DB0B3A57CE9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86EC9-75EE-44E5-8F64-AC02FE73887A}" type="datetimeFigureOut">
              <a:rPr lang="ar-SA" smtClean="0"/>
              <a:t>26/02/1439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6A3E3-444F-47B4-8A46-DB0B3A57CE9E}" type="slidenum">
              <a:rPr lang="ar-SA" smtClean="0"/>
              <a:t>‹#›</a:t>
            </a:fld>
            <a:endParaRPr lang="ar-SA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86EC9-75EE-44E5-8F64-AC02FE73887A}" type="datetimeFigureOut">
              <a:rPr lang="ar-SA" smtClean="0"/>
              <a:t>26/02/1439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6A3E3-444F-47B4-8A46-DB0B3A57CE9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85000"/>
                <a:satMod val="180000"/>
              </a:schemeClr>
            </a:gs>
            <a:gs pos="100000">
              <a:schemeClr val="accent3">
                <a:lumMod val="41000"/>
                <a:lumOff val="59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7686EC9-75EE-44E5-8F64-AC02FE73887A}" type="datetimeFigureOut">
              <a:rPr lang="ar-SA" smtClean="0"/>
              <a:t>26/02/1439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166A3E3-444F-47B4-8A46-DB0B3A57CE9E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6340142"/>
            <a:ext cx="9153195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2410" y="694591"/>
            <a:ext cx="7772400" cy="2060216"/>
          </a:xfrm>
        </p:spPr>
        <p:txBody>
          <a:bodyPr anchor="ctr">
            <a:noAutofit/>
          </a:bodyPr>
          <a:lstStyle/>
          <a:p>
            <a:pPr marL="182880" indent="0" algn="ctr">
              <a:buNone/>
            </a:pPr>
            <a:r>
              <a:rPr lang="ar-SA" sz="6000" b="1" dirty="0" smtClean="0">
                <a:latin typeface="Times New Roman" pitchFamily="18" charset="0"/>
                <a:cs typeface="Times New Roman" pitchFamily="18" charset="0"/>
              </a:rPr>
              <a:t>العلاقة بين عناصر الإنتاج وحجم الانتاج</a:t>
            </a:r>
            <a:endParaRPr lang="ar-SA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92280" y="6340142"/>
            <a:ext cx="187220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أ.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أمل أبوملحة</a:t>
            </a:r>
            <a:endParaRPr lang="ar-SA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547664" y="2680904"/>
            <a:ext cx="5721895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SA" sz="4000" b="1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الفصل السابع</a:t>
            </a:r>
            <a:endParaRPr lang="ar-SA" sz="4000" b="1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5830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6340142"/>
            <a:ext cx="8964488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TextBox 7"/>
          <p:cNvSpPr txBox="1"/>
          <p:nvPr/>
        </p:nvSpPr>
        <p:spPr>
          <a:xfrm>
            <a:off x="7092280" y="6340142"/>
            <a:ext cx="187220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أ. أمل أبوملحة</a:t>
            </a:r>
            <a:endParaRPr lang="ar-SA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0039" y="6324753"/>
            <a:ext cx="54189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9</a:t>
            </a:r>
            <a:endParaRPr lang="ar-SA" sz="2000" b="1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021397"/>
              </p:ext>
            </p:extLst>
          </p:nvPr>
        </p:nvGraphicFramePr>
        <p:xfrm>
          <a:off x="3851920" y="908722"/>
          <a:ext cx="4681580" cy="527959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936316"/>
                <a:gridCol w="936316"/>
                <a:gridCol w="936316"/>
                <a:gridCol w="936316"/>
                <a:gridCol w="936316"/>
              </a:tblGrid>
              <a:tr h="504054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</a:t>
                      </a:r>
                      <a:endParaRPr lang="ar-SA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</a:t>
                      </a:r>
                      <a:endParaRPr lang="ar-SA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TP</a:t>
                      </a:r>
                      <a:endParaRPr lang="ar-SA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2000" b="1" dirty="0"/>
                    </a:p>
                  </a:txBody>
                  <a:tcPr anchor="ctr"/>
                </a:tc>
              </a:tr>
              <a:tr h="47755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ar-SA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50</a:t>
                      </a:r>
                      <a:endParaRPr lang="ar-SA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ar-SA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/>
                    </a:p>
                  </a:txBody>
                  <a:tcPr anchor="ctr"/>
                </a:tc>
              </a:tr>
              <a:tr h="47755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</a:t>
                      </a:r>
                      <a:endParaRPr lang="ar-SA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50</a:t>
                      </a:r>
                      <a:endParaRPr lang="ar-SA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50</a:t>
                      </a:r>
                      <a:endParaRPr lang="ar-SA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 dirty="0"/>
                    </a:p>
                  </a:txBody>
                  <a:tcPr anchor="ctr"/>
                </a:tc>
              </a:tr>
              <a:tr h="47755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2</a:t>
                      </a:r>
                      <a:endParaRPr lang="ar-SA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50</a:t>
                      </a:r>
                      <a:endParaRPr lang="ar-SA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120</a:t>
                      </a:r>
                      <a:endParaRPr lang="ar-SA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 dirty="0"/>
                    </a:p>
                  </a:txBody>
                  <a:tcPr anchor="ctr"/>
                </a:tc>
              </a:tr>
              <a:tr h="47755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3</a:t>
                      </a:r>
                      <a:endParaRPr lang="ar-SA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50</a:t>
                      </a:r>
                      <a:endParaRPr lang="ar-SA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180</a:t>
                      </a:r>
                      <a:endParaRPr lang="ar-SA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 dirty="0"/>
                    </a:p>
                  </a:txBody>
                  <a:tcPr anchor="ctr"/>
                </a:tc>
              </a:tr>
              <a:tr h="47755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4</a:t>
                      </a:r>
                      <a:endParaRPr lang="ar-SA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50</a:t>
                      </a:r>
                      <a:endParaRPr lang="ar-SA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220</a:t>
                      </a:r>
                      <a:endParaRPr lang="ar-SA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 dirty="0"/>
                    </a:p>
                  </a:txBody>
                  <a:tcPr anchor="ctr"/>
                </a:tc>
              </a:tr>
              <a:tr h="47755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5</a:t>
                      </a:r>
                      <a:endParaRPr lang="ar-SA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50</a:t>
                      </a:r>
                      <a:endParaRPr lang="ar-SA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250</a:t>
                      </a:r>
                      <a:endParaRPr lang="ar-SA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 dirty="0"/>
                    </a:p>
                  </a:txBody>
                  <a:tcPr anchor="ctr"/>
                </a:tc>
              </a:tr>
              <a:tr h="47755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6</a:t>
                      </a:r>
                      <a:endParaRPr lang="ar-SA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50</a:t>
                      </a:r>
                      <a:endParaRPr lang="ar-SA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270</a:t>
                      </a:r>
                      <a:endParaRPr lang="ar-SA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 dirty="0"/>
                    </a:p>
                  </a:txBody>
                  <a:tcPr anchor="ctr"/>
                </a:tc>
              </a:tr>
              <a:tr h="47755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7</a:t>
                      </a:r>
                      <a:endParaRPr lang="ar-SA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50</a:t>
                      </a:r>
                      <a:endParaRPr lang="ar-SA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280</a:t>
                      </a:r>
                      <a:endParaRPr lang="ar-SA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 dirty="0"/>
                    </a:p>
                  </a:txBody>
                  <a:tcPr anchor="ctr"/>
                </a:tc>
              </a:tr>
              <a:tr h="47755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8</a:t>
                      </a:r>
                      <a:endParaRPr lang="ar-SA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50</a:t>
                      </a:r>
                      <a:endParaRPr lang="ar-SA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280</a:t>
                      </a:r>
                      <a:endParaRPr lang="ar-SA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 dirty="0"/>
                    </a:p>
                  </a:txBody>
                  <a:tcPr anchor="ctr"/>
                </a:tc>
              </a:tr>
              <a:tr h="47755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9</a:t>
                      </a:r>
                      <a:endParaRPr lang="ar-SA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50</a:t>
                      </a:r>
                      <a:endParaRPr lang="ar-SA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270</a:t>
                      </a:r>
                      <a:endParaRPr lang="ar-SA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5" name="TextBox 64"/>
          <p:cNvSpPr txBox="1"/>
          <p:nvPr/>
        </p:nvSpPr>
        <p:spPr>
          <a:xfrm>
            <a:off x="4788024" y="1340768"/>
            <a:ext cx="973810" cy="49321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1600" b="1" dirty="0" smtClean="0">
                <a:solidFill>
                  <a:schemeClr val="bg1">
                    <a:lumMod val="50000"/>
                  </a:schemeClr>
                </a:solidFill>
              </a:rPr>
              <a:t>---</a:t>
            </a:r>
          </a:p>
          <a:p>
            <a:pPr algn="ctr">
              <a:lnSpc>
                <a:spcPct val="200000"/>
              </a:lnSpc>
            </a:pPr>
            <a:r>
              <a:rPr lang="en-US" sz="1600" b="1" dirty="0" smtClean="0">
                <a:solidFill>
                  <a:schemeClr val="bg1">
                    <a:lumMod val="50000"/>
                  </a:schemeClr>
                </a:solidFill>
              </a:rPr>
              <a:t>50</a:t>
            </a:r>
          </a:p>
          <a:p>
            <a:pPr algn="ctr">
              <a:lnSpc>
                <a:spcPct val="150000"/>
              </a:lnSpc>
            </a:pPr>
            <a:r>
              <a:rPr lang="en-US" sz="1600" b="1" dirty="0" smtClean="0">
                <a:solidFill>
                  <a:schemeClr val="bg1">
                    <a:lumMod val="50000"/>
                  </a:schemeClr>
                </a:solidFill>
              </a:rPr>
              <a:t>70</a:t>
            </a:r>
          </a:p>
          <a:p>
            <a:pPr algn="ctr">
              <a:lnSpc>
                <a:spcPct val="150000"/>
              </a:lnSpc>
            </a:pPr>
            <a:endParaRPr lang="en-US" sz="600" b="1" dirty="0">
              <a:solidFill>
                <a:schemeClr val="bg1">
                  <a:lumMod val="50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1600" b="1" dirty="0" smtClean="0">
                <a:solidFill>
                  <a:schemeClr val="bg1">
                    <a:lumMod val="50000"/>
                  </a:schemeClr>
                </a:solidFill>
              </a:rPr>
              <a:t>60</a:t>
            </a:r>
          </a:p>
          <a:p>
            <a:pPr algn="ctr">
              <a:lnSpc>
                <a:spcPct val="200000"/>
              </a:lnSpc>
            </a:pPr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4</a:t>
            </a:r>
            <a:r>
              <a:rPr lang="en-US" sz="1600" b="1" dirty="0" smtClean="0">
                <a:solidFill>
                  <a:schemeClr val="bg1">
                    <a:lumMod val="50000"/>
                  </a:schemeClr>
                </a:solidFill>
              </a:rPr>
              <a:t>0</a:t>
            </a:r>
          </a:p>
          <a:p>
            <a:pPr algn="ctr">
              <a:lnSpc>
                <a:spcPct val="200000"/>
              </a:lnSpc>
            </a:pPr>
            <a:r>
              <a:rPr lang="en-US" sz="1600" b="1" dirty="0" smtClean="0">
                <a:solidFill>
                  <a:schemeClr val="bg1">
                    <a:lumMod val="50000"/>
                  </a:schemeClr>
                </a:solidFill>
              </a:rPr>
              <a:t>30</a:t>
            </a:r>
          </a:p>
          <a:p>
            <a:pPr algn="ctr">
              <a:lnSpc>
                <a:spcPct val="200000"/>
              </a:lnSpc>
            </a:pPr>
            <a:r>
              <a:rPr lang="en-US" sz="1600" b="1" dirty="0" smtClean="0">
                <a:solidFill>
                  <a:schemeClr val="bg1">
                    <a:lumMod val="50000"/>
                  </a:schemeClr>
                </a:solidFill>
              </a:rPr>
              <a:t>20</a:t>
            </a:r>
          </a:p>
          <a:p>
            <a:pPr algn="ctr">
              <a:lnSpc>
                <a:spcPct val="200000"/>
              </a:lnSpc>
            </a:pPr>
            <a:r>
              <a:rPr lang="en-US" sz="1600" b="1" dirty="0" smtClean="0">
                <a:solidFill>
                  <a:schemeClr val="bg1">
                    <a:lumMod val="50000"/>
                  </a:schemeClr>
                </a:solidFill>
              </a:rPr>
              <a:t>10</a:t>
            </a:r>
          </a:p>
          <a:p>
            <a:pPr algn="ctr">
              <a:lnSpc>
                <a:spcPct val="200000"/>
              </a:lnSpc>
            </a:pPr>
            <a:r>
              <a:rPr lang="en-US" sz="1600" b="1" dirty="0" smtClean="0">
                <a:solidFill>
                  <a:schemeClr val="bg1">
                    <a:lumMod val="50000"/>
                  </a:schemeClr>
                </a:solidFill>
              </a:rPr>
              <a:t>0</a:t>
            </a:r>
          </a:p>
          <a:p>
            <a:pPr algn="ctr">
              <a:lnSpc>
                <a:spcPct val="200000"/>
              </a:lnSpc>
            </a:pPr>
            <a:r>
              <a:rPr lang="en-US" sz="1600" b="1" dirty="0" smtClean="0">
                <a:solidFill>
                  <a:schemeClr val="bg1">
                    <a:lumMod val="50000"/>
                  </a:schemeClr>
                </a:solidFill>
              </a:rPr>
              <a:t>-10</a:t>
            </a:r>
            <a:endParaRPr lang="ar-SA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098676"/>
              </p:ext>
            </p:extLst>
          </p:nvPr>
        </p:nvGraphicFramePr>
        <p:xfrm>
          <a:off x="3838408" y="885194"/>
          <a:ext cx="1872632" cy="502975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936316"/>
                <a:gridCol w="936316"/>
              </a:tblGrid>
              <a:tr h="502975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MP</a:t>
                      </a:r>
                      <a:endParaRPr lang="ar-SA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AP</a:t>
                      </a:r>
                      <a:endParaRPr lang="ar-SA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Cloud Callout 2"/>
          <p:cNvSpPr/>
          <p:nvPr/>
        </p:nvSpPr>
        <p:spPr>
          <a:xfrm>
            <a:off x="410985" y="908720"/>
            <a:ext cx="3024336" cy="1512168"/>
          </a:xfrm>
          <a:prstGeom prst="cloudCallout">
            <a:avLst>
              <a:gd name="adj1" fmla="val 61867"/>
              <a:gd name="adj2" fmla="val -3531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هل المنشأة تعمل في الأجل الطويل أم القصير؟</a:t>
            </a:r>
          </a:p>
          <a:p>
            <a:pPr algn="ctr"/>
            <a:r>
              <a:rPr lang="ar-SA" b="1" dirty="0" smtClean="0"/>
              <a:t>ولماذا؟</a:t>
            </a:r>
            <a:endParaRPr lang="ar-SA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3886222" y="1340767"/>
            <a:ext cx="973810" cy="49321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1600" b="1" dirty="0" smtClean="0">
                <a:solidFill>
                  <a:schemeClr val="bg1">
                    <a:lumMod val="50000"/>
                  </a:schemeClr>
                </a:solidFill>
              </a:rPr>
              <a:t>---</a:t>
            </a:r>
          </a:p>
          <a:p>
            <a:pPr algn="ctr">
              <a:lnSpc>
                <a:spcPct val="200000"/>
              </a:lnSpc>
            </a:pPr>
            <a:r>
              <a:rPr lang="en-US" sz="1600" b="1" dirty="0" smtClean="0">
                <a:solidFill>
                  <a:schemeClr val="bg1">
                    <a:lumMod val="50000"/>
                  </a:schemeClr>
                </a:solidFill>
              </a:rPr>
              <a:t>50</a:t>
            </a:r>
          </a:p>
          <a:p>
            <a:pPr algn="ctr">
              <a:lnSpc>
                <a:spcPct val="150000"/>
              </a:lnSpc>
            </a:pPr>
            <a:r>
              <a:rPr lang="en-US" sz="1600" b="1" dirty="0" smtClean="0">
                <a:solidFill>
                  <a:schemeClr val="bg1">
                    <a:lumMod val="50000"/>
                  </a:schemeClr>
                </a:solidFill>
              </a:rPr>
              <a:t>60</a:t>
            </a:r>
          </a:p>
          <a:p>
            <a:pPr algn="ctr">
              <a:lnSpc>
                <a:spcPct val="150000"/>
              </a:lnSpc>
            </a:pPr>
            <a:endParaRPr lang="en-US" sz="600" b="1" dirty="0">
              <a:solidFill>
                <a:schemeClr val="bg1">
                  <a:lumMod val="50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1600" b="1" dirty="0" smtClean="0">
                <a:solidFill>
                  <a:schemeClr val="bg1">
                    <a:lumMod val="50000"/>
                  </a:schemeClr>
                </a:solidFill>
              </a:rPr>
              <a:t>60</a:t>
            </a:r>
          </a:p>
          <a:p>
            <a:pPr algn="ctr">
              <a:lnSpc>
                <a:spcPct val="200000"/>
              </a:lnSpc>
            </a:pPr>
            <a:r>
              <a:rPr lang="en-US" sz="1600" b="1" dirty="0" smtClean="0">
                <a:solidFill>
                  <a:schemeClr val="bg1">
                    <a:lumMod val="50000"/>
                  </a:schemeClr>
                </a:solidFill>
              </a:rPr>
              <a:t>55</a:t>
            </a:r>
          </a:p>
          <a:p>
            <a:pPr algn="ctr">
              <a:lnSpc>
                <a:spcPct val="200000"/>
              </a:lnSpc>
            </a:pPr>
            <a:r>
              <a:rPr lang="en-US" sz="1600" b="1" dirty="0" smtClean="0">
                <a:solidFill>
                  <a:schemeClr val="bg1">
                    <a:lumMod val="50000"/>
                  </a:schemeClr>
                </a:solidFill>
              </a:rPr>
              <a:t>50</a:t>
            </a:r>
          </a:p>
          <a:p>
            <a:pPr algn="ctr">
              <a:lnSpc>
                <a:spcPct val="200000"/>
              </a:lnSpc>
            </a:pPr>
            <a:r>
              <a:rPr lang="en-US" sz="1600" b="1" dirty="0" smtClean="0">
                <a:solidFill>
                  <a:schemeClr val="bg1">
                    <a:lumMod val="50000"/>
                  </a:schemeClr>
                </a:solidFill>
              </a:rPr>
              <a:t>45</a:t>
            </a:r>
          </a:p>
          <a:p>
            <a:pPr algn="ctr">
              <a:lnSpc>
                <a:spcPct val="200000"/>
              </a:lnSpc>
            </a:pPr>
            <a:r>
              <a:rPr lang="en-US" sz="1600" b="1" dirty="0" smtClean="0">
                <a:solidFill>
                  <a:schemeClr val="bg1">
                    <a:lumMod val="50000"/>
                  </a:schemeClr>
                </a:solidFill>
              </a:rPr>
              <a:t>40</a:t>
            </a:r>
          </a:p>
          <a:p>
            <a:pPr algn="ctr">
              <a:lnSpc>
                <a:spcPct val="200000"/>
              </a:lnSpc>
            </a:pPr>
            <a:r>
              <a:rPr lang="en-US" sz="1600" b="1" dirty="0" smtClean="0">
                <a:solidFill>
                  <a:schemeClr val="bg1">
                    <a:lumMod val="50000"/>
                  </a:schemeClr>
                </a:solidFill>
              </a:rPr>
              <a:t>35</a:t>
            </a:r>
          </a:p>
          <a:p>
            <a:pPr algn="ctr">
              <a:lnSpc>
                <a:spcPct val="200000"/>
              </a:lnSpc>
            </a:pPr>
            <a:r>
              <a:rPr lang="en-US" sz="1600" b="1" dirty="0" smtClean="0">
                <a:solidFill>
                  <a:schemeClr val="bg1">
                    <a:lumMod val="50000"/>
                  </a:schemeClr>
                </a:solidFill>
              </a:rPr>
              <a:t>30</a:t>
            </a:r>
            <a:endParaRPr lang="ar-SA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139952" y="2924944"/>
            <a:ext cx="1368152" cy="288032"/>
          </a:xfrm>
          <a:prstGeom prst="roundRect">
            <a:avLst/>
          </a:prstGeom>
          <a:noFill/>
          <a:ln w="38100"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9" name="Rounded Rectangle 28"/>
          <p:cNvSpPr/>
          <p:nvPr/>
        </p:nvSpPr>
        <p:spPr>
          <a:xfrm>
            <a:off x="5077758" y="5301208"/>
            <a:ext cx="1368152" cy="288032"/>
          </a:xfrm>
          <a:prstGeom prst="roundRect">
            <a:avLst/>
          </a:prstGeom>
          <a:noFill/>
          <a:ln w="38100"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0" name="Rounded Rectangle 29"/>
          <p:cNvSpPr/>
          <p:nvPr/>
        </p:nvSpPr>
        <p:spPr>
          <a:xfrm>
            <a:off x="5077758" y="2423102"/>
            <a:ext cx="394342" cy="279789"/>
          </a:xfrm>
          <a:prstGeom prst="roundRect">
            <a:avLst/>
          </a:prstGeom>
          <a:noFill/>
          <a:ln w="38100"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12" name="Group 11"/>
          <p:cNvGrpSpPr/>
          <p:nvPr/>
        </p:nvGrpSpPr>
        <p:grpSpPr>
          <a:xfrm>
            <a:off x="362063" y="2721638"/>
            <a:ext cx="1234788" cy="610342"/>
            <a:chOff x="562452" y="2946622"/>
            <a:chExt cx="1234788" cy="610342"/>
          </a:xfrm>
        </p:grpSpPr>
        <p:sp>
          <p:nvSpPr>
            <p:cNvPr id="33" name="Rounded Rectangle 32"/>
            <p:cNvSpPr/>
            <p:nvPr/>
          </p:nvSpPr>
          <p:spPr>
            <a:xfrm>
              <a:off x="562452" y="2946622"/>
              <a:ext cx="1234788" cy="610342"/>
            </a:xfrm>
            <a:prstGeom prst="roundRect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l"/>
              <a:r>
                <a:rPr lang="en-US" sz="1600" b="1" dirty="0" smtClean="0"/>
                <a:t>MP =</a:t>
              </a:r>
              <a:endParaRPr lang="ar-SA" sz="1600" b="1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115616" y="2946622"/>
              <a:ext cx="591946" cy="5847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1600" b="1" dirty="0" smtClean="0"/>
                <a:t>ΔTP</a:t>
              </a:r>
            </a:p>
            <a:p>
              <a:pPr algn="ctr"/>
              <a:r>
                <a:rPr lang="en-US" sz="1600" b="1" dirty="0" smtClean="0"/>
                <a:t>ΔL</a:t>
              </a:r>
              <a:endParaRPr lang="en-US" sz="1100" b="1" dirty="0" smtClean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1179846" y="3284984"/>
              <a:ext cx="504056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1211200" y="5081620"/>
            <a:ext cx="1211128" cy="610342"/>
            <a:chOff x="472774" y="3906847"/>
            <a:chExt cx="1211128" cy="610342"/>
          </a:xfrm>
        </p:grpSpPr>
        <p:sp>
          <p:nvSpPr>
            <p:cNvPr id="32" name="Rounded Rectangle 31"/>
            <p:cNvSpPr/>
            <p:nvPr/>
          </p:nvSpPr>
          <p:spPr>
            <a:xfrm>
              <a:off x="472774" y="3906847"/>
              <a:ext cx="1211128" cy="610342"/>
            </a:xfrm>
            <a:prstGeom prst="roundRect">
              <a:avLst/>
            </a:prstGeom>
            <a:ln>
              <a:solidFill>
                <a:srgbClr val="00B050"/>
              </a:solidFill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l"/>
              <a:r>
                <a:rPr lang="en-US" sz="1600" b="1" dirty="0" smtClean="0"/>
                <a:t>AP =</a:t>
              </a:r>
              <a:endParaRPr lang="ar-SA" sz="1600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091956" y="3906848"/>
              <a:ext cx="504056" cy="5847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1600" b="1" dirty="0" smtClean="0"/>
                <a:t>TP</a:t>
              </a:r>
            </a:p>
            <a:p>
              <a:pPr algn="ctr"/>
              <a:r>
                <a:rPr lang="en-US" sz="1600" b="1" dirty="0" smtClean="0"/>
                <a:t>L</a:t>
              </a:r>
              <a:endParaRPr lang="en-US" sz="1100" b="1" dirty="0" smtClean="0"/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1091956" y="4221088"/>
              <a:ext cx="504056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" name="Rounded Rectangle 16"/>
          <p:cNvSpPr/>
          <p:nvPr/>
        </p:nvSpPr>
        <p:spPr>
          <a:xfrm>
            <a:off x="1961428" y="2716531"/>
            <a:ext cx="1136679" cy="612333"/>
          </a:xfrm>
          <a:prstGeom prst="round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600" b="1" dirty="0" smtClean="0"/>
              <a:t>TP (Q)</a:t>
            </a:r>
            <a:endParaRPr lang="ar-SA" sz="1600" b="1" dirty="0"/>
          </a:p>
        </p:txBody>
      </p:sp>
      <p:sp>
        <p:nvSpPr>
          <p:cNvPr id="18" name="Curved Down Arrow 17"/>
          <p:cNvSpPr/>
          <p:nvPr/>
        </p:nvSpPr>
        <p:spPr>
          <a:xfrm rot="10800000">
            <a:off x="1115616" y="3332737"/>
            <a:ext cx="1369673" cy="493142"/>
          </a:xfrm>
          <a:prstGeom prst="curved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43" name="Curved Down Arrow 42"/>
          <p:cNvSpPr/>
          <p:nvPr/>
        </p:nvSpPr>
        <p:spPr>
          <a:xfrm rot="10800000" flipH="1">
            <a:off x="613392" y="3343329"/>
            <a:ext cx="2484715" cy="999452"/>
          </a:xfrm>
          <a:prstGeom prst="curvedDownArrow">
            <a:avLst>
              <a:gd name="adj1" fmla="val 14405"/>
              <a:gd name="adj2" fmla="val 50000"/>
              <a:gd name="adj3" fmla="val 25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31736" y="3514160"/>
            <a:ext cx="143838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600" b="1" dirty="0" smtClean="0"/>
              <a:t>مجموع </a:t>
            </a:r>
          </a:p>
          <a:p>
            <a:pPr algn="ctr"/>
            <a:r>
              <a:rPr lang="en-US" sz="1600" b="1" dirty="0" smtClean="0"/>
              <a:t>TP = </a:t>
            </a:r>
            <a:r>
              <a:rPr lang="el-GR" sz="1600" b="1" dirty="0" smtClean="0"/>
              <a:t>Σ</a:t>
            </a:r>
            <a:r>
              <a:rPr lang="en-US" sz="1600" b="1" dirty="0" smtClean="0"/>
              <a:t>MP</a:t>
            </a:r>
            <a:endParaRPr lang="ar-SA" sz="16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1008492" y="4326014"/>
            <a:ext cx="1438389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600" b="1" dirty="0" smtClean="0">
                <a:solidFill>
                  <a:srgbClr val="FF0000"/>
                </a:solidFill>
              </a:rPr>
              <a:t>ميل منحنى </a:t>
            </a:r>
            <a:r>
              <a:rPr lang="en-US" sz="1600" b="1" dirty="0" smtClean="0">
                <a:solidFill>
                  <a:srgbClr val="FF0000"/>
                </a:solidFill>
              </a:rPr>
              <a:t>TP</a:t>
            </a:r>
            <a:endParaRPr lang="ar-SA" sz="16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322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build="p"/>
      <p:bldP spid="3" grpId="0" animBg="1"/>
      <p:bldP spid="28" grpId="0" build="p"/>
      <p:bldP spid="4" grpId="0" animBg="1"/>
      <p:bldP spid="29" grpId="0" animBg="1"/>
      <p:bldP spid="30" grpId="0" animBg="1"/>
      <p:bldP spid="17" grpId="0" animBg="1"/>
      <p:bldP spid="18" grpId="0" animBg="1"/>
      <p:bldP spid="43" grpId="0" animBg="1"/>
      <p:bldP spid="19" grpId="0"/>
      <p:bldP spid="4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609600"/>
            <a:ext cx="8229600" cy="990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4400" b="1" dirty="0" smtClean="0"/>
              <a:t>منحنيات الإنتاج</a:t>
            </a:r>
            <a:endParaRPr lang="ar-SA" sz="4400" b="1" dirty="0"/>
          </a:p>
        </p:txBody>
      </p:sp>
      <p:sp>
        <p:nvSpPr>
          <p:cNvPr id="5" name="Rectangle 4"/>
          <p:cNvSpPr/>
          <p:nvPr/>
        </p:nvSpPr>
        <p:spPr>
          <a:xfrm>
            <a:off x="71499" y="6340142"/>
            <a:ext cx="8892989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TextBox 7"/>
          <p:cNvSpPr txBox="1"/>
          <p:nvPr/>
        </p:nvSpPr>
        <p:spPr>
          <a:xfrm>
            <a:off x="6999023" y="6370751"/>
            <a:ext cx="187220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أ. أمل أبوملحة</a:t>
            </a:r>
            <a:endParaRPr lang="ar-SA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36358" y="6325780"/>
            <a:ext cx="52971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10</a:t>
            </a:r>
            <a:endParaRPr lang="ar-SA" sz="2000" b="1" dirty="0"/>
          </a:p>
        </p:txBody>
      </p:sp>
      <p:grpSp>
        <p:nvGrpSpPr>
          <p:cNvPr id="9" name="Group 8"/>
          <p:cNvGrpSpPr/>
          <p:nvPr/>
        </p:nvGrpSpPr>
        <p:grpSpPr>
          <a:xfrm>
            <a:off x="2736416" y="1874716"/>
            <a:ext cx="4882371" cy="4363551"/>
            <a:chOff x="1314795" y="1672330"/>
            <a:chExt cx="4882371" cy="4363551"/>
          </a:xfrm>
        </p:grpSpPr>
        <p:sp>
          <p:nvSpPr>
            <p:cNvPr id="10" name="Arc 9"/>
            <p:cNvSpPr/>
            <p:nvPr/>
          </p:nvSpPr>
          <p:spPr>
            <a:xfrm rot="6599829">
              <a:off x="1711392" y="1275733"/>
              <a:ext cx="2095254" cy="2888448"/>
            </a:xfrm>
            <a:prstGeom prst="arc">
              <a:avLst>
                <a:gd name="adj1" fmla="val 15901613"/>
                <a:gd name="adj2" fmla="val 19545842"/>
              </a:avLst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1" name="Arc 10"/>
            <p:cNvSpPr/>
            <p:nvPr/>
          </p:nvSpPr>
          <p:spPr>
            <a:xfrm rot="248252">
              <a:off x="3954950" y="2122705"/>
              <a:ext cx="2242216" cy="3913176"/>
            </a:xfrm>
            <a:prstGeom prst="arc">
              <a:avLst>
                <a:gd name="adj1" fmla="val 13364534"/>
                <a:gd name="adj2" fmla="val 17459188"/>
              </a:avLst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456293" y="2188137"/>
            <a:ext cx="3666357" cy="3600400"/>
            <a:chOff x="3057499" y="1988840"/>
            <a:chExt cx="3666357" cy="3600400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3059832" y="1988840"/>
              <a:ext cx="0" cy="187220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3059832" y="4293096"/>
              <a:ext cx="0" cy="129614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3057499" y="5085184"/>
              <a:ext cx="366402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3059832" y="3861048"/>
              <a:ext cx="366402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4871498" y="4462093"/>
            <a:ext cx="2404668" cy="1224992"/>
            <a:chOff x="3428260" y="4323062"/>
            <a:chExt cx="2404668" cy="1224992"/>
          </a:xfrm>
        </p:grpSpPr>
        <p:cxnSp>
          <p:nvCxnSpPr>
            <p:cNvPr id="29" name="Straight Connector 28"/>
            <p:cNvCxnSpPr/>
            <p:nvPr/>
          </p:nvCxnSpPr>
          <p:spPr>
            <a:xfrm flipV="1">
              <a:off x="3428260" y="4323062"/>
              <a:ext cx="720080" cy="50405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4139952" y="4323918"/>
              <a:ext cx="1692976" cy="122413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5598484" y="2368374"/>
            <a:ext cx="1079356" cy="3124269"/>
            <a:chOff x="4140716" y="2207085"/>
            <a:chExt cx="1079356" cy="2878099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4140716" y="3055875"/>
              <a:ext cx="0" cy="187220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5220072" y="2207085"/>
              <a:ext cx="0" cy="2878099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" name="Straight Connector 2"/>
          <p:cNvCxnSpPr/>
          <p:nvPr/>
        </p:nvCxnSpPr>
        <p:spPr>
          <a:xfrm flipV="1">
            <a:off x="4885845" y="4588396"/>
            <a:ext cx="821006" cy="38922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5713757" y="4577991"/>
            <a:ext cx="1899925" cy="507079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523129" y="4800279"/>
            <a:ext cx="5945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AP</a:t>
            </a:r>
            <a:endParaRPr lang="ar-SA" b="1" dirty="0">
              <a:solidFill>
                <a:srgbClr val="00B05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160259" y="5597426"/>
            <a:ext cx="5945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MP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160259" y="2686114"/>
            <a:ext cx="5945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TP</a:t>
            </a:r>
            <a:endParaRPr lang="ar-SA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920999" y="1763036"/>
            <a:ext cx="4536504" cy="36933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b="1" dirty="0" smtClean="0"/>
              <a:t>TP</a:t>
            </a:r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L</a:t>
            </a:r>
            <a:r>
              <a:rPr lang="ar-SA" b="1" dirty="0" smtClean="0"/>
              <a:t>		</a:t>
            </a:r>
            <a:endParaRPr lang="en-US" b="1" dirty="0" smtClean="0"/>
          </a:p>
          <a:p>
            <a:pPr algn="l"/>
            <a:r>
              <a:rPr lang="en-US" b="1" dirty="0" smtClean="0"/>
              <a:t>MP</a:t>
            </a:r>
          </a:p>
          <a:p>
            <a:pPr algn="l"/>
            <a:r>
              <a:rPr lang="en-US" b="1" dirty="0" smtClean="0"/>
              <a:t>AP</a:t>
            </a:r>
          </a:p>
          <a:p>
            <a:endParaRPr lang="en-US" b="1" dirty="0"/>
          </a:p>
          <a:p>
            <a:r>
              <a:rPr lang="en-US" b="1" dirty="0" smtClean="0"/>
              <a:t>L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922346" y="4243507"/>
            <a:ext cx="75996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Max MP</a:t>
            </a:r>
            <a:endParaRPr lang="ar-SA" sz="1200" b="1" dirty="0">
              <a:solidFill>
                <a:srgbClr val="FF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748915" y="4398308"/>
            <a:ext cx="75996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b="1" dirty="0" smtClean="0">
                <a:solidFill>
                  <a:srgbClr val="00B050"/>
                </a:solidFill>
              </a:rPr>
              <a:t>Max AP</a:t>
            </a:r>
            <a:endParaRPr lang="ar-SA" sz="1200" b="1" dirty="0">
              <a:solidFill>
                <a:srgbClr val="00B05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487577" y="2061600"/>
            <a:ext cx="75996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Max TP</a:t>
            </a:r>
            <a:endParaRPr lang="ar-SA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288305" y="5436171"/>
            <a:ext cx="75996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MP= 0</a:t>
            </a:r>
            <a:endParaRPr lang="ar-SA" sz="1200" b="1" dirty="0">
              <a:solidFill>
                <a:srgbClr val="FF0000"/>
              </a:solidFill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5422423" y="3049324"/>
            <a:ext cx="901453" cy="523220"/>
            <a:chOff x="632077" y="3009557"/>
            <a:chExt cx="901453" cy="523220"/>
          </a:xfrm>
        </p:grpSpPr>
        <p:sp>
          <p:nvSpPr>
            <p:cNvPr id="54" name="Oval 53"/>
            <p:cNvSpPr/>
            <p:nvPr/>
          </p:nvSpPr>
          <p:spPr>
            <a:xfrm>
              <a:off x="769731" y="3196500"/>
              <a:ext cx="103247" cy="9665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32077" y="3009557"/>
              <a:ext cx="901453" cy="52322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1400" b="1" dirty="0" smtClean="0"/>
                <a:t>نقطة </a:t>
              </a:r>
            </a:p>
            <a:p>
              <a:pPr algn="ctr"/>
              <a:r>
                <a:rPr lang="ar-SA" sz="1400" b="1" dirty="0" smtClean="0"/>
                <a:t>الانقلاب</a:t>
              </a:r>
              <a:endParaRPr lang="ar-SA" sz="1400" b="1" dirty="0"/>
            </a:p>
          </p:txBody>
        </p:sp>
      </p:grpSp>
      <p:sp>
        <p:nvSpPr>
          <p:cNvPr id="89" name="Rectangle 88"/>
          <p:cNvSpPr/>
          <p:nvPr/>
        </p:nvSpPr>
        <p:spPr>
          <a:xfrm>
            <a:off x="601216" y="2920771"/>
            <a:ext cx="2960224" cy="204537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indent="806450">
              <a:lnSpc>
                <a:spcPct val="150000"/>
              </a:lnSpc>
            </a:pPr>
            <a:r>
              <a:rPr lang="ar-SA" b="1" dirty="0" smtClean="0"/>
              <a:t>منحنى الإنتاج </a:t>
            </a:r>
            <a:r>
              <a:rPr lang="ar-SA" b="1" dirty="0" smtClean="0"/>
              <a:t>الكلي</a:t>
            </a:r>
            <a:endParaRPr lang="ar-SA" b="1" dirty="0" smtClean="0"/>
          </a:p>
          <a:p>
            <a:pPr indent="806450">
              <a:lnSpc>
                <a:spcPct val="150000"/>
              </a:lnSpc>
            </a:pPr>
            <a:r>
              <a:rPr lang="ar-SA" b="1" dirty="0" smtClean="0"/>
              <a:t>منحنى الإنتاج الحدي</a:t>
            </a:r>
          </a:p>
          <a:p>
            <a:pPr indent="806450">
              <a:lnSpc>
                <a:spcPct val="150000"/>
              </a:lnSpc>
            </a:pPr>
            <a:r>
              <a:rPr lang="ar-SA" b="1" dirty="0" smtClean="0"/>
              <a:t>منحنى الإنتاج المتوسط</a:t>
            </a:r>
            <a:endParaRPr lang="ar-SA" b="1" dirty="0"/>
          </a:p>
        </p:txBody>
      </p:sp>
      <p:cxnSp>
        <p:nvCxnSpPr>
          <p:cNvPr id="91" name="Straight Connector 90"/>
          <p:cNvCxnSpPr/>
          <p:nvPr/>
        </p:nvCxnSpPr>
        <p:spPr>
          <a:xfrm flipH="1">
            <a:off x="2836325" y="3554723"/>
            <a:ext cx="371097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H="1">
            <a:off x="2836325" y="4005064"/>
            <a:ext cx="37109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H="1">
            <a:off x="2836325" y="4398308"/>
            <a:ext cx="371097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 rot="20400377">
            <a:off x="4477894" y="3632337"/>
            <a:ext cx="80970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بمعدل</a:t>
            </a:r>
            <a:r>
              <a:rPr lang="ar-SA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Wingdings 3" panose="05040102010807070707" pitchFamily="18" charset="2"/>
              </a:rPr>
              <a:t></a:t>
            </a:r>
            <a:endParaRPr lang="ar-SA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 rot="19032279">
            <a:off x="5425923" y="2401062"/>
            <a:ext cx="80970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بمعدل</a:t>
            </a:r>
            <a:r>
              <a:rPr lang="ar-SA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Wingdings 3" panose="05040102010807070707" pitchFamily="18" charset="2"/>
              </a:rPr>
              <a:t></a:t>
            </a:r>
            <a:endParaRPr lang="ar-SA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 flipV="1">
            <a:off x="6675748" y="2293083"/>
            <a:ext cx="76877" cy="8771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2" name="Oval 41"/>
          <p:cNvSpPr/>
          <p:nvPr/>
        </p:nvSpPr>
        <p:spPr>
          <a:xfrm flipV="1">
            <a:off x="6660232" y="5213493"/>
            <a:ext cx="76877" cy="8771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TextBox 16"/>
          <p:cNvSpPr txBox="1"/>
          <p:nvPr/>
        </p:nvSpPr>
        <p:spPr>
          <a:xfrm>
            <a:off x="5225015" y="5298099"/>
            <a:ext cx="1573427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b="1" dirty="0" smtClean="0"/>
              <a:t>2   3                  8</a:t>
            </a:r>
            <a:endParaRPr lang="ar-SA" sz="12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784327" y="2249301"/>
            <a:ext cx="704695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b="1" dirty="0" smtClean="0"/>
              <a:t>280</a:t>
            </a:r>
            <a:endParaRPr lang="ar-SA" sz="1200" b="1" dirty="0"/>
          </a:p>
        </p:txBody>
      </p:sp>
    </p:spTree>
    <p:extLst>
      <p:ext uri="{BB962C8B-B14F-4D97-AF65-F5344CB8AC3E}">
        <p14:creationId xmlns:p14="http://schemas.microsoft.com/office/powerpoint/2010/main" val="3541344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2" grpId="0"/>
      <p:bldP spid="40" grpId="0"/>
      <p:bldP spid="6" grpId="0" animBg="1"/>
      <p:bldP spid="42" grpId="0" animBg="1"/>
      <p:bldP spid="17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SA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1ـ </a:t>
            </a:r>
            <a:r>
              <a:rPr lang="ar-S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منحنى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S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الإنتاج الكلي </a:t>
            </a:r>
            <a:r>
              <a:rPr lang="ar-SA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TP</a:t>
            </a:r>
            <a:r>
              <a:rPr lang="ar-SA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endParaRPr lang="ar-SA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ar-SA" dirty="0" smtClean="0"/>
              <a:t>يبدأ </a:t>
            </a:r>
            <a:r>
              <a:rPr lang="ar-SA" dirty="0"/>
              <a:t>من الصفر عندما عدد العمال صفر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ar-SA" dirty="0"/>
              <a:t>ثم يتزايد </a:t>
            </a:r>
            <a:r>
              <a:rPr lang="ar-SA" u="sng" dirty="0"/>
              <a:t>بمعدل متزايد </a:t>
            </a:r>
            <a:r>
              <a:rPr lang="ar-SA" dirty="0"/>
              <a:t>حتى نقطة الانقلاب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ar-SA" dirty="0" smtClean="0"/>
              <a:t>ثم </a:t>
            </a:r>
            <a:r>
              <a:rPr lang="ar-SA" dirty="0"/>
              <a:t>يتزايد </a:t>
            </a:r>
            <a:r>
              <a:rPr lang="ar-SA" u="sng" dirty="0"/>
              <a:t>بمعدل متناقص </a:t>
            </a:r>
            <a:r>
              <a:rPr lang="ar-SA" dirty="0"/>
              <a:t>حتى يصل الى </a:t>
            </a:r>
            <a:r>
              <a:rPr lang="ar-SA" dirty="0" smtClean="0"/>
              <a:t>أقصى إنتاج </a:t>
            </a:r>
            <a:endParaRPr lang="ar-SA" dirty="0"/>
          </a:p>
          <a:p>
            <a:pPr>
              <a:buFont typeface="Wingdings" panose="05000000000000000000" pitchFamily="2" charset="2"/>
              <a:buChar char="v"/>
            </a:pPr>
            <a:r>
              <a:rPr lang="ar-SA" dirty="0"/>
              <a:t>وبعدها يتناقص </a:t>
            </a:r>
            <a:endParaRPr lang="ar-SA" dirty="0" smtClean="0"/>
          </a:p>
          <a:p>
            <a:pPr marL="0" indent="0">
              <a:buNone/>
            </a:pPr>
            <a:r>
              <a:rPr lang="ar-S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 منحنى الإنتاج الحدي(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</a:t>
            </a:r>
            <a:r>
              <a:rPr lang="ar-S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endParaRPr lang="ar-SA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ar-SA" dirty="0" smtClean="0"/>
              <a:t> يكون موجب و متزايد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ar-SA" dirty="0" smtClean="0"/>
              <a:t>يصل لأقصى قيمة له عند نقطة الانقلاب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ar-SA" dirty="0" smtClean="0"/>
              <a:t>بعدها يتناقص إلى أن يصل إلى الصفر عندما يكون الإنتاج الكلي عند أقصى قيمة له.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ar-SA" dirty="0" smtClean="0"/>
              <a:t>ثم يصبح بالسالب</a:t>
            </a:r>
          </a:p>
          <a:p>
            <a:pPr>
              <a:buFont typeface="Wingdings" panose="05000000000000000000" pitchFamily="2" charset="2"/>
              <a:buChar char="v"/>
            </a:pPr>
            <a:endParaRPr lang="ar-SA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4400" b="1" dirty="0" smtClean="0"/>
              <a:t>تابع : منحنيات </a:t>
            </a:r>
            <a:r>
              <a:rPr lang="ar-SA" sz="4400" b="1" dirty="0" smtClean="0"/>
              <a:t>الإنتاج</a:t>
            </a:r>
            <a:endParaRPr lang="ar-SA" sz="4400" b="1" dirty="0"/>
          </a:p>
        </p:txBody>
      </p:sp>
      <p:sp>
        <p:nvSpPr>
          <p:cNvPr id="7" name="Rectangle 6"/>
          <p:cNvSpPr/>
          <p:nvPr/>
        </p:nvSpPr>
        <p:spPr>
          <a:xfrm>
            <a:off x="0" y="6340142"/>
            <a:ext cx="9153195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TextBox 7"/>
          <p:cNvSpPr txBox="1"/>
          <p:nvPr/>
        </p:nvSpPr>
        <p:spPr>
          <a:xfrm>
            <a:off x="277180" y="6353145"/>
            <a:ext cx="47839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11</a:t>
            </a:r>
            <a:endParaRPr lang="ar-SA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999023" y="6370751"/>
            <a:ext cx="187220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أ. أمل أبوملحة</a:t>
            </a:r>
            <a:endParaRPr lang="ar-SA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689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عنصر نائب للتذييل 2"/>
          <p:cNvSpPr>
            <a:spLocks noGrp="1"/>
          </p:cNvSpPr>
          <p:nvPr>
            <p:ph type="ftr" sz="quarter" idx="4294967295"/>
          </p:nvPr>
        </p:nvSpPr>
        <p:spPr bwMode="auto">
          <a:xfrm>
            <a:off x="214313" y="6286500"/>
            <a:ext cx="84963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ar-SA" sz="1400" dirty="0" smtClean="0">
                <a:latin typeface="Simplified Arabic" pitchFamily="18" charset="-78"/>
                <a:cs typeface="Simplified Arabic" pitchFamily="18" charset="-78"/>
              </a:rPr>
              <a:t>أستاذة المادة:آلاء عبدالواحد                                                                                          جامعة الملك سعود</a:t>
            </a:r>
          </a:p>
        </p:txBody>
      </p:sp>
      <p:sp>
        <p:nvSpPr>
          <p:cNvPr id="4" name="مستطيل مستدير الزوايا 3"/>
          <p:cNvSpPr/>
          <p:nvPr/>
        </p:nvSpPr>
        <p:spPr>
          <a:xfrm>
            <a:off x="4929190" y="571485"/>
            <a:ext cx="3459234" cy="11430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dirty="0" smtClean="0"/>
              <a:t>علاقة الإنتاج الحدي </a:t>
            </a:r>
            <a:r>
              <a:rPr lang="en-US" sz="2800" dirty="0" smtClean="0"/>
              <a:t>MP</a:t>
            </a:r>
            <a:r>
              <a:rPr lang="ar-SA" sz="2800" dirty="0" smtClean="0"/>
              <a:t> بالإنتاج المتوسط </a:t>
            </a:r>
            <a:r>
              <a:rPr lang="en-US" sz="2800" dirty="0" smtClean="0"/>
              <a:t>AP</a:t>
            </a:r>
            <a:endParaRPr lang="ar-SA" sz="2800" dirty="0"/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3643272" y="2121098"/>
            <a:ext cx="5249207" cy="78581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/>
              <a:t>عندما يكون</a:t>
            </a:r>
            <a:r>
              <a:rPr lang="ar-SA" sz="2400" dirty="0"/>
              <a:t> </a:t>
            </a:r>
            <a:r>
              <a:rPr lang="ar-SA" sz="2400" dirty="0" smtClean="0"/>
              <a:t>الإنتاج الحدي </a:t>
            </a:r>
            <a:r>
              <a:rPr lang="ar-SA" sz="2400" b="1" u="sng" dirty="0" smtClean="0"/>
              <a:t>أكبر من </a:t>
            </a:r>
            <a:r>
              <a:rPr lang="ar-SA" sz="2400" dirty="0" smtClean="0"/>
              <a:t>الإنتاج المتوسط</a:t>
            </a:r>
          </a:p>
          <a:p>
            <a:pPr algn="ctr"/>
            <a:r>
              <a:rPr lang="en-US" sz="2400" dirty="0" smtClean="0"/>
              <a:t>AP˂MP</a:t>
            </a:r>
            <a:endParaRPr lang="ar-SA" sz="2400" dirty="0"/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361014" y="2222064"/>
            <a:ext cx="2000264" cy="78581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 smtClean="0">
                <a:solidFill>
                  <a:schemeClr val="tx1"/>
                </a:solidFill>
              </a:rPr>
              <a:t>فإن الإنتاج المتوسط </a:t>
            </a:r>
            <a:r>
              <a:rPr lang="ar-SA" sz="2000" b="1" u="sng" dirty="0" smtClean="0">
                <a:solidFill>
                  <a:schemeClr val="tx1"/>
                </a:solidFill>
              </a:rPr>
              <a:t>يتزايد</a:t>
            </a:r>
            <a:r>
              <a:rPr lang="ar-SA" sz="2000" u="sng" dirty="0" smtClean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</a:rPr>
              <a:t>AP↑</a:t>
            </a:r>
            <a:endParaRPr lang="ar-SA" sz="2000" b="1" u="sng" dirty="0">
              <a:solidFill>
                <a:schemeClr val="tx1"/>
              </a:solidFill>
            </a:endParaRPr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3643273" y="3281665"/>
            <a:ext cx="5249207" cy="85725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/>
              <a:t>عندما يكون الإنتاج الحدي </a:t>
            </a:r>
            <a:r>
              <a:rPr lang="ar-SA" sz="2400" b="1" u="sng" dirty="0" smtClean="0"/>
              <a:t>أقل </a:t>
            </a:r>
            <a:r>
              <a:rPr lang="ar-SA" sz="2400" b="1" u="sng" dirty="0"/>
              <a:t>من </a:t>
            </a:r>
            <a:r>
              <a:rPr lang="ar-SA" sz="2400" dirty="0"/>
              <a:t>الإنتاج </a:t>
            </a:r>
            <a:r>
              <a:rPr lang="ar-SA" sz="2400" dirty="0" smtClean="0"/>
              <a:t>المتوسط</a:t>
            </a:r>
          </a:p>
          <a:p>
            <a:pPr algn="ctr"/>
            <a:r>
              <a:rPr lang="en-US" sz="2400" dirty="0" smtClean="0"/>
              <a:t>AP˃MP</a:t>
            </a:r>
            <a:endParaRPr lang="ar-SA" sz="2400" dirty="0"/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3643273" y="4633215"/>
            <a:ext cx="5249207" cy="78581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/>
              <a:t>عندما يكون الإنتاج الحدي </a:t>
            </a:r>
            <a:r>
              <a:rPr lang="ar-SA" sz="2400" b="1" u="sng" dirty="0" smtClean="0"/>
              <a:t>مساوياً</a:t>
            </a:r>
            <a:r>
              <a:rPr lang="ar-SA" sz="2400" u="sng" dirty="0" smtClean="0"/>
              <a:t> </a:t>
            </a:r>
            <a:r>
              <a:rPr lang="ar-SA" sz="2400" dirty="0" smtClean="0"/>
              <a:t>للإنتاج المتوسط</a:t>
            </a:r>
          </a:p>
          <a:p>
            <a:pPr algn="ctr"/>
            <a:r>
              <a:rPr lang="en-US" sz="2400" dirty="0" smtClean="0"/>
              <a:t>AP=MP</a:t>
            </a:r>
            <a:endParaRPr lang="ar-SA" sz="2400" dirty="0"/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361014" y="3457257"/>
            <a:ext cx="2000264" cy="78581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solidFill>
                  <a:schemeClr val="tx1"/>
                </a:solidFill>
              </a:rPr>
              <a:t> </a:t>
            </a:r>
            <a:r>
              <a:rPr lang="ar-SA" sz="2000" dirty="0" smtClean="0">
                <a:solidFill>
                  <a:schemeClr val="tx1"/>
                </a:solidFill>
              </a:rPr>
              <a:t>فإن الإنتاج المتوسط </a:t>
            </a:r>
            <a:r>
              <a:rPr lang="ar-SA" sz="2000" b="1" u="sng" dirty="0" smtClean="0">
                <a:solidFill>
                  <a:schemeClr val="tx1"/>
                </a:solidFill>
              </a:rPr>
              <a:t>يتناقص</a:t>
            </a:r>
            <a:r>
              <a:rPr lang="en-US" sz="2000" b="1" dirty="0" smtClean="0">
                <a:solidFill>
                  <a:schemeClr val="tx1"/>
                </a:solidFill>
              </a:rPr>
              <a:t>AP↓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336358" y="4656144"/>
            <a:ext cx="2000264" cy="89069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AP</a:t>
            </a:r>
            <a:r>
              <a:rPr lang="ar-SA" sz="2000" dirty="0" smtClean="0">
                <a:solidFill>
                  <a:schemeClr val="tx1"/>
                </a:solidFill>
              </a:rPr>
              <a:t> </a:t>
            </a:r>
            <a:r>
              <a:rPr lang="ar-SA" sz="2000" dirty="0" smtClean="0">
                <a:solidFill>
                  <a:schemeClr val="tx1"/>
                </a:solidFill>
              </a:rPr>
              <a:t>يكون الإنتاج المتوسط </a:t>
            </a:r>
            <a:r>
              <a:rPr lang="ar-SA" sz="2000" dirty="0" smtClean="0">
                <a:solidFill>
                  <a:schemeClr val="tx1"/>
                </a:solidFill>
              </a:rPr>
              <a:t>عند </a:t>
            </a:r>
            <a:r>
              <a:rPr lang="ar-SA" sz="2000" b="1" dirty="0" smtClean="0">
                <a:solidFill>
                  <a:schemeClr val="tx1"/>
                </a:solidFill>
              </a:rPr>
              <a:t>أقصى قيمة له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13" name="سهم إلى اليسار 12"/>
          <p:cNvSpPr/>
          <p:nvPr/>
        </p:nvSpPr>
        <p:spPr>
          <a:xfrm>
            <a:off x="2537929" y="2393272"/>
            <a:ext cx="928694" cy="35719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سهم إلى اليسار 13"/>
          <p:cNvSpPr/>
          <p:nvPr/>
        </p:nvSpPr>
        <p:spPr>
          <a:xfrm>
            <a:off x="2537929" y="3671571"/>
            <a:ext cx="928694" cy="35719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سهم إلى اليسار 14"/>
          <p:cNvSpPr/>
          <p:nvPr/>
        </p:nvSpPr>
        <p:spPr>
          <a:xfrm>
            <a:off x="2537929" y="4855518"/>
            <a:ext cx="928694" cy="35719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Rectangle 16"/>
          <p:cNvSpPr/>
          <p:nvPr/>
        </p:nvSpPr>
        <p:spPr>
          <a:xfrm>
            <a:off x="214313" y="6340142"/>
            <a:ext cx="8750176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lvl="0"/>
            <a:r>
              <a:rPr lang="ar-SA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أ. أمل </a:t>
            </a:r>
            <a:r>
              <a:rPr lang="ar-SA" sz="2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أبوملحة</a:t>
            </a:r>
            <a:endParaRPr lang="ar-SA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9552" y="6343865"/>
            <a:ext cx="52971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12</a:t>
            </a:r>
            <a:endParaRPr lang="ar-SA" sz="2000" b="1" dirty="0"/>
          </a:p>
        </p:txBody>
      </p:sp>
    </p:spTree>
    <p:extLst>
      <p:ext uri="{BB962C8B-B14F-4D97-AF65-F5344CB8AC3E}">
        <p14:creationId xmlns:p14="http://schemas.microsoft.com/office/powerpoint/2010/main" val="407947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roup 86"/>
          <p:cNvGrpSpPr/>
          <p:nvPr/>
        </p:nvGrpSpPr>
        <p:grpSpPr>
          <a:xfrm>
            <a:off x="4376577" y="1884669"/>
            <a:ext cx="974204" cy="4454591"/>
            <a:chOff x="7791245" y="1773240"/>
            <a:chExt cx="974204" cy="4454591"/>
          </a:xfrm>
        </p:grpSpPr>
        <p:grpSp>
          <p:nvGrpSpPr>
            <p:cNvPr id="74" name="Group 73"/>
            <p:cNvGrpSpPr/>
            <p:nvPr/>
          </p:nvGrpSpPr>
          <p:grpSpPr>
            <a:xfrm>
              <a:off x="7803211" y="1773240"/>
              <a:ext cx="955516" cy="3887158"/>
              <a:chOff x="787944" y="2080538"/>
              <a:chExt cx="1313287" cy="3887158"/>
            </a:xfrm>
          </p:grpSpPr>
          <p:sp>
            <p:nvSpPr>
              <p:cNvPr id="75" name="Rectangle 74"/>
              <p:cNvSpPr/>
              <p:nvPr/>
            </p:nvSpPr>
            <p:spPr>
              <a:xfrm>
                <a:off x="801949" y="2090026"/>
                <a:ext cx="1296144" cy="3877670"/>
              </a:xfrm>
              <a:prstGeom prst="rect">
                <a:avLst/>
              </a:prstGeom>
              <a:no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cxnSp>
            <p:nvCxnSpPr>
              <p:cNvPr id="76" name="Straight Connector 75"/>
              <p:cNvCxnSpPr/>
              <p:nvPr/>
            </p:nvCxnSpPr>
            <p:spPr>
              <a:xfrm flipH="1">
                <a:off x="794800" y="2080538"/>
                <a:ext cx="1144391" cy="892493"/>
              </a:xfrm>
              <a:prstGeom prst="line">
                <a:avLst/>
              </a:prstGeom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flipH="1">
                <a:off x="812871" y="2373683"/>
                <a:ext cx="1265035" cy="964357"/>
              </a:xfrm>
              <a:prstGeom prst="line">
                <a:avLst/>
              </a:prstGeom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flipH="1">
                <a:off x="801949" y="2796382"/>
                <a:ext cx="1265035" cy="964357"/>
              </a:xfrm>
              <a:prstGeom prst="line">
                <a:avLst/>
              </a:prstGeom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flipH="1">
                <a:off x="824616" y="3231580"/>
                <a:ext cx="1265035" cy="964357"/>
              </a:xfrm>
              <a:prstGeom prst="line">
                <a:avLst/>
              </a:prstGeom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 flipH="1">
                <a:off x="787944" y="3652658"/>
                <a:ext cx="1265035" cy="964357"/>
              </a:xfrm>
              <a:prstGeom prst="line">
                <a:avLst/>
              </a:prstGeom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flipH="1">
                <a:off x="809733" y="2097065"/>
                <a:ext cx="557263" cy="440768"/>
              </a:xfrm>
              <a:prstGeom prst="line">
                <a:avLst/>
              </a:prstGeom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flipH="1">
                <a:off x="836196" y="4038058"/>
                <a:ext cx="1265035" cy="964357"/>
              </a:xfrm>
              <a:prstGeom prst="line">
                <a:avLst/>
              </a:prstGeom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flipH="1">
                <a:off x="812871" y="4487830"/>
                <a:ext cx="1265035" cy="964357"/>
              </a:xfrm>
              <a:prstGeom prst="line">
                <a:avLst/>
              </a:prstGeom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flipH="1">
                <a:off x="831430" y="4987728"/>
                <a:ext cx="1265035" cy="964357"/>
              </a:xfrm>
              <a:prstGeom prst="line">
                <a:avLst/>
              </a:prstGeom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flipH="1">
                <a:off x="1528213" y="5517894"/>
                <a:ext cx="557263" cy="440768"/>
              </a:xfrm>
              <a:prstGeom prst="line">
                <a:avLst/>
              </a:prstGeom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6" name="TextBox 85"/>
            <p:cNvSpPr txBox="1"/>
            <p:nvPr/>
          </p:nvSpPr>
          <p:spPr>
            <a:xfrm>
              <a:off x="7791245" y="5643056"/>
              <a:ext cx="974204" cy="58477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1600" b="1" dirty="0" smtClean="0">
                  <a:solidFill>
                    <a:schemeClr val="accent5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المرحلة الاقتصادية</a:t>
              </a:r>
              <a:endParaRPr lang="ar-SA" sz="16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4" name="Title 1"/>
          <p:cNvSpPr txBox="1">
            <a:spLocks/>
          </p:cNvSpPr>
          <p:nvPr/>
        </p:nvSpPr>
        <p:spPr>
          <a:xfrm>
            <a:off x="457200" y="609600"/>
            <a:ext cx="8229600" cy="990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4400" b="1" dirty="0" smtClean="0">
                <a:solidFill>
                  <a:srgbClr val="FF0000"/>
                </a:solidFill>
              </a:rPr>
              <a:t>رابعاً: </a:t>
            </a:r>
            <a:r>
              <a:rPr lang="ar-SA" sz="4400" b="1" dirty="0" smtClean="0"/>
              <a:t>مراحل الإنتاج</a:t>
            </a:r>
            <a:endParaRPr lang="ar-SA" sz="4400" b="1" dirty="0"/>
          </a:p>
        </p:txBody>
      </p:sp>
      <p:sp>
        <p:nvSpPr>
          <p:cNvPr id="5" name="Rectangle 4"/>
          <p:cNvSpPr/>
          <p:nvPr/>
        </p:nvSpPr>
        <p:spPr>
          <a:xfrm>
            <a:off x="71499" y="6340142"/>
            <a:ext cx="8820981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TextBox 7"/>
          <p:cNvSpPr txBox="1"/>
          <p:nvPr/>
        </p:nvSpPr>
        <p:spPr>
          <a:xfrm>
            <a:off x="7092280" y="6340142"/>
            <a:ext cx="187220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أ. أمل أبوملحة</a:t>
            </a:r>
            <a:endParaRPr lang="ar-SA" sz="20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349447" y="1685282"/>
            <a:ext cx="4882371" cy="4363551"/>
            <a:chOff x="1314795" y="1672330"/>
            <a:chExt cx="4882371" cy="4363551"/>
          </a:xfrm>
        </p:grpSpPr>
        <p:sp>
          <p:nvSpPr>
            <p:cNvPr id="10" name="Arc 9"/>
            <p:cNvSpPr/>
            <p:nvPr/>
          </p:nvSpPr>
          <p:spPr>
            <a:xfrm rot="6599829">
              <a:off x="1711392" y="1275733"/>
              <a:ext cx="2095254" cy="2888448"/>
            </a:xfrm>
            <a:prstGeom prst="arc">
              <a:avLst>
                <a:gd name="adj1" fmla="val 15901613"/>
                <a:gd name="adj2" fmla="val 19545842"/>
              </a:avLst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1" name="Arc 10"/>
            <p:cNvSpPr/>
            <p:nvPr/>
          </p:nvSpPr>
          <p:spPr>
            <a:xfrm rot="248252">
              <a:off x="3954950" y="2122705"/>
              <a:ext cx="2242216" cy="3913176"/>
            </a:xfrm>
            <a:prstGeom prst="arc">
              <a:avLst>
                <a:gd name="adj1" fmla="val 13364534"/>
                <a:gd name="adj2" fmla="val 17459188"/>
              </a:avLst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2623592" y="1848325"/>
            <a:ext cx="4536504" cy="3862582"/>
            <a:chOff x="2623592" y="1848325"/>
            <a:chExt cx="4536504" cy="3862582"/>
          </a:xfrm>
        </p:grpSpPr>
        <p:grpSp>
          <p:nvGrpSpPr>
            <p:cNvPr id="12" name="Group 11"/>
            <p:cNvGrpSpPr/>
            <p:nvPr/>
          </p:nvGrpSpPr>
          <p:grpSpPr>
            <a:xfrm>
              <a:off x="3059832" y="1994850"/>
              <a:ext cx="3666357" cy="3600400"/>
              <a:chOff x="3057499" y="1988840"/>
              <a:chExt cx="3666357" cy="3600400"/>
            </a:xfrm>
          </p:grpSpPr>
          <p:cxnSp>
            <p:nvCxnSpPr>
              <p:cNvPr id="13" name="Straight Connector 12"/>
              <p:cNvCxnSpPr/>
              <p:nvPr/>
            </p:nvCxnSpPr>
            <p:spPr>
              <a:xfrm>
                <a:off x="3059832" y="1988840"/>
                <a:ext cx="0" cy="187220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3059832" y="4293096"/>
                <a:ext cx="0" cy="1296144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flipH="1">
                <a:off x="3057499" y="5085184"/>
                <a:ext cx="3664024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flipH="1">
                <a:off x="3059832" y="3861048"/>
                <a:ext cx="3664024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oup 21"/>
            <p:cNvGrpSpPr/>
            <p:nvPr/>
          </p:nvGrpSpPr>
          <p:grpSpPr>
            <a:xfrm>
              <a:off x="3511448" y="4287136"/>
              <a:ext cx="2404668" cy="1224992"/>
              <a:chOff x="3428260" y="4323062"/>
              <a:chExt cx="2404668" cy="1224992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 flipV="1">
                <a:off x="3428260" y="4323062"/>
                <a:ext cx="720080" cy="504056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4139952" y="4323918"/>
                <a:ext cx="1692976" cy="1224136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Group 30"/>
            <p:cNvGrpSpPr/>
            <p:nvPr/>
          </p:nvGrpSpPr>
          <p:grpSpPr>
            <a:xfrm>
              <a:off x="4227974" y="2154685"/>
              <a:ext cx="1079356" cy="3124269"/>
              <a:chOff x="4140716" y="2207085"/>
              <a:chExt cx="1079356" cy="2878099"/>
            </a:xfrm>
          </p:grpSpPr>
          <p:cxnSp>
            <p:nvCxnSpPr>
              <p:cNvPr id="36" name="Straight Connector 35"/>
              <p:cNvCxnSpPr/>
              <p:nvPr/>
            </p:nvCxnSpPr>
            <p:spPr>
              <a:xfrm>
                <a:off x="4140716" y="3055875"/>
                <a:ext cx="0" cy="1872208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5220072" y="2207085"/>
                <a:ext cx="0" cy="2878099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3" name="Straight Connector 2"/>
            <p:cNvCxnSpPr/>
            <p:nvPr/>
          </p:nvCxnSpPr>
          <p:spPr>
            <a:xfrm flipV="1">
              <a:off x="3544039" y="4387391"/>
              <a:ext cx="821006" cy="389223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4355976" y="4388519"/>
              <a:ext cx="1899925" cy="507079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6190299" y="4676695"/>
              <a:ext cx="59455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b="1" dirty="0" smtClean="0">
                  <a:solidFill>
                    <a:srgbClr val="00B050"/>
                  </a:solidFill>
                </a:rPr>
                <a:t>AP</a:t>
              </a:r>
              <a:endParaRPr lang="ar-SA" b="1" dirty="0">
                <a:solidFill>
                  <a:srgbClr val="00B050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804731" y="5341575"/>
              <a:ext cx="59455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MP</a:t>
              </a:r>
              <a:endParaRPr lang="ar-SA" b="1" dirty="0">
                <a:solidFill>
                  <a:srgbClr val="FF0000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665309" y="2480940"/>
              <a:ext cx="59455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TP</a:t>
              </a:r>
              <a:endParaRPr lang="ar-SA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623592" y="1858599"/>
              <a:ext cx="4536504" cy="341632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/>
              <a:r>
                <a:rPr lang="en-US" b="1" dirty="0" smtClean="0"/>
                <a:t>TP</a:t>
              </a:r>
            </a:p>
            <a:p>
              <a:endParaRPr lang="en-US" b="1" dirty="0"/>
            </a:p>
            <a:p>
              <a:endParaRPr lang="en-US" b="1" dirty="0" smtClean="0"/>
            </a:p>
            <a:p>
              <a:endParaRPr lang="en-US" b="1" dirty="0"/>
            </a:p>
            <a:p>
              <a:endParaRPr lang="en-US" b="1" dirty="0" smtClean="0"/>
            </a:p>
            <a:p>
              <a:endParaRPr lang="en-US" b="1" dirty="0"/>
            </a:p>
            <a:p>
              <a:endParaRPr lang="en-US" b="1" dirty="0" smtClean="0"/>
            </a:p>
            <a:p>
              <a:r>
                <a:rPr lang="en-US" b="1" dirty="0" smtClean="0"/>
                <a:t>L</a:t>
              </a:r>
            </a:p>
            <a:p>
              <a:pPr algn="l"/>
              <a:r>
                <a:rPr lang="en-US" b="1" dirty="0" smtClean="0"/>
                <a:t>MP</a:t>
              </a:r>
            </a:p>
            <a:p>
              <a:pPr algn="l"/>
              <a:r>
                <a:rPr lang="en-US" b="1" dirty="0" smtClean="0"/>
                <a:t>AP</a:t>
              </a:r>
            </a:p>
            <a:p>
              <a:endParaRPr lang="en-US" b="1" dirty="0"/>
            </a:p>
            <a:p>
              <a:r>
                <a:rPr lang="en-US" b="1" dirty="0" smtClean="0"/>
                <a:t>L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631138" y="4056492"/>
              <a:ext cx="75996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200" b="1" dirty="0" smtClean="0">
                  <a:solidFill>
                    <a:srgbClr val="FF0000"/>
                  </a:solidFill>
                </a:rPr>
                <a:t>Max MP</a:t>
              </a:r>
              <a:endParaRPr lang="ar-SA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296717" y="4155090"/>
              <a:ext cx="75996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200" b="1" dirty="0" smtClean="0">
                  <a:solidFill>
                    <a:srgbClr val="00B050"/>
                  </a:solidFill>
                </a:rPr>
                <a:t>Max AP</a:t>
              </a:r>
              <a:endParaRPr lang="ar-SA" sz="1200" b="1" dirty="0">
                <a:solidFill>
                  <a:srgbClr val="00B050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957956" y="1848325"/>
              <a:ext cx="75996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Max TP</a:t>
              </a:r>
              <a:endParaRPr lang="ar-SA" sz="12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914087" y="5247834"/>
              <a:ext cx="75996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200" b="1" dirty="0" smtClean="0">
                  <a:solidFill>
                    <a:srgbClr val="FF0000"/>
                  </a:solidFill>
                </a:rPr>
                <a:t>MP= 0</a:t>
              </a:r>
              <a:endParaRPr lang="ar-SA" sz="12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56" name="Group 55"/>
            <p:cNvGrpSpPr/>
            <p:nvPr/>
          </p:nvGrpSpPr>
          <p:grpSpPr>
            <a:xfrm>
              <a:off x="4034279" y="2835445"/>
              <a:ext cx="901453" cy="523220"/>
              <a:chOff x="632077" y="3009557"/>
              <a:chExt cx="901453" cy="523220"/>
            </a:xfrm>
          </p:grpSpPr>
          <p:sp>
            <p:nvSpPr>
              <p:cNvPr id="54" name="Oval 53"/>
              <p:cNvSpPr/>
              <p:nvPr/>
            </p:nvSpPr>
            <p:spPr>
              <a:xfrm>
                <a:off x="769731" y="3196500"/>
                <a:ext cx="103247" cy="9665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632077" y="3009557"/>
                <a:ext cx="901453" cy="52322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1400" b="1" dirty="0" smtClean="0"/>
                  <a:t>نقطة </a:t>
                </a:r>
              </a:p>
              <a:p>
                <a:pPr algn="ctr"/>
                <a:r>
                  <a:rPr lang="ar-SA" sz="1400" b="1" dirty="0" smtClean="0"/>
                  <a:t>الانقلاب</a:t>
                </a:r>
                <a:endParaRPr lang="ar-SA" sz="1400" b="1" dirty="0"/>
              </a:p>
            </p:txBody>
          </p:sp>
        </p:grpSp>
      </p:grpSp>
      <p:sp>
        <p:nvSpPr>
          <p:cNvPr id="88" name="TextBox 87"/>
          <p:cNvSpPr txBox="1"/>
          <p:nvPr/>
        </p:nvSpPr>
        <p:spPr>
          <a:xfrm>
            <a:off x="3262514" y="3063614"/>
            <a:ext cx="283949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</a:rPr>
              <a:t>1         2         3</a:t>
            </a:r>
            <a:endParaRPr lang="ar-SA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36471" y="6309364"/>
            <a:ext cx="52971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13</a:t>
            </a:r>
            <a:endParaRPr lang="ar-SA" sz="2000" b="1" dirty="0"/>
          </a:p>
        </p:txBody>
      </p:sp>
    </p:spTree>
    <p:extLst>
      <p:ext uri="{BB962C8B-B14F-4D97-AF65-F5344CB8AC3E}">
        <p14:creationId xmlns:p14="http://schemas.microsoft.com/office/powerpoint/2010/main" val="2476878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609600"/>
            <a:ext cx="8229600" cy="990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32500" lnSpcReduction="20000"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spcBef>
                <a:spcPts val="0"/>
              </a:spcBef>
            </a:pPr>
            <a:endParaRPr lang="ar-SA" sz="4400" b="1" dirty="0" smtClean="0"/>
          </a:p>
          <a:p>
            <a:pPr lvl="0" algn="ctr">
              <a:spcBef>
                <a:spcPts val="0"/>
              </a:spcBef>
            </a:pPr>
            <a:r>
              <a:rPr lang="ar-SA" sz="13500" b="1" dirty="0" smtClean="0"/>
              <a:t>مراحل الإنتاج </a:t>
            </a:r>
            <a:r>
              <a:rPr lang="ar-SA" sz="8600" b="1" spc="0" dirty="0">
                <a:solidFill>
                  <a:prstClr val="black"/>
                </a:solidFill>
              </a:rPr>
              <a:t>(نركز على </a:t>
            </a:r>
            <a:r>
              <a:rPr lang="en-US" sz="8600" b="1" spc="0" dirty="0">
                <a:solidFill>
                  <a:prstClr val="black"/>
                </a:solidFill>
              </a:rPr>
              <a:t>A</a:t>
            </a:r>
            <a:r>
              <a:rPr lang="en-US" sz="8600" b="1" spc="0" dirty="0" smtClean="0">
                <a:solidFill>
                  <a:prstClr val="black"/>
                </a:solidFill>
              </a:rPr>
              <a:t>P</a:t>
            </a:r>
            <a:r>
              <a:rPr lang="ar-SA" sz="8600" b="1" spc="0" dirty="0" smtClean="0">
                <a:solidFill>
                  <a:prstClr val="black"/>
                </a:solidFill>
              </a:rPr>
              <a:t> </a:t>
            </a:r>
            <a:r>
              <a:rPr lang="ar-SA" sz="8600" b="1" spc="0" dirty="0">
                <a:solidFill>
                  <a:prstClr val="black"/>
                </a:solidFill>
              </a:rPr>
              <a:t>)</a:t>
            </a:r>
          </a:p>
          <a:p>
            <a:pPr algn="ctr"/>
            <a:r>
              <a:rPr lang="ar-SA" sz="4400" b="1" dirty="0" smtClean="0"/>
              <a:t>  </a:t>
            </a:r>
            <a:endParaRPr lang="ar-SA" sz="4400" b="1" dirty="0"/>
          </a:p>
        </p:txBody>
      </p:sp>
      <p:sp>
        <p:nvSpPr>
          <p:cNvPr id="5" name="Rectangle 4"/>
          <p:cNvSpPr/>
          <p:nvPr/>
        </p:nvSpPr>
        <p:spPr>
          <a:xfrm>
            <a:off x="107503" y="6340142"/>
            <a:ext cx="8856985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TextBox 7"/>
          <p:cNvSpPr txBox="1"/>
          <p:nvPr/>
        </p:nvSpPr>
        <p:spPr>
          <a:xfrm>
            <a:off x="7092280" y="6340142"/>
            <a:ext cx="187220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أ. أمل أبوملحة</a:t>
            </a:r>
            <a:endParaRPr lang="ar-SA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778891"/>
              </p:ext>
            </p:extLst>
          </p:nvPr>
        </p:nvGraphicFramePr>
        <p:xfrm>
          <a:off x="107504" y="1700808"/>
          <a:ext cx="8856984" cy="446449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4407290"/>
                <a:gridCol w="1750414"/>
                <a:gridCol w="2699280"/>
              </a:tblGrid>
              <a:tr h="148816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مرحلة الانتاج </a:t>
                      </a:r>
                      <a:r>
                        <a:rPr lang="ar-SA" sz="2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الأولى</a:t>
                      </a:r>
                      <a:endParaRPr lang="en-US" sz="24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(المرحلة التي يتزايد فيه </a:t>
                      </a:r>
                      <a:r>
                        <a:rPr lang="en-US" sz="18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AP</a:t>
                      </a:r>
                      <a:r>
                        <a:rPr lang="ar-SA" sz="18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)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[ من </a:t>
                      </a:r>
                      <a:r>
                        <a:rPr lang="ar-SA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البداية </a:t>
                      </a:r>
                      <a:r>
                        <a:rPr lang="ar-SA" sz="1800" b="1" u="sng" dirty="0">
                          <a:solidFill>
                            <a:sysClr val="windowText" lastClr="000000"/>
                          </a:solidFill>
                          <a:effectLst/>
                        </a:rPr>
                        <a:t>إلى</a:t>
                      </a:r>
                      <a:r>
                        <a:rPr lang="ar-SA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00B050"/>
                          </a:solidFill>
                          <a:effectLst/>
                        </a:rPr>
                        <a:t>AP</a:t>
                      </a:r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=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</a:rPr>
                        <a:t>MP</a:t>
                      </a:r>
                      <a:r>
                        <a:rPr lang="ar-SA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 وذلك عند </a:t>
                      </a:r>
                      <a:r>
                        <a:rPr lang="en-US" sz="1800" b="1" dirty="0">
                          <a:solidFill>
                            <a:srgbClr val="00B050"/>
                          </a:solidFill>
                          <a:effectLst/>
                        </a:rPr>
                        <a:t>Max AP</a:t>
                      </a:r>
                      <a:r>
                        <a:rPr lang="ar-SA" sz="1800" b="1" dirty="0">
                          <a:solidFill>
                            <a:srgbClr val="00B050"/>
                          </a:solidFill>
                          <a:effectLst/>
                        </a:rPr>
                        <a:t> </a:t>
                      </a:r>
                      <a:r>
                        <a:rPr lang="ar-SA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]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TP</a:t>
                      </a:r>
                      <a:r>
                        <a:rPr lang="ar-SA" sz="20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 يزداد</a:t>
                      </a:r>
                      <a:endParaRPr lang="en-US" sz="20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rgbClr val="00B050"/>
                          </a:solidFill>
                          <a:effectLst/>
                        </a:rPr>
                        <a:t>AP </a:t>
                      </a:r>
                      <a:r>
                        <a:rPr lang="ar-SA" sz="2000" b="1" dirty="0" smtClean="0">
                          <a:solidFill>
                            <a:srgbClr val="00B050"/>
                          </a:solidFill>
                          <a:effectLst/>
                        </a:rPr>
                        <a:t>يزداد</a:t>
                      </a:r>
                      <a:endParaRPr lang="en-US" sz="2000" b="1" dirty="0" smtClean="0">
                        <a:solidFill>
                          <a:srgbClr val="00B050"/>
                        </a:solidFill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</a:rPr>
                        <a:t>MP </a:t>
                      </a:r>
                      <a:r>
                        <a:rPr lang="ar-SA" sz="2000" b="1" dirty="0">
                          <a:solidFill>
                            <a:srgbClr val="FF0000"/>
                          </a:solidFill>
                          <a:effectLst/>
                        </a:rPr>
                        <a:t> موجب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8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ماذا يفعل المنتج؟؟</a:t>
                      </a:r>
                      <a:endParaRPr lang="en-US" sz="28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من </a:t>
                      </a:r>
                      <a:r>
                        <a:rPr lang="ar-SA" sz="2000" b="1" dirty="0">
                          <a:solidFill>
                            <a:sysClr val="windowText" lastClr="000000"/>
                          </a:solidFill>
                          <a:effectLst/>
                        </a:rPr>
                        <a:t>الأفضل زيادة </a:t>
                      </a:r>
                      <a:r>
                        <a:rPr lang="en-US" sz="2000" b="1" dirty="0">
                          <a:solidFill>
                            <a:sysClr val="windowText" lastClr="000000"/>
                          </a:solidFill>
                          <a:effectLst/>
                        </a:rPr>
                        <a:t>L</a:t>
                      </a:r>
                      <a:r>
                        <a:rPr lang="ar-SA" sz="2000" b="1" dirty="0">
                          <a:solidFill>
                            <a:sysClr val="windowText" lastClr="000000"/>
                          </a:solidFill>
                          <a:effectLst/>
                        </a:rPr>
                        <a:t> لأن ما يضيفه العامل في المتوسط </a:t>
                      </a:r>
                      <a:r>
                        <a:rPr lang="ar-SA" sz="20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للإنتاج </a:t>
                      </a:r>
                      <a:r>
                        <a:rPr lang="ar-SA" sz="2000" b="1" dirty="0">
                          <a:solidFill>
                            <a:sysClr val="windowText" lastClr="000000"/>
                          </a:solidFill>
                          <a:effectLst/>
                        </a:rPr>
                        <a:t>يتزايد</a:t>
                      </a:r>
                      <a:endParaRPr lang="en-US" sz="20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8816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مرحلة الانتاج </a:t>
                      </a:r>
                      <a:r>
                        <a:rPr lang="ar-SA" sz="2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الثانية</a:t>
                      </a:r>
                      <a:endParaRPr lang="en-US" sz="24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[</a:t>
                      </a:r>
                      <a:r>
                        <a:rPr lang="ar-SA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تمتد من </a:t>
                      </a:r>
                      <a:r>
                        <a:rPr lang="en-US" sz="1800" b="1" dirty="0">
                          <a:solidFill>
                            <a:srgbClr val="00B050"/>
                          </a:solidFill>
                          <a:effectLst/>
                        </a:rPr>
                        <a:t>AP</a:t>
                      </a:r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=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</a:rPr>
                        <a:t>MP</a:t>
                      </a:r>
                      <a:r>
                        <a:rPr lang="ar-SA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ar-SA" sz="18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عند </a:t>
                      </a:r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rgbClr val="00B050"/>
                          </a:solidFill>
                          <a:effectLst/>
                        </a:rPr>
                        <a:t>Max AP</a:t>
                      </a:r>
                      <a:r>
                        <a:rPr lang="ar-SA" sz="1800" b="1" u="sng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إلى</a:t>
                      </a:r>
                      <a:r>
                        <a:rPr lang="en-US" sz="1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Max TP </a:t>
                      </a:r>
                      <a:endParaRPr lang="ar-SA" sz="18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عند 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MP=0</a:t>
                      </a:r>
                      <a:r>
                        <a:rPr lang="ar-SA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ar-SA" sz="18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]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TP</a:t>
                      </a:r>
                      <a:r>
                        <a:rPr lang="ar-SA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 يزداد</a:t>
                      </a:r>
                      <a:endParaRPr lang="en-US" sz="20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rgbClr val="00B050"/>
                          </a:solidFill>
                          <a:effectLst/>
                        </a:rPr>
                        <a:t>AP</a:t>
                      </a:r>
                      <a:r>
                        <a:rPr lang="ar-SA" sz="2000" b="1" dirty="0" smtClean="0">
                          <a:solidFill>
                            <a:srgbClr val="00B050"/>
                          </a:solidFill>
                          <a:effectLst/>
                        </a:rPr>
                        <a:t> يتناقص</a:t>
                      </a:r>
                      <a:endParaRPr lang="en-US" sz="2000" b="1" dirty="0">
                        <a:solidFill>
                          <a:srgbClr val="00B050"/>
                        </a:solidFill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</a:rPr>
                        <a:t>MP </a:t>
                      </a:r>
                      <a:r>
                        <a:rPr lang="ar-SA" sz="2000" b="1" dirty="0">
                          <a:solidFill>
                            <a:srgbClr val="FF0000"/>
                          </a:solidFill>
                          <a:effectLst/>
                        </a:rPr>
                        <a:t> موجب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ysClr val="windowText" lastClr="000000"/>
                          </a:solidFill>
                          <a:effectLst/>
                        </a:rPr>
                        <a:t>هذه هي المرحلة </a:t>
                      </a:r>
                      <a:r>
                        <a:rPr lang="ar-SA" sz="20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الاقتصادية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يختارها المنتج </a:t>
                      </a:r>
                      <a:endParaRPr lang="en-US" sz="20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8816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مرحلة الانتاج </a:t>
                      </a:r>
                      <a:r>
                        <a:rPr lang="ar-SA" sz="2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الثالثة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(نفس الغلة السالبة يتناقص </a:t>
                      </a:r>
                      <a:r>
                        <a:rPr lang="en-US" sz="18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TP</a:t>
                      </a:r>
                      <a:r>
                        <a:rPr lang="ar-SA" sz="18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)</a:t>
                      </a:r>
                      <a:endParaRPr lang="en-US" sz="18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[ من </a:t>
                      </a:r>
                      <a:r>
                        <a:rPr lang="en-US" sz="1800" b="1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MaxTP</a:t>
                      </a:r>
                      <a:r>
                        <a:rPr lang="ar-SA" sz="1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ar-SA" sz="18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وعندها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MP=0</a:t>
                      </a:r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ar-SA" sz="18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ar-SA" sz="1800" b="1" u="sng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إلى</a:t>
                      </a:r>
                      <a:r>
                        <a:rPr lang="ar-SA" sz="18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 الأخير ]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TP</a:t>
                      </a:r>
                      <a:r>
                        <a:rPr lang="ar-SA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ar-SA" sz="20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يتناقص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rgbClr val="00B050"/>
                          </a:solidFill>
                          <a:effectLst/>
                        </a:rPr>
                        <a:t>AP</a:t>
                      </a:r>
                      <a:r>
                        <a:rPr lang="ar-SA" sz="2000" b="1" dirty="0" smtClean="0">
                          <a:solidFill>
                            <a:srgbClr val="00B050"/>
                          </a:solidFill>
                          <a:effectLst/>
                        </a:rPr>
                        <a:t>يتناقص</a:t>
                      </a:r>
                      <a:endParaRPr lang="en-US" sz="2000" b="1" dirty="0">
                        <a:solidFill>
                          <a:srgbClr val="00B050"/>
                        </a:solidFill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</a:rPr>
                        <a:t>MP </a:t>
                      </a:r>
                      <a:r>
                        <a:rPr lang="ar-SA" sz="2000" b="1" dirty="0">
                          <a:solidFill>
                            <a:srgbClr val="FF0000"/>
                          </a:solidFill>
                          <a:effectLst/>
                        </a:rPr>
                        <a:t> سالب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ysClr val="windowText" lastClr="000000"/>
                          </a:solidFill>
                          <a:effectLst/>
                        </a:rPr>
                        <a:t>غير </a:t>
                      </a:r>
                      <a:r>
                        <a:rPr lang="ar-SA" sz="20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اقتصادية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بالتالي لزيادة </a:t>
                      </a:r>
                      <a:r>
                        <a:rPr lang="ar-SA" sz="2000" b="1" dirty="0">
                          <a:solidFill>
                            <a:sysClr val="windowText" lastClr="000000"/>
                          </a:solidFill>
                          <a:effectLst/>
                        </a:rPr>
                        <a:t>الانتاج </a:t>
                      </a:r>
                      <a:r>
                        <a:rPr lang="en-US" sz="20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TP</a:t>
                      </a:r>
                      <a:r>
                        <a:rPr lang="ar-SA" sz="20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 يجب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تخفيض </a:t>
                      </a:r>
                      <a:r>
                        <a:rPr lang="en-US" sz="20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L</a:t>
                      </a:r>
                      <a:r>
                        <a:rPr lang="ar-SA" sz="20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endParaRPr lang="en-US" sz="20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3528" y="6324753"/>
            <a:ext cx="52971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14</a:t>
            </a:r>
            <a:endParaRPr lang="ar-SA" sz="2000" b="1" dirty="0"/>
          </a:p>
        </p:txBody>
      </p:sp>
    </p:spTree>
    <p:extLst>
      <p:ext uri="{BB962C8B-B14F-4D97-AF65-F5344CB8AC3E}">
        <p14:creationId xmlns:p14="http://schemas.microsoft.com/office/powerpoint/2010/main" val="187288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عنصر نائب للتذييل 2"/>
          <p:cNvSpPr>
            <a:spLocks noGrp="1"/>
          </p:cNvSpPr>
          <p:nvPr>
            <p:ph type="ftr" sz="quarter" idx="4294967295"/>
          </p:nvPr>
        </p:nvSpPr>
        <p:spPr bwMode="auto">
          <a:xfrm>
            <a:off x="214313" y="6286500"/>
            <a:ext cx="84963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ar-SA" sz="1400" dirty="0" smtClean="0">
                <a:latin typeface="Simplified Arabic" pitchFamily="18" charset="-78"/>
                <a:cs typeface="Simplified Arabic" pitchFamily="18" charset="-78"/>
              </a:rPr>
              <a:t>أستاذة المادة:آلاء عبدالواحد                                                                                          جامعة الملك سعود</a:t>
            </a:r>
          </a:p>
        </p:txBody>
      </p:sp>
      <p:sp>
        <p:nvSpPr>
          <p:cNvPr id="4" name="مستطيل مستدير الزوايا 3"/>
          <p:cNvSpPr/>
          <p:nvPr/>
        </p:nvSpPr>
        <p:spPr>
          <a:xfrm>
            <a:off x="4355976" y="1772816"/>
            <a:ext cx="4608587" cy="8624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dirty="0" smtClean="0"/>
              <a:t>قانون تناقص الغلة 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dirty="0" smtClean="0"/>
              <a:t>و يسمى قانون تناقص الإنتاجية الحدية</a:t>
            </a:r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1033439" y="2854039"/>
            <a:ext cx="6858048" cy="107157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/>
              <a:t>إذا زاد استخدام عنصر إنتاجي واحد مع بقاء الأخرى ثابتة، فإن الإنتاج الإضافي يبدأ بالانخفاض.</a:t>
            </a:r>
            <a:endParaRPr lang="ar-SA" sz="2400" dirty="0"/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899592" y="4641707"/>
            <a:ext cx="5643602" cy="92869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 smtClean="0">
                <a:solidFill>
                  <a:schemeClr val="tx1"/>
                </a:solidFill>
              </a:rPr>
              <a:t>يتزايد بمعدل متناقص</a:t>
            </a:r>
            <a:r>
              <a:rPr lang="en-US" sz="2800" dirty="0" smtClean="0">
                <a:solidFill>
                  <a:schemeClr val="tx1"/>
                </a:solidFill>
              </a:rPr>
              <a:t> TP </a:t>
            </a:r>
            <a:r>
              <a:rPr lang="ar-SA" sz="2800" dirty="0" smtClean="0">
                <a:solidFill>
                  <a:schemeClr val="tx1"/>
                </a:solidFill>
              </a:rPr>
              <a:t>→↓</a:t>
            </a:r>
            <a:r>
              <a:rPr lang="en-US" sz="2800" dirty="0" smtClean="0">
                <a:solidFill>
                  <a:schemeClr val="tx1"/>
                </a:solidFill>
              </a:rPr>
              <a:t>MP</a:t>
            </a:r>
            <a:r>
              <a:rPr lang="ar-SA" sz="2800" dirty="0" smtClean="0">
                <a:solidFill>
                  <a:schemeClr val="tx1"/>
                </a:solidFill>
              </a:rPr>
              <a:t>→↑</a:t>
            </a:r>
            <a:r>
              <a:rPr lang="en-US" sz="2800" dirty="0" smtClean="0">
                <a:solidFill>
                  <a:schemeClr val="tx1"/>
                </a:solidFill>
              </a:rPr>
              <a:t>L</a:t>
            </a:r>
            <a:endParaRPr lang="ar-SA" sz="28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1499" y="6340142"/>
            <a:ext cx="8820981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lvl="0"/>
            <a:r>
              <a:rPr lang="ar-SA" sz="20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أ. أمل أبوملحة</a:t>
            </a:r>
            <a:endParaRPr lang="ar-SA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609599"/>
            <a:ext cx="8229600" cy="10884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4400" b="1" dirty="0" smtClean="0">
                <a:solidFill>
                  <a:srgbClr val="FF0000"/>
                </a:solidFill>
              </a:rPr>
              <a:t>خامساً: </a:t>
            </a:r>
            <a:r>
              <a:rPr lang="ar-SA" sz="4400" b="1" dirty="0" smtClean="0"/>
              <a:t>قانون تناقص الغلة</a:t>
            </a:r>
            <a:endParaRPr lang="en-US" sz="4400" b="1" dirty="0" smtClean="0"/>
          </a:p>
          <a:p>
            <a:pPr algn="ctr"/>
            <a:r>
              <a:rPr lang="en-US" sz="4400" dirty="0"/>
              <a:t>Low of diminishing returns</a:t>
            </a:r>
            <a:endParaRPr lang="ar-SA" sz="4400" b="1" dirty="0"/>
          </a:p>
        </p:txBody>
      </p:sp>
      <p:sp>
        <p:nvSpPr>
          <p:cNvPr id="9" name="Cloud Callout 8"/>
          <p:cNvSpPr/>
          <p:nvPr/>
        </p:nvSpPr>
        <p:spPr>
          <a:xfrm>
            <a:off x="6228184" y="3979251"/>
            <a:ext cx="2664296" cy="1451248"/>
          </a:xfrm>
          <a:prstGeom prst="cloudCallout">
            <a:avLst>
              <a:gd name="adj1" fmla="val 76291"/>
              <a:gd name="adj2" fmla="val -3863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متى يبدأ سريان قانون تناقص الغلة؟</a:t>
            </a:r>
          </a:p>
          <a:p>
            <a:pPr algn="ctr"/>
            <a:r>
              <a:rPr lang="ar-SA" b="1" dirty="0" smtClean="0"/>
              <a:t>بعد نقطة الانقلاب</a:t>
            </a:r>
            <a:endParaRPr lang="ar-SA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34707" y="6316880"/>
            <a:ext cx="52971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15</a:t>
            </a:r>
            <a:endParaRPr lang="ar-SA" sz="2000" b="1" dirty="0"/>
          </a:p>
        </p:txBody>
      </p:sp>
    </p:spTree>
    <p:extLst>
      <p:ext uri="{BB962C8B-B14F-4D97-AF65-F5344CB8AC3E}">
        <p14:creationId xmlns:p14="http://schemas.microsoft.com/office/powerpoint/2010/main" val="219940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1797" y="620017"/>
            <a:ext cx="8229600" cy="990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4400" b="1" dirty="0" smtClean="0"/>
              <a:t>مراحل الغلة </a:t>
            </a:r>
            <a:r>
              <a:rPr lang="ar-SA" sz="2800" b="1" dirty="0" smtClean="0"/>
              <a:t>(نركز على </a:t>
            </a:r>
            <a:r>
              <a:rPr lang="en-US" sz="2800" b="1" dirty="0" smtClean="0"/>
              <a:t>MP</a:t>
            </a:r>
            <a:r>
              <a:rPr lang="ar-SA" sz="2800" b="1" dirty="0" smtClean="0"/>
              <a:t> )</a:t>
            </a:r>
            <a:endParaRPr lang="ar-SA" sz="2800" b="1" dirty="0"/>
          </a:p>
        </p:txBody>
      </p:sp>
      <p:sp>
        <p:nvSpPr>
          <p:cNvPr id="5" name="Rectangle 4"/>
          <p:cNvSpPr/>
          <p:nvPr/>
        </p:nvSpPr>
        <p:spPr>
          <a:xfrm>
            <a:off x="0" y="6340142"/>
            <a:ext cx="9153195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TextBox 7"/>
          <p:cNvSpPr txBox="1"/>
          <p:nvPr/>
        </p:nvSpPr>
        <p:spPr>
          <a:xfrm>
            <a:off x="7092280" y="6340142"/>
            <a:ext cx="187220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أ. أمل أبوملحة</a:t>
            </a:r>
            <a:endParaRPr lang="ar-SA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908507"/>
              </p:ext>
            </p:extLst>
          </p:nvPr>
        </p:nvGraphicFramePr>
        <p:xfrm>
          <a:off x="107504" y="1700808"/>
          <a:ext cx="8856984" cy="446449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4407290"/>
                <a:gridCol w="1750414"/>
                <a:gridCol w="2699280"/>
              </a:tblGrid>
              <a:tr h="148816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مرحلة تزايد الغلة </a:t>
                      </a:r>
                      <a:r>
                        <a:rPr lang="en-US" sz="20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increasing returns</a:t>
                      </a:r>
                      <a:endParaRPr lang="en-US" sz="20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[ من </a:t>
                      </a:r>
                      <a:r>
                        <a:rPr lang="ar-SA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البداية </a:t>
                      </a:r>
                      <a:r>
                        <a:rPr lang="ar-SA" sz="1800" b="1" u="sng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إلى نقطة الانقلاب </a:t>
                      </a:r>
                      <a:r>
                        <a:rPr lang="ar-SA" sz="18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Max MP</a:t>
                      </a:r>
                      <a:r>
                        <a:rPr lang="ar-SA" sz="1800" b="1" dirty="0" smtClean="0">
                          <a:solidFill>
                            <a:srgbClr val="00B050"/>
                          </a:solidFill>
                          <a:effectLst/>
                        </a:rPr>
                        <a:t> </a:t>
                      </a:r>
                      <a:r>
                        <a:rPr lang="ar-SA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]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TP</a:t>
                      </a:r>
                      <a:r>
                        <a:rPr lang="ar-SA" sz="20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 يزداد</a:t>
                      </a:r>
                      <a:endParaRPr lang="en-US" sz="20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</a:rPr>
                        <a:t>MP </a:t>
                      </a:r>
                      <a:r>
                        <a:rPr lang="ar-SA" sz="2000" b="1" dirty="0" smtClean="0">
                          <a:solidFill>
                            <a:srgbClr val="FF0000"/>
                          </a:solidFill>
                          <a:effectLst/>
                        </a:rPr>
                        <a:t> متزايد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يزداد فيه الإنتاج الحدي للعامل </a:t>
                      </a:r>
                      <a:endParaRPr lang="en-US" sz="20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8816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مرحلة تناقص الغلة </a:t>
                      </a:r>
                      <a:r>
                        <a:rPr lang="en-US" sz="20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diminishing</a:t>
                      </a:r>
                      <a:r>
                        <a:rPr lang="en-US" sz="20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return</a:t>
                      </a:r>
                      <a:endParaRPr lang="en-US" sz="20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[تمتد من </a:t>
                      </a:r>
                      <a:r>
                        <a:rPr lang="ar-SA" sz="18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بعد</a:t>
                      </a:r>
                      <a:r>
                        <a:rPr lang="ar-SA" sz="1800" b="1" baseline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 نقطة الانقلاب </a:t>
                      </a:r>
                      <a:r>
                        <a:rPr lang="ar-SA" sz="1800" b="1" u="sng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إلى</a:t>
                      </a:r>
                      <a:r>
                        <a:rPr lang="en-US" sz="1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Max TP </a:t>
                      </a:r>
                      <a:endParaRPr lang="ar-SA" sz="18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عند 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MP=0</a:t>
                      </a:r>
                      <a:r>
                        <a:rPr lang="ar-SA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ar-SA" sz="18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]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TP</a:t>
                      </a:r>
                      <a:r>
                        <a:rPr lang="ar-SA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 يزداد</a:t>
                      </a:r>
                      <a:endParaRPr lang="en-US" sz="20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</a:rPr>
                        <a:t>MP </a:t>
                      </a:r>
                      <a:r>
                        <a:rPr lang="ar-SA" sz="2000" b="1" dirty="0" smtClean="0">
                          <a:solidFill>
                            <a:srgbClr val="FF0000"/>
                          </a:solidFill>
                          <a:effectLst/>
                        </a:rPr>
                        <a:t> تتناقص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يبدأ سريان قانون تناقص الغلة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(العامل الإضافي</a:t>
                      </a:r>
                      <a:r>
                        <a:rPr lang="ar-SA" sz="1600" b="1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لن يجد آلات كافيه ليزداد ما يضيفه للإنتاج فيبدأ الإنتاج الحدي بالتناقص )</a:t>
                      </a:r>
                      <a:endParaRPr lang="en-US" sz="16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8816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مرحلة</a:t>
                      </a:r>
                      <a:r>
                        <a:rPr lang="ar-SA" sz="24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الغلة السالبة </a:t>
                      </a:r>
                      <a:r>
                        <a:rPr lang="en-US" sz="20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negative returns</a:t>
                      </a:r>
                      <a:endParaRPr lang="en-US" sz="20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[ من </a:t>
                      </a:r>
                      <a:r>
                        <a:rPr lang="en-US" sz="1800" b="1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MaxTP</a:t>
                      </a:r>
                      <a:r>
                        <a:rPr lang="ar-SA" sz="1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ar-SA" sz="18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وعندها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MP=0</a:t>
                      </a:r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ar-SA" sz="18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ar-SA" sz="1800" b="1" u="sng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إلى</a:t>
                      </a:r>
                      <a:r>
                        <a:rPr lang="ar-SA" sz="18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 الأخير ]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TP</a:t>
                      </a:r>
                      <a:r>
                        <a:rPr lang="ar-SA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ar-SA" sz="20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يتناقص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</a:rPr>
                        <a:t>MP </a:t>
                      </a:r>
                      <a:r>
                        <a:rPr lang="ar-SA" sz="2000" b="1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ar-SA" sz="2000" b="1" dirty="0">
                          <a:solidFill>
                            <a:srgbClr val="FF0000"/>
                          </a:solidFill>
                          <a:effectLst/>
                        </a:rPr>
                        <a:t>سالب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مرحلة افتراضية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(زيادة عامل إضافي يؤدي لتعطل أعمال الآخرين و تخفيض الإنتاج)</a:t>
                      </a:r>
                      <a:endParaRPr lang="en-US" sz="20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Cloud Callout 5"/>
          <p:cNvSpPr/>
          <p:nvPr/>
        </p:nvSpPr>
        <p:spPr>
          <a:xfrm>
            <a:off x="65076" y="218782"/>
            <a:ext cx="2664296" cy="1451248"/>
          </a:xfrm>
          <a:prstGeom prst="cloudCallout">
            <a:avLst>
              <a:gd name="adj1" fmla="val 76291"/>
              <a:gd name="adj2" fmla="val -3863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كيف تختلف مرحلة تناقص الغلة عن المرحلة الثانية للإنتاج؟؟</a:t>
            </a:r>
            <a:endParaRPr lang="ar-SA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96939" y="6324753"/>
            <a:ext cx="52971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16</a:t>
            </a:r>
            <a:endParaRPr lang="ar-SA" sz="2000" b="1" dirty="0"/>
          </a:p>
        </p:txBody>
      </p:sp>
    </p:spTree>
    <p:extLst>
      <p:ext uri="{BB962C8B-B14F-4D97-AF65-F5344CB8AC3E}">
        <p14:creationId xmlns:p14="http://schemas.microsoft.com/office/powerpoint/2010/main" val="1324359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1796" y="620688"/>
            <a:ext cx="8364983" cy="9906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ar-SA" sz="4400" b="1" dirty="0" smtClean="0">
                <a:solidFill>
                  <a:schemeClr val="bg1">
                    <a:lumMod val="50000"/>
                  </a:schemeClr>
                </a:solidFill>
              </a:rPr>
              <a:t>      سؤال للنقاش</a:t>
            </a:r>
            <a:endParaRPr lang="ar-SA" sz="4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340142"/>
            <a:ext cx="9153195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TextBox 6"/>
          <p:cNvSpPr txBox="1"/>
          <p:nvPr/>
        </p:nvSpPr>
        <p:spPr>
          <a:xfrm>
            <a:off x="461796" y="6340142"/>
            <a:ext cx="172819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92280" y="6340142"/>
            <a:ext cx="187220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أ. أمل أبوملحة</a:t>
            </a:r>
            <a:endParaRPr lang="ar-SA" sz="2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905900" y="1484784"/>
            <a:ext cx="792088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2200" y="620688"/>
            <a:ext cx="816298" cy="991455"/>
          </a:xfrm>
          <a:prstGeom prst="rect">
            <a:avLst/>
          </a:prstGeom>
          <a:ln w="28575">
            <a:solidFill>
              <a:schemeClr val="bg1">
                <a:lumMod val="50000"/>
              </a:schemeClr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461796" y="1936775"/>
            <a:ext cx="8364983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إذا كان الإنتاج المتوسط بعد استخدام ثلاث </a:t>
            </a:r>
            <a:r>
              <a:rPr lang="ar-SA" sz="3200" b="1" dirty="0" smtClean="0"/>
              <a:t>عمال يساوي </a:t>
            </a:r>
            <a:r>
              <a:rPr lang="ar-SA" sz="3200" b="1" dirty="0" smtClean="0"/>
              <a:t>40 وحدة إنتاج، وكان الإنتاج المتوسط بعد استخدام العامل الرابع </a:t>
            </a:r>
            <a:r>
              <a:rPr lang="ar-SA" sz="3200" b="1" dirty="0" smtClean="0"/>
              <a:t>يساوي </a:t>
            </a:r>
            <a:r>
              <a:rPr lang="ar-SA" sz="3200" b="1" dirty="0" smtClean="0"/>
              <a:t>60 وحدة، فكم </a:t>
            </a:r>
            <a:r>
              <a:rPr lang="ar-SA" sz="3200" b="1" dirty="0" smtClean="0"/>
              <a:t>ستكون </a:t>
            </a:r>
            <a:r>
              <a:rPr lang="ar-SA" sz="3200" b="1" dirty="0" smtClean="0"/>
              <a:t>إضافة العامل الرابع إلى الإنتاج؟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3089" y="6363588"/>
            <a:ext cx="52971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17</a:t>
            </a:r>
            <a:endParaRPr lang="ar-SA" sz="2000" b="1" dirty="0"/>
          </a:p>
        </p:txBody>
      </p:sp>
    </p:spTree>
    <p:extLst>
      <p:ext uri="{BB962C8B-B14F-4D97-AF65-F5344CB8AC3E}">
        <p14:creationId xmlns:p14="http://schemas.microsoft.com/office/powerpoint/2010/main" val="82134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340142"/>
            <a:ext cx="9153195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TextBox 7"/>
          <p:cNvSpPr txBox="1"/>
          <p:nvPr/>
        </p:nvSpPr>
        <p:spPr>
          <a:xfrm>
            <a:off x="7092280" y="6340142"/>
            <a:ext cx="187220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أ. أمل أبوملحة</a:t>
            </a:r>
            <a:endParaRPr lang="ar-SA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loud 2"/>
          <p:cNvSpPr/>
          <p:nvPr/>
        </p:nvSpPr>
        <p:spPr>
          <a:xfrm>
            <a:off x="3059294" y="1964968"/>
            <a:ext cx="2592288" cy="1100444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rgbClr val="FF0000"/>
                </a:solidFill>
              </a:rPr>
              <a:t>ثانياً: </a:t>
            </a:r>
          </a:p>
          <a:p>
            <a:pPr algn="ctr"/>
            <a:r>
              <a:rPr lang="ar-SA" sz="2400" b="1" dirty="0" smtClean="0"/>
              <a:t>دالة الإنتاج </a:t>
            </a:r>
            <a:endParaRPr lang="ar-SA" sz="2400" b="1" dirty="0"/>
          </a:p>
        </p:txBody>
      </p:sp>
      <p:sp>
        <p:nvSpPr>
          <p:cNvPr id="10" name="Cloud 9"/>
          <p:cNvSpPr/>
          <p:nvPr/>
        </p:nvSpPr>
        <p:spPr>
          <a:xfrm>
            <a:off x="5651582" y="3222342"/>
            <a:ext cx="2659700" cy="1189313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rgbClr val="FF0000"/>
                </a:solidFill>
              </a:rPr>
              <a:t>ثالثاً:</a:t>
            </a:r>
          </a:p>
          <a:p>
            <a:pPr algn="ctr"/>
            <a:r>
              <a:rPr lang="ar-SA" sz="2400" b="1" dirty="0" smtClean="0"/>
              <a:t>منحنيات الإنتاج </a:t>
            </a:r>
            <a:endParaRPr lang="ar-SA" sz="2400" b="1" dirty="0"/>
          </a:p>
        </p:txBody>
      </p:sp>
      <p:sp>
        <p:nvSpPr>
          <p:cNvPr id="11" name="Cloud 10"/>
          <p:cNvSpPr/>
          <p:nvPr/>
        </p:nvSpPr>
        <p:spPr>
          <a:xfrm>
            <a:off x="5728726" y="1060816"/>
            <a:ext cx="2582556" cy="1197284"/>
          </a:xfrm>
          <a:prstGeom prst="clou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rgbClr val="FF0000"/>
                </a:solidFill>
              </a:rPr>
              <a:t>أولاً: </a:t>
            </a:r>
          </a:p>
          <a:p>
            <a:pPr algn="ctr"/>
            <a:r>
              <a:rPr lang="ar-SA" sz="2400" b="1" dirty="0" smtClean="0"/>
              <a:t>الأجل الطويل والأجل القصير</a:t>
            </a:r>
            <a:endParaRPr lang="ar-SA" sz="2400" b="1" dirty="0"/>
          </a:p>
        </p:txBody>
      </p:sp>
      <p:sp>
        <p:nvSpPr>
          <p:cNvPr id="9" name="Cloud 8"/>
          <p:cNvSpPr/>
          <p:nvPr/>
        </p:nvSpPr>
        <p:spPr>
          <a:xfrm>
            <a:off x="539552" y="3311212"/>
            <a:ext cx="3168352" cy="1100443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rgbClr val="FF0000"/>
                </a:solidFill>
              </a:rPr>
              <a:t>خامساً:</a:t>
            </a:r>
          </a:p>
          <a:p>
            <a:pPr algn="ctr"/>
            <a:r>
              <a:rPr lang="ar-SA" sz="2400" b="1" dirty="0" smtClean="0"/>
              <a:t>قانون تناقص الغلة</a:t>
            </a:r>
            <a:endParaRPr lang="ar-SA" sz="2400" b="1" dirty="0"/>
          </a:p>
        </p:txBody>
      </p:sp>
      <p:sp>
        <p:nvSpPr>
          <p:cNvPr id="12" name="Cloud 11"/>
          <p:cNvSpPr/>
          <p:nvPr/>
        </p:nvSpPr>
        <p:spPr>
          <a:xfrm>
            <a:off x="3357595" y="4655390"/>
            <a:ext cx="2438003" cy="1197284"/>
          </a:xfrm>
          <a:prstGeom prst="clou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rgbClr val="FF0000"/>
                </a:solidFill>
              </a:rPr>
              <a:t>رابعاً: </a:t>
            </a:r>
          </a:p>
          <a:p>
            <a:pPr algn="ctr"/>
            <a:r>
              <a:rPr lang="ar-SA" sz="2400" b="1" dirty="0" smtClean="0"/>
              <a:t>مراحل الإنتاج</a:t>
            </a:r>
            <a:endParaRPr lang="ar-SA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-936104" y="6309364"/>
            <a:ext cx="187220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ar-SA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456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  <p:bldP spid="11" grpId="0" animBg="1"/>
      <p:bldP spid="9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4800" b="1" dirty="0" smtClean="0"/>
              <a:t>مقدمة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الإنتاج </a:t>
            </a:r>
            <a:r>
              <a:rPr lang="ar-SA" dirty="0"/>
              <a:t>هو العملية التي تقوم بها المنشاة عن طريق مزج عناصر الانتاج للحصول على حجم معين من السلع والخدمات </a:t>
            </a:r>
          </a:p>
          <a:p>
            <a:r>
              <a:rPr lang="ar-SA" dirty="0"/>
              <a:t>التحليل الخاص بالإنتاج والتكاليف يجيب عن الأسئلة المتعلقة بالإنتاج، الكميات المنتجة والأرباح وما إلى ذلك</a:t>
            </a:r>
            <a:r>
              <a:rPr lang="ar-SA" dirty="0" smtClean="0"/>
              <a:t>.</a:t>
            </a:r>
          </a:p>
          <a:p>
            <a:pPr marL="0" indent="0">
              <a:buNone/>
            </a:pPr>
            <a:endParaRPr lang="ar-SA" dirty="0"/>
          </a:p>
          <a:p>
            <a:r>
              <a:rPr lang="ar-SA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من أجل تحقيق الأرباح تقوم المنشأة بـ: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/>
              <a:t>شراء خدمات عناصر الإنتاج من سوق عناصر الإنتاج.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/>
              <a:t>مزج تلك العناصر لإنتاج سلعة معينة.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/>
              <a:t>بيع تلك السلعة في سوق السلع النهائية.</a:t>
            </a:r>
            <a:endParaRPr lang="en-GB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116" y="6340142"/>
            <a:ext cx="9153195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TextBox 4"/>
          <p:cNvSpPr txBox="1"/>
          <p:nvPr/>
        </p:nvSpPr>
        <p:spPr>
          <a:xfrm>
            <a:off x="7092280" y="6340142"/>
            <a:ext cx="187220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أ. أمل أبوملحة</a:t>
            </a:r>
            <a:endParaRPr lang="ar-SA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7180" y="6353145"/>
            <a:ext cx="36004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2</a:t>
            </a:r>
            <a:endParaRPr lang="ar-SA" sz="2000" b="1" dirty="0"/>
          </a:p>
        </p:txBody>
      </p:sp>
    </p:spTree>
    <p:extLst>
      <p:ext uri="{BB962C8B-B14F-4D97-AF65-F5344CB8AC3E}">
        <p14:creationId xmlns:p14="http://schemas.microsoft.com/office/powerpoint/2010/main" val="3997649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6362807" y="4583693"/>
            <a:ext cx="2252912" cy="726678"/>
          </a:xfrm>
          <a:prstGeom prst="leftArrow">
            <a:avLst>
              <a:gd name="adj1" fmla="val 60239"/>
              <a:gd name="adj2" fmla="val 722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400" b="1" dirty="0" smtClean="0"/>
              <a:t>مدخلات</a:t>
            </a:r>
            <a:r>
              <a:rPr lang="en-US" sz="2400" b="1" dirty="0" smtClean="0"/>
              <a:t>inputs</a:t>
            </a:r>
            <a:endParaRPr lang="ar-SA" sz="2400" b="1" dirty="0"/>
          </a:p>
        </p:txBody>
      </p:sp>
      <p:sp>
        <p:nvSpPr>
          <p:cNvPr id="7" name="Oval 6"/>
          <p:cNvSpPr/>
          <p:nvPr/>
        </p:nvSpPr>
        <p:spPr>
          <a:xfrm>
            <a:off x="3350581" y="4178870"/>
            <a:ext cx="2880320" cy="1584176"/>
          </a:xfrm>
          <a:prstGeom prst="ellipse">
            <a:avLst/>
          </a:prstGeom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/>
              <a:t>العملية الإنتاجية</a:t>
            </a:r>
          </a:p>
          <a:p>
            <a:pPr algn="ctr"/>
            <a:r>
              <a:rPr lang="ar-SA" sz="2800" b="1" dirty="0" smtClean="0"/>
              <a:t>(دالة الإنتاج)</a:t>
            </a:r>
            <a:endParaRPr lang="ar-SA" sz="2800" b="1" dirty="0"/>
          </a:p>
        </p:txBody>
      </p:sp>
      <p:sp>
        <p:nvSpPr>
          <p:cNvPr id="21" name="مستطيل مستدير الزوايا 3"/>
          <p:cNvSpPr/>
          <p:nvPr/>
        </p:nvSpPr>
        <p:spPr>
          <a:xfrm>
            <a:off x="683568" y="4624049"/>
            <a:ext cx="2493675" cy="726678"/>
          </a:xfrm>
          <a:prstGeom prst="leftArrow">
            <a:avLst>
              <a:gd name="adj1" fmla="val 60239"/>
              <a:gd name="adj2" fmla="val 722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400" b="1" dirty="0" smtClean="0"/>
              <a:t>مخرجات</a:t>
            </a:r>
            <a:r>
              <a:rPr lang="en-US" sz="2400" b="1" dirty="0" smtClean="0"/>
              <a:t>outputs</a:t>
            </a:r>
            <a:endParaRPr lang="ar-SA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463707" y="5310371"/>
            <a:ext cx="192539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/>
              <a:t>عناصر الإنتاج</a:t>
            </a:r>
            <a:endParaRPr lang="ar-SA" sz="28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1425187" y="5348689"/>
            <a:ext cx="192539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/>
              <a:t>سلع وخدمات</a:t>
            </a:r>
            <a:endParaRPr lang="ar-SA" sz="2800" b="1" dirty="0"/>
          </a:p>
        </p:txBody>
      </p:sp>
      <p:grpSp>
        <p:nvGrpSpPr>
          <p:cNvPr id="27" name="Group 26"/>
          <p:cNvGrpSpPr/>
          <p:nvPr/>
        </p:nvGrpSpPr>
        <p:grpSpPr>
          <a:xfrm>
            <a:off x="71500" y="6356766"/>
            <a:ext cx="8901167" cy="400110"/>
            <a:chOff x="0" y="6340142"/>
            <a:chExt cx="9153195" cy="400110"/>
          </a:xfrm>
        </p:grpSpPr>
        <p:sp>
          <p:nvSpPr>
            <p:cNvPr id="29" name="Rectangle 28"/>
            <p:cNvSpPr/>
            <p:nvPr/>
          </p:nvSpPr>
          <p:spPr>
            <a:xfrm>
              <a:off x="0" y="6340142"/>
              <a:ext cx="9153195" cy="369332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51520" y="6340142"/>
              <a:ext cx="172819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ar-SA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092280" y="6340142"/>
              <a:ext cx="187220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>
                  <a:latin typeface="Times New Roman" pitchFamily="18" charset="0"/>
                  <a:cs typeface="Times New Roman" pitchFamily="18" charset="0"/>
                </a:rPr>
                <a:t>أ. أمل أبوملحة</a:t>
              </a:r>
              <a:endParaRPr lang="ar-SA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3" name="Rounded Rectangle 12"/>
          <p:cNvSpPr/>
          <p:nvPr/>
        </p:nvSpPr>
        <p:spPr>
          <a:xfrm>
            <a:off x="537475" y="3909680"/>
            <a:ext cx="8078244" cy="2122556"/>
          </a:xfrm>
          <a:prstGeom prst="roundRect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7" name="مستطيل مستدير الزوايا 7"/>
          <p:cNvSpPr/>
          <p:nvPr/>
        </p:nvSpPr>
        <p:spPr>
          <a:xfrm>
            <a:off x="6110207" y="2523539"/>
            <a:ext cx="1143008" cy="7143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400" b="1" dirty="0"/>
              <a:t>الأرض</a:t>
            </a:r>
          </a:p>
        </p:txBody>
      </p:sp>
      <p:sp>
        <p:nvSpPr>
          <p:cNvPr id="38" name="مستطيل مستدير الزوايا 17"/>
          <p:cNvSpPr/>
          <p:nvPr/>
        </p:nvSpPr>
        <p:spPr>
          <a:xfrm>
            <a:off x="4538571" y="2523539"/>
            <a:ext cx="1143008" cy="7143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400" b="1" dirty="0"/>
              <a:t>العمل </a:t>
            </a:r>
          </a:p>
        </p:txBody>
      </p:sp>
      <p:sp>
        <p:nvSpPr>
          <p:cNvPr id="39" name="مستطيل مستدير الزوايا 18"/>
          <p:cNvSpPr/>
          <p:nvPr/>
        </p:nvSpPr>
        <p:spPr>
          <a:xfrm>
            <a:off x="2880207" y="2523539"/>
            <a:ext cx="1316463" cy="7143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400" b="1" dirty="0"/>
              <a:t>رأس المال</a:t>
            </a:r>
          </a:p>
        </p:txBody>
      </p:sp>
      <p:sp>
        <p:nvSpPr>
          <p:cNvPr id="40" name="مستطيل مستدير الزوايا 19"/>
          <p:cNvSpPr/>
          <p:nvPr/>
        </p:nvSpPr>
        <p:spPr>
          <a:xfrm>
            <a:off x="1395299" y="2523539"/>
            <a:ext cx="1143008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400" b="1" dirty="0"/>
              <a:t>المنظم</a:t>
            </a:r>
          </a:p>
        </p:txBody>
      </p:sp>
      <p:cxnSp>
        <p:nvCxnSpPr>
          <p:cNvPr id="41" name="رابط كسهم مستقيم 23"/>
          <p:cNvCxnSpPr>
            <a:stCxn id="36" idx="2"/>
          </p:cNvCxnSpPr>
          <p:nvPr/>
        </p:nvCxnSpPr>
        <p:spPr>
          <a:xfrm>
            <a:off x="4557051" y="1778738"/>
            <a:ext cx="1951308" cy="7143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2" name="رابط كسهم مستقيم 25"/>
          <p:cNvCxnSpPr>
            <a:stCxn id="36" idx="2"/>
          </p:cNvCxnSpPr>
          <p:nvPr/>
        </p:nvCxnSpPr>
        <p:spPr>
          <a:xfrm>
            <a:off x="4557051" y="1778738"/>
            <a:ext cx="379683" cy="7143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3" name="رابط كسهم مستقيم 27"/>
          <p:cNvCxnSpPr>
            <a:stCxn id="36" idx="2"/>
          </p:cNvCxnSpPr>
          <p:nvPr/>
        </p:nvCxnSpPr>
        <p:spPr>
          <a:xfrm flipH="1">
            <a:off x="3293673" y="1778738"/>
            <a:ext cx="1263378" cy="7143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4" name="رابط كسهم مستقيم 29"/>
          <p:cNvCxnSpPr>
            <a:stCxn id="36" idx="2"/>
          </p:cNvCxnSpPr>
          <p:nvPr/>
        </p:nvCxnSpPr>
        <p:spPr>
          <a:xfrm flipH="1">
            <a:off x="1793485" y="1778738"/>
            <a:ext cx="2763566" cy="7143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6" name="مستطيل مستدير الزوايا 3"/>
          <p:cNvSpPr/>
          <p:nvPr/>
        </p:nvSpPr>
        <p:spPr>
          <a:xfrm>
            <a:off x="3177243" y="1064363"/>
            <a:ext cx="2759615" cy="714375"/>
          </a:xfrm>
          <a:prstGeom prst="roundRect">
            <a:avLst/>
          </a:prstGeom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/>
              <a:t>عناصر </a:t>
            </a:r>
            <a:r>
              <a:rPr lang="ar-SA" sz="2800" b="1" dirty="0" smtClean="0"/>
              <a:t>الإنتاج</a:t>
            </a:r>
            <a:endParaRPr lang="ar-SA" sz="28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132584" y="6356766"/>
            <a:ext cx="36004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3</a:t>
            </a:r>
            <a:endParaRPr lang="ar-SA" sz="2000" b="1" dirty="0"/>
          </a:p>
        </p:txBody>
      </p:sp>
    </p:spTree>
    <p:extLst>
      <p:ext uri="{BB962C8B-B14F-4D97-AF65-F5344CB8AC3E}">
        <p14:creationId xmlns:p14="http://schemas.microsoft.com/office/powerpoint/2010/main" val="2915652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21" grpId="0" animBg="1"/>
      <p:bldP spid="9" grpId="0"/>
      <p:bldP spid="23" grpId="0"/>
      <p:bldP spid="13" grpId="0" animBg="1"/>
      <p:bldP spid="37" grpId="0" animBg="1"/>
      <p:bldP spid="38" grpId="0" animBg="1"/>
      <p:bldP spid="39" grpId="0" animBg="1"/>
      <p:bldP spid="40" grpId="0" animBg="1"/>
      <p:bldP spid="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مستطيل مستدير الزوايا 21"/>
          <p:cNvSpPr/>
          <p:nvPr/>
        </p:nvSpPr>
        <p:spPr>
          <a:xfrm>
            <a:off x="1226068" y="3573117"/>
            <a:ext cx="6727080" cy="217139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marL="268288" indent="-268288">
              <a:buFont typeface="Wingdings" panose="05000000000000000000" pitchFamily="2" charset="2"/>
              <a:buChar char="§"/>
              <a:defRPr/>
            </a:pPr>
            <a:r>
              <a:rPr lang="ar-SA" sz="2800" b="1" dirty="0" smtClean="0">
                <a:solidFill>
                  <a:schemeClr val="tx1"/>
                </a:solidFill>
              </a:rPr>
              <a:t>استخدام </a:t>
            </a:r>
            <a:r>
              <a:rPr lang="ar-SA" sz="2800" b="1" dirty="0">
                <a:solidFill>
                  <a:schemeClr val="tx1"/>
                </a:solidFill>
              </a:rPr>
              <a:t>أقل الكميات من العناصر الإنتاجية لإنتاج كمية محددة من السلع.</a:t>
            </a:r>
          </a:p>
          <a:p>
            <a:pPr marL="268288" indent="-268288">
              <a:buFont typeface="Wingdings" panose="05000000000000000000" pitchFamily="2" charset="2"/>
              <a:buChar char="§"/>
              <a:defRPr/>
            </a:pPr>
            <a:r>
              <a:rPr lang="ar-SA" sz="2800" b="1" dirty="0">
                <a:solidFill>
                  <a:schemeClr val="tx1"/>
                </a:solidFill>
              </a:rPr>
              <a:t> إنتاج أكبر كمية ممكنة من السلعة باستخدام كميات معينة من عناصر الإنتاج.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0" y="6340142"/>
            <a:ext cx="9153195" cy="400110"/>
            <a:chOff x="0" y="6340142"/>
            <a:chExt cx="9153195" cy="400110"/>
          </a:xfrm>
        </p:grpSpPr>
        <p:sp>
          <p:nvSpPr>
            <p:cNvPr id="29" name="Rectangle 28"/>
            <p:cNvSpPr/>
            <p:nvPr/>
          </p:nvSpPr>
          <p:spPr>
            <a:xfrm>
              <a:off x="0" y="6340142"/>
              <a:ext cx="9153195" cy="369332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51520" y="6340142"/>
              <a:ext cx="172819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ar-SA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092280" y="6340142"/>
              <a:ext cx="187220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>
                  <a:latin typeface="Times New Roman" pitchFamily="18" charset="0"/>
                  <a:cs typeface="Times New Roman" pitchFamily="18" charset="0"/>
                </a:rPr>
                <a:t>أ. أمل أبوملحة</a:t>
              </a:r>
              <a:endParaRPr lang="ar-SA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3" name="Rounded Rectangle 32"/>
          <p:cNvSpPr/>
          <p:nvPr/>
        </p:nvSpPr>
        <p:spPr>
          <a:xfrm>
            <a:off x="6588224" y="3254759"/>
            <a:ext cx="2088232" cy="51692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/>
              <a:t>كيف </a:t>
            </a:r>
            <a:r>
              <a:rPr lang="ar-SA" sz="3200" b="1" dirty="0" err="1" smtClean="0"/>
              <a:t>تحققة</a:t>
            </a:r>
            <a:r>
              <a:rPr lang="ar-SA" sz="3200" b="1" dirty="0" smtClean="0"/>
              <a:t>؟</a:t>
            </a:r>
            <a:endParaRPr lang="ar-SA" sz="3200" b="1" dirty="0"/>
          </a:p>
        </p:txBody>
      </p:sp>
      <p:sp>
        <p:nvSpPr>
          <p:cNvPr id="34" name="مستطيل مستدير الزوايا 21"/>
          <p:cNvSpPr/>
          <p:nvPr/>
        </p:nvSpPr>
        <p:spPr>
          <a:xfrm>
            <a:off x="1226068" y="1412776"/>
            <a:ext cx="6701057" cy="144844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 smtClean="0">
                <a:solidFill>
                  <a:schemeClr val="tx1"/>
                </a:solidFill>
              </a:rPr>
              <a:t>             </a:t>
            </a:r>
            <a:r>
              <a:rPr lang="ar-SA" sz="2400" b="1" dirty="0" smtClean="0">
                <a:solidFill>
                  <a:schemeClr val="tx1"/>
                </a:solidFill>
              </a:rPr>
              <a:t> </a:t>
            </a:r>
            <a:r>
              <a:rPr lang="ar-SA" sz="2800" b="1" dirty="0" smtClean="0">
                <a:solidFill>
                  <a:schemeClr val="tx1"/>
                </a:solidFill>
              </a:rPr>
              <a:t>تحقيق أقصى قدر من </a:t>
            </a:r>
            <a:r>
              <a:rPr lang="ar-SA" sz="2800" b="1" dirty="0" smtClean="0">
                <a:solidFill>
                  <a:schemeClr val="tx1"/>
                </a:solidFill>
              </a:rPr>
              <a:t>الأرباح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dirty="0" smtClean="0"/>
              <a:t>      في </a:t>
            </a:r>
            <a:r>
              <a:rPr lang="ar-SA" sz="2800" dirty="0"/>
              <a:t>ظل هذا الهدف </a:t>
            </a:r>
            <a:r>
              <a:rPr lang="ar-SA" sz="2800" dirty="0" smtClean="0"/>
              <a:t>تحاول </a:t>
            </a:r>
            <a:r>
              <a:rPr lang="ar-SA" sz="2800" dirty="0"/>
              <a:t>المنشأة تحقيق </a:t>
            </a:r>
            <a:r>
              <a:rPr lang="ar-SA" sz="2800" b="1" u="sng" dirty="0"/>
              <a:t>الكفاءة</a:t>
            </a:r>
            <a:endParaRPr lang="ar-SA" sz="2800" b="1" u="sng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300192" y="1024041"/>
            <a:ext cx="2088232" cy="539745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/>
              <a:t>هدف </a:t>
            </a:r>
            <a:r>
              <a:rPr lang="ar-SA" sz="3200" b="1" dirty="0" smtClean="0"/>
              <a:t>المنشأة</a:t>
            </a:r>
            <a:endParaRPr lang="ar-SA" sz="3200" b="1" dirty="0"/>
          </a:p>
        </p:txBody>
      </p:sp>
      <p:sp>
        <p:nvSpPr>
          <p:cNvPr id="14" name="Cloud Callout 13"/>
          <p:cNvSpPr/>
          <p:nvPr/>
        </p:nvSpPr>
        <p:spPr>
          <a:xfrm>
            <a:off x="1979712" y="5271132"/>
            <a:ext cx="1957218" cy="771196"/>
          </a:xfrm>
          <a:prstGeom prst="cloudCallout">
            <a:avLst>
              <a:gd name="adj1" fmla="val 76291"/>
              <a:gd name="adj2" fmla="val -3863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/>
              <a:t>تنتج بكفاءة</a:t>
            </a:r>
            <a:endParaRPr lang="ar-SA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09963" y="6324753"/>
            <a:ext cx="36004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4</a:t>
            </a:r>
            <a:endParaRPr lang="ar-SA" sz="2000" b="1" dirty="0"/>
          </a:p>
        </p:txBody>
      </p:sp>
    </p:spTree>
    <p:extLst>
      <p:ext uri="{BB962C8B-B14F-4D97-AF65-F5344CB8AC3E}">
        <p14:creationId xmlns:p14="http://schemas.microsoft.com/office/powerpoint/2010/main" val="4108895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3" grpId="0" animBg="1"/>
      <p:bldP spid="10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609600"/>
            <a:ext cx="8229600" cy="990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4400" b="1" dirty="0" smtClean="0">
                <a:solidFill>
                  <a:srgbClr val="FF0000"/>
                </a:solidFill>
              </a:rPr>
              <a:t>أولاً: </a:t>
            </a:r>
            <a:r>
              <a:rPr lang="ar-SA" sz="4400" b="1" dirty="0" smtClean="0"/>
              <a:t>الأجل الطويل والأجل القصير</a:t>
            </a:r>
            <a:endParaRPr lang="ar-SA" sz="4400" b="1" dirty="0"/>
          </a:p>
        </p:txBody>
      </p:sp>
      <p:sp>
        <p:nvSpPr>
          <p:cNvPr id="5" name="Rectangle 4"/>
          <p:cNvSpPr/>
          <p:nvPr/>
        </p:nvSpPr>
        <p:spPr>
          <a:xfrm>
            <a:off x="0" y="6340142"/>
            <a:ext cx="9153195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TextBox 7"/>
          <p:cNvSpPr txBox="1"/>
          <p:nvPr/>
        </p:nvSpPr>
        <p:spPr>
          <a:xfrm>
            <a:off x="6948264" y="6340142"/>
            <a:ext cx="187220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أ. أمل أبوملحة</a:t>
            </a:r>
            <a:endParaRPr lang="ar-SA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3552400"/>
            <a:ext cx="3816424" cy="2262158"/>
          </a:xfrm>
          <a:prstGeom prst="rect">
            <a:avLst/>
          </a:prstGeom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just"/>
            <a:r>
              <a:rPr lang="ar-SA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الأجل الطويل: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ar-SA" sz="2000" b="1" dirty="0" smtClean="0"/>
              <a:t>الفترة الزمنية التي تكون فيها </a:t>
            </a:r>
            <a:r>
              <a:rPr lang="ar-SA" sz="2000" b="1" dirty="0"/>
              <a:t>جميع </a:t>
            </a:r>
            <a:r>
              <a:rPr lang="ar-SA" sz="2000" b="1" dirty="0" smtClean="0"/>
              <a:t>عناصر </a:t>
            </a:r>
            <a:r>
              <a:rPr lang="ar-SA" sz="2000" b="1" dirty="0" smtClean="0"/>
              <a:t>الإنتاج متغيرة</a:t>
            </a:r>
            <a:r>
              <a:rPr lang="ar-SA" sz="2000" b="1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ar-SA" sz="2000" b="1" dirty="0" smtClean="0"/>
              <a:t>الأجل </a:t>
            </a:r>
            <a:r>
              <a:rPr lang="ar-SA" sz="2000" b="1" dirty="0"/>
              <a:t>الذي تستطيع المنشاة فيه تغيير حجم </a:t>
            </a:r>
            <a:r>
              <a:rPr lang="ar-SA" sz="2000" b="1" dirty="0" smtClean="0"/>
              <a:t>المشروع.</a:t>
            </a:r>
            <a:endParaRPr lang="ar-SA" sz="2000" b="1" dirty="0" smtClean="0"/>
          </a:p>
          <a:p>
            <a:pPr algn="just"/>
            <a:r>
              <a:rPr lang="ar-SA" sz="2000" b="1" dirty="0" smtClean="0"/>
              <a:t> </a:t>
            </a:r>
            <a:endParaRPr lang="ar-SA" sz="2000" b="1" dirty="0"/>
          </a:p>
          <a:p>
            <a:pPr algn="just">
              <a:lnSpc>
                <a:spcPct val="150000"/>
              </a:lnSpc>
            </a:pPr>
            <a:endParaRPr lang="ar-SA" sz="600" b="1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180570" y="6309364"/>
            <a:ext cx="36004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5</a:t>
            </a:r>
            <a:endParaRPr lang="ar-SA" sz="2000" b="1" dirty="0"/>
          </a:p>
        </p:txBody>
      </p:sp>
      <p:cxnSp>
        <p:nvCxnSpPr>
          <p:cNvPr id="49" name="Straight Connector 48"/>
          <p:cNvCxnSpPr/>
          <p:nvPr/>
        </p:nvCxnSpPr>
        <p:spPr>
          <a:xfrm>
            <a:off x="5395177" y="5680491"/>
            <a:ext cx="54470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546340" y="3552400"/>
            <a:ext cx="4140460" cy="2569934"/>
          </a:xfrm>
          <a:prstGeom prst="rect">
            <a:avLst/>
          </a:prstGeom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just"/>
            <a:r>
              <a:rPr lang="ar-SA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الأجل القصير:</a:t>
            </a:r>
            <a:endParaRPr lang="ar-SA" sz="28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ar-SA" sz="2400" b="1" dirty="0" smtClean="0"/>
              <a:t>الأجل(الفترة الزمنية)الذي </a:t>
            </a:r>
            <a:r>
              <a:rPr lang="ar-SA" sz="2400" b="1" dirty="0" smtClean="0"/>
              <a:t>لا تستطيع </a:t>
            </a:r>
            <a:r>
              <a:rPr lang="ar-SA" sz="2400" b="1" dirty="0" smtClean="0"/>
              <a:t>فيه </a:t>
            </a:r>
            <a:r>
              <a:rPr lang="ar-SA" sz="2400" b="1" dirty="0" smtClean="0"/>
              <a:t>المنشأة تغير </a:t>
            </a:r>
            <a:r>
              <a:rPr lang="ar-SA" sz="2400" b="1" u="sng" dirty="0" smtClean="0"/>
              <a:t>حجم </a:t>
            </a:r>
            <a:r>
              <a:rPr lang="ar-SA" sz="2400" b="1" u="sng" dirty="0" smtClean="0"/>
              <a:t>المشروع</a:t>
            </a:r>
            <a:endParaRPr lang="ar-SA" sz="2400" b="1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ar-SA" sz="2400" b="1" dirty="0" smtClean="0"/>
              <a:t>أو الأجل </a:t>
            </a:r>
            <a:r>
              <a:rPr lang="ar-SA" sz="2400" b="1" dirty="0" smtClean="0"/>
              <a:t>الذي </a:t>
            </a:r>
            <a:r>
              <a:rPr lang="ar-SA" sz="2400" b="1" dirty="0" smtClean="0"/>
              <a:t>يوجد فيه عناصر </a:t>
            </a:r>
            <a:r>
              <a:rPr lang="ar-SA" sz="2400" b="1" dirty="0" smtClean="0"/>
              <a:t>إنتاج </a:t>
            </a:r>
            <a:r>
              <a:rPr lang="ar-SA" sz="2400" b="1" dirty="0" smtClean="0"/>
              <a:t>ثابتة (عنصر واحد ثابت أو أكثر)</a:t>
            </a:r>
            <a:endParaRPr lang="ar-SA" sz="2400" b="1" dirty="0"/>
          </a:p>
          <a:p>
            <a:pPr>
              <a:lnSpc>
                <a:spcPct val="150000"/>
              </a:lnSpc>
            </a:pPr>
            <a:endParaRPr lang="ar-SA" sz="600" b="1" dirty="0" smtClean="0"/>
          </a:p>
        </p:txBody>
      </p:sp>
      <p:sp>
        <p:nvSpPr>
          <p:cNvPr id="9" name="Rounded Rectangle 8"/>
          <p:cNvSpPr/>
          <p:nvPr/>
        </p:nvSpPr>
        <p:spPr>
          <a:xfrm>
            <a:off x="827584" y="2049188"/>
            <a:ext cx="5472608" cy="93277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/>
              <a:t>مدى إمكانية تغير عناصر الإنتاج المستخدمة</a:t>
            </a:r>
          </a:p>
          <a:p>
            <a:pPr algn="ctr"/>
            <a:r>
              <a:rPr lang="ar-SA" sz="2800" b="1" dirty="0" smtClean="0"/>
              <a:t>(و لا يشير «الأجل» لفترة زمنية بعينها)</a:t>
            </a:r>
            <a:endParaRPr lang="ar-SA" sz="2800" b="1" dirty="0"/>
          </a:p>
        </p:txBody>
      </p:sp>
      <p:sp>
        <p:nvSpPr>
          <p:cNvPr id="3" name="Left Arrow 2"/>
          <p:cNvSpPr/>
          <p:nvPr/>
        </p:nvSpPr>
        <p:spPr>
          <a:xfrm>
            <a:off x="6444208" y="2170634"/>
            <a:ext cx="1728192" cy="811331"/>
          </a:xfrm>
          <a:prstGeom prst="leftArrow">
            <a:avLst>
              <a:gd name="adj1" fmla="val 5663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/>
              <a:t>معيار التفرقة</a:t>
            </a:r>
            <a:endParaRPr lang="ar-SA" sz="2400" b="1" dirty="0"/>
          </a:p>
        </p:txBody>
      </p:sp>
      <p:sp>
        <p:nvSpPr>
          <p:cNvPr id="10" name="Cloud 9"/>
          <p:cNvSpPr/>
          <p:nvPr/>
        </p:nvSpPr>
        <p:spPr>
          <a:xfrm>
            <a:off x="208734" y="5346285"/>
            <a:ext cx="3338882" cy="84319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يختلف الاجل القصير والطويل من منشأة لأخرى</a:t>
            </a:r>
            <a:endParaRPr lang="ar-SA" b="1" dirty="0"/>
          </a:p>
        </p:txBody>
      </p:sp>
    </p:spTree>
    <p:extLst>
      <p:ext uri="{BB962C8B-B14F-4D97-AF65-F5344CB8AC3E}">
        <p14:creationId xmlns:p14="http://schemas.microsoft.com/office/powerpoint/2010/main" val="890850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8" grpId="0" animBg="1"/>
      <p:bldP spid="9" grpId="0" animBg="1"/>
      <p:bldP spid="3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1500" y="609600"/>
            <a:ext cx="8892988" cy="8031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4400" b="1" dirty="0" smtClean="0"/>
              <a:t>افتراضات نظرية</a:t>
            </a:r>
            <a:endParaRPr lang="ar-SA" sz="4400" b="1" dirty="0"/>
          </a:p>
        </p:txBody>
      </p:sp>
      <p:sp>
        <p:nvSpPr>
          <p:cNvPr id="5" name="Rectangle 4"/>
          <p:cNvSpPr/>
          <p:nvPr/>
        </p:nvSpPr>
        <p:spPr>
          <a:xfrm>
            <a:off x="1" y="6340142"/>
            <a:ext cx="8964488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TextBox 7"/>
          <p:cNvSpPr txBox="1"/>
          <p:nvPr/>
        </p:nvSpPr>
        <p:spPr>
          <a:xfrm>
            <a:off x="7092280" y="6340142"/>
            <a:ext cx="187220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أ. أمل أبوملحة</a:t>
            </a:r>
            <a:endParaRPr lang="ar-SA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1520" y="6340142"/>
            <a:ext cx="36004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6</a:t>
            </a:r>
            <a:endParaRPr lang="ar-SA" sz="2000" b="1" dirty="0"/>
          </a:p>
        </p:txBody>
      </p:sp>
      <p:sp>
        <p:nvSpPr>
          <p:cNvPr id="2" name="Rectangle 1"/>
          <p:cNvSpPr/>
          <p:nvPr/>
        </p:nvSpPr>
        <p:spPr>
          <a:xfrm>
            <a:off x="71500" y="1412776"/>
            <a:ext cx="8892988" cy="468051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marL="342900" indent="-342900">
              <a:buFont typeface="+mj-lt"/>
              <a:buAutoNum type="arabicPeriod"/>
            </a:pPr>
            <a:r>
              <a:rPr lang="ar-SA" sz="3200" b="1" dirty="0" smtClean="0">
                <a:solidFill>
                  <a:srgbClr val="0070C0"/>
                </a:solidFill>
              </a:rPr>
              <a:t>جميع عناصر الإنتاج ثابتة ماعدا عنصر إنتاجي واحد </a:t>
            </a:r>
            <a:r>
              <a:rPr lang="ar-SA" sz="2800" b="1" dirty="0" smtClean="0"/>
              <a:t>(العمل) لدراسة العلاقة بين هذا العنصر (العمل) وحجم الإنتاج.</a:t>
            </a:r>
            <a:endParaRPr lang="ar-SA" sz="28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ar-SA" sz="3200" b="1" dirty="0" smtClean="0">
                <a:solidFill>
                  <a:srgbClr val="0070C0"/>
                </a:solidFill>
              </a:rPr>
              <a:t>أن عناصر الإنتاج المستخدمة في العملية الإنتاجية متجانسة</a:t>
            </a:r>
            <a:r>
              <a:rPr lang="en-US" sz="3200" b="1" dirty="0" smtClean="0">
                <a:solidFill>
                  <a:srgbClr val="0070C0"/>
                </a:solidFill>
              </a:rPr>
              <a:t>homogeneous</a:t>
            </a:r>
            <a:r>
              <a:rPr lang="ar-SA" sz="3200" b="1" dirty="0" smtClean="0"/>
              <a:t>.</a:t>
            </a:r>
            <a:r>
              <a:rPr lang="ar-SA" sz="3200" dirty="0"/>
              <a:t> </a:t>
            </a:r>
            <a:r>
              <a:rPr lang="ar-SA" sz="2400" dirty="0"/>
              <a:t>مثال تجانس العمال بمعنى </a:t>
            </a:r>
            <a:r>
              <a:rPr lang="ar-SA" sz="2400" dirty="0" smtClean="0"/>
              <a:t>أن </a:t>
            </a:r>
            <a:r>
              <a:rPr lang="ar-SA" sz="2400" dirty="0"/>
              <a:t>العمالة على درجة واحدة من المهارة </a:t>
            </a:r>
            <a:r>
              <a:rPr lang="ar-SA" sz="2400" dirty="0" smtClean="0"/>
              <a:t>والإتقان </a:t>
            </a:r>
            <a:r>
              <a:rPr lang="ar-SA" sz="2400" dirty="0"/>
              <a:t>وهذا </a:t>
            </a:r>
            <a:r>
              <a:rPr lang="ar-SA" sz="2400" dirty="0" smtClean="0"/>
              <a:t>وإن </a:t>
            </a:r>
            <a:r>
              <a:rPr lang="ar-SA" sz="2400" dirty="0"/>
              <a:t>كان افتراض غير واقعي </a:t>
            </a:r>
            <a:r>
              <a:rPr lang="ar-SA" sz="2400" dirty="0" smtClean="0"/>
              <a:t>إلا أنه </a:t>
            </a:r>
            <a:r>
              <a:rPr lang="ar-SA" sz="2400" dirty="0"/>
              <a:t>للتبسيط).</a:t>
            </a:r>
            <a:endParaRPr lang="ar-SA" sz="2400" b="1" dirty="0" smtClean="0"/>
          </a:p>
          <a:p>
            <a:pPr marL="342900" indent="-342900">
              <a:buFont typeface="+mj-lt"/>
              <a:buAutoNum type="arabicPeriod"/>
            </a:pPr>
            <a:r>
              <a:rPr lang="ar-SA" sz="3200" b="1" dirty="0" smtClean="0">
                <a:solidFill>
                  <a:srgbClr val="0070C0"/>
                </a:solidFill>
              </a:rPr>
              <a:t>التقنية المستخدمة ثابتة</a:t>
            </a:r>
            <a:r>
              <a:rPr lang="ar-SA" sz="2800" b="1" dirty="0" smtClean="0"/>
              <a:t>.(أي العلاقة بين عناصر الإنتاج ثابتة</a:t>
            </a:r>
            <a:r>
              <a:rPr lang="ar-SA" sz="2800" b="1" dirty="0" smtClean="0"/>
              <a:t>)</a:t>
            </a:r>
            <a:endParaRPr lang="ar-SA" sz="2800" b="1" dirty="0" smtClean="0"/>
          </a:p>
          <a:p>
            <a:pPr marL="342900" indent="-342900">
              <a:buFont typeface="+mj-lt"/>
              <a:buAutoNum type="arabicPeriod"/>
            </a:pPr>
            <a:r>
              <a:rPr lang="ar-SA" sz="3200" b="1" dirty="0" smtClean="0">
                <a:solidFill>
                  <a:srgbClr val="0070C0"/>
                </a:solidFill>
              </a:rPr>
              <a:t>غياب أثر العوامل الطارئة </a:t>
            </a:r>
            <a:r>
              <a:rPr lang="ar-SA" sz="2800" b="1" dirty="0" smtClean="0"/>
              <a:t>التي تؤثر على الإنتاج(فيضانات كوارث طبيعية، إضرابات عمالية..)أي أن الإنتاج يتم في ظروف عادية.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5576" y="2420888"/>
            <a:ext cx="17506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chemeClr val="bg1">
                    <a:lumMod val="50000"/>
                  </a:schemeClr>
                </a:solidFill>
              </a:rPr>
              <a:t>(الأجل القصير</a:t>
            </a:r>
            <a:r>
              <a:rPr lang="ar-SA" sz="2400" b="1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ar-SA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8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609600"/>
            <a:ext cx="8229600" cy="990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4400" b="1" dirty="0" smtClean="0">
                <a:solidFill>
                  <a:srgbClr val="FF0000"/>
                </a:solidFill>
              </a:rPr>
              <a:t>ثانياً: </a:t>
            </a:r>
            <a:r>
              <a:rPr lang="ar-SA" sz="4400" b="1" dirty="0" smtClean="0"/>
              <a:t>دالة الإنتاج في الاجل القصير</a:t>
            </a:r>
          </a:p>
          <a:p>
            <a:pPr algn="ctr"/>
            <a:r>
              <a:rPr lang="en-US" sz="4400" b="1" dirty="0" smtClean="0"/>
              <a:t>Production Function</a:t>
            </a:r>
            <a:endParaRPr lang="ar-SA" sz="4400" b="1" dirty="0"/>
          </a:p>
        </p:txBody>
      </p:sp>
      <p:sp>
        <p:nvSpPr>
          <p:cNvPr id="5" name="Rectangle 4"/>
          <p:cNvSpPr/>
          <p:nvPr/>
        </p:nvSpPr>
        <p:spPr>
          <a:xfrm>
            <a:off x="0" y="6340142"/>
            <a:ext cx="9153195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TextBox 7"/>
          <p:cNvSpPr txBox="1"/>
          <p:nvPr/>
        </p:nvSpPr>
        <p:spPr>
          <a:xfrm>
            <a:off x="7092280" y="6340142"/>
            <a:ext cx="187220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أ. أمل أبوملحة</a:t>
            </a:r>
            <a:endParaRPr lang="ar-SA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77180" y="6332242"/>
            <a:ext cx="36004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7</a:t>
            </a:r>
            <a:endParaRPr lang="ar-SA" sz="2000" b="1" dirty="0"/>
          </a:p>
        </p:txBody>
      </p:sp>
      <p:grpSp>
        <p:nvGrpSpPr>
          <p:cNvPr id="28" name="Group 27"/>
          <p:cNvGrpSpPr/>
          <p:nvPr/>
        </p:nvGrpSpPr>
        <p:grpSpPr>
          <a:xfrm>
            <a:off x="593558" y="4377016"/>
            <a:ext cx="7956884" cy="1569660"/>
            <a:chOff x="593558" y="4377016"/>
            <a:chExt cx="7956884" cy="1569660"/>
          </a:xfrm>
        </p:grpSpPr>
        <p:sp>
          <p:nvSpPr>
            <p:cNvPr id="6" name="TextBox 5"/>
            <p:cNvSpPr txBox="1"/>
            <p:nvPr/>
          </p:nvSpPr>
          <p:spPr>
            <a:xfrm>
              <a:off x="593558" y="4377016"/>
              <a:ext cx="7956884" cy="1569660"/>
            </a:xfrm>
            <a:prstGeom prst="rect">
              <a:avLst/>
            </a:prstGeom>
            <a:ln>
              <a:prstDash val="dash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pPr algn="ctr"/>
              <a:r>
                <a:rPr lang="ar-SA" sz="3200" b="1" dirty="0" smtClean="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دالة الإنتاج في الأجل القصير        </a:t>
              </a:r>
              <a:r>
                <a:rPr lang="ar-SA" sz="3200" b="1" dirty="0" smtClean="0"/>
                <a:t>تظهر العلاقة بين المستخدم من العنصر الإنتاجي المتغير</a:t>
              </a:r>
              <a:r>
                <a:rPr lang="ar-SA" sz="2800" b="1" dirty="0"/>
                <a:t> </a:t>
              </a:r>
              <a:r>
                <a:rPr lang="ar-SA" sz="2800" b="1" dirty="0" smtClean="0"/>
                <a:t>(</a:t>
              </a:r>
              <a:r>
                <a:rPr lang="en-US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lang="ar-SA" sz="2800" b="1" dirty="0" smtClean="0"/>
                <a:t>) </a:t>
              </a:r>
              <a:r>
                <a:rPr lang="ar-SA" sz="3200" b="1" dirty="0" smtClean="0"/>
                <a:t>وحجم الإنتاج</a:t>
              </a:r>
              <a:r>
                <a:rPr lang="ar-SA" sz="2800" b="1" dirty="0" smtClean="0"/>
                <a:t> (</a:t>
              </a:r>
              <a:r>
                <a:rPr lang="en-US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ar-SA" sz="2800" b="1" dirty="0" smtClean="0"/>
                <a:t>) </a:t>
              </a:r>
              <a:r>
                <a:rPr lang="ar-SA" sz="3200" b="1" dirty="0" err="1" smtClean="0"/>
                <a:t>بإفتراض</a:t>
              </a:r>
              <a:r>
                <a:rPr lang="ar-SA" sz="3200" b="1" dirty="0" smtClean="0"/>
                <a:t> أن جميع عناصر الإنتاج الأخرى ثابتة.</a:t>
              </a:r>
              <a:endParaRPr lang="ar-SA" sz="600" b="1" dirty="0" smtClean="0"/>
            </a:p>
          </p:txBody>
        </p:sp>
        <p:sp>
          <p:nvSpPr>
            <p:cNvPr id="2" name="Left Arrow 1"/>
            <p:cNvSpPr/>
            <p:nvPr/>
          </p:nvSpPr>
          <p:spPr>
            <a:xfrm>
              <a:off x="3502463" y="4608195"/>
              <a:ext cx="576064" cy="180002"/>
            </a:xfrm>
            <a:prstGeom prst="lef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694171" y="2071130"/>
            <a:ext cx="3860925" cy="954107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 anchor="ctr">
            <a:spAutoFit/>
          </a:bodyPr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 </a:t>
            </a:r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f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L)</a:t>
            </a:r>
          </a:p>
          <a:p>
            <a:pPr algn="ctr"/>
            <a:endParaRPr lang="ar-SA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59485" y="3184974"/>
            <a:ext cx="14110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bg1">
                    <a:lumMod val="50000"/>
                  </a:schemeClr>
                </a:solidFill>
              </a:rPr>
              <a:t>حجم الإنتاج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63933" y="3188942"/>
            <a:ext cx="148858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bg1">
                    <a:lumMod val="50000"/>
                  </a:schemeClr>
                </a:solidFill>
              </a:rPr>
              <a:t>رأس المال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44785" y="3204331"/>
            <a:ext cx="145829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bg1">
                    <a:lumMod val="50000"/>
                  </a:schemeClr>
                </a:solidFill>
              </a:rPr>
              <a:t>عدد العمال</a:t>
            </a:r>
            <a:endParaRPr lang="ar-SA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70550" y="3046125"/>
            <a:ext cx="1224136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chemeClr val="accent1">
                    <a:lumMod val="75000"/>
                  </a:schemeClr>
                </a:solidFill>
              </a:rPr>
              <a:t>دالة في</a:t>
            </a:r>
          </a:p>
          <a:p>
            <a:pPr algn="ctr"/>
            <a:r>
              <a:rPr lang="ar-SA" sz="2000" b="1" dirty="0" smtClean="0">
                <a:solidFill>
                  <a:schemeClr val="accent1">
                    <a:lumMod val="75000"/>
                  </a:schemeClr>
                </a:solidFill>
              </a:rPr>
              <a:t>يعتمد على</a:t>
            </a:r>
          </a:p>
          <a:p>
            <a:pPr algn="ctr"/>
            <a:r>
              <a:rPr lang="ar-SA" sz="2000" b="1" dirty="0" smtClean="0">
                <a:solidFill>
                  <a:schemeClr val="accent1">
                    <a:lumMod val="75000"/>
                  </a:schemeClr>
                </a:solidFill>
              </a:rPr>
              <a:t>يتأثر بـ</a:t>
            </a:r>
            <a:endParaRPr lang="ar-SA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939344" y="2644381"/>
            <a:ext cx="322777" cy="608792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13" idx="0"/>
          </p:cNvCxnSpPr>
          <p:nvPr/>
        </p:nvCxnSpPr>
        <p:spPr>
          <a:xfrm>
            <a:off x="4932040" y="2666563"/>
            <a:ext cx="276186" cy="522379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859698" y="2660107"/>
            <a:ext cx="464471" cy="565923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Arc 22"/>
          <p:cNvSpPr/>
          <p:nvPr/>
        </p:nvSpPr>
        <p:spPr>
          <a:xfrm rot="5400000">
            <a:off x="3754491" y="2242987"/>
            <a:ext cx="648072" cy="706900"/>
          </a:xfrm>
          <a:prstGeom prst="arc">
            <a:avLst>
              <a:gd name="adj1" fmla="val 17305264"/>
              <a:gd name="adj2" fmla="val 4542133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9" name="TextBox 28"/>
          <p:cNvSpPr txBox="1"/>
          <p:nvPr/>
        </p:nvSpPr>
        <p:spPr>
          <a:xfrm>
            <a:off x="6058404" y="3509931"/>
            <a:ext cx="99338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(متغير)</a:t>
            </a:r>
            <a:endParaRPr lang="ar-SA" sz="24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694686" y="3498964"/>
            <a:ext cx="99338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(ثابت)</a:t>
            </a:r>
            <a:endParaRPr lang="ar-SA" sz="2400" b="1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4860032" y="2204864"/>
            <a:ext cx="43204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7657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23" grpId="0" animBg="1"/>
      <p:bldP spid="29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/>
          <p:cNvGrpSpPr/>
          <p:nvPr/>
        </p:nvGrpSpPr>
        <p:grpSpPr>
          <a:xfrm>
            <a:off x="3094763" y="2653077"/>
            <a:ext cx="2919035" cy="3539430"/>
            <a:chOff x="3094763" y="2653077"/>
            <a:chExt cx="2919035" cy="3539430"/>
          </a:xfrm>
        </p:grpSpPr>
        <p:sp>
          <p:nvSpPr>
            <p:cNvPr id="36" name="TextBox 35"/>
            <p:cNvSpPr txBox="1"/>
            <p:nvPr/>
          </p:nvSpPr>
          <p:spPr>
            <a:xfrm>
              <a:off x="3094763" y="2653077"/>
              <a:ext cx="2919035" cy="3539430"/>
            </a:xfrm>
            <a:prstGeom prst="rect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endParaRPr lang="ar-SA" sz="2000" b="1" dirty="0"/>
            </a:p>
            <a:p>
              <a:r>
                <a:rPr lang="ar-SA" sz="20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تعريفه:</a:t>
              </a:r>
              <a:r>
                <a:rPr lang="ar-SA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ar-SA" sz="2000" b="1" dirty="0" smtClean="0"/>
                <a:t>التغير في الإنتاج الكلي الناتج عن التغير في العنصر الإنتاجي المتغير</a:t>
              </a:r>
              <a:r>
                <a:rPr lang="ar-SA" b="1" dirty="0" smtClean="0"/>
                <a:t> </a:t>
              </a:r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lang="ar-SA" b="1" dirty="0"/>
                <a:t> </a:t>
              </a:r>
              <a:r>
                <a:rPr lang="ar-SA" b="1" dirty="0" smtClean="0"/>
                <a:t>بوحدة واحدة، </a:t>
              </a:r>
              <a:r>
                <a:rPr lang="ar-SA" sz="2000" b="1" dirty="0" smtClean="0"/>
                <a:t>مقدار ما يضيفه العامل الواحد للإنتاج الكلي.</a:t>
              </a:r>
              <a:endParaRPr lang="ar-SA" sz="2000" b="1" dirty="0"/>
            </a:p>
            <a:p>
              <a:endParaRPr lang="ar-SA" sz="1100" b="1" dirty="0"/>
            </a:p>
            <a:p>
              <a:endParaRPr lang="en-US" sz="2000" b="1" dirty="0" smtClean="0"/>
            </a:p>
            <a:p>
              <a:endParaRPr lang="ar-SA" sz="1100" b="1" dirty="0" smtClean="0"/>
            </a:p>
            <a:p>
              <a:endParaRPr lang="ar-SA" sz="1100" b="1" dirty="0"/>
            </a:p>
            <a:p>
              <a:endParaRPr lang="ar-SA" sz="1100" b="1" dirty="0" smtClean="0"/>
            </a:p>
            <a:p>
              <a:endParaRPr lang="ar-SA" sz="2000" b="1" dirty="0"/>
            </a:p>
            <a:p>
              <a:r>
                <a:rPr lang="ar-SA" sz="2000" b="1" dirty="0" smtClean="0"/>
                <a:t> 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3243443" y="4536036"/>
              <a:ext cx="2121658" cy="610342"/>
              <a:chOff x="1936267" y="3796765"/>
              <a:chExt cx="2592288" cy="931332"/>
            </a:xfrm>
          </p:grpSpPr>
          <p:sp>
            <p:nvSpPr>
              <p:cNvPr id="19" name="Rounded Rectangle 18"/>
              <p:cNvSpPr/>
              <p:nvPr/>
            </p:nvSpPr>
            <p:spPr>
              <a:xfrm>
                <a:off x="1936267" y="3796765"/>
                <a:ext cx="2592288" cy="931332"/>
              </a:xfrm>
              <a:prstGeom prst="roundRect">
                <a:avLst/>
              </a:prstGeom>
              <a:ln>
                <a:solidFill>
                  <a:srgbClr val="FF0000"/>
                </a:solidFill>
                <a:prstDash val="dash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l"/>
                <a:r>
                  <a:rPr lang="en-US" sz="1600" b="1" dirty="0" smtClean="0"/>
                  <a:t>MP =          =</a:t>
                </a:r>
                <a:endParaRPr lang="ar-SA" sz="1600" b="1" dirty="0"/>
              </a:p>
            </p:txBody>
          </p:sp>
          <p:grpSp>
            <p:nvGrpSpPr>
              <p:cNvPr id="6" name="Group 5"/>
              <p:cNvGrpSpPr/>
              <p:nvPr/>
            </p:nvGrpSpPr>
            <p:grpSpPr>
              <a:xfrm>
                <a:off x="2736241" y="3797979"/>
                <a:ext cx="723252" cy="892317"/>
                <a:chOff x="2947507" y="3797979"/>
                <a:chExt cx="723252" cy="892317"/>
              </a:xfrm>
            </p:grpSpPr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973293" y="4263644"/>
                  <a:ext cx="594801" cy="159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22" name="TextBox 21"/>
                <p:cNvSpPr txBox="1"/>
                <p:nvPr/>
              </p:nvSpPr>
              <p:spPr>
                <a:xfrm>
                  <a:off x="2947507" y="3797979"/>
                  <a:ext cx="723252" cy="89231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ctr"/>
                  <a:r>
                    <a:rPr lang="en-US" sz="1600" b="1" dirty="0" smtClean="0"/>
                    <a:t>ΔQ</a:t>
                  </a:r>
                </a:p>
                <a:p>
                  <a:pPr algn="ctr"/>
                  <a:r>
                    <a:rPr lang="en-US" sz="1600" b="1" dirty="0" smtClean="0"/>
                    <a:t>ΔL</a:t>
                  </a:r>
                  <a:endParaRPr lang="en-US" sz="1100" b="1" dirty="0" smtClean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3593691" y="3817485"/>
                <a:ext cx="800506" cy="892318"/>
                <a:chOff x="2870439" y="3817485"/>
                <a:chExt cx="800506" cy="892318"/>
              </a:xfrm>
            </p:grpSpPr>
            <p:cxnSp>
              <p:nvCxnSpPr>
                <p:cNvPr id="26" name="Straight Connector 25"/>
                <p:cNvCxnSpPr/>
                <p:nvPr/>
              </p:nvCxnSpPr>
              <p:spPr>
                <a:xfrm>
                  <a:off x="2973293" y="4263644"/>
                  <a:ext cx="594801" cy="159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27" name="TextBox 26"/>
                <p:cNvSpPr txBox="1"/>
                <p:nvPr/>
              </p:nvSpPr>
              <p:spPr>
                <a:xfrm>
                  <a:off x="2870439" y="3817485"/>
                  <a:ext cx="800506" cy="892318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ctr"/>
                  <a:r>
                    <a:rPr lang="en-US" sz="1600" b="1" dirty="0" smtClean="0"/>
                    <a:t>ΔTP</a:t>
                  </a:r>
                </a:p>
                <a:p>
                  <a:pPr algn="ctr"/>
                  <a:r>
                    <a:rPr lang="en-US" sz="1600" b="1" dirty="0" smtClean="0"/>
                    <a:t>ΔL</a:t>
                  </a:r>
                  <a:endParaRPr lang="en-US" sz="1100" b="1" dirty="0" smtClean="0"/>
                </a:p>
              </p:txBody>
            </p:sp>
          </p:grpSp>
        </p:grpSp>
        <p:sp>
          <p:nvSpPr>
            <p:cNvPr id="38" name="TextBox 37"/>
            <p:cNvSpPr txBox="1"/>
            <p:nvPr/>
          </p:nvSpPr>
          <p:spPr>
            <a:xfrm>
              <a:off x="5253305" y="4690078"/>
              <a:ext cx="752867" cy="306467"/>
            </a:xfrm>
            <a:prstGeom prst="roundRect">
              <a:avLst/>
            </a:prstGeom>
            <a:solidFill>
              <a:srgbClr val="FF000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pPr algn="ctr"/>
              <a:r>
                <a:rPr lang="ar-SA" sz="1200" b="1" dirty="0" smtClean="0">
                  <a:solidFill>
                    <a:schemeClr val="bg1"/>
                  </a:solidFill>
                </a:rPr>
                <a:t>ميل </a:t>
              </a:r>
              <a:r>
                <a:rPr lang="en-US" sz="1200" b="1" dirty="0" smtClean="0">
                  <a:solidFill>
                    <a:schemeClr val="bg1"/>
                  </a:solidFill>
                </a:rPr>
                <a:t>TP</a:t>
              </a:r>
              <a:endParaRPr lang="ar-SA" sz="12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4" name="Rounded Rectangle 33"/>
          <p:cNvSpPr/>
          <p:nvPr/>
        </p:nvSpPr>
        <p:spPr>
          <a:xfrm>
            <a:off x="3301832" y="2227238"/>
            <a:ext cx="2527729" cy="74170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/>
              <a:t>الإنتاج الحدي </a:t>
            </a:r>
          </a:p>
          <a:p>
            <a:pPr algn="ctr"/>
            <a:r>
              <a:rPr lang="en-US" sz="2000" b="1" dirty="0" smtClean="0"/>
              <a:t>M</a:t>
            </a:r>
            <a:r>
              <a:rPr lang="en-US" b="1" dirty="0" smtClean="0"/>
              <a:t>arginal </a:t>
            </a:r>
            <a:r>
              <a:rPr lang="en-US" sz="2000" b="1" dirty="0" smtClean="0"/>
              <a:t>P</a:t>
            </a:r>
            <a:r>
              <a:rPr lang="en-US" b="1" dirty="0" smtClean="0"/>
              <a:t>roduction</a:t>
            </a:r>
            <a:endParaRPr lang="ar-SA" b="1" dirty="0"/>
          </a:p>
        </p:txBody>
      </p:sp>
      <p:sp>
        <p:nvSpPr>
          <p:cNvPr id="24" name="Left Arrow 23"/>
          <p:cNvSpPr/>
          <p:nvPr/>
        </p:nvSpPr>
        <p:spPr>
          <a:xfrm rot="16200000">
            <a:off x="3890679" y="1426788"/>
            <a:ext cx="1371833" cy="455291"/>
          </a:xfrm>
          <a:prstGeom prst="leftArrow">
            <a:avLst>
              <a:gd name="adj1" fmla="val 29034"/>
              <a:gd name="adj2" fmla="val 50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TextBox 11"/>
          <p:cNvSpPr txBox="1"/>
          <p:nvPr/>
        </p:nvSpPr>
        <p:spPr>
          <a:xfrm>
            <a:off x="6120439" y="2653077"/>
            <a:ext cx="2919035" cy="3170099"/>
          </a:xfrm>
          <a:prstGeom prst="rect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endParaRPr lang="ar-SA" sz="2000" b="1" dirty="0" smtClean="0"/>
          </a:p>
          <a:p>
            <a:r>
              <a:rPr lang="ar-SA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تعريفه:</a:t>
            </a:r>
            <a:r>
              <a:rPr lang="ar-S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SA" sz="2000" b="1" dirty="0" smtClean="0"/>
              <a:t>أقصى إنتاج ممكن عن طريق مزج العنصر المتغير مع عناصر الإنتاج الأخرى الثابتة.</a:t>
            </a:r>
          </a:p>
          <a:p>
            <a:endParaRPr lang="ar-SA" sz="1200" b="1" dirty="0" smtClean="0"/>
          </a:p>
          <a:p>
            <a:pPr algn="ctr"/>
            <a:r>
              <a:rPr lang="ar-SA" sz="2000" b="1" dirty="0" smtClean="0"/>
              <a:t>(وهو نفسه </a:t>
            </a:r>
            <a:r>
              <a:rPr lang="en-US" sz="2000" b="1" dirty="0" smtClean="0"/>
              <a:t>Q</a:t>
            </a:r>
            <a:r>
              <a:rPr lang="ar-SA" sz="2000" b="1" dirty="0" smtClean="0"/>
              <a:t> حجم الإنتاج)</a:t>
            </a:r>
          </a:p>
          <a:p>
            <a:pPr algn="ctr"/>
            <a:endParaRPr lang="ar-SA" sz="2000" b="1" dirty="0"/>
          </a:p>
          <a:p>
            <a:pPr algn="ctr"/>
            <a:endParaRPr lang="ar-SA" sz="2000" b="1" dirty="0" smtClean="0"/>
          </a:p>
          <a:p>
            <a:pPr algn="ctr"/>
            <a:endParaRPr lang="ar-SA" sz="2000" b="1" dirty="0"/>
          </a:p>
          <a:p>
            <a:pPr algn="ctr"/>
            <a:r>
              <a:rPr lang="ar-SA" sz="1400" b="1" dirty="0" smtClean="0"/>
              <a:t> </a:t>
            </a:r>
          </a:p>
          <a:p>
            <a:pPr algn="ctr"/>
            <a:endParaRPr lang="ar-SA" sz="1400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6369458" y="2227238"/>
            <a:ext cx="2422545" cy="741704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/>
              <a:t>الإنتاج الكلي </a:t>
            </a:r>
          </a:p>
          <a:p>
            <a:pPr algn="ctr"/>
            <a:r>
              <a:rPr lang="en-US" sz="2000" b="1" dirty="0" smtClean="0"/>
              <a:t>T</a:t>
            </a:r>
            <a:r>
              <a:rPr lang="en-US" b="1" dirty="0" smtClean="0"/>
              <a:t>otal </a:t>
            </a:r>
            <a:r>
              <a:rPr lang="en-US" sz="2000" b="1" dirty="0" smtClean="0"/>
              <a:t>P</a:t>
            </a:r>
            <a:r>
              <a:rPr lang="en-US" b="1" dirty="0" smtClean="0"/>
              <a:t>roduction</a:t>
            </a:r>
            <a:endParaRPr lang="ar-SA" b="1" dirty="0"/>
          </a:p>
        </p:txBody>
      </p:sp>
      <p:sp>
        <p:nvSpPr>
          <p:cNvPr id="11" name="Left Arrow 10"/>
          <p:cNvSpPr/>
          <p:nvPr/>
        </p:nvSpPr>
        <p:spPr>
          <a:xfrm rot="13369130">
            <a:off x="4752745" y="1486257"/>
            <a:ext cx="1966385" cy="455291"/>
          </a:xfrm>
          <a:prstGeom prst="leftArrow">
            <a:avLst>
              <a:gd name="adj1" fmla="val 29034"/>
              <a:gd name="adj2" fmla="val 50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0" y="6340142"/>
            <a:ext cx="9153195" cy="400110"/>
            <a:chOff x="0" y="6340142"/>
            <a:chExt cx="9153195" cy="400110"/>
          </a:xfrm>
        </p:grpSpPr>
        <p:sp>
          <p:nvSpPr>
            <p:cNvPr id="5" name="Rectangle 4"/>
            <p:cNvSpPr/>
            <p:nvPr/>
          </p:nvSpPr>
          <p:spPr>
            <a:xfrm>
              <a:off x="0" y="6340142"/>
              <a:ext cx="9153195" cy="369332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27860" y="6355531"/>
              <a:ext cx="172819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ar-SA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092280" y="6340142"/>
              <a:ext cx="187220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>
                  <a:latin typeface="Times New Roman" pitchFamily="18" charset="0"/>
                  <a:cs typeface="Times New Roman" pitchFamily="18" charset="0"/>
                </a:rPr>
                <a:t>أ. أمل أبوملحة</a:t>
              </a:r>
              <a:endParaRPr lang="ar-SA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457200" y="6399571"/>
            <a:ext cx="5144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8</a:t>
            </a:r>
            <a:endParaRPr lang="ar-SA" sz="2000" b="1" dirty="0"/>
          </a:p>
        </p:txBody>
      </p:sp>
      <p:grpSp>
        <p:nvGrpSpPr>
          <p:cNvPr id="51" name="Group 50"/>
          <p:cNvGrpSpPr/>
          <p:nvPr/>
        </p:nvGrpSpPr>
        <p:grpSpPr>
          <a:xfrm>
            <a:off x="101388" y="2644697"/>
            <a:ext cx="2919035" cy="3754874"/>
            <a:chOff x="82624" y="2653077"/>
            <a:chExt cx="2919035" cy="3754874"/>
          </a:xfrm>
        </p:grpSpPr>
        <p:sp>
          <p:nvSpPr>
            <p:cNvPr id="37" name="TextBox 36"/>
            <p:cNvSpPr txBox="1"/>
            <p:nvPr/>
          </p:nvSpPr>
          <p:spPr>
            <a:xfrm>
              <a:off x="82624" y="2653077"/>
              <a:ext cx="2919035" cy="3754874"/>
            </a:xfrm>
            <a:prstGeom prst="rect">
              <a:avLst/>
            </a:prstGeom>
            <a:ln w="38100">
              <a:solidFill>
                <a:srgbClr val="00B05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endParaRPr lang="ar-SA" sz="2000" b="1" dirty="0"/>
            </a:p>
            <a:p>
              <a:r>
                <a:rPr lang="ar-SA" sz="20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تعريفه:</a:t>
              </a:r>
              <a:r>
                <a:rPr lang="ar-SA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ar-SA" sz="2000" b="1" dirty="0" smtClean="0"/>
                <a:t>ما ينتجه العامل الواحد في المتوسط</a:t>
              </a:r>
              <a:r>
                <a:rPr lang="ar-SA" sz="2000" b="1" dirty="0" smtClean="0"/>
                <a:t>.</a:t>
              </a:r>
              <a:endParaRPr lang="en-US" sz="2000" b="1" dirty="0" smtClean="0"/>
            </a:p>
            <a:p>
              <a:r>
                <a:rPr lang="ar-SA" sz="2000" b="1" dirty="0" smtClean="0"/>
                <a:t>حاصل قسمة الإنتاج الكلي على عدد العمال</a:t>
              </a:r>
              <a:endParaRPr lang="ar-SA" sz="2000" b="1" dirty="0" smtClean="0"/>
            </a:p>
            <a:p>
              <a:endParaRPr lang="ar-SA" sz="2000" b="1" dirty="0"/>
            </a:p>
            <a:p>
              <a:endParaRPr lang="ar-SA" sz="3200" b="1" dirty="0" smtClean="0"/>
            </a:p>
            <a:p>
              <a:endParaRPr lang="ar-SA" b="1" dirty="0"/>
            </a:p>
            <a:p>
              <a:pPr algn="ctr"/>
              <a:endParaRPr 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endPara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endParaRPr lang="ar-SA" sz="2000" b="1" dirty="0"/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184562" y="4267679"/>
              <a:ext cx="2121658" cy="610343"/>
              <a:chOff x="1627567" y="4348571"/>
              <a:chExt cx="2592288" cy="931332"/>
            </a:xfrm>
          </p:grpSpPr>
          <p:sp>
            <p:nvSpPr>
              <p:cNvPr id="40" name="Rounded Rectangle 39"/>
              <p:cNvSpPr/>
              <p:nvPr/>
            </p:nvSpPr>
            <p:spPr>
              <a:xfrm>
                <a:off x="1627567" y="4348571"/>
                <a:ext cx="2592288" cy="931332"/>
              </a:xfrm>
              <a:prstGeom prst="roundRect">
                <a:avLst/>
              </a:prstGeom>
              <a:ln>
                <a:solidFill>
                  <a:srgbClr val="00B050"/>
                </a:solidFill>
                <a:prstDash val="dash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l"/>
                <a:r>
                  <a:rPr lang="en-US" sz="1600" b="1" dirty="0" smtClean="0"/>
                  <a:t>AP =          =</a:t>
                </a:r>
                <a:endParaRPr lang="ar-SA" sz="1600" b="1" dirty="0"/>
              </a:p>
            </p:txBody>
          </p:sp>
          <p:grpSp>
            <p:nvGrpSpPr>
              <p:cNvPr id="41" name="Group 40"/>
              <p:cNvGrpSpPr/>
              <p:nvPr/>
            </p:nvGrpSpPr>
            <p:grpSpPr>
              <a:xfrm>
                <a:off x="2279964" y="4368079"/>
                <a:ext cx="723252" cy="892317"/>
                <a:chOff x="2491230" y="4368079"/>
                <a:chExt cx="723252" cy="892317"/>
              </a:xfrm>
            </p:grpSpPr>
            <p:cxnSp>
              <p:nvCxnSpPr>
                <p:cNvPr id="45" name="Straight Connector 44"/>
                <p:cNvCxnSpPr/>
                <p:nvPr/>
              </p:nvCxnSpPr>
              <p:spPr>
                <a:xfrm>
                  <a:off x="2575400" y="4812648"/>
                  <a:ext cx="594801" cy="159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46" name="TextBox 45"/>
                <p:cNvSpPr txBox="1"/>
                <p:nvPr/>
              </p:nvSpPr>
              <p:spPr>
                <a:xfrm>
                  <a:off x="2491230" y="4368079"/>
                  <a:ext cx="723252" cy="89231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ctr"/>
                  <a:r>
                    <a:rPr lang="en-US" sz="1600" b="1" dirty="0" smtClean="0"/>
                    <a:t>Q</a:t>
                  </a:r>
                </a:p>
                <a:p>
                  <a:pPr algn="ctr"/>
                  <a:r>
                    <a:rPr lang="en-US" sz="1600" b="1" dirty="0" smtClean="0"/>
                    <a:t>L</a:t>
                  </a:r>
                  <a:endParaRPr lang="en-US" sz="1100" b="1" dirty="0" smtClean="0"/>
                </a:p>
              </p:txBody>
            </p:sp>
          </p:grpSp>
          <p:grpSp>
            <p:nvGrpSpPr>
              <p:cNvPr id="42" name="Group 41"/>
              <p:cNvGrpSpPr/>
              <p:nvPr/>
            </p:nvGrpSpPr>
            <p:grpSpPr>
              <a:xfrm>
                <a:off x="3030159" y="4363150"/>
                <a:ext cx="800506" cy="892318"/>
                <a:chOff x="2306907" y="4363150"/>
                <a:chExt cx="800506" cy="892318"/>
              </a:xfrm>
            </p:grpSpPr>
            <p:cxnSp>
              <p:nvCxnSpPr>
                <p:cNvPr id="43" name="Straight Connector 42"/>
                <p:cNvCxnSpPr/>
                <p:nvPr/>
              </p:nvCxnSpPr>
              <p:spPr>
                <a:xfrm>
                  <a:off x="2499334" y="4807718"/>
                  <a:ext cx="594801" cy="159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44" name="TextBox 43"/>
                <p:cNvSpPr txBox="1"/>
                <p:nvPr/>
              </p:nvSpPr>
              <p:spPr>
                <a:xfrm>
                  <a:off x="2306907" y="4363150"/>
                  <a:ext cx="800506" cy="892318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ctr"/>
                  <a:r>
                    <a:rPr lang="en-US" sz="1600" b="1" dirty="0" smtClean="0"/>
                    <a:t>TP</a:t>
                  </a:r>
                </a:p>
                <a:p>
                  <a:pPr algn="ctr"/>
                  <a:r>
                    <a:rPr lang="en-US" sz="1600" b="1" dirty="0" smtClean="0"/>
                    <a:t>L</a:t>
                  </a:r>
                  <a:endParaRPr lang="en-US" sz="1100" b="1" dirty="0" smtClean="0"/>
                </a:p>
              </p:txBody>
            </p:sp>
          </p:grpSp>
        </p:grpSp>
      </p:grpSp>
      <p:sp>
        <p:nvSpPr>
          <p:cNvPr id="47" name="Oval 46"/>
          <p:cNvSpPr/>
          <p:nvPr/>
        </p:nvSpPr>
        <p:spPr>
          <a:xfrm>
            <a:off x="6495042" y="4796679"/>
            <a:ext cx="2169828" cy="873451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Max 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TP</a:t>
            </a:r>
            <a:endParaRPr lang="ar-SA" sz="2000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ar-SA" b="1" dirty="0"/>
              <a:t> عندها </a:t>
            </a:r>
            <a:r>
              <a:rPr lang="en-US" b="1" dirty="0"/>
              <a:t>MP = 0</a:t>
            </a:r>
            <a:endParaRPr lang="ar-SA" b="1" dirty="0"/>
          </a:p>
        </p:txBody>
      </p:sp>
      <p:sp>
        <p:nvSpPr>
          <p:cNvPr id="35" name="Rounded Rectangle 34"/>
          <p:cNvSpPr/>
          <p:nvPr/>
        </p:nvSpPr>
        <p:spPr>
          <a:xfrm>
            <a:off x="296837" y="2218380"/>
            <a:ext cx="2486896" cy="74170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/>
              <a:t>الإنتاج المتوسط </a:t>
            </a:r>
          </a:p>
          <a:p>
            <a:pPr algn="ctr"/>
            <a:r>
              <a:rPr lang="en-US" sz="2000" b="1" dirty="0" smtClean="0"/>
              <a:t>A</a:t>
            </a:r>
            <a:r>
              <a:rPr lang="en-US" b="1" dirty="0" smtClean="0"/>
              <a:t>verage </a:t>
            </a:r>
            <a:r>
              <a:rPr lang="en-US" sz="2000" b="1" dirty="0" smtClean="0"/>
              <a:t>P</a:t>
            </a:r>
            <a:r>
              <a:rPr lang="en-US" b="1" dirty="0" smtClean="0"/>
              <a:t>roduction</a:t>
            </a:r>
            <a:endParaRPr lang="ar-SA" b="1" dirty="0"/>
          </a:p>
        </p:txBody>
      </p:sp>
      <p:sp>
        <p:nvSpPr>
          <p:cNvPr id="13" name="Left Arrow 12"/>
          <p:cNvSpPr/>
          <p:nvPr/>
        </p:nvSpPr>
        <p:spPr>
          <a:xfrm rot="19136423">
            <a:off x="2419087" y="1499701"/>
            <a:ext cx="1966385" cy="455291"/>
          </a:xfrm>
          <a:prstGeom prst="leftArrow">
            <a:avLst>
              <a:gd name="adj1" fmla="val 29034"/>
              <a:gd name="adj2" fmla="val 50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8" name="Oval 47"/>
          <p:cNvSpPr/>
          <p:nvPr/>
        </p:nvSpPr>
        <p:spPr>
          <a:xfrm>
            <a:off x="3536236" y="5235094"/>
            <a:ext cx="2169828" cy="873451"/>
          </a:xfrm>
          <a:prstGeom prst="ellipse">
            <a:avLst/>
          </a:prstGeom>
          <a:solidFill>
            <a:srgbClr val="FFCC99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Max MP</a:t>
            </a:r>
            <a:endParaRPr lang="ar-SA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ar-SA" b="1" dirty="0"/>
              <a:t> </a:t>
            </a:r>
            <a:r>
              <a:rPr lang="ar-SA" b="1" dirty="0" smtClean="0"/>
              <a:t>نقطة الانقلاب</a:t>
            </a:r>
            <a:endParaRPr lang="ar-SA" b="1" dirty="0"/>
          </a:p>
        </p:txBody>
      </p:sp>
      <p:sp>
        <p:nvSpPr>
          <p:cNvPr id="49" name="Oval 48"/>
          <p:cNvSpPr/>
          <p:nvPr/>
        </p:nvSpPr>
        <p:spPr>
          <a:xfrm>
            <a:off x="208619" y="5320789"/>
            <a:ext cx="2358620" cy="873451"/>
          </a:xfrm>
          <a:prstGeom prst="ellipse">
            <a:avLst/>
          </a:prstGeom>
          <a:solidFill>
            <a:srgbClr val="CCFF99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Max AP</a:t>
            </a:r>
            <a:endParaRPr lang="ar-SA" sz="2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ar-SA" b="1" dirty="0"/>
              <a:t> عندها </a:t>
            </a:r>
            <a:r>
              <a:rPr lang="en-US" b="1" dirty="0"/>
              <a:t>MP = </a:t>
            </a:r>
            <a:r>
              <a:rPr lang="en-US" b="1" dirty="0" smtClean="0"/>
              <a:t>AP</a:t>
            </a:r>
            <a:endParaRPr lang="ar-SA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609600"/>
            <a:ext cx="8229600" cy="990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4400" b="1" dirty="0" smtClean="0">
                <a:solidFill>
                  <a:srgbClr val="FF0000"/>
                </a:solidFill>
              </a:rPr>
              <a:t>ثالثاً: </a:t>
            </a:r>
            <a:r>
              <a:rPr lang="ar-SA" sz="4400" b="1" dirty="0" smtClean="0"/>
              <a:t>منحنيات الإنتاج</a:t>
            </a:r>
            <a:endParaRPr lang="ar-SA" sz="4400" b="1" dirty="0"/>
          </a:p>
        </p:txBody>
      </p:sp>
    </p:spTree>
    <p:extLst>
      <p:ext uri="{BB962C8B-B14F-4D97-AF65-F5344CB8AC3E}">
        <p14:creationId xmlns:p14="http://schemas.microsoft.com/office/powerpoint/2010/main" val="4141219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24" grpId="0" animBg="1"/>
      <p:bldP spid="12" grpId="0" animBg="1"/>
      <p:bldP spid="10" grpId="0" animBg="1"/>
      <p:bldP spid="11" grpId="0" animBg="1"/>
      <p:bldP spid="47" grpId="0" animBg="1"/>
      <p:bldP spid="35" grpId="0" animBg="1"/>
      <p:bldP spid="13" grpId="0" animBg="1"/>
      <p:bldP spid="48" grpId="0" animBg="1"/>
      <p:bldP spid="4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31322</TotalTime>
  <Words>1228</Words>
  <Application>Microsoft Office PowerPoint</Application>
  <PresentationFormat>On-screen Show (4:3)</PresentationFormat>
  <Paragraphs>357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Simplified Arabic</vt:lpstr>
      <vt:lpstr>Times New Roman</vt:lpstr>
      <vt:lpstr>Wingdings</vt:lpstr>
      <vt:lpstr>Wingdings 3</vt:lpstr>
      <vt:lpstr>Clarity</vt:lpstr>
      <vt:lpstr>العلاقة بين عناصر الإنتاج وحجم الانتاج</vt:lpstr>
      <vt:lpstr>PowerPoint Presentation</vt:lpstr>
      <vt:lpstr>مقدمة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تابع : منحنيات الإنتاج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التجارة الدولية</dc:title>
  <dc:creator>hp1</dc:creator>
  <cp:lastModifiedBy>USER</cp:lastModifiedBy>
  <cp:revision>653</cp:revision>
  <cp:lastPrinted>2014-11-10T20:20:24Z</cp:lastPrinted>
  <dcterms:created xsi:type="dcterms:W3CDTF">2013-09-12T02:20:20Z</dcterms:created>
  <dcterms:modified xsi:type="dcterms:W3CDTF">2017-11-15T16:03:47Z</dcterms:modified>
</cp:coreProperties>
</file>