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9CEBD2-B30E-4CC0-A9DD-F904B16CF4F4}" type="doc">
      <dgm:prSet loTypeId="urn:microsoft.com/office/officeart/2005/8/layout/venn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ar-SA"/>
        </a:p>
      </dgm:t>
    </dgm:pt>
    <dgm:pt modelId="{23A1F0D9-6FE7-4F06-9C05-2F1B7EBA86C0}">
      <dgm:prSet phldrT="[نص]"/>
      <dgm:spPr/>
      <dgm:t>
        <a:bodyPr/>
        <a:lstStyle/>
        <a:p>
          <a:pPr rtl="1"/>
          <a:r>
            <a:rPr lang="ar-SA" dirty="0" smtClean="0"/>
            <a:t>ربحية النظام</a:t>
          </a:r>
          <a:endParaRPr lang="ar-SA" dirty="0"/>
        </a:p>
      </dgm:t>
    </dgm:pt>
    <dgm:pt modelId="{12C5CF21-8660-4E5B-8FA6-2698C55DB76A}" type="parTrans" cxnId="{71361322-8356-4DC6-B2B2-ED60920266BE}">
      <dgm:prSet/>
      <dgm:spPr/>
      <dgm:t>
        <a:bodyPr/>
        <a:lstStyle/>
        <a:p>
          <a:pPr rtl="1"/>
          <a:endParaRPr lang="ar-SA"/>
        </a:p>
      </dgm:t>
    </dgm:pt>
    <dgm:pt modelId="{88D05D75-88E1-4EF9-8345-6B3EE29BF402}" type="sibTrans" cxnId="{71361322-8356-4DC6-B2B2-ED60920266BE}">
      <dgm:prSet/>
      <dgm:spPr/>
      <dgm:t>
        <a:bodyPr/>
        <a:lstStyle/>
        <a:p>
          <a:pPr rtl="1"/>
          <a:endParaRPr lang="ar-SA"/>
        </a:p>
      </dgm:t>
    </dgm:pt>
    <dgm:pt modelId="{D426B4C4-5B33-4381-8691-7986C6F564A6}">
      <dgm:prSet phldrT="[نص]"/>
      <dgm:spPr/>
      <dgm:t>
        <a:bodyPr/>
        <a:lstStyle/>
        <a:p>
          <a:pPr rtl="1"/>
          <a:r>
            <a:rPr lang="ar-SA" dirty="0" smtClean="0"/>
            <a:t>إنتاجية النظام</a:t>
          </a:r>
          <a:endParaRPr lang="ar-SA" dirty="0"/>
        </a:p>
      </dgm:t>
    </dgm:pt>
    <dgm:pt modelId="{F4F1C46F-E359-4F39-8C81-C738437A8A05}" type="parTrans" cxnId="{178E4805-BAEC-480A-BC6A-1833D3051439}">
      <dgm:prSet/>
      <dgm:spPr/>
      <dgm:t>
        <a:bodyPr/>
        <a:lstStyle/>
        <a:p>
          <a:pPr rtl="1"/>
          <a:endParaRPr lang="ar-SA"/>
        </a:p>
      </dgm:t>
    </dgm:pt>
    <dgm:pt modelId="{AA078E76-A57B-4525-A9E4-2C4D01795C22}" type="sibTrans" cxnId="{178E4805-BAEC-480A-BC6A-1833D3051439}">
      <dgm:prSet/>
      <dgm:spPr/>
      <dgm:t>
        <a:bodyPr/>
        <a:lstStyle/>
        <a:p>
          <a:pPr rtl="1"/>
          <a:endParaRPr lang="ar-SA"/>
        </a:p>
      </dgm:t>
    </dgm:pt>
    <dgm:pt modelId="{F6773379-FE43-4A3E-9789-FC36D31D22D3}">
      <dgm:prSet phldrT="[نص]"/>
      <dgm:spPr/>
      <dgm:t>
        <a:bodyPr/>
        <a:lstStyle/>
        <a:p>
          <a:pPr rtl="1"/>
          <a:r>
            <a:rPr lang="ar-SA" dirty="0" smtClean="0"/>
            <a:t>عدالة النظام</a:t>
          </a:r>
          <a:endParaRPr lang="ar-SA" dirty="0"/>
        </a:p>
      </dgm:t>
    </dgm:pt>
    <dgm:pt modelId="{B5DF1E5D-F77D-4776-94D5-D3EDC2BC1A5F}" type="parTrans" cxnId="{0ED3F93D-4F97-41E0-8300-CE70BDBC1259}">
      <dgm:prSet/>
      <dgm:spPr/>
      <dgm:t>
        <a:bodyPr/>
        <a:lstStyle/>
        <a:p>
          <a:pPr rtl="1"/>
          <a:endParaRPr lang="ar-SA"/>
        </a:p>
      </dgm:t>
    </dgm:pt>
    <dgm:pt modelId="{ADBA103D-CB88-482A-9AF8-452B7F5C6C64}" type="sibTrans" cxnId="{0ED3F93D-4F97-41E0-8300-CE70BDBC1259}">
      <dgm:prSet/>
      <dgm:spPr/>
      <dgm:t>
        <a:bodyPr/>
        <a:lstStyle/>
        <a:p>
          <a:pPr rtl="1"/>
          <a:endParaRPr lang="ar-SA"/>
        </a:p>
      </dgm:t>
    </dgm:pt>
    <dgm:pt modelId="{15D5C0EA-9D72-4A5B-BC20-2F28B58D1CB4}">
      <dgm:prSet phldrT="[نص]"/>
      <dgm:spPr/>
      <dgm:t>
        <a:bodyPr/>
        <a:lstStyle/>
        <a:p>
          <a:pPr rtl="1"/>
          <a:r>
            <a:rPr lang="ar-SA" dirty="0" smtClean="0"/>
            <a:t>فاعلية النظام</a:t>
          </a:r>
          <a:endParaRPr lang="ar-SA" dirty="0"/>
        </a:p>
      </dgm:t>
    </dgm:pt>
    <dgm:pt modelId="{82233521-B763-4BD1-9157-14FC34F5E33E}" type="parTrans" cxnId="{7AC773E8-9B37-462A-9A31-1F4B5E8791D9}">
      <dgm:prSet/>
      <dgm:spPr/>
      <dgm:t>
        <a:bodyPr/>
        <a:lstStyle/>
        <a:p>
          <a:pPr rtl="1"/>
          <a:endParaRPr lang="ar-SA"/>
        </a:p>
      </dgm:t>
    </dgm:pt>
    <dgm:pt modelId="{7BFED2AA-5441-4495-B589-412021273F35}" type="sibTrans" cxnId="{7AC773E8-9B37-462A-9A31-1F4B5E8791D9}">
      <dgm:prSet/>
      <dgm:spPr/>
      <dgm:t>
        <a:bodyPr/>
        <a:lstStyle/>
        <a:p>
          <a:pPr rtl="1"/>
          <a:endParaRPr lang="ar-SA"/>
        </a:p>
      </dgm:t>
    </dgm:pt>
    <dgm:pt modelId="{4EE1D421-DE32-46EA-BD03-93DF32A08E28}" type="pres">
      <dgm:prSet presAssocID="{0E9CEBD2-B30E-4CC0-A9DD-F904B16CF4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5516117-C306-41FC-93D3-60564412DA28}" type="pres">
      <dgm:prSet presAssocID="{23A1F0D9-6FE7-4F06-9C05-2F1B7EBA86C0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AFE4D7-7D17-4FD7-A855-20574A9E5A3D}" type="pres">
      <dgm:prSet presAssocID="{88D05D75-88E1-4EF9-8345-6B3EE29BF402}" presName="space" presStyleCnt="0"/>
      <dgm:spPr/>
    </dgm:pt>
    <dgm:pt modelId="{98745985-0FE0-4C6A-8CE8-388D84DB39D8}" type="pres">
      <dgm:prSet presAssocID="{D426B4C4-5B33-4381-8691-7986C6F564A6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A78E0FA-D59C-4F75-AEA5-D45E28F51948}" type="pres">
      <dgm:prSet presAssocID="{AA078E76-A57B-4525-A9E4-2C4D01795C22}" presName="space" presStyleCnt="0"/>
      <dgm:spPr/>
    </dgm:pt>
    <dgm:pt modelId="{07480FEF-295A-44C8-9255-1803E7563402}" type="pres">
      <dgm:prSet presAssocID="{F6773379-FE43-4A3E-9789-FC36D31D22D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2ABCEA-D980-42D3-9200-459E66B6CC4F}" type="pres">
      <dgm:prSet presAssocID="{ADBA103D-CB88-482A-9AF8-452B7F5C6C64}" presName="space" presStyleCnt="0"/>
      <dgm:spPr/>
    </dgm:pt>
    <dgm:pt modelId="{8088081B-10F6-48C9-AEF8-531A6A458794}" type="pres">
      <dgm:prSet presAssocID="{15D5C0EA-9D72-4A5B-BC20-2F28B58D1CB4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947BFBA-1D84-4863-9E03-8AC1B9B9525C}" type="presOf" srcId="{15D5C0EA-9D72-4A5B-BC20-2F28B58D1CB4}" destId="{8088081B-10F6-48C9-AEF8-531A6A458794}" srcOrd="0" destOrd="0" presId="urn:microsoft.com/office/officeart/2005/8/layout/venn3"/>
    <dgm:cxn modelId="{178E4805-BAEC-480A-BC6A-1833D3051439}" srcId="{0E9CEBD2-B30E-4CC0-A9DD-F904B16CF4F4}" destId="{D426B4C4-5B33-4381-8691-7986C6F564A6}" srcOrd="1" destOrd="0" parTransId="{F4F1C46F-E359-4F39-8C81-C738437A8A05}" sibTransId="{AA078E76-A57B-4525-A9E4-2C4D01795C22}"/>
    <dgm:cxn modelId="{3FC0103B-4770-4263-9327-FF41F4DC2E4B}" type="presOf" srcId="{D426B4C4-5B33-4381-8691-7986C6F564A6}" destId="{98745985-0FE0-4C6A-8CE8-388D84DB39D8}" srcOrd="0" destOrd="0" presId="urn:microsoft.com/office/officeart/2005/8/layout/venn3"/>
    <dgm:cxn modelId="{06AA9DDD-C1D3-49B1-B636-7A17998DA448}" type="presOf" srcId="{0E9CEBD2-B30E-4CC0-A9DD-F904B16CF4F4}" destId="{4EE1D421-DE32-46EA-BD03-93DF32A08E28}" srcOrd="0" destOrd="0" presId="urn:microsoft.com/office/officeart/2005/8/layout/venn3"/>
    <dgm:cxn modelId="{71361322-8356-4DC6-B2B2-ED60920266BE}" srcId="{0E9CEBD2-B30E-4CC0-A9DD-F904B16CF4F4}" destId="{23A1F0D9-6FE7-4F06-9C05-2F1B7EBA86C0}" srcOrd="0" destOrd="0" parTransId="{12C5CF21-8660-4E5B-8FA6-2698C55DB76A}" sibTransId="{88D05D75-88E1-4EF9-8345-6B3EE29BF402}"/>
    <dgm:cxn modelId="{C9750CB4-11D3-4B3D-9F48-9B7C05AACCED}" type="presOf" srcId="{F6773379-FE43-4A3E-9789-FC36D31D22D3}" destId="{07480FEF-295A-44C8-9255-1803E7563402}" srcOrd="0" destOrd="0" presId="urn:microsoft.com/office/officeart/2005/8/layout/venn3"/>
    <dgm:cxn modelId="{0ED3F93D-4F97-41E0-8300-CE70BDBC1259}" srcId="{0E9CEBD2-B30E-4CC0-A9DD-F904B16CF4F4}" destId="{F6773379-FE43-4A3E-9789-FC36D31D22D3}" srcOrd="2" destOrd="0" parTransId="{B5DF1E5D-F77D-4776-94D5-D3EDC2BC1A5F}" sibTransId="{ADBA103D-CB88-482A-9AF8-452B7F5C6C64}"/>
    <dgm:cxn modelId="{7AC773E8-9B37-462A-9A31-1F4B5E8791D9}" srcId="{0E9CEBD2-B30E-4CC0-A9DD-F904B16CF4F4}" destId="{15D5C0EA-9D72-4A5B-BC20-2F28B58D1CB4}" srcOrd="3" destOrd="0" parTransId="{82233521-B763-4BD1-9157-14FC34F5E33E}" sibTransId="{7BFED2AA-5441-4495-B589-412021273F35}"/>
    <dgm:cxn modelId="{6B17EC38-DC06-410D-8D13-45F66B49526F}" type="presOf" srcId="{23A1F0D9-6FE7-4F06-9C05-2F1B7EBA86C0}" destId="{55516117-C306-41FC-93D3-60564412DA28}" srcOrd="0" destOrd="0" presId="urn:microsoft.com/office/officeart/2005/8/layout/venn3"/>
    <dgm:cxn modelId="{97E31E9F-DDB7-43C2-A482-2C5748DF5ADD}" type="presParOf" srcId="{4EE1D421-DE32-46EA-BD03-93DF32A08E28}" destId="{55516117-C306-41FC-93D3-60564412DA28}" srcOrd="0" destOrd="0" presId="urn:microsoft.com/office/officeart/2005/8/layout/venn3"/>
    <dgm:cxn modelId="{E0FB872F-CD34-4829-A32A-126550D6C24B}" type="presParOf" srcId="{4EE1D421-DE32-46EA-BD03-93DF32A08E28}" destId="{77AFE4D7-7D17-4FD7-A855-20574A9E5A3D}" srcOrd="1" destOrd="0" presId="urn:microsoft.com/office/officeart/2005/8/layout/venn3"/>
    <dgm:cxn modelId="{B11C9FBD-1EE5-4DA2-BFCA-1393C992E8FA}" type="presParOf" srcId="{4EE1D421-DE32-46EA-BD03-93DF32A08E28}" destId="{98745985-0FE0-4C6A-8CE8-388D84DB39D8}" srcOrd="2" destOrd="0" presId="urn:microsoft.com/office/officeart/2005/8/layout/venn3"/>
    <dgm:cxn modelId="{C04A151D-E63C-44EE-B607-E516110618D8}" type="presParOf" srcId="{4EE1D421-DE32-46EA-BD03-93DF32A08E28}" destId="{7A78E0FA-D59C-4F75-AEA5-D45E28F51948}" srcOrd="3" destOrd="0" presId="urn:microsoft.com/office/officeart/2005/8/layout/venn3"/>
    <dgm:cxn modelId="{5DCC2776-04E8-4BC5-8C1E-27DC70E94EBC}" type="presParOf" srcId="{4EE1D421-DE32-46EA-BD03-93DF32A08E28}" destId="{07480FEF-295A-44C8-9255-1803E7563402}" srcOrd="4" destOrd="0" presId="urn:microsoft.com/office/officeart/2005/8/layout/venn3"/>
    <dgm:cxn modelId="{5A363686-F4F0-4720-B04A-09DC690BD246}" type="presParOf" srcId="{4EE1D421-DE32-46EA-BD03-93DF32A08E28}" destId="{382ABCEA-D980-42D3-9200-459E66B6CC4F}" srcOrd="5" destOrd="0" presId="urn:microsoft.com/office/officeart/2005/8/layout/venn3"/>
    <dgm:cxn modelId="{D2F2708F-C7D9-4E70-919A-AD0259A78115}" type="presParOf" srcId="{4EE1D421-DE32-46EA-BD03-93DF32A08E28}" destId="{8088081B-10F6-48C9-AEF8-531A6A45879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تقييم أداء القناة التسويقية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523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الابعاد الرئيسية لتقييم أداء القناة التسويقية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65614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96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فاعلية نظام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sz="2400" dirty="0" smtClean="0"/>
          </a:p>
          <a:p>
            <a:r>
              <a:rPr lang="ar-SA" sz="2400" dirty="0" smtClean="0"/>
              <a:t>خطوات تقييم فاعلية نظام القناة التسويقية:</a:t>
            </a:r>
          </a:p>
          <a:p>
            <a:r>
              <a:rPr lang="ar-SA" sz="2400" dirty="0" smtClean="0"/>
              <a:t>1- تحديد حاجات المستهلك</a:t>
            </a:r>
          </a:p>
          <a:p>
            <a:r>
              <a:rPr lang="ar-SA" sz="2400" dirty="0" smtClean="0"/>
              <a:t>2- تحديد ماهية المؤسسات التسويقية</a:t>
            </a:r>
          </a:p>
          <a:p>
            <a:r>
              <a:rPr lang="ar-SA" sz="2400" dirty="0" smtClean="0"/>
              <a:t>3- تحديد كيفية تلبية احتياجات المستهلكين</a:t>
            </a:r>
          </a:p>
          <a:p>
            <a:r>
              <a:rPr lang="ar-SA" sz="2400" dirty="0" smtClean="0"/>
              <a:t>4- اتخاذ الإجراءات التصحيحية</a:t>
            </a:r>
          </a:p>
          <a:p>
            <a:r>
              <a:rPr lang="ar-SA" sz="2400" dirty="0" smtClean="0"/>
              <a:t>5- تعزيز فاعلية أداء القناة التسويقية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64207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عدالة نظام التوزيع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sz="2400" dirty="0" smtClean="0"/>
          </a:p>
          <a:p>
            <a:r>
              <a:rPr lang="ar-SA" sz="2400" dirty="0" smtClean="0"/>
              <a:t>عن طريق تجنب التفرقة العنصرية والتمييز الاقتصادي والاجتماعي والتمييز السعري ضد </a:t>
            </a:r>
            <a:r>
              <a:rPr lang="ar-SA" sz="2400" dirty="0" smtClean="0"/>
              <a:t>الأقليات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0236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عدالة نظام التوزيع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smtClean="0"/>
              <a:t>أسباب </a:t>
            </a:r>
            <a:r>
              <a:rPr lang="ar-SA" b="1" dirty="0" smtClean="0"/>
              <a:t>عدم العدالة:</a:t>
            </a:r>
            <a:endParaRPr lang="en-US" dirty="0"/>
          </a:p>
          <a:p>
            <a:pPr lvl="0"/>
            <a:r>
              <a:rPr lang="ar-SA" b="1" dirty="0"/>
              <a:t>عدم امتلاك ذوي الدخل المحدود لوسائل النقل فيلجؤون لشراء حاجياتهم من المتاجر </a:t>
            </a:r>
            <a:r>
              <a:rPr lang="ar-SA" b="1" dirty="0" err="1"/>
              <a:t>القريبةبكميات</a:t>
            </a:r>
            <a:r>
              <a:rPr lang="ar-SA" b="1" dirty="0"/>
              <a:t> قليلة</a:t>
            </a:r>
            <a:endParaRPr lang="en-US" dirty="0"/>
          </a:p>
          <a:p>
            <a:pPr lvl="0"/>
            <a:r>
              <a:rPr lang="ar-SA" b="1" dirty="0"/>
              <a:t>التجار الذين يقدمون تسهيلات مادية في الأماكن النائية يتعرضون لمخاطر ديون معدومة اكثر من غيرهم</a:t>
            </a:r>
            <a:endParaRPr lang="en-US" dirty="0"/>
          </a:p>
          <a:p>
            <a:pPr lvl="0"/>
            <a:r>
              <a:rPr lang="ar-SA" b="1" dirty="0"/>
              <a:t>يتردد أصحاب المتاجر الكبيرة في دخول المناطق النائية لارتفاع تكاليف العقارات ونسب الجرائم وعدم توفر الدخل الكافي للسكان</a:t>
            </a:r>
            <a:endParaRPr lang="en-US" dirty="0"/>
          </a:p>
          <a:p>
            <a:r>
              <a:rPr lang="ar-SA" b="1" dirty="0"/>
              <a:t>العلاج:</a:t>
            </a:r>
            <a:endParaRPr lang="en-US" dirty="0"/>
          </a:p>
          <a:p>
            <a:pPr lvl="0"/>
            <a:r>
              <a:rPr lang="ar-SA" b="1" dirty="0"/>
              <a:t>تحقيق تنسيق اكبر بين المؤسسات الحكومية والتجار والمؤسسات التسهيلية المختلفة </a:t>
            </a:r>
            <a:endParaRPr lang="en-US" dirty="0"/>
          </a:p>
          <a:p>
            <a:pPr lvl="0"/>
            <a:r>
              <a:rPr lang="ar-SA" b="1" dirty="0"/>
              <a:t>تحسين مستوى دخول الافراد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87703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إنتاجية النظام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يقصد </a:t>
            </a:r>
            <a:r>
              <a:rPr lang="ar-SA" sz="2400" dirty="0" err="1" smtClean="0"/>
              <a:t>بالانتاجية</a:t>
            </a:r>
            <a:r>
              <a:rPr lang="ar-SA" sz="2400" dirty="0" smtClean="0"/>
              <a:t>: مقياس لكفاءة مؤسسة ما في مدى استخدامها لعناصر الإنتاج من اجل انتاج مخرجات</a:t>
            </a:r>
          </a:p>
          <a:p>
            <a:endParaRPr lang="ar-SA" sz="2400" dirty="0"/>
          </a:p>
          <a:p>
            <a:r>
              <a:rPr lang="ar-SA" sz="2400" dirty="0" smtClean="0"/>
              <a:t>الإنتاجية = كمية المخرجات÷ كمية المدخلات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242194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استخدام المعلومات الإنتاجية في إدارة القنوات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- تقييم أوضاع التنافس</a:t>
            </a:r>
          </a:p>
          <a:p>
            <a:r>
              <a:rPr lang="ar-SA" sz="2400" dirty="0" smtClean="0"/>
              <a:t>- تطوير طرق تحسين الإنتاجية</a:t>
            </a:r>
          </a:p>
          <a:p>
            <a:r>
              <a:rPr lang="ar-SA" sz="2400" dirty="0" smtClean="0"/>
              <a:t>- تزويد معايير لتحفيز ومكافأة افراد القناة التسويقية</a:t>
            </a:r>
          </a:p>
          <a:p>
            <a:r>
              <a:rPr lang="ar-SA" sz="2400" dirty="0" smtClean="0"/>
              <a:t>- التنبؤ للاحتياجات المستقبلية من العمالة ورأس المال</a:t>
            </a:r>
          </a:p>
          <a:p>
            <a:r>
              <a:rPr lang="ar-SA" sz="2400" dirty="0" smtClean="0"/>
              <a:t>- تحديد هيكل القناة التسويقية</a:t>
            </a:r>
          </a:p>
        </p:txBody>
      </p:sp>
    </p:spTree>
    <p:extLst>
      <p:ext uri="{BB962C8B-B14F-4D97-AF65-F5344CB8AC3E}">
        <p14:creationId xmlns:p14="http://schemas.microsoft.com/office/powerpoint/2010/main" val="488772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تقييم ربحية النظام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- طريقة تحليل تكلفة التوزيع</a:t>
            </a:r>
          </a:p>
          <a:p>
            <a:r>
              <a:rPr lang="ar-SA" sz="2400" dirty="0" smtClean="0"/>
              <a:t>- نموذج استراتيجية الربح</a:t>
            </a:r>
          </a:p>
          <a:p>
            <a:r>
              <a:rPr lang="ar-SA" sz="2400" dirty="0" smtClean="0"/>
              <a:t>- طريقة ربحية المنتج المباشرة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88873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97280" y="172303"/>
            <a:ext cx="10058400" cy="1450757"/>
          </a:xfrm>
        </p:spPr>
        <p:txBody>
          <a:bodyPr/>
          <a:lstStyle/>
          <a:p>
            <a:pPr algn="r"/>
            <a:r>
              <a:rPr lang="ar-SA" dirty="0" smtClean="0"/>
              <a:t>مقاييس أخرى لكفاءة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SA" sz="2400" dirty="0" smtClean="0"/>
          </a:p>
          <a:p>
            <a:r>
              <a:rPr lang="ar-SA" sz="2400" dirty="0" smtClean="0"/>
              <a:t>القياسات الكمية </a:t>
            </a:r>
            <a:r>
              <a:rPr lang="ar-SA" sz="2400" dirty="0" err="1" smtClean="0"/>
              <a:t>لاداء</a:t>
            </a:r>
            <a:r>
              <a:rPr lang="ar-SA" sz="2400" dirty="0" smtClean="0"/>
              <a:t> القناة التسويقية</a:t>
            </a:r>
          </a:p>
          <a:p>
            <a:r>
              <a:rPr lang="ar-SA" sz="2400" dirty="0" smtClean="0"/>
              <a:t>القياسات النوعية </a:t>
            </a:r>
            <a:r>
              <a:rPr lang="ar-SA" sz="2400" dirty="0" err="1" smtClean="0"/>
              <a:t>لاداء</a:t>
            </a:r>
            <a:r>
              <a:rPr lang="ar-SA" sz="2400" dirty="0" smtClean="0"/>
              <a:t> </a:t>
            </a:r>
            <a:r>
              <a:rPr lang="ar-SA" sz="2400" smtClean="0"/>
              <a:t>القناة التسويقية</a:t>
            </a:r>
            <a:endParaRPr lang="ar-SA" sz="2400"/>
          </a:p>
        </p:txBody>
      </p:sp>
    </p:spTree>
    <p:extLst>
      <p:ext uri="{BB962C8B-B14F-4D97-AF65-F5344CB8AC3E}">
        <p14:creationId xmlns:p14="http://schemas.microsoft.com/office/powerpoint/2010/main" val="2642405383"/>
      </p:ext>
    </p:extLst>
  </p:cSld>
  <p:clrMapOvr>
    <a:masterClrMapping/>
  </p:clrMapOvr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</TotalTime>
  <Words>234</Words>
  <Application>Microsoft Office PowerPoint</Application>
  <PresentationFormat>ملء الشاشة</PresentationFormat>
  <Paragraphs>43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أثر رجعي</vt:lpstr>
      <vt:lpstr>تقييم أداء القناة التسويقية</vt:lpstr>
      <vt:lpstr>الابعاد الرئيسية لتقييم أداء القناة التسويقية</vt:lpstr>
      <vt:lpstr>فاعلية نظام القناة التسويقية</vt:lpstr>
      <vt:lpstr>عدالة نظام التوزيع</vt:lpstr>
      <vt:lpstr>عدالة نظام التوزيع</vt:lpstr>
      <vt:lpstr>إنتاجية النظام</vt:lpstr>
      <vt:lpstr>استخدام المعلومات الإنتاجية في إدارة القنوات التسويقية</vt:lpstr>
      <vt:lpstr>طرق تقييم ربحية النظام</vt:lpstr>
      <vt:lpstr>مقاييس أخرى لكفاءة القناة التسويقية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تقييم أداء القناة التسويقية</dc:title>
  <dc:creator>user</dc:creator>
  <cp:lastModifiedBy>user</cp:lastModifiedBy>
  <cp:revision>5</cp:revision>
  <dcterms:created xsi:type="dcterms:W3CDTF">2017-11-25T18:49:47Z</dcterms:created>
  <dcterms:modified xsi:type="dcterms:W3CDTF">2018-12-19T17:03:31Z</dcterms:modified>
</cp:coreProperties>
</file>